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b="def" i="def"/>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
          <p:cNvSpPr/>
          <p:nvPr>
            <p:ph type="sldImg"/>
          </p:nvPr>
        </p:nvSpPr>
        <p:spPr>
          <a:xfrm>
            <a:off x="1143000" y="685800"/>
            <a:ext cx="4572000" cy="3429000"/>
          </a:xfrm>
          <a:prstGeom prst="rect">
            <a:avLst/>
          </a:prstGeom>
        </p:spPr>
        <p:txBody>
          <a:bodyPr/>
          <a:lstStyle/>
          <a:p>
            <a:pPr lvl="0"/>
          </a:p>
        </p:txBody>
      </p:sp>
      <p:sp>
        <p:nvSpPr>
          <p:cNvPr id="6" name="Shape 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6553200" y="6245225"/>
            <a:ext cx="2133600" cy="288824"/>
          </a:xfrm>
          <a:prstGeom prst="rect">
            <a:avLst/>
          </a:prstGeom>
          <a:ln w="12700">
            <a:miter lim="400000"/>
          </a:ln>
        </p:spPr>
        <p:txBody>
          <a:bodyPr lIns="45719" rIns="45719">
            <a:spAutoFit/>
          </a:bodyPr>
          <a:lstStyle>
            <a:lvl1pPr algn="r">
              <a:defRPr sz="1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spd="med" advClick="1"/>
  <p:txStyles>
    <p:titleStyle>
      <a:lvl1pPr algn="ctr">
        <a:defRPr sz="4400">
          <a:latin typeface="Arial"/>
          <a:ea typeface="Arial"/>
          <a:cs typeface="Arial"/>
          <a:sym typeface="Arial"/>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4.xemtuong.net/show.htm?so_de" TargetMode="External"/><Relationship Id="rId3" Type="http://schemas.openxmlformats.org/officeDocument/2006/relationships/hyperlink" Target="http://xoso.wap.vn/so-mo/SEARCHKEYWORD/28"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 name="Group 10"/>
          <p:cNvGrpSpPr/>
          <p:nvPr/>
        </p:nvGrpSpPr>
        <p:grpSpPr>
          <a:xfrm>
            <a:off x="-1" y="762000"/>
            <a:ext cx="4572002" cy="6096000"/>
            <a:chOff x="0" y="0"/>
            <a:chExt cx="4572000" cy="6096000"/>
          </a:xfrm>
        </p:grpSpPr>
        <p:sp>
          <p:nvSpPr>
            <p:cNvPr id="8" name="Shape 8"/>
            <p:cNvSpPr/>
            <p:nvPr/>
          </p:nvSpPr>
          <p:spPr>
            <a:xfrm>
              <a:off x="-1" y="0"/>
              <a:ext cx="4572002" cy="6096000"/>
            </a:xfrm>
            <a:prstGeom prst="rect">
              <a:avLst/>
            </a:prstGeom>
            <a:solidFill>
              <a:srgbClr val="FFFFFF"/>
            </a:solidFill>
            <a:ln w="38100" cap="flat">
              <a:solidFill>
                <a:srgbClr val="000000"/>
              </a:solidFill>
              <a:prstDash val="solid"/>
              <a:round/>
            </a:ln>
            <a:effectLst/>
          </p:spPr>
          <p:txBody>
            <a:bodyPr wrap="square" lIns="0" tIns="0" rIns="0" bIns="0" numCol="1" anchor="ctr">
              <a:noAutofit/>
            </a:bodyPr>
            <a:lstStyle/>
            <a:p>
              <a:pPr lvl="0"/>
            </a:p>
          </p:txBody>
        </p:sp>
        <p:sp>
          <p:nvSpPr>
            <p:cNvPr id="9" name="Shape 9"/>
            <p:cNvSpPr/>
            <p:nvPr/>
          </p:nvSpPr>
          <p:spPr>
            <a:xfrm>
              <a:off x="-1" y="1405819"/>
              <a:ext cx="3503450" cy="328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rPr>
                  <a:latin typeface="Arial Bold"/>
                  <a:ea typeface="Arial Bold"/>
                  <a:cs typeface="Arial Bold"/>
                  <a:sym typeface="Arial Bold"/>
                </a:rPr>
                <a:t>	Nội dung chính:</a:t>
              </a:r>
              <a:endParaRPr>
                <a:latin typeface="Arial Bold"/>
                <a:ea typeface="Arial Bold"/>
                <a:cs typeface="Arial Bold"/>
                <a:sym typeface="Arial Bold"/>
              </a:endParaRPr>
            </a:p>
            <a:p>
              <a:pPr lvl="0"/>
              <a:endParaRPr>
                <a:latin typeface="Arial Bold"/>
                <a:ea typeface="Arial Bold"/>
                <a:cs typeface="Arial Bold"/>
                <a:sym typeface="Arial Bold"/>
              </a:endParaRPr>
            </a:p>
            <a:p>
              <a:pPr lvl="0"/>
              <a:r>
                <a:t>	1. Sổ kết quả</a:t>
              </a:r>
            </a:p>
            <a:p>
              <a:pPr lvl="0"/>
              <a:r>
                <a:t>	2. Thống kê</a:t>
              </a:r>
            </a:p>
            <a:p>
              <a:pPr lvl="0"/>
              <a:r>
                <a:t>	3. Tường thuật trực tiếp</a:t>
              </a:r>
            </a:p>
            <a:p>
              <a:pPr lvl="0"/>
              <a:r>
                <a:t>	4. Dò số</a:t>
              </a:r>
            </a:p>
            <a:p>
              <a:pPr lvl="0"/>
              <a:r>
                <a:t>	5. Giải mã giấc mơ</a:t>
              </a:r>
            </a:p>
            <a:p>
              <a:pPr lvl="0"/>
              <a:r>
                <a:t>	6. Quay thử</a:t>
              </a:r>
            </a:p>
            <a:p>
              <a:pPr lvl="0"/>
            </a:p>
            <a:p>
              <a:pPr lvl="0"/>
            </a:p>
            <a:p>
              <a:pPr lvl="0"/>
            </a:p>
          </p:txBody>
        </p:sp>
      </p:grpSp>
      <p:grpSp>
        <p:nvGrpSpPr>
          <p:cNvPr id="13" name="Group 13"/>
          <p:cNvGrpSpPr/>
          <p:nvPr/>
        </p:nvGrpSpPr>
        <p:grpSpPr>
          <a:xfrm>
            <a:off x="4571999" y="762000"/>
            <a:ext cx="4572002" cy="6096000"/>
            <a:chOff x="0" y="0"/>
            <a:chExt cx="4572000" cy="6096000"/>
          </a:xfrm>
        </p:grpSpPr>
        <p:sp>
          <p:nvSpPr>
            <p:cNvPr id="11" name="Shape 11"/>
            <p:cNvSpPr/>
            <p:nvPr/>
          </p:nvSpPr>
          <p:spPr>
            <a:xfrm>
              <a:off x="-1" y="0"/>
              <a:ext cx="4572002" cy="6096000"/>
            </a:xfrm>
            <a:prstGeom prst="rect">
              <a:avLst/>
            </a:prstGeom>
            <a:solidFill>
              <a:srgbClr val="FFFFFF"/>
            </a:solidFill>
            <a:ln w="38100" cap="flat">
              <a:solidFill>
                <a:srgbClr val="000000"/>
              </a:solidFill>
              <a:prstDash val="solid"/>
              <a:round/>
            </a:ln>
            <a:effectLst/>
          </p:spPr>
          <p:txBody>
            <a:bodyPr wrap="square" lIns="0" tIns="0" rIns="0" bIns="0" numCol="1" anchor="ctr">
              <a:noAutofit/>
            </a:bodyPr>
            <a:lstStyle/>
            <a:p>
              <a:pPr lvl="0"/>
            </a:p>
          </p:txBody>
        </p:sp>
        <p:sp>
          <p:nvSpPr>
            <p:cNvPr id="12" name="Shape 12"/>
            <p:cNvSpPr/>
            <p:nvPr/>
          </p:nvSpPr>
          <p:spPr>
            <a:xfrm>
              <a:off x="-1" y="1405819"/>
              <a:ext cx="2108968" cy="328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rPr>
                  <a:latin typeface="Arial Bold"/>
                  <a:ea typeface="Arial Bold"/>
                  <a:cs typeface="Arial Bold"/>
                  <a:sym typeface="Arial Bold"/>
                </a:rPr>
                <a:t>Người thực hiện: </a:t>
              </a:r>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a:latin typeface="Arial Bold"/>
                <a:ea typeface="Arial Bold"/>
                <a:cs typeface="Arial Bold"/>
                <a:sym typeface="Arial Bold"/>
              </a:endParaRPr>
            </a:p>
            <a:p>
              <a:pPr lvl="0"/>
              <a:endParaRPr i="1"/>
            </a:p>
            <a:p>
              <a:pPr lvl="0"/>
              <a:endParaRPr i="1"/>
            </a:p>
            <a:p>
              <a:pPr lvl="0"/>
              <a:endParaRPr i="1"/>
            </a:p>
            <a:p>
              <a:pPr lvl="0"/>
              <a:endParaRPr i="1"/>
            </a:p>
            <a:p>
              <a:pPr lvl="0"/>
              <a:r>
                <a:rPr i="1"/>
                <a:t>              </a:t>
              </a:r>
            </a:p>
          </p:txBody>
        </p:sp>
      </p:grpSp>
      <p:sp>
        <p:nvSpPr>
          <p:cNvPr id="14" name="Shape 14"/>
          <p:cNvSpPr/>
          <p:nvPr/>
        </p:nvSpPr>
        <p:spPr>
          <a:xfrm>
            <a:off x="4953000" y="6019800"/>
            <a:ext cx="41910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i="1"/>
            </a:lvl1pPr>
          </a:lstStyle>
          <a:p>
            <a:pPr lvl="0">
              <a:defRPr i="0"/>
            </a:pPr>
            <a:r>
              <a:rPr i="1"/>
              <a:t>Hà Nội, Ngày 05 tháng 08 năm 2014</a:t>
            </a:r>
          </a:p>
        </p:txBody>
      </p:sp>
      <p:grpSp>
        <p:nvGrpSpPr>
          <p:cNvPr id="17" name="Group 17"/>
          <p:cNvGrpSpPr/>
          <p:nvPr/>
        </p:nvGrpSpPr>
        <p:grpSpPr>
          <a:xfrm>
            <a:off x="1587" y="1587"/>
            <a:ext cx="9144001" cy="762001"/>
            <a:chOff x="0" y="0"/>
            <a:chExt cx="9144000" cy="762000"/>
          </a:xfrm>
        </p:grpSpPr>
        <p:sp>
          <p:nvSpPr>
            <p:cNvPr id="15" name="Shape 15"/>
            <p:cNvSpPr/>
            <p:nvPr/>
          </p:nvSpPr>
          <p:spPr>
            <a:xfrm>
              <a:off x="-1" y="0"/>
              <a:ext cx="9144002" cy="762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6" name="Shape 16"/>
            <p:cNvSpPr/>
            <p:nvPr/>
          </p:nvSpPr>
          <p:spPr>
            <a:xfrm>
              <a:off x="2513094" y="2056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4191000" y="708025"/>
            <a:ext cx="4724400" cy="48227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700"/>
              </a:spcBef>
            </a:pPr>
            <a:r>
              <a:rPr sz="1300">
                <a:latin typeface="Arial Bold"/>
                <a:ea typeface="Arial Bold"/>
                <a:cs typeface="Arial Bold"/>
                <a:sym typeface="Arial Bold"/>
              </a:rPr>
              <a:t>4. Giao diện mục Tra cứu KQXS</a:t>
            </a:r>
            <a:endParaRPr sz="1300">
              <a:latin typeface="Arial Bold"/>
              <a:ea typeface="Arial Bold"/>
              <a:cs typeface="Arial Bold"/>
              <a:sym typeface="Arial Bold"/>
            </a:endParaRPr>
          </a:p>
          <a:p>
            <a:pPr lvl="0">
              <a:spcBef>
                <a:spcPts val="700"/>
              </a:spcBef>
            </a:pPr>
            <a:r>
              <a:rPr sz="1300">
                <a:latin typeface="Arial Bold"/>
                <a:ea typeface="Arial Bold"/>
                <a:cs typeface="Arial Bold"/>
                <a:sym typeface="Arial Bold"/>
              </a:rPr>
              <a:t>4.2. Thao tác</a:t>
            </a:r>
            <a:endParaRPr sz="1300">
              <a:latin typeface="Arial Bold"/>
              <a:ea typeface="Arial Bold"/>
              <a:cs typeface="Arial Bold"/>
              <a:sym typeface="Arial Bold"/>
            </a:endParaRPr>
          </a:p>
          <a:p>
            <a:pPr lvl="0">
              <a:spcBef>
                <a:spcPts val="700"/>
              </a:spcBef>
              <a:buSzPct val="100000"/>
              <a:buAutoNum type="arabicPeriod" startAt="1"/>
            </a:pPr>
            <a:r>
              <a:rPr sz="1300"/>
              <a:t>    Từ giao diện Trang chủ click vào mục </a:t>
            </a:r>
            <a:r>
              <a:rPr sz="1300">
                <a:latin typeface="Arial Bold"/>
                <a:ea typeface="Arial Bold"/>
                <a:cs typeface="Arial Bold"/>
                <a:sym typeface="Arial Bold"/>
              </a:rPr>
              <a:t>“Tra cứu KQXS” </a:t>
            </a:r>
            <a:r>
              <a:rPr sz="1300"/>
              <a:t>sẽ hiển thị bảng kết quả xổ số miền Bắc ngày hiện tại.</a:t>
            </a:r>
            <a:endParaRPr sz="1300"/>
          </a:p>
          <a:p>
            <a:pPr lvl="0">
              <a:spcBef>
                <a:spcPts val="700"/>
              </a:spcBef>
              <a:buSzPct val="100000"/>
              <a:buAutoNum type="arabicPeriod" startAt="1"/>
            </a:pPr>
            <a:r>
              <a:rPr sz="1300"/>
              <a:t>    Chọn ngày: Click vào ô chứa “29-10-2013” hiện thị chức năng chọn ngày tháng như sau: (hình mô tả ở slide số 11)</a:t>
            </a:r>
            <a:endParaRPr sz="1300"/>
          </a:p>
          <a:p>
            <a:pPr lvl="0">
              <a:spcBef>
                <a:spcPts val="700"/>
              </a:spcBef>
            </a:pPr>
            <a:r>
              <a:rPr i="1" sz="1300"/>
              <a:t>     </a:t>
            </a:r>
            <a:r>
              <a:rPr sz="1300"/>
              <a:t>+  Chọn dấu “+” để tăng thêm “ngày, tháng, năm”</a:t>
            </a:r>
            <a:endParaRPr sz="1300"/>
          </a:p>
          <a:p>
            <a:pPr lvl="0">
              <a:spcBef>
                <a:spcPts val="700"/>
              </a:spcBef>
            </a:pPr>
            <a:r>
              <a:rPr sz="1300"/>
              <a:t>     +  Chọn dấu “-” để giảm “ngày, tháng, năm”</a:t>
            </a:r>
            <a:endParaRPr sz="1300"/>
          </a:p>
          <a:p>
            <a:pPr lvl="0">
              <a:spcBef>
                <a:spcPts val="700"/>
              </a:spcBef>
            </a:pPr>
            <a:r>
              <a:rPr sz="1300"/>
              <a:t>     +  Chọn ngày xong ấn “Chọn” và muốn quay lại ấn “Trở về”</a:t>
            </a:r>
            <a:endParaRPr sz="1300"/>
          </a:p>
          <a:p>
            <a:pPr lvl="0">
              <a:spcBef>
                <a:spcPts val="700"/>
              </a:spcBef>
              <a:buSzPct val="100000"/>
              <a:buAutoNum type="arabicPeriod" startAt="1"/>
            </a:pPr>
            <a:r>
              <a:rPr sz="1300"/>
              <a:t>    Chọn Tỉnh/TP: Click vào thanh công cụ chọn “Tỉnh/TP” để chọn Miền Bắc và 64 tỉnh thành trên toàn quốc</a:t>
            </a:r>
            <a:endParaRPr sz="1300"/>
          </a:p>
          <a:p>
            <a:pPr lvl="0">
              <a:spcBef>
                <a:spcPts val="700"/>
              </a:spcBef>
              <a:buSzPct val="100000"/>
              <a:buAutoNum type="arabicPeriod" startAt="1"/>
            </a:pPr>
            <a:r>
              <a:rPr sz="1300"/>
              <a:t>    Click vào mũi tên trái để xem kết quả những ngày về trước và mũi tên phải để xem kết quả những ngày về sau (nếu là máy cảm ứng thì tương tự có thể vuốt trái và vuốt phải)</a:t>
            </a:r>
            <a:endParaRPr sz="1300">
              <a:latin typeface="Arial Bold"/>
              <a:ea typeface="Arial Bold"/>
              <a:cs typeface="Arial Bold"/>
              <a:sym typeface="Arial Bold"/>
            </a:endParaRPr>
          </a:p>
          <a:p>
            <a:pPr lvl="0">
              <a:spcBef>
                <a:spcPts val="700"/>
              </a:spcBef>
              <a:buSzPct val="100000"/>
              <a:buAutoNum type="arabicPeriod" startAt="1"/>
            </a:pPr>
            <a:r>
              <a:rPr sz="1300"/>
              <a:t>   Click vào Lô tô sẽ hiển thị như hình bên cạnh (Lô tô là 2 số cuối cùng của số trúng giải) và click vào “Xổ số” sẽ trở về giao diện tra cứu kết quả ban đầu</a:t>
            </a:r>
            <a:endParaRPr sz="1300"/>
          </a:p>
          <a:p>
            <a:pPr lvl="0">
              <a:spcBef>
                <a:spcPts val="1000"/>
              </a:spcBef>
              <a:buSzPct val="100000"/>
              <a:buAutoNum type="arabicPeriod" startAt="1"/>
            </a:pPr>
            <a:r>
              <a:t>  </a:t>
            </a:r>
            <a:r>
              <a:rPr sz="1400"/>
              <a:t>Biểu tượng Thanh menu ở góc trái cạnh </a:t>
            </a:r>
            <a:r>
              <a:rPr sz="1400">
                <a:latin typeface="Arial Bold"/>
                <a:ea typeface="Arial Bold"/>
                <a:cs typeface="Arial Bold"/>
                <a:sym typeface="Arial Bold"/>
              </a:rPr>
              <a:t>“KẾT QUẢ XỔ SỐ MIỀN BẮC”</a:t>
            </a:r>
          </a:p>
        </p:txBody>
      </p:sp>
      <p:sp>
        <p:nvSpPr>
          <p:cNvPr id="261" name="Shape 261"/>
          <p:cNvSpPr/>
          <p:nvPr/>
        </p:nvSpPr>
        <p:spPr>
          <a:xfrm>
            <a:off x="228600" y="6858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262" name="Table 262"/>
          <p:cNvGraphicFramePr/>
          <p:nvPr/>
        </p:nvGraphicFramePr>
        <p:xfrm>
          <a:off x="228600" y="2514600"/>
          <a:ext cx="3733800" cy="47749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358775">
                <a:tc>
                  <a:txBody>
                    <a:bodyPr/>
                    <a:lstStyle/>
                    <a:p>
                      <a:pPr lvl="0" algn="l">
                        <a:spcBef>
                          <a:spcPts val="300"/>
                        </a:spcBef>
                        <a:defRPr b="0" i="0" sz="1800"/>
                      </a:pPr>
                      <a:r>
                        <a:rPr sz="1400"/>
                        <a:t>Đầu 0</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200"/>
                        </a:spcBef>
                        <a:defRPr b="0" i="0" sz="1800"/>
                      </a:pPr>
                      <a:r>
                        <a:rPr sz="1200"/>
                        <a:t>05-04</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1</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17-18</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2</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28-26</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4</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41-47-49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5</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50-57</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6</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67-63</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7</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78-72-79-70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8</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84-89-82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9</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200"/>
                        </a:spcBef>
                        <a:defRPr b="0" i="0" sz="1800"/>
                      </a:pPr>
                      <a:r>
                        <a:rPr sz="1200"/>
                        <a:t>95-93-92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263" name="Shape 263"/>
          <p:cNvSpPr/>
          <p:nvPr/>
        </p:nvSpPr>
        <p:spPr>
          <a:xfrm>
            <a:off x="381000" y="6248400"/>
            <a:ext cx="304800" cy="228600"/>
          </a:xfrm>
          <a:prstGeom prst="leftArrow">
            <a:avLst>
              <a:gd name="adj1" fmla="val 50000"/>
              <a:gd name="adj2" fmla="val 33333"/>
            </a:avLst>
          </a:prstGeom>
          <a:solidFill>
            <a:srgbClr val="BBE0E3"/>
          </a:solidFill>
          <a:ln>
            <a:solidFill/>
            <a:round/>
          </a:ln>
        </p:spPr>
        <p:txBody>
          <a:bodyPr lIns="0" tIns="0" rIns="0" bIns="0" anchor="ctr"/>
          <a:lstStyle/>
          <a:p>
            <a:pPr lvl="0"/>
          </a:p>
        </p:txBody>
      </p:sp>
      <p:sp>
        <p:nvSpPr>
          <p:cNvPr id="264" name="Shape 264"/>
          <p:cNvSpPr/>
          <p:nvPr/>
        </p:nvSpPr>
        <p:spPr>
          <a:xfrm>
            <a:off x="3505200" y="6248400"/>
            <a:ext cx="304800" cy="228600"/>
          </a:xfrm>
          <a:prstGeom prst="rightArrow">
            <a:avLst>
              <a:gd name="adj1" fmla="val 50000"/>
              <a:gd name="adj2" fmla="val 33333"/>
            </a:avLst>
          </a:prstGeom>
          <a:solidFill>
            <a:srgbClr val="BBE0E3"/>
          </a:solidFill>
          <a:ln>
            <a:solidFill/>
            <a:round/>
          </a:ln>
        </p:spPr>
        <p:txBody>
          <a:bodyPr lIns="0" tIns="0" rIns="0" bIns="0" anchor="ctr"/>
          <a:lstStyle/>
          <a:p>
            <a:pPr lvl="0"/>
          </a:p>
        </p:txBody>
      </p:sp>
      <p:grpSp>
        <p:nvGrpSpPr>
          <p:cNvPr id="267" name="Group 267"/>
          <p:cNvGrpSpPr/>
          <p:nvPr/>
        </p:nvGrpSpPr>
        <p:grpSpPr>
          <a:xfrm>
            <a:off x="228599" y="2133600"/>
            <a:ext cx="3733801" cy="381000"/>
            <a:chOff x="0" y="0"/>
            <a:chExt cx="3733800" cy="381000"/>
          </a:xfrm>
        </p:grpSpPr>
        <p:sp>
          <p:nvSpPr>
            <p:cNvPr id="265" name="Shape 265"/>
            <p:cNvSpPr/>
            <p:nvPr/>
          </p:nvSpPr>
          <p:spPr>
            <a:xfrm>
              <a:off x="0" y="0"/>
              <a:ext cx="3733800" cy="381000"/>
            </a:xfrm>
            <a:prstGeom prst="rect">
              <a:avLst/>
            </a:prstGeom>
            <a:solidFill>
              <a:srgbClr val="FF3300">
                <a:alpha val="50195"/>
              </a:srgbClr>
            </a:solidFill>
            <a:ln w="9525" cap="flat">
              <a:solidFill>
                <a:srgbClr val="000000"/>
              </a:solidFill>
              <a:prstDash val="solid"/>
              <a:round/>
            </a:ln>
            <a:effectLst/>
          </p:spPr>
          <p:txBody>
            <a:bodyPr wrap="square" lIns="0" tIns="0" rIns="0" bIns="0" numCol="1" anchor="ctr">
              <a:noAutofit/>
            </a:bodyPr>
            <a:lstStyle/>
            <a:p>
              <a:pPr lvl="0"/>
            </a:p>
          </p:txBody>
        </p:sp>
        <p:sp>
          <p:nvSpPr>
            <p:cNvPr id="266" name="Shape 266"/>
            <p:cNvSpPr/>
            <p:nvPr/>
          </p:nvSpPr>
          <p:spPr>
            <a:xfrm>
              <a:off x="0" y="15169"/>
              <a:ext cx="3445853"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29-10-2013                         Xổ số</a:t>
              </a:r>
            </a:p>
          </p:txBody>
        </p:sp>
      </p:grpSp>
      <p:sp>
        <p:nvSpPr>
          <p:cNvPr id="268" name="Shape 268"/>
          <p:cNvSpPr/>
          <p:nvPr/>
        </p:nvSpPr>
        <p:spPr>
          <a:xfrm>
            <a:off x="2514600" y="21336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grpSp>
        <p:nvGrpSpPr>
          <p:cNvPr id="271" name="Group 271"/>
          <p:cNvGrpSpPr/>
          <p:nvPr/>
        </p:nvGrpSpPr>
        <p:grpSpPr>
          <a:xfrm>
            <a:off x="228600" y="685800"/>
            <a:ext cx="3733800" cy="381000"/>
            <a:chOff x="0" y="0"/>
            <a:chExt cx="3733800" cy="381000"/>
          </a:xfrm>
        </p:grpSpPr>
        <p:sp>
          <p:nvSpPr>
            <p:cNvPr id="269" name="Shape 269"/>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270" name="Shape 270"/>
            <p:cNvSpPr/>
            <p:nvPr/>
          </p:nvSpPr>
          <p:spPr>
            <a:xfrm>
              <a:off x="515064" y="33803"/>
              <a:ext cx="270367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TRA CỨU KẾT QUẢ XỔ SỐ</a:t>
              </a:r>
            </a:p>
          </p:txBody>
        </p:sp>
      </p:grpSp>
      <p:sp>
        <p:nvSpPr>
          <p:cNvPr id="272" name="Shape 272"/>
          <p:cNvSpPr/>
          <p:nvPr/>
        </p:nvSpPr>
        <p:spPr>
          <a:xfrm>
            <a:off x="3048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273" name="Shape 273"/>
          <p:cNvSpPr/>
          <p:nvPr/>
        </p:nvSpPr>
        <p:spPr>
          <a:xfrm>
            <a:off x="3810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74" name="Shape 274"/>
          <p:cNvSpPr/>
          <p:nvPr/>
        </p:nvSpPr>
        <p:spPr>
          <a:xfrm>
            <a:off x="3667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75" name="Shape 275"/>
          <p:cNvSpPr/>
          <p:nvPr/>
        </p:nvSpPr>
        <p:spPr>
          <a:xfrm>
            <a:off x="3825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278" name="Group 278"/>
          <p:cNvGrpSpPr/>
          <p:nvPr/>
        </p:nvGrpSpPr>
        <p:grpSpPr>
          <a:xfrm>
            <a:off x="-1524001" y="228599"/>
            <a:ext cx="1919282" cy="633421"/>
            <a:chOff x="0" y="0"/>
            <a:chExt cx="1919280" cy="633419"/>
          </a:xfrm>
        </p:grpSpPr>
        <p:sp>
          <p:nvSpPr>
            <p:cNvPr id="276" name="Shape 276"/>
            <p:cNvSpPr/>
            <p:nvPr/>
          </p:nvSpPr>
          <p:spPr>
            <a:xfrm>
              <a:off x="0" y="0"/>
              <a:ext cx="1919281" cy="633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87" y="0"/>
                  </a:moveTo>
                  <a:lnTo>
                    <a:pt x="2287" y="0"/>
                  </a:lnTo>
                  <a:cubicBezTo>
                    <a:pt x="1024" y="0"/>
                    <a:pt x="0" y="1551"/>
                    <a:pt x="0" y="3465"/>
                  </a:cubicBezTo>
                  <a:lnTo>
                    <a:pt x="0" y="17323"/>
                  </a:lnTo>
                  <a:cubicBezTo>
                    <a:pt x="0" y="19237"/>
                    <a:pt x="1024" y="20788"/>
                    <a:pt x="2287" y="20788"/>
                  </a:cubicBezTo>
                  <a:lnTo>
                    <a:pt x="11434" y="20788"/>
                  </a:lnTo>
                  <a:cubicBezTo>
                    <a:pt x="12697" y="20788"/>
                    <a:pt x="13721" y="19237"/>
                    <a:pt x="13721" y="17323"/>
                  </a:cubicBezTo>
                  <a:lnTo>
                    <a:pt x="21600" y="21600"/>
                  </a:lnTo>
                  <a:lnTo>
                    <a:pt x="13721" y="12126"/>
                  </a:lnTo>
                  <a:lnTo>
                    <a:pt x="13721" y="3465"/>
                  </a:lnTo>
                  <a:cubicBezTo>
                    <a:pt x="13721" y="1551"/>
                    <a:pt x="12697" y="0"/>
                    <a:pt x="11434" y="0"/>
                  </a:cubicBezTo>
                  <a:lnTo>
                    <a:pt x="8004"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277" name="Shape 277"/>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sp>
        <p:nvSpPr>
          <p:cNvPr id="279" name="Shape 279"/>
          <p:cNvSpPr/>
          <p:nvPr/>
        </p:nvSpPr>
        <p:spPr>
          <a:xfrm>
            <a:off x="533400" y="1676400"/>
            <a:ext cx="30480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900"/>
              </a:spcBef>
              <a:defRPr sz="1600">
                <a:latin typeface="Arial Bold"/>
                <a:ea typeface="Arial Bold"/>
                <a:cs typeface="Arial Bold"/>
                <a:sym typeface="Arial Bold"/>
              </a:defRPr>
            </a:lvl1pPr>
          </a:lstStyle>
          <a:p>
            <a:pPr lvl="0">
              <a:defRPr sz="1800"/>
            </a:pPr>
            <a:r>
              <a:rPr sz="1600"/>
              <a:t>Kết quả xổ số miền Bắc</a:t>
            </a:r>
          </a:p>
        </p:txBody>
      </p:sp>
      <p:grpSp>
        <p:nvGrpSpPr>
          <p:cNvPr id="282" name="Group 282"/>
          <p:cNvGrpSpPr/>
          <p:nvPr/>
        </p:nvGrpSpPr>
        <p:grpSpPr>
          <a:xfrm>
            <a:off x="-1" y="0"/>
            <a:ext cx="9144002" cy="381000"/>
            <a:chOff x="0" y="0"/>
            <a:chExt cx="9144000" cy="381000"/>
          </a:xfrm>
        </p:grpSpPr>
        <p:sp>
          <p:nvSpPr>
            <p:cNvPr id="280" name="Shape 280"/>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281" name="Shape 281"/>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283" name="Shape 283"/>
          <p:cNvSpPr/>
          <p:nvPr/>
        </p:nvSpPr>
        <p:spPr>
          <a:xfrm>
            <a:off x="1128712" y="1295400"/>
            <a:ext cx="990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286" name="Group 286"/>
          <p:cNvGrpSpPr/>
          <p:nvPr/>
        </p:nvGrpSpPr>
        <p:grpSpPr>
          <a:xfrm>
            <a:off x="2057400" y="1304182"/>
            <a:ext cx="1066800" cy="288824"/>
            <a:chOff x="0" y="0"/>
            <a:chExt cx="1066800" cy="288823"/>
          </a:xfrm>
        </p:grpSpPr>
        <p:sp>
          <p:nvSpPr>
            <p:cNvPr id="284" name="Shape 284"/>
            <p:cNvSpPr/>
            <p:nvPr/>
          </p:nvSpPr>
          <p:spPr>
            <a:xfrm>
              <a:off x="0" y="8680"/>
              <a:ext cx="1066800" cy="27146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285" name="Shape 285"/>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287" name="Shape 287"/>
          <p:cNvSpPr/>
          <p:nvPr/>
        </p:nvSpPr>
        <p:spPr>
          <a:xfrm>
            <a:off x="2971800" y="141287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nvSpPr>
        <p:spPr>
          <a:xfrm>
            <a:off x="76200" y="6858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290" name="Table 290"/>
          <p:cNvGraphicFramePr/>
          <p:nvPr/>
        </p:nvGraphicFramePr>
        <p:xfrm>
          <a:off x="76200" y="2514600"/>
          <a:ext cx="3733800" cy="47749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358775">
                <a:tc>
                  <a:txBody>
                    <a:bodyPr/>
                    <a:lstStyle/>
                    <a:p>
                      <a:pPr lvl="0" algn="l">
                        <a:spcBef>
                          <a:spcPts val="300"/>
                        </a:spcBef>
                        <a:defRPr b="0" i="0" sz="1800"/>
                      </a:pPr>
                      <a:r>
                        <a:rPr sz="1400"/>
                        <a:t>Đầu 0</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200"/>
                        </a:spcBef>
                        <a:defRPr b="0" i="0" sz="1800"/>
                      </a:pPr>
                      <a:r>
                        <a:rPr sz="1200"/>
                        <a:t>05-04</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1</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17-18</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2</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28-26</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04800">
                <a:tc>
                  <a:txBody>
                    <a:bodyPr/>
                    <a:lstStyle/>
                    <a:p>
                      <a:pPr lvl="0" algn="l">
                        <a:spcBef>
                          <a:spcPts val="300"/>
                        </a:spcBef>
                        <a:defRPr b="0" i="0" sz="1800"/>
                      </a:pPr>
                      <a:r>
                        <a:rPr sz="1400"/>
                        <a:t>Đầu 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4</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41-47-49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5</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50-57</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6</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67-63</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7</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78-72-79-70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Đầu 8</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84-89-82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8775">
                <a:tc>
                  <a:txBody>
                    <a:bodyPr/>
                    <a:lstStyle/>
                    <a:p>
                      <a:pPr lvl="0" algn="l">
                        <a:spcBef>
                          <a:spcPts val="300"/>
                        </a:spcBef>
                        <a:defRPr b="0" i="0" sz="1800"/>
                      </a:pPr>
                      <a:r>
                        <a:rPr sz="1400"/>
                        <a:t>Đầu 9</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200"/>
                        </a:spcBef>
                        <a:defRPr b="0" i="0" sz="1800"/>
                      </a:pPr>
                      <a:r>
                        <a:rPr sz="1200"/>
                        <a:t>95-93-92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291" name="Shape 291"/>
          <p:cNvSpPr/>
          <p:nvPr/>
        </p:nvSpPr>
        <p:spPr>
          <a:xfrm>
            <a:off x="228600" y="6248400"/>
            <a:ext cx="304800" cy="228600"/>
          </a:xfrm>
          <a:prstGeom prst="leftArrow">
            <a:avLst>
              <a:gd name="adj1" fmla="val 50000"/>
              <a:gd name="adj2" fmla="val 33333"/>
            </a:avLst>
          </a:prstGeom>
          <a:solidFill>
            <a:srgbClr val="BBE0E3"/>
          </a:solidFill>
          <a:ln>
            <a:solidFill/>
            <a:round/>
          </a:ln>
        </p:spPr>
        <p:txBody>
          <a:bodyPr lIns="0" tIns="0" rIns="0" bIns="0" anchor="ctr"/>
          <a:lstStyle/>
          <a:p>
            <a:pPr lvl="0"/>
          </a:p>
        </p:txBody>
      </p:sp>
      <p:sp>
        <p:nvSpPr>
          <p:cNvPr id="292" name="Shape 292"/>
          <p:cNvSpPr/>
          <p:nvPr/>
        </p:nvSpPr>
        <p:spPr>
          <a:xfrm>
            <a:off x="3352800" y="6248400"/>
            <a:ext cx="304800" cy="228600"/>
          </a:xfrm>
          <a:prstGeom prst="rightArrow">
            <a:avLst>
              <a:gd name="adj1" fmla="val 50000"/>
              <a:gd name="adj2" fmla="val 33333"/>
            </a:avLst>
          </a:prstGeom>
          <a:solidFill>
            <a:srgbClr val="BBE0E3"/>
          </a:solidFill>
          <a:ln>
            <a:solidFill/>
            <a:round/>
          </a:ln>
        </p:spPr>
        <p:txBody>
          <a:bodyPr lIns="0" tIns="0" rIns="0" bIns="0" anchor="ctr"/>
          <a:lstStyle/>
          <a:p>
            <a:pPr lvl="0"/>
          </a:p>
        </p:txBody>
      </p:sp>
      <p:grpSp>
        <p:nvGrpSpPr>
          <p:cNvPr id="295" name="Group 295"/>
          <p:cNvGrpSpPr/>
          <p:nvPr/>
        </p:nvGrpSpPr>
        <p:grpSpPr>
          <a:xfrm>
            <a:off x="76199" y="2133600"/>
            <a:ext cx="3733801" cy="381000"/>
            <a:chOff x="0" y="0"/>
            <a:chExt cx="3733800" cy="381000"/>
          </a:xfrm>
        </p:grpSpPr>
        <p:sp>
          <p:nvSpPr>
            <p:cNvPr id="293" name="Shape 293"/>
            <p:cNvSpPr/>
            <p:nvPr/>
          </p:nvSpPr>
          <p:spPr>
            <a:xfrm>
              <a:off x="0" y="0"/>
              <a:ext cx="3733800" cy="381000"/>
            </a:xfrm>
            <a:prstGeom prst="rect">
              <a:avLst/>
            </a:prstGeom>
            <a:solidFill>
              <a:srgbClr val="FF3300">
                <a:alpha val="50195"/>
              </a:srgbClr>
            </a:solidFill>
            <a:ln w="9525" cap="flat">
              <a:solidFill>
                <a:srgbClr val="000000"/>
              </a:solidFill>
              <a:prstDash val="solid"/>
              <a:round/>
            </a:ln>
            <a:effectLst/>
          </p:spPr>
          <p:txBody>
            <a:bodyPr wrap="square" lIns="0" tIns="0" rIns="0" bIns="0" numCol="1" anchor="ctr">
              <a:noAutofit/>
            </a:bodyPr>
            <a:lstStyle/>
            <a:p>
              <a:pPr lvl="0"/>
            </a:p>
          </p:txBody>
        </p:sp>
        <p:sp>
          <p:nvSpPr>
            <p:cNvPr id="294" name="Shape 294"/>
            <p:cNvSpPr/>
            <p:nvPr/>
          </p:nvSpPr>
          <p:spPr>
            <a:xfrm>
              <a:off x="0" y="15169"/>
              <a:ext cx="3445853"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29-10-2013                         Xổ số</a:t>
              </a:r>
            </a:p>
          </p:txBody>
        </p:sp>
      </p:grpSp>
      <p:sp>
        <p:nvSpPr>
          <p:cNvPr id="296" name="Shape 296"/>
          <p:cNvSpPr/>
          <p:nvPr/>
        </p:nvSpPr>
        <p:spPr>
          <a:xfrm>
            <a:off x="2362200" y="21336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grpSp>
        <p:nvGrpSpPr>
          <p:cNvPr id="299" name="Group 299"/>
          <p:cNvGrpSpPr/>
          <p:nvPr/>
        </p:nvGrpSpPr>
        <p:grpSpPr>
          <a:xfrm>
            <a:off x="76200" y="685800"/>
            <a:ext cx="3733800" cy="381000"/>
            <a:chOff x="0" y="0"/>
            <a:chExt cx="3733800" cy="381000"/>
          </a:xfrm>
        </p:grpSpPr>
        <p:sp>
          <p:nvSpPr>
            <p:cNvPr id="297" name="Shape 297"/>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298" name="Shape 298"/>
            <p:cNvSpPr/>
            <p:nvPr/>
          </p:nvSpPr>
          <p:spPr>
            <a:xfrm>
              <a:off x="515064" y="33803"/>
              <a:ext cx="270367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TRA CỨU KẾT QUẢ XỔ SỐ</a:t>
              </a:r>
            </a:p>
          </p:txBody>
        </p:sp>
      </p:grpSp>
      <p:sp>
        <p:nvSpPr>
          <p:cNvPr id="300" name="Shape 300"/>
          <p:cNvSpPr/>
          <p:nvPr/>
        </p:nvSpPr>
        <p:spPr>
          <a:xfrm>
            <a:off x="1524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301" name="Shape 301"/>
          <p:cNvSpPr/>
          <p:nvPr/>
        </p:nvSpPr>
        <p:spPr>
          <a:xfrm>
            <a:off x="2286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02" name="Shape 302"/>
          <p:cNvSpPr/>
          <p:nvPr/>
        </p:nvSpPr>
        <p:spPr>
          <a:xfrm>
            <a:off x="2143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03" name="Shape 303"/>
          <p:cNvSpPr/>
          <p:nvPr/>
        </p:nvSpPr>
        <p:spPr>
          <a:xfrm>
            <a:off x="2301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04" name="Shape 304"/>
          <p:cNvSpPr/>
          <p:nvPr/>
        </p:nvSpPr>
        <p:spPr>
          <a:xfrm>
            <a:off x="457200" y="1600200"/>
            <a:ext cx="30480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900"/>
              </a:spcBef>
              <a:defRPr sz="1600">
                <a:latin typeface="Arial Bold"/>
                <a:ea typeface="Arial Bold"/>
                <a:cs typeface="Arial Bold"/>
                <a:sym typeface="Arial Bold"/>
              </a:defRPr>
            </a:lvl1pPr>
          </a:lstStyle>
          <a:p>
            <a:pPr lvl="0">
              <a:defRPr sz="1800"/>
            </a:pPr>
            <a:r>
              <a:rPr sz="1600"/>
              <a:t>Kết quả xổ số miền Bắc</a:t>
            </a:r>
          </a:p>
        </p:txBody>
      </p:sp>
      <p:grpSp>
        <p:nvGrpSpPr>
          <p:cNvPr id="307" name="Group 307"/>
          <p:cNvGrpSpPr/>
          <p:nvPr/>
        </p:nvGrpSpPr>
        <p:grpSpPr>
          <a:xfrm>
            <a:off x="-1" y="0"/>
            <a:ext cx="9144002" cy="381000"/>
            <a:chOff x="0" y="0"/>
            <a:chExt cx="9144000" cy="381000"/>
          </a:xfrm>
        </p:grpSpPr>
        <p:sp>
          <p:nvSpPr>
            <p:cNvPr id="305" name="Shape 305"/>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306" name="Shape 306"/>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308" name="Shape 308"/>
          <p:cNvSpPr/>
          <p:nvPr/>
        </p:nvSpPr>
        <p:spPr>
          <a:xfrm>
            <a:off x="838199" y="3048000"/>
            <a:ext cx="2286002" cy="1219200"/>
          </a:xfrm>
          <a:prstGeom prst="rect">
            <a:avLst/>
          </a:prstGeom>
          <a:solidFill>
            <a:srgbClr val="BBE0E3"/>
          </a:solidFill>
          <a:ln>
            <a:solidFill/>
            <a:round/>
          </a:ln>
        </p:spPr>
        <p:txBody>
          <a:bodyPr lIns="0" tIns="0" rIns="0" bIns="0" anchor="ctr"/>
          <a:lstStyle/>
          <a:p>
            <a:pPr lvl="0"/>
          </a:p>
        </p:txBody>
      </p:sp>
      <p:grpSp>
        <p:nvGrpSpPr>
          <p:cNvPr id="311" name="Group 311"/>
          <p:cNvGrpSpPr/>
          <p:nvPr/>
        </p:nvGrpSpPr>
        <p:grpSpPr>
          <a:xfrm>
            <a:off x="928687" y="3071106"/>
            <a:ext cx="609601" cy="350663"/>
            <a:chOff x="0" y="0"/>
            <a:chExt cx="609600" cy="350661"/>
          </a:xfrm>
        </p:grpSpPr>
        <p:sp>
          <p:nvSpPr>
            <p:cNvPr id="309" name="Shape 309"/>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10" name="Shape 310"/>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14" name="Group 314"/>
          <p:cNvGrpSpPr/>
          <p:nvPr/>
        </p:nvGrpSpPr>
        <p:grpSpPr>
          <a:xfrm>
            <a:off x="928687" y="3299706"/>
            <a:ext cx="609601" cy="350663"/>
            <a:chOff x="0" y="0"/>
            <a:chExt cx="609600" cy="350661"/>
          </a:xfrm>
        </p:grpSpPr>
        <p:sp>
          <p:nvSpPr>
            <p:cNvPr id="312" name="Shape 312"/>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13" name="Shape 313"/>
            <p:cNvSpPr/>
            <p:nvPr/>
          </p:nvSpPr>
          <p:spPr>
            <a:xfrm>
              <a:off x="125593" y="0"/>
              <a:ext cx="3584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29</a:t>
              </a:r>
            </a:p>
          </p:txBody>
        </p:sp>
      </p:grpSp>
      <p:grpSp>
        <p:nvGrpSpPr>
          <p:cNvPr id="317" name="Group 317"/>
          <p:cNvGrpSpPr/>
          <p:nvPr/>
        </p:nvGrpSpPr>
        <p:grpSpPr>
          <a:xfrm>
            <a:off x="928687" y="3528306"/>
            <a:ext cx="609601" cy="350663"/>
            <a:chOff x="0" y="0"/>
            <a:chExt cx="609600" cy="350661"/>
          </a:xfrm>
        </p:grpSpPr>
        <p:sp>
          <p:nvSpPr>
            <p:cNvPr id="315" name="Shape 315"/>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16" name="Shape 316"/>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20" name="Group 320"/>
          <p:cNvGrpSpPr/>
          <p:nvPr/>
        </p:nvGrpSpPr>
        <p:grpSpPr>
          <a:xfrm>
            <a:off x="1684337" y="3071106"/>
            <a:ext cx="609601" cy="350663"/>
            <a:chOff x="0" y="0"/>
            <a:chExt cx="609600" cy="350661"/>
          </a:xfrm>
        </p:grpSpPr>
        <p:sp>
          <p:nvSpPr>
            <p:cNvPr id="318" name="Shape 318"/>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19" name="Shape 319"/>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23" name="Group 323"/>
          <p:cNvGrpSpPr/>
          <p:nvPr/>
        </p:nvGrpSpPr>
        <p:grpSpPr>
          <a:xfrm>
            <a:off x="1684337" y="3299706"/>
            <a:ext cx="609601" cy="350663"/>
            <a:chOff x="0" y="0"/>
            <a:chExt cx="609600" cy="350661"/>
          </a:xfrm>
        </p:grpSpPr>
        <p:sp>
          <p:nvSpPr>
            <p:cNvPr id="321" name="Shape 321"/>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22" name="Shape 322"/>
            <p:cNvSpPr/>
            <p:nvPr/>
          </p:nvSpPr>
          <p:spPr>
            <a:xfrm>
              <a:off x="125593" y="0"/>
              <a:ext cx="3584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10</a:t>
              </a:r>
            </a:p>
          </p:txBody>
        </p:sp>
      </p:grpSp>
      <p:grpSp>
        <p:nvGrpSpPr>
          <p:cNvPr id="326" name="Group 326"/>
          <p:cNvGrpSpPr/>
          <p:nvPr/>
        </p:nvGrpSpPr>
        <p:grpSpPr>
          <a:xfrm>
            <a:off x="1684337" y="3528306"/>
            <a:ext cx="609601" cy="350663"/>
            <a:chOff x="0" y="0"/>
            <a:chExt cx="609600" cy="350661"/>
          </a:xfrm>
        </p:grpSpPr>
        <p:sp>
          <p:nvSpPr>
            <p:cNvPr id="324" name="Shape 324"/>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25" name="Shape 325"/>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29" name="Group 329"/>
          <p:cNvGrpSpPr/>
          <p:nvPr/>
        </p:nvGrpSpPr>
        <p:grpSpPr>
          <a:xfrm>
            <a:off x="2433637" y="3085394"/>
            <a:ext cx="609601" cy="350662"/>
            <a:chOff x="0" y="0"/>
            <a:chExt cx="609600" cy="350661"/>
          </a:xfrm>
        </p:grpSpPr>
        <p:sp>
          <p:nvSpPr>
            <p:cNvPr id="327" name="Shape 327"/>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28" name="Shape 328"/>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32" name="Group 332"/>
          <p:cNvGrpSpPr/>
          <p:nvPr/>
        </p:nvGrpSpPr>
        <p:grpSpPr>
          <a:xfrm>
            <a:off x="2432094" y="3299706"/>
            <a:ext cx="612687" cy="350663"/>
            <a:chOff x="0" y="0"/>
            <a:chExt cx="612685" cy="350661"/>
          </a:xfrm>
        </p:grpSpPr>
        <p:sp>
          <p:nvSpPr>
            <p:cNvPr id="330" name="Shape 330"/>
            <p:cNvSpPr/>
            <p:nvPr/>
          </p:nvSpPr>
          <p:spPr>
            <a:xfrm>
              <a:off x="1542" y="53093"/>
              <a:ext cx="609601"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31" name="Shape 331"/>
            <p:cNvSpPr/>
            <p:nvPr/>
          </p:nvSpPr>
          <p:spPr>
            <a:xfrm>
              <a:off x="0" y="0"/>
              <a:ext cx="61268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2013</a:t>
              </a:r>
            </a:p>
          </p:txBody>
        </p:sp>
      </p:grpSp>
      <p:grpSp>
        <p:nvGrpSpPr>
          <p:cNvPr id="335" name="Group 335"/>
          <p:cNvGrpSpPr/>
          <p:nvPr/>
        </p:nvGrpSpPr>
        <p:grpSpPr>
          <a:xfrm>
            <a:off x="2433637" y="3528306"/>
            <a:ext cx="609601" cy="350663"/>
            <a:chOff x="0" y="0"/>
            <a:chExt cx="609600" cy="350661"/>
          </a:xfrm>
        </p:grpSpPr>
        <p:sp>
          <p:nvSpPr>
            <p:cNvPr id="333" name="Shape 333"/>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34" name="Shape 334"/>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38" name="Group 338"/>
          <p:cNvGrpSpPr/>
          <p:nvPr/>
        </p:nvGrpSpPr>
        <p:grpSpPr>
          <a:xfrm>
            <a:off x="933450" y="3898194"/>
            <a:ext cx="838200" cy="350662"/>
            <a:chOff x="0" y="0"/>
            <a:chExt cx="838200" cy="350661"/>
          </a:xfrm>
        </p:grpSpPr>
        <p:sp>
          <p:nvSpPr>
            <p:cNvPr id="336" name="Shape 336"/>
            <p:cNvSpPr/>
            <p:nvPr/>
          </p:nvSpPr>
          <p:spPr>
            <a:xfrm>
              <a:off x="0" y="45155"/>
              <a:ext cx="838200" cy="260351"/>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37" name="Shape 337"/>
            <p:cNvSpPr/>
            <p:nvPr/>
          </p:nvSpPr>
          <p:spPr>
            <a:xfrm>
              <a:off x="93781" y="0"/>
              <a:ext cx="65063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Chọn</a:t>
              </a:r>
            </a:p>
          </p:txBody>
        </p:sp>
      </p:grpSp>
      <p:grpSp>
        <p:nvGrpSpPr>
          <p:cNvPr id="341" name="Group 341"/>
          <p:cNvGrpSpPr/>
          <p:nvPr/>
        </p:nvGrpSpPr>
        <p:grpSpPr>
          <a:xfrm>
            <a:off x="2209800" y="3909306"/>
            <a:ext cx="838200" cy="350663"/>
            <a:chOff x="0" y="0"/>
            <a:chExt cx="838200" cy="350661"/>
          </a:xfrm>
        </p:grpSpPr>
        <p:sp>
          <p:nvSpPr>
            <p:cNvPr id="339" name="Shape 339"/>
            <p:cNvSpPr/>
            <p:nvPr/>
          </p:nvSpPr>
          <p:spPr>
            <a:xfrm>
              <a:off x="0" y="53093"/>
              <a:ext cx="8382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40" name="Shape 340"/>
            <p:cNvSpPr/>
            <p:nvPr/>
          </p:nvSpPr>
          <p:spPr>
            <a:xfrm>
              <a:off x="35961" y="0"/>
              <a:ext cx="766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Trở về</a:t>
              </a:r>
            </a:p>
          </p:txBody>
        </p:sp>
      </p:grpSp>
      <p:sp>
        <p:nvSpPr>
          <p:cNvPr id="342" name="Shape 342"/>
          <p:cNvSpPr/>
          <p:nvPr/>
        </p:nvSpPr>
        <p:spPr>
          <a:xfrm>
            <a:off x="5334000" y="6858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343" name="Table 343"/>
          <p:cNvGraphicFramePr/>
          <p:nvPr/>
        </p:nvGraphicFramePr>
        <p:xfrm>
          <a:off x="5334000" y="2514600"/>
          <a:ext cx="3733800" cy="3819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422275">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200"/>
                        </a:spcBef>
                        <a:defRPr b="0" i="0" sz="1800"/>
                      </a:pPr>
                      <a:r>
                        <a:rPr sz="1200"/>
                        <a:t>28128</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60495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buSzPct val="100000"/>
                        <a:buAutoNum type="arabicPeriod" startAt="1"/>
                        <a:defRPr b="0" i="0" sz="1800"/>
                      </a:pPr>
                      <a:r>
                        <a:rPr sz="1200"/>
                        <a:t>                       66684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80978 	78189 	68994</a:t>
                      </a:r>
                      <a:endParaRPr sz="1200"/>
                    </a:p>
                    <a:p>
                      <a:pPr lvl="0" algn="l">
                        <a:spcBef>
                          <a:spcPts val="200"/>
                        </a:spcBef>
                        <a:defRPr b="0" i="0" sz="1800"/>
                      </a:pPr>
                      <a:r>
                        <a:rPr sz="1200"/>
                        <a:t>25693 	31872 	97882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9450      4226      7379       1292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3267 	3463 	2292</a:t>
                      </a:r>
                      <a:endParaRPr sz="1200"/>
                    </a:p>
                    <a:p>
                      <a:pPr lvl="0" algn="l">
                        <a:spcBef>
                          <a:spcPts val="200"/>
                        </a:spcBef>
                        <a:defRPr b="0" i="0" sz="1800"/>
                      </a:pPr>
                      <a:r>
                        <a:rPr sz="1200"/>
                        <a:t>6770 	9141 	8904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817             857                    820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200"/>
                        <a:t>47           18            84            49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346" name="Group 346"/>
          <p:cNvGrpSpPr/>
          <p:nvPr/>
        </p:nvGrpSpPr>
        <p:grpSpPr>
          <a:xfrm>
            <a:off x="5333999" y="2133600"/>
            <a:ext cx="3733801" cy="381000"/>
            <a:chOff x="0" y="0"/>
            <a:chExt cx="3733800" cy="381000"/>
          </a:xfrm>
        </p:grpSpPr>
        <p:sp>
          <p:nvSpPr>
            <p:cNvPr id="344" name="Shape 344"/>
            <p:cNvSpPr/>
            <p:nvPr/>
          </p:nvSpPr>
          <p:spPr>
            <a:xfrm>
              <a:off x="0" y="0"/>
              <a:ext cx="3733800" cy="381000"/>
            </a:xfrm>
            <a:prstGeom prst="rect">
              <a:avLst/>
            </a:prstGeom>
            <a:solidFill>
              <a:srgbClr val="FF3300">
                <a:alpha val="50195"/>
              </a:srgbClr>
            </a:solidFill>
            <a:ln w="9525" cap="flat">
              <a:solidFill>
                <a:srgbClr val="000000"/>
              </a:solidFill>
              <a:prstDash val="solid"/>
              <a:round/>
            </a:ln>
            <a:effectLst/>
          </p:spPr>
          <p:txBody>
            <a:bodyPr wrap="square" lIns="0" tIns="0" rIns="0" bIns="0" numCol="1" anchor="ctr">
              <a:noAutofit/>
            </a:bodyPr>
            <a:lstStyle/>
            <a:p>
              <a:pPr lvl="0"/>
            </a:p>
          </p:txBody>
        </p:sp>
        <p:sp>
          <p:nvSpPr>
            <p:cNvPr id="345" name="Shape 345"/>
            <p:cNvSpPr/>
            <p:nvPr/>
          </p:nvSpPr>
          <p:spPr>
            <a:xfrm>
              <a:off x="0" y="15169"/>
              <a:ext cx="3369727"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29-10-2013                         Lô tô</a:t>
              </a:r>
            </a:p>
          </p:txBody>
        </p:sp>
      </p:grpSp>
      <p:sp>
        <p:nvSpPr>
          <p:cNvPr id="347" name="Shape 347"/>
          <p:cNvSpPr/>
          <p:nvPr/>
        </p:nvSpPr>
        <p:spPr>
          <a:xfrm>
            <a:off x="7620000" y="21336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sp>
        <p:nvSpPr>
          <p:cNvPr id="348" name="Shape 348"/>
          <p:cNvSpPr/>
          <p:nvPr/>
        </p:nvSpPr>
        <p:spPr>
          <a:xfrm>
            <a:off x="5486400" y="6248400"/>
            <a:ext cx="304800" cy="228600"/>
          </a:xfrm>
          <a:prstGeom prst="leftArrow">
            <a:avLst>
              <a:gd name="adj1" fmla="val 50000"/>
              <a:gd name="adj2" fmla="val 33333"/>
            </a:avLst>
          </a:prstGeom>
          <a:solidFill>
            <a:srgbClr val="BBE0E3"/>
          </a:solidFill>
          <a:ln>
            <a:solidFill/>
            <a:round/>
          </a:ln>
        </p:spPr>
        <p:txBody>
          <a:bodyPr lIns="0" tIns="0" rIns="0" bIns="0" anchor="ctr"/>
          <a:lstStyle/>
          <a:p>
            <a:pPr lvl="0"/>
          </a:p>
        </p:txBody>
      </p:sp>
      <p:sp>
        <p:nvSpPr>
          <p:cNvPr id="349" name="Shape 349"/>
          <p:cNvSpPr/>
          <p:nvPr/>
        </p:nvSpPr>
        <p:spPr>
          <a:xfrm>
            <a:off x="8610600" y="6248400"/>
            <a:ext cx="304800" cy="228600"/>
          </a:xfrm>
          <a:prstGeom prst="rightArrow">
            <a:avLst>
              <a:gd name="adj1" fmla="val 50000"/>
              <a:gd name="adj2" fmla="val 33333"/>
            </a:avLst>
          </a:prstGeom>
          <a:solidFill>
            <a:srgbClr val="BBE0E3"/>
          </a:solidFill>
          <a:ln>
            <a:solidFill/>
            <a:round/>
          </a:ln>
        </p:spPr>
        <p:txBody>
          <a:bodyPr lIns="0" tIns="0" rIns="0" bIns="0" anchor="ctr"/>
          <a:lstStyle/>
          <a:p>
            <a:pPr lvl="0"/>
          </a:p>
        </p:txBody>
      </p:sp>
      <p:grpSp>
        <p:nvGrpSpPr>
          <p:cNvPr id="352" name="Group 352"/>
          <p:cNvGrpSpPr/>
          <p:nvPr/>
        </p:nvGrpSpPr>
        <p:grpSpPr>
          <a:xfrm>
            <a:off x="5334000" y="685800"/>
            <a:ext cx="3733800" cy="381000"/>
            <a:chOff x="0" y="0"/>
            <a:chExt cx="3733800" cy="381000"/>
          </a:xfrm>
        </p:grpSpPr>
        <p:sp>
          <p:nvSpPr>
            <p:cNvPr id="350" name="Shape 350"/>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351" name="Shape 351"/>
            <p:cNvSpPr/>
            <p:nvPr/>
          </p:nvSpPr>
          <p:spPr>
            <a:xfrm>
              <a:off x="515064" y="33803"/>
              <a:ext cx="270367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TRA CỨU KẾT QUẢ XỔ SỐ</a:t>
              </a:r>
            </a:p>
          </p:txBody>
        </p:sp>
      </p:grpSp>
      <p:sp>
        <p:nvSpPr>
          <p:cNvPr id="353" name="Shape 353"/>
          <p:cNvSpPr/>
          <p:nvPr/>
        </p:nvSpPr>
        <p:spPr>
          <a:xfrm>
            <a:off x="54102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354" name="Shape 354"/>
          <p:cNvSpPr/>
          <p:nvPr/>
        </p:nvSpPr>
        <p:spPr>
          <a:xfrm>
            <a:off x="54864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55" name="Shape 355"/>
          <p:cNvSpPr/>
          <p:nvPr/>
        </p:nvSpPr>
        <p:spPr>
          <a:xfrm>
            <a:off x="54721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56" name="Shape 356"/>
          <p:cNvSpPr/>
          <p:nvPr/>
        </p:nvSpPr>
        <p:spPr>
          <a:xfrm>
            <a:off x="54879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357" name="Shape 357"/>
          <p:cNvSpPr/>
          <p:nvPr/>
        </p:nvSpPr>
        <p:spPr>
          <a:xfrm>
            <a:off x="5715000" y="1600200"/>
            <a:ext cx="30480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900"/>
              </a:spcBef>
              <a:defRPr sz="1600">
                <a:latin typeface="Arial Bold"/>
                <a:ea typeface="Arial Bold"/>
                <a:cs typeface="Arial Bold"/>
                <a:sym typeface="Arial Bold"/>
              </a:defRPr>
            </a:lvl1pPr>
          </a:lstStyle>
          <a:p>
            <a:pPr lvl="0">
              <a:defRPr sz="1800"/>
            </a:pPr>
            <a:r>
              <a:rPr sz="1600"/>
              <a:t>Kết quả xổ số miền Bắc</a:t>
            </a:r>
          </a:p>
        </p:txBody>
      </p:sp>
      <p:sp>
        <p:nvSpPr>
          <p:cNvPr id="358" name="Shape 358"/>
          <p:cNvSpPr/>
          <p:nvPr/>
        </p:nvSpPr>
        <p:spPr>
          <a:xfrm>
            <a:off x="6248399" y="3048000"/>
            <a:ext cx="2286002" cy="1219200"/>
          </a:xfrm>
          <a:prstGeom prst="rect">
            <a:avLst/>
          </a:prstGeom>
          <a:solidFill>
            <a:srgbClr val="BBE0E3"/>
          </a:solidFill>
          <a:ln>
            <a:solidFill/>
            <a:round/>
          </a:ln>
        </p:spPr>
        <p:txBody>
          <a:bodyPr lIns="0" tIns="0" rIns="0" bIns="0" anchor="ctr"/>
          <a:lstStyle/>
          <a:p>
            <a:pPr lvl="0"/>
          </a:p>
        </p:txBody>
      </p:sp>
      <p:grpSp>
        <p:nvGrpSpPr>
          <p:cNvPr id="361" name="Group 361"/>
          <p:cNvGrpSpPr/>
          <p:nvPr/>
        </p:nvGrpSpPr>
        <p:grpSpPr>
          <a:xfrm>
            <a:off x="6338887" y="3071106"/>
            <a:ext cx="609601" cy="350663"/>
            <a:chOff x="0" y="0"/>
            <a:chExt cx="609600" cy="350661"/>
          </a:xfrm>
        </p:grpSpPr>
        <p:sp>
          <p:nvSpPr>
            <p:cNvPr id="359" name="Shape 359"/>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60" name="Shape 360"/>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64" name="Group 364"/>
          <p:cNvGrpSpPr/>
          <p:nvPr/>
        </p:nvGrpSpPr>
        <p:grpSpPr>
          <a:xfrm>
            <a:off x="6338887" y="3299706"/>
            <a:ext cx="609601" cy="350663"/>
            <a:chOff x="0" y="0"/>
            <a:chExt cx="609600" cy="350661"/>
          </a:xfrm>
        </p:grpSpPr>
        <p:sp>
          <p:nvSpPr>
            <p:cNvPr id="362" name="Shape 362"/>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63" name="Shape 363"/>
            <p:cNvSpPr/>
            <p:nvPr/>
          </p:nvSpPr>
          <p:spPr>
            <a:xfrm>
              <a:off x="125593" y="0"/>
              <a:ext cx="3584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29</a:t>
              </a:r>
            </a:p>
          </p:txBody>
        </p:sp>
      </p:grpSp>
      <p:grpSp>
        <p:nvGrpSpPr>
          <p:cNvPr id="367" name="Group 367"/>
          <p:cNvGrpSpPr/>
          <p:nvPr/>
        </p:nvGrpSpPr>
        <p:grpSpPr>
          <a:xfrm>
            <a:off x="6338887" y="3528306"/>
            <a:ext cx="609601" cy="350663"/>
            <a:chOff x="0" y="0"/>
            <a:chExt cx="609600" cy="350661"/>
          </a:xfrm>
        </p:grpSpPr>
        <p:sp>
          <p:nvSpPr>
            <p:cNvPr id="365" name="Shape 365"/>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66" name="Shape 366"/>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70" name="Group 370"/>
          <p:cNvGrpSpPr/>
          <p:nvPr/>
        </p:nvGrpSpPr>
        <p:grpSpPr>
          <a:xfrm>
            <a:off x="7094537" y="3071106"/>
            <a:ext cx="609601" cy="350663"/>
            <a:chOff x="0" y="0"/>
            <a:chExt cx="609600" cy="350661"/>
          </a:xfrm>
        </p:grpSpPr>
        <p:sp>
          <p:nvSpPr>
            <p:cNvPr id="368" name="Shape 368"/>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69" name="Shape 369"/>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73" name="Group 373"/>
          <p:cNvGrpSpPr/>
          <p:nvPr/>
        </p:nvGrpSpPr>
        <p:grpSpPr>
          <a:xfrm>
            <a:off x="7094537" y="3299706"/>
            <a:ext cx="609601" cy="350663"/>
            <a:chOff x="0" y="0"/>
            <a:chExt cx="609600" cy="350661"/>
          </a:xfrm>
        </p:grpSpPr>
        <p:sp>
          <p:nvSpPr>
            <p:cNvPr id="371" name="Shape 371"/>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72" name="Shape 372"/>
            <p:cNvSpPr/>
            <p:nvPr/>
          </p:nvSpPr>
          <p:spPr>
            <a:xfrm>
              <a:off x="125593" y="0"/>
              <a:ext cx="3584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10</a:t>
              </a:r>
            </a:p>
          </p:txBody>
        </p:sp>
      </p:grpSp>
      <p:grpSp>
        <p:nvGrpSpPr>
          <p:cNvPr id="376" name="Group 376"/>
          <p:cNvGrpSpPr/>
          <p:nvPr/>
        </p:nvGrpSpPr>
        <p:grpSpPr>
          <a:xfrm>
            <a:off x="7094537" y="3528306"/>
            <a:ext cx="609601" cy="350663"/>
            <a:chOff x="0" y="0"/>
            <a:chExt cx="609600" cy="350661"/>
          </a:xfrm>
        </p:grpSpPr>
        <p:sp>
          <p:nvSpPr>
            <p:cNvPr id="374" name="Shape 374"/>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75" name="Shape 375"/>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79" name="Group 379"/>
          <p:cNvGrpSpPr/>
          <p:nvPr/>
        </p:nvGrpSpPr>
        <p:grpSpPr>
          <a:xfrm>
            <a:off x="7843837" y="3085394"/>
            <a:ext cx="609601" cy="350662"/>
            <a:chOff x="0" y="0"/>
            <a:chExt cx="609600" cy="350661"/>
          </a:xfrm>
        </p:grpSpPr>
        <p:sp>
          <p:nvSpPr>
            <p:cNvPr id="377" name="Shape 377"/>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78" name="Shape 378"/>
            <p:cNvSpPr/>
            <p:nvPr/>
          </p:nvSpPr>
          <p:spPr>
            <a:xfrm>
              <a:off x="185980" y="0"/>
              <a:ext cx="2376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82" name="Group 382"/>
          <p:cNvGrpSpPr/>
          <p:nvPr/>
        </p:nvGrpSpPr>
        <p:grpSpPr>
          <a:xfrm>
            <a:off x="7842294" y="3299706"/>
            <a:ext cx="612687" cy="350663"/>
            <a:chOff x="0" y="0"/>
            <a:chExt cx="612685" cy="350661"/>
          </a:xfrm>
        </p:grpSpPr>
        <p:sp>
          <p:nvSpPr>
            <p:cNvPr id="380" name="Shape 380"/>
            <p:cNvSpPr/>
            <p:nvPr/>
          </p:nvSpPr>
          <p:spPr>
            <a:xfrm>
              <a:off x="1542" y="53093"/>
              <a:ext cx="609601"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81" name="Shape 381"/>
            <p:cNvSpPr/>
            <p:nvPr/>
          </p:nvSpPr>
          <p:spPr>
            <a:xfrm>
              <a:off x="0" y="0"/>
              <a:ext cx="61268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2013</a:t>
              </a:r>
            </a:p>
          </p:txBody>
        </p:sp>
      </p:grpSp>
      <p:grpSp>
        <p:nvGrpSpPr>
          <p:cNvPr id="385" name="Group 385"/>
          <p:cNvGrpSpPr/>
          <p:nvPr/>
        </p:nvGrpSpPr>
        <p:grpSpPr>
          <a:xfrm>
            <a:off x="7843837" y="3528306"/>
            <a:ext cx="609601" cy="350663"/>
            <a:chOff x="0" y="0"/>
            <a:chExt cx="609600" cy="350661"/>
          </a:xfrm>
        </p:grpSpPr>
        <p:sp>
          <p:nvSpPr>
            <p:cNvPr id="383" name="Shape 383"/>
            <p:cNvSpPr/>
            <p:nvPr/>
          </p:nvSpPr>
          <p:spPr>
            <a:xfrm>
              <a:off x="0" y="53093"/>
              <a:ext cx="6096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84" name="Shape 384"/>
            <p:cNvSpPr/>
            <p:nvPr/>
          </p:nvSpPr>
          <p:spPr>
            <a:xfrm>
              <a:off x="214667" y="0"/>
              <a:ext cx="1802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a:t>
              </a:r>
            </a:p>
          </p:txBody>
        </p:sp>
      </p:grpSp>
      <p:grpSp>
        <p:nvGrpSpPr>
          <p:cNvPr id="388" name="Group 388"/>
          <p:cNvGrpSpPr/>
          <p:nvPr/>
        </p:nvGrpSpPr>
        <p:grpSpPr>
          <a:xfrm>
            <a:off x="6343650" y="3898194"/>
            <a:ext cx="838200" cy="350662"/>
            <a:chOff x="0" y="0"/>
            <a:chExt cx="838200" cy="350661"/>
          </a:xfrm>
        </p:grpSpPr>
        <p:sp>
          <p:nvSpPr>
            <p:cNvPr id="386" name="Shape 386"/>
            <p:cNvSpPr/>
            <p:nvPr/>
          </p:nvSpPr>
          <p:spPr>
            <a:xfrm>
              <a:off x="0" y="45155"/>
              <a:ext cx="838200" cy="260351"/>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87" name="Shape 387"/>
            <p:cNvSpPr/>
            <p:nvPr/>
          </p:nvSpPr>
          <p:spPr>
            <a:xfrm>
              <a:off x="93781" y="0"/>
              <a:ext cx="65063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Chọn</a:t>
              </a:r>
            </a:p>
          </p:txBody>
        </p:sp>
      </p:grpSp>
      <p:grpSp>
        <p:nvGrpSpPr>
          <p:cNvPr id="391" name="Group 391"/>
          <p:cNvGrpSpPr/>
          <p:nvPr/>
        </p:nvGrpSpPr>
        <p:grpSpPr>
          <a:xfrm>
            <a:off x="7620000" y="3909306"/>
            <a:ext cx="838200" cy="350663"/>
            <a:chOff x="0" y="0"/>
            <a:chExt cx="838200" cy="350661"/>
          </a:xfrm>
        </p:grpSpPr>
        <p:sp>
          <p:nvSpPr>
            <p:cNvPr id="389" name="Shape 389"/>
            <p:cNvSpPr/>
            <p:nvPr/>
          </p:nvSpPr>
          <p:spPr>
            <a:xfrm>
              <a:off x="0" y="53093"/>
              <a:ext cx="838200" cy="244476"/>
            </a:xfrm>
            <a:prstGeom prst="rect">
              <a:avLst/>
            </a:prstGeom>
            <a:solidFill>
              <a:srgbClr val="CCFFCC"/>
            </a:solidFill>
            <a:ln w="9525" cap="flat">
              <a:solidFill>
                <a:srgbClr val="000000"/>
              </a:solidFill>
              <a:prstDash val="solid"/>
              <a:round/>
            </a:ln>
            <a:effectLst/>
          </p:spPr>
          <p:txBody>
            <a:bodyPr wrap="square" lIns="0" tIns="0" rIns="0" bIns="0" numCol="1" anchor="ctr">
              <a:noAutofit/>
            </a:bodyPr>
            <a:lstStyle/>
            <a:p>
              <a:pPr lvl="0" algn="ctr"/>
            </a:p>
          </p:txBody>
        </p:sp>
        <p:sp>
          <p:nvSpPr>
            <p:cNvPr id="390" name="Shape 390"/>
            <p:cNvSpPr/>
            <p:nvPr/>
          </p:nvSpPr>
          <p:spPr>
            <a:xfrm>
              <a:off x="35961" y="0"/>
              <a:ext cx="76627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lstStyle>
            <a:p>
              <a:pPr lvl="0"/>
              <a:r>
                <a:t>Trở về</a:t>
              </a:r>
            </a:p>
          </p:txBody>
        </p:sp>
      </p:grpSp>
      <p:sp>
        <p:nvSpPr>
          <p:cNvPr id="392" name="Shape 392"/>
          <p:cNvSpPr/>
          <p:nvPr/>
        </p:nvSpPr>
        <p:spPr>
          <a:xfrm>
            <a:off x="3886200" y="2514600"/>
            <a:ext cx="1447800" cy="20211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buSzPct val="100000"/>
              <a:buAutoNum type="arabicPeriod" startAt="1"/>
            </a:pPr>
            <a:r>
              <a:rPr sz="1400"/>
              <a:t>  Giao diện chọn thời gian tra cứu KQXS</a:t>
            </a:r>
            <a:endParaRPr sz="1400"/>
          </a:p>
          <a:p>
            <a:pPr lvl="0">
              <a:spcBef>
                <a:spcPts val="800"/>
              </a:spcBef>
              <a:buSzPct val="100000"/>
              <a:buAutoNum type="arabicPeriod" startAt="1"/>
            </a:pPr>
            <a:r>
              <a:rPr sz="1400"/>
              <a:t>  Để giao diện chọn thời gian hiển thị rõ hơn thì giao diện kết quả xổ số phía sau tối đi</a:t>
            </a:r>
          </a:p>
        </p:txBody>
      </p:sp>
      <p:sp>
        <p:nvSpPr>
          <p:cNvPr id="393" name="Shape 393"/>
          <p:cNvSpPr/>
          <p:nvPr/>
        </p:nvSpPr>
        <p:spPr>
          <a:xfrm>
            <a:off x="838200" y="1295400"/>
            <a:ext cx="990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396" name="Group 396"/>
          <p:cNvGrpSpPr/>
          <p:nvPr/>
        </p:nvGrpSpPr>
        <p:grpSpPr>
          <a:xfrm>
            <a:off x="1766887" y="1304182"/>
            <a:ext cx="1066801" cy="288824"/>
            <a:chOff x="0" y="0"/>
            <a:chExt cx="1066800" cy="288823"/>
          </a:xfrm>
        </p:grpSpPr>
        <p:sp>
          <p:nvSpPr>
            <p:cNvPr id="394" name="Shape 394"/>
            <p:cNvSpPr/>
            <p:nvPr/>
          </p:nvSpPr>
          <p:spPr>
            <a:xfrm>
              <a:off x="0" y="8680"/>
              <a:ext cx="1066800" cy="27146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395" name="Shape 395"/>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397" name="Shape 397"/>
          <p:cNvSpPr/>
          <p:nvPr/>
        </p:nvSpPr>
        <p:spPr>
          <a:xfrm>
            <a:off x="2681287" y="1412875"/>
            <a:ext cx="1016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398" name="Shape 398"/>
          <p:cNvSpPr/>
          <p:nvPr/>
        </p:nvSpPr>
        <p:spPr>
          <a:xfrm>
            <a:off x="6157912" y="1219200"/>
            <a:ext cx="990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401" name="Group 401"/>
          <p:cNvGrpSpPr/>
          <p:nvPr/>
        </p:nvGrpSpPr>
        <p:grpSpPr>
          <a:xfrm>
            <a:off x="7086600" y="1227982"/>
            <a:ext cx="1066800" cy="288824"/>
            <a:chOff x="0" y="0"/>
            <a:chExt cx="1066800" cy="288823"/>
          </a:xfrm>
        </p:grpSpPr>
        <p:sp>
          <p:nvSpPr>
            <p:cNvPr id="399" name="Shape 399"/>
            <p:cNvSpPr/>
            <p:nvPr/>
          </p:nvSpPr>
          <p:spPr>
            <a:xfrm>
              <a:off x="0" y="8680"/>
              <a:ext cx="1066800" cy="27146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400" name="Shape 400"/>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402" name="Shape 402"/>
          <p:cNvSpPr/>
          <p:nvPr/>
        </p:nvSpPr>
        <p:spPr>
          <a:xfrm>
            <a:off x="8001000" y="133667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sp>
        <p:nvSpPr>
          <p:cNvPr id="405" name="Shape 405"/>
          <p:cNvSpPr/>
          <p:nvPr/>
        </p:nvSpPr>
        <p:spPr>
          <a:xfrm>
            <a:off x="4114800" y="685800"/>
            <a:ext cx="4876800" cy="56841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700"/>
              </a:spcBef>
            </a:pPr>
            <a:r>
              <a:rPr sz="1300">
                <a:latin typeface="Arial Bold"/>
                <a:ea typeface="Arial Bold"/>
                <a:cs typeface="Arial Bold"/>
                <a:sym typeface="Arial Bold"/>
              </a:rPr>
              <a:t>5. Giao diện mục TƯỜNG THUẬT TRỰC TIẾP</a:t>
            </a:r>
            <a:endParaRPr sz="1300">
              <a:latin typeface="Arial Bold"/>
              <a:ea typeface="Arial Bold"/>
              <a:cs typeface="Arial Bold"/>
              <a:sym typeface="Arial Bold"/>
            </a:endParaRPr>
          </a:p>
          <a:p>
            <a:pPr lvl="0">
              <a:spcBef>
                <a:spcPts val="700"/>
              </a:spcBef>
            </a:pPr>
            <a:r>
              <a:rPr i="1" sz="1300"/>
              <a:t>Click vào mục “Tường thuật trực tiếp” ở giao diện trang chủ sẽ ra giao diện như bên cạnh.</a:t>
            </a:r>
            <a:endParaRPr i="1" sz="1300"/>
          </a:p>
          <a:p>
            <a:pPr lvl="0">
              <a:spcBef>
                <a:spcPts val="700"/>
              </a:spcBef>
            </a:pPr>
            <a:r>
              <a:rPr sz="1300">
                <a:latin typeface="Arial Bold"/>
                <a:ea typeface="Arial Bold"/>
                <a:cs typeface="Arial Bold"/>
                <a:sym typeface="Arial Bold"/>
              </a:rPr>
              <a:t>5.1. Mô tả</a:t>
            </a:r>
            <a:endParaRPr sz="1300">
              <a:latin typeface="Arial Bold"/>
              <a:ea typeface="Arial Bold"/>
              <a:cs typeface="Arial Bold"/>
              <a:sym typeface="Arial Bold"/>
            </a:endParaRPr>
          </a:p>
          <a:p>
            <a:pPr lvl="0">
              <a:spcBef>
                <a:spcPts val="700"/>
              </a:spcBef>
              <a:buSzPct val="100000"/>
              <a:buAutoNum type="arabicPeriod" startAt="1"/>
            </a:pPr>
            <a:r>
              <a:rPr sz="1300"/>
              <a:t>    Mục tường thuật trực tiếp giúp khách hàng có thể theo dõi chương trình quay kết quả xổ số trực tiếp tại đúng thời gian mở thưởng</a:t>
            </a:r>
            <a:endParaRPr sz="1300"/>
          </a:p>
          <a:p>
            <a:pPr lvl="0">
              <a:spcBef>
                <a:spcPts val="700"/>
              </a:spcBef>
              <a:buSzPct val="100000"/>
              <a:buAutoNum type="arabicPeriod" startAt="1"/>
            </a:pPr>
            <a:r>
              <a:rPr sz="1300"/>
              <a:t>   Tiêu chí xem tường thuật trực tiếp: Lựa chọn tỉnh/thành phố, bao gồm các lựa chọn: Miền Bắc và 64 tỉnh thành trên cả nước</a:t>
            </a:r>
            <a:endParaRPr sz="1300"/>
          </a:p>
          <a:p>
            <a:pPr lvl="0">
              <a:spcBef>
                <a:spcPts val="700"/>
              </a:spcBef>
              <a:buSzPct val="100000"/>
              <a:buAutoNum type="arabicPeriod" startAt="1"/>
            </a:pPr>
            <a:r>
              <a:rPr sz="1300"/>
              <a:t>    Nếu chưa tới giờ tường thuật thì hiện ra giao diện như hình bên kèm thông báo “</a:t>
            </a:r>
            <a:r>
              <a:rPr i="1" sz="1300"/>
              <a:t>Xổ số miền Bắc mở thưởng vào 18h15’ hàng ngày” </a:t>
            </a:r>
            <a:r>
              <a:rPr sz="1300"/>
              <a:t>như hình vẽ.</a:t>
            </a:r>
            <a:endParaRPr sz="1300"/>
          </a:p>
          <a:p>
            <a:pPr lvl="0">
              <a:spcBef>
                <a:spcPts val="700"/>
              </a:spcBef>
              <a:buSzPct val="100000"/>
              <a:buAutoNum type="arabicPeriod" startAt="1"/>
            </a:pPr>
            <a:r>
              <a:rPr sz="1300"/>
              <a:t>   Nếu đang trong giờ tường thuật thì các giải sẽ lần lượt hiển thị đầy đủ vào bảng kết quả (như ở hình bên) từ giải cuối cho đến giải đặc biệt</a:t>
            </a:r>
            <a:endParaRPr sz="1300"/>
          </a:p>
          <a:p>
            <a:pPr lvl="0">
              <a:spcBef>
                <a:spcPts val="700"/>
              </a:spcBef>
              <a:buSzPct val="100000"/>
              <a:buAutoNum type="arabicPeriod" startAt="1"/>
            </a:pPr>
            <a:r>
              <a:rPr sz="1300"/>
              <a:t>   Giờ tường thuật: Miền Bắc: 18h15’, Miền Nam: 16h10’, Miền Trung: 17h15’ </a:t>
            </a:r>
            <a:endParaRPr sz="1300"/>
          </a:p>
          <a:p>
            <a:pPr lvl="0">
              <a:spcBef>
                <a:spcPts val="1000"/>
              </a:spcBef>
              <a:buSzPct val="100000"/>
              <a:buAutoNum type="arabicPeriod" startAt="1"/>
            </a:pPr>
            <a:r>
              <a:t> </a:t>
            </a:r>
            <a:r>
              <a:rPr sz="1400"/>
              <a:t>Biểu tượng Thanh menu ở góc trái cạnh </a:t>
            </a:r>
            <a:r>
              <a:rPr sz="1400">
                <a:latin typeface="Arial Bold"/>
                <a:ea typeface="Arial Bold"/>
                <a:cs typeface="Arial Bold"/>
                <a:sym typeface="Arial Bold"/>
              </a:rPr>
              <a:t>“TƯỜNG THUẬT TRỰC TIẾP”</a:t>
            </a:r>
            <a:endParaRPr sz="1000">
              <a:latin typeface="Arial Bold"/>
              <a:ea typeface="Arial Bold"/>
              <a:cs typeface="Arial Bold"/>
              <a:sym typeface="Arial Bold"/>
            </a:endParaRPr>
          </a:p>
          <a:p>
            <a:pPr lvl="0">
              <a:spcBef>
                <a:spcPts val="700"/>
              </a:spcBef>
            </a:pPr>
            <a:r>
              <a:rPr sz="1300">
                <a:latin typeface="Arial Bold"/>
                <a:ea typeface="Arial Bold"/>
                <a:cs typeface="Arial Bold"/>
                <a:sym typeface="Arial Bold"/>
              </a:rPr>
              <a:t>5.2. Thao tác</a:t>
            </a:r>
            <a:endParaRPr sz="1300">
              <a:latin typeface="Arial Bold"/>
              <a:ea typeface="Arial Bold"/>
              <a:cs typeface="Arial Bold"/>
              <a:sym typeface="Arial Bold"/>
            </a:endParaRPr>
          </a:p>
          <a:p>
            <a:pPr lvl="0">
              <a:spcBef>
                <a:spcPts val="700"/>
              </a:spcBef>
              <a:buSzPct val="100000"/>
              <a:buAutoNum type="arabicPeriod" startAt="1"/>
            </a:pPr>
            <a:r>
              <a:rPr sz="1300"/>
              <a:t>   Chọn tỉnh/ thành phố : Miền Bắ và 64 tỉnh/TPkhác</a:t>
            </a:r>
            <a:endParaRPr sz="1300"/>
          </a:p>
          <a:p>
            <a:pPr lvl="0">
              <a:spcBef>
                <a:spcPts val="700"/>
              </a:spcBef>
              <a:buSzPct val="100000"/>
              <a:buAutoNum type="arabicPeriod" startAt="1"/>
            </a:pPr>
            <a:r>
              <a:rPr sz="1300"/>
              <a:t>    Để sử dụng các danh mục khác click vào biểu tượng thanh Menu</a:t>
            </a:r>
          </a:p>
        </p:txBody>
      </p:sp>
      <p:graphicFrame>
        <p:nvGraphicFramePr>
          <p:cNvPr id="406" name="Table 406"/>
          <p:cNvGraphicFramePr/>
          <p:nvPr/>
        </p:nvGraphicFramePr>
        <p:xfrm>
          <a:off x="228600" y="2438400"/>
          <a:ext cx="3733800" cy="3819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422275">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b="0" i="0" sz="1800"/>
                      </a:pPr>
                      <a:r>
                        <a:rPr sz="20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buSzPct val="100000"/>
                        <a:buAutoNum type="arabicPeriod" startAt="1"/>
                        <a:defRPr b="0" i="0" sz="1200"/>
                      </a:pP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407" name="Shape 407"/>
          <p:cNvSpPr/>
          <p:nvPr/>
        </p:nvSpPr>
        <p:spPr>
          <a:xfrm>
            <a:off x="228600" y="6126162"/>
            <a:ext cx="3657600"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700"/>
              </a:spcBef>
              <a:defRPr sz="1200"/>
            </a:lvl1pPr>
          </a:lstStyle>
          <a:p>
            <a:pPr lvl="0">
              <a:defRPr sz="1800"/>
            </a:pPr>
            <a:r>
              <a:rPr sz="1200"/>
              <a:t>Xổ số miền Bắc mở thưởng vào 18h15’ hàng ngày</a:t>
            </a:r>
          </a:p>
        </p:txBody>
      </p:sp>
      <p:grpSp>
        <p:nvGrpSpPr>
          <p:cNvPr id="410" name="Group 410"/>
          <p:cNvGrpSpPr/>
          <p:nvPr/>
        </p:nvGrpSpPr>
        <p:grpSpPr>
          <a:xfrm>
            <a:off x="228600" y="762000"/>
            <a:ext cx="3733800" cy="381000"/>
            <a:chOff x="0" y="0"/>
            <a:chExt cx="3733800" cy="381000"/>
          </a:xfrm>
        </p:grpSpPr>
        <p:sp>
          <p:nvSpPr>
            <p:cNvPr id="408" name="Shape 408"/>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409" name="Shape 409"/>
            <p:cNvSpPr/>
            <p:nvPr/>
          </p:nvSpPr>
          <p:spPr>
            <a:xfrm>
              <a:off x="481577" y="33803"/>
              <a:ext cx="2770645"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TƯỜNG THUẬT TRỰC TIẾP</a:t>
              </a:r>
            </a:p>
          </p:txBody>
        </p:sp>
      </p:grpSp>
      <p:sp>
        <p:nvSpPr>
          <p:cNvPr id="411" name="Shape 411"/>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412" name="Shape 412"/>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13" name="Shape 413"/>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14" name="Shape 414"/>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15" name="Shape 415"/>
          <p:cNvSpPr/>
          <p:nvPr/>
        </p:nvSpPr>
        <p:spPr>
          <a:xfrm>
            <a:off x="609600" y="1828800"/>
            <a:ext cx="30480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900"/>
              </a:spcBef>
              <a:defRPr sz="1600">
                <a:latin typeface="Arial Bold"/>
                <a:ea typeface="Arial Bold"/>
                <a:cs typeface="Arial Bold"/>
                <a:sym typeface="Arial Bold"/>
              </a:defRPr>
            </a:lvl1pPr>
          </a:lstStyle>
          <a:p>
            <a:pPr lvl="0">
              <a:defRPr sz="1800"/>
            </a:pPr>
            <a:r>
              <a:rPr sz="1600"/>
              <a:t>Tường thuật KQXS miền Bắc</a:t>
            </a:r>
          </a:p>
        </p:txBody>
      </p:sp>
      <p:grpSp>
        <p:nvGrpSpPr>
          <p:cNvPr id="418" name="Group 418"/>
          <p:cNvGrpSpPr/>
          <p:nvPr/>
        </p:nvGrpSpPr>
        <p:grpSpPr>
          <a:xfrm>
            <a:off x="-1" y="0"/>
            <a:ext cx="9144002" cy="381000"/>
            <a:chOff x="0" y="0"/>
            <a:chExt cx="9144000" cy="381000"/>
          </a:xfrm>
        </p:grpSpPr>
        <p:sp>
          <p:nvSpPr>
            <p:cNvPr id="416" name="Shape 416"/>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417" name="Shape 417"/>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419" name="Shape 419"/>
          <p:cNvSpPr/>
          <p:nvPr/>
        </p:nvSpPr>
        <p:spPr>
          <a:xfrm>
            <a:off x="976312" y="1371600"/>
            <a:ext cx="990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422" name="Group 422"/>
          <p:cNvGrpSpPr/>
          <p:nvPr/>
        </p:nvGrpSpPr>
        <p:grpSpPr>
          <a:xfrm>
            <a:off x="1905000" y="1380382"/>
            <a:ext cx="1066800" cy="288824"/>
            <a:chOff x="0" y="0"/>
            <a:chExt cx="1066800" cy="288823"/>
          </a:xfrm>
        </p:grpSpPr>
        <p:sp>
          <p:nvSpPr>
            <p:cNvPr id="420" name="Shape 420"/>
            <p:cNvSpPr/>
            <p:nvPr/>
          </p:nvSpPr>
          <p:spPr>
            <a:xfrm>
              <a:off x="0" y="8680"/>
              <a:ext cx="1066800" cy="27146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421" name="Shape 421"/>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423" name="Shape 423"/>
          <p:cNvSpPr/>
          <p:nvPr/>
        </p:nvSpPr>
        <p:spPr>
          <a:xfrm>
            <a:off x="2819400" y="148907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nvSpPr>
        <p:spPr>
          <a:xfrm>
            <a:off x="304800" y="762000"/>
            <a:ext cx="3733800" cy="5867400"/>
          </a:xfrm>
          <a:prstGeom prst="rect">
            <a:avLst/>
          </a:prstGeom>
          <a:solidFill>
            <a:srgbClr val="FFFFFF"/>
          </a:solidFill>
          <a:ln w="38100">
            <a:solidFill/>
            <a:round/>
          </a:ln>
        </p:spPr>
        <p:txBody>
          <a:bodyPr lIns="0" tIns="0" rIns="0" bIns="0" anchor="ctr"/>
          <a:lstStyle/>
          <a:p>
            <a:pPr lvl="0" algn="ctr"/>
          </a:p>
        </p:txBody>
      </p:sp>
      <p:grpSp>
        <p:nvGrpSpPr>
          <p:cNvPr id="428" name="Group 428"/>
          <p:cNvGrpSpPr/>
          <p:nvPr/>
        </p:nvGrpSpPr>
        <p:grpSpPr>
          <a:xfrm>
            <a:off x="838200" y="2286000"/>
            <a:ext cx="2514600" cy="381000"/>
            <a:chOff x="0" y="0"/>
            <a:chExt cx="2514599" cy="381000"/>
          </a:xfrm>
        </p:grpSpPr>
        <p:sp>
          <p:nvSpPr>
            <p:cNvPr id="426" name="Shape 426"/>
            <p:cNvSpPr/>
            <p:nvPr/>
          </p:nvSpPr>
          <p:spPr>
            <a:xfrm>
              <a:off x="0" y="0"/>
              <a:ext cx="2514600" cy="381000"/>
            </a:xfrm>
            <a:prstGeom prst="rect">
              <a:avLst/>
            </a:prstGeom>
            <a:solidFill>
              <a:srgbClr val="CCFFFF">
                <a:alpha val="50195"/>
              </a:srgbClr>
            </a:solidFill>
            <a:ln w="9525" cap="flat">
              <a:solidFill>
                <a:srgbClr val="000000"/>
              </a:solidFill>
              <a:prstDash val="solid"/>
              <a:round/>
            </a:ln>
            <a:effectLst/>
          </p:spPr>
          <p:txBody>
            <a:bodyPr wrap="square" lIns="0" tIns="0" rIns="0" bIns="0" numCol="1" anchor="ctr">
              <a:noAutofit/>
            </a:bodyPr>
            <a:lstStyle/>
            <a:p>
              <a:pPr lvl="0" algn="ctr">
                <a:defRPr sz="1600"/>
              </a:pPr>
            </a:p>
          </p:txBody>
        </p:sp>
        <p:sp>
          <p:nvSpPr>
            <p:cNvPr id="427" name="Shape 427"/>
            <p:cNvSpPr/>
            <p:nvPr/>
          </p:nvSpPr>
          <p:spPr>
            <a:xfrm>
              <a:off x="470862" y="33803"/>
              <a:ext cx="157287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vl1pPr>
            </a:lstStyle>
            <a:p>
              <a:pPr lvl="0">
                <a:defRPr sz="1800"/>
              </a:pPr>
              <a:r>
                <a:rPr sz="1600"/>
                <a:t>Thống kê nhanh</a:t>
              </a:r>
            </a:p>
          </p:txBody>
        </p:sp>
      </p:grpSp>
      <p:grpSp>
        <p:nvGrpSpPr>
          <p:cNvPr id="431" name="Group 431"/>
          <p:cNvGrpSpPr/>
          <p:nvPr/>
        </p:nvGrpSpPr>
        <p:grpSpPr>
          <a:xfrm>
            <a:off x="838200" y="2971800"/>
            <a:ext cx="2514600" cy="381000"/>
            <a:chOff x="0" y="0"/>
            <a:chExt cx="2514599" cy="381000"/>
          </a:xfrm>
        </p:grpSpPr>
        <p:sp>
          <p:nvSpPr>
            <p:cNvPr id="429" name="Shape 429"/>
            <p:cNvSpPr/>
            <p:nvPr/>
          </p:nvSpPr>
          <p:spPr>
            <a:xfrm>
              <a:off x="0" y="0"/>
              <a:ext cx="2514600" cy="381000"/>
            </a:xfrm>
            <a:prstGeom prst="rect">
              <a:avLst/>
            </a:prstGeom>
            <a:solidFill>
              <a:srgbClr val="BBE0E3">
                <a:alpha val="50195"/>
              </a:srgbClr>
            </a:solidFill>
            <a:ln w="9525" cap="flat">
              <a:solidFill>
                <a:srgbClr val="000000"/>
              </a:solidFill>
              <a:prstDash val="solid"/>
              <a:round/>
            </a:ln>
            <a:effectLst/>
          </p:spPr>
          <p:txBody>
            <a:bodyPr wrap="square" lIns="0" tIns="0" rIns="0" bIns="0" numCol="1" anchor="ctr">
              <a:noAutofit/>
            </a:bodyPr>
            <a:lstStyle/>
            <a:p>
              <a:pPr lvl="0" algn="ctr">
                <a:defRPr sz="1600"/>
              </a:pPr>
            </a:p>
          </p:txBody>
        </p:sp>
        <p:sp>
          <p:nvSpPr>
            <p:cNvPr id="430" name="Shape 430"/>
            <p:cNvSpPr/>
            <p:nvPr/>
          </p:nvSpPr>
          <p:spPr>
            <a:xfrm>
              <a:off x="397539" y="33803"/>
              <a:ext cx="171952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vl1pPr>
            </a:lstStyle>
            <a:p>
              <a:pPr lvl="0">
                <a:defRPr sz="1800"/>
              </a:pPr>
              <a:r>
                <a:rPr sz="1600"/>
                <a:t>Thống kê đặc biệt</a:t>
              </a:r>
            </a:p>
          </p:txBody>
        </p:sp>
      </p:grpSp>
      <p:grpSp>
        <p:nvGrpSpPr>
          <p:cNvPr id="434" name="Group 434"/>
          <p:cNvGrpSpPr/>
          <p:nvPr/>
        </p:nvGrpSpPr>
        <p:grpSpPr>
          <a:xfrm>
            <a:off x="838200" y="3657600"/>
            <a:ext cx="2514600" cy="381000"/>
            <a:chOff x="0" y="0"/>
            <a:chExt cx="2514599" cy="381000"/>
          </a:xfrm>
        </p:grpSpPr>
        <p:sp>
          <p:nvSpPr>
            <p:cNvPr id="432" name="Shape 432"/>
            <p:cNvSpPr/>
            <p:nvPr/>
          </p:nvSpPr>
          <p:spPr>
            <a:xfrm>
              <a:off x="0" y="0"/>
              <a:ext cx="2514600" cy="381000"/>
            </a:xfrm>
            <a:prstGeom prst="rect">
              <a:avLst/>
            </a:prstGeom>
            <a:solidFill>
              <a:srgbClr val="CCFFFF">
                <a:alpha val="50195"/>
              </a:srgbClr>
            </a:solidFill>
            <a:ln w="9525" cap="flat">
              <a:solidFill>
                <a:srgbClr val="000000"/>
              </a:solidFill>
              <a:prstDash val="solid"/>
              <a:round/>
            </a:ln>
            <a:effectLst/>
          </p:spPr>
          <p:txBody>
            <a:bodyPr wrap="square" lIns="0" tIns="0" rIns="0" bIns="0" numCol="1" anchor="ctr">
              <a:noAutofit/>
            </a:bodyPr>
            <a:lstStyle/>
            <a:p>
              <a:pPr lvl="0" algn="ctr">
                <a:defRPr sz="1600"/>
              </a:pPr>
            </a:p>
          </p:txBody>
        </p:sp>
        <p:sp>
          <p:nvSpPr>
            <p:cNvPr id="433" name="Shape 433"/>
            <p:cNvSpPr/>
            <p:nvPr/>
          </p:nvSpPr>
          <p:spPr>
            <a:xfrm>
              <a:off x="476567" y="33803"/>
              <a:ext cx="156146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vl1pPr>
            </a:lstStyle>
            <a:p>
              <a:pPr lvl="0">
                <a:defRPr sz="1800"/>
              </a:pPr>
              <a:r>
                <a:rPr sz="1600"/>
                <a:t>Thống kê lô gan</a:t>
              </a:r>
            </a:p>
          </p:txBody>
        </p:sp>
      </p:grpSp>
      <p:sp>
        <p:nvSpPr>
          <p:cNvPr id="435" name="Shape 435"/>
          <p:cNvSpPr/>
          <p:nvPr/>
        </p:nvSpPr>
        <p:spPr>
          <a:xfrm>
            <a:off x="4572000" y="990600"/>
            <a:ext cx="4191000" cy="30032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6. </a:t>
            </a:r>
            <a:r>
              <a:rPr sz="1600">
                <a:latin typeface="Arial Bold"/>
                <a:ea typeface="Arial Bold"/>
                <a:cs typeface="Arial Bold"/>
                <a:sym typeface="Arial Bold"/>
              </a:rPr>
              <a:t>Giao diện mục THỐNG KÊ</a:t>
            </a:r>
            <a:endParaRPr sz="1600">
              <a:latin typeface="Arial Bold"/>
              <a:ea typeface="Arial Bold"/>
              <a:cs typeface="Arial Bold"/>
              <a:sym typeface="Arial Bold"/>
            </a:endParaRPr>
          </a:p>
          <a:p>
            <a:pPr lvl="0">
              <a:spcBef>
                <a:spcPts val="900"/>
              </a:spcBef>
            </a:pPr>
            <a:r>
              <a:rPr i="1" sz="1600"/>
              <a:t>Từ giao diện trang chủ click vào mục </a:t>
            </a:r>
            <a:r>
              <a:rPr b="1" i="1" sz="1600"/>
              <a:t>“Thống kê” </a:t>
            </a:r>
            <a:r>
              <a:rPr i="1" sz="1600"/>
              <a:t>sẽ chuyển sang giao diện bên như bên cạnh.</a:t>
            </a:r>
            <a:endParaRPr i="1" sz="1400"/>
          </a:p>
          <a:p>
            <a:pPr lvl="0">
              <a:spcBef>
                <a:spcPts val="900"/>
              </a:spcBef>
              <a:buSzPct val="100000"/>
              <a:buAutoNum type="arabicPeriod" startAt="1"/>
            </a:pPr>
            <a:r>
              <a:rPr sz="1600"/>
              <a:t>     Thống kê bao gồm 3 phần: Thống kê nhanh, Thống kê đặc biệt, Thống kê lô gan được sắp xếp trên wap theo chiều dọc như hình bên</a:t>
            </a:r>
            <a:endParaRPr sz="1600"/>
          </a:p>
          <a:p>
            <a:pPr lvl="0">
              <a:spcBef>
                <a:spcPts val="900"/>
              </a:spcBef>
              <a:buSzPct val="100000"/>
              <a:buAutoNum type="arabicPeriod" startAt="1"/>
            </a:pPr>
            <a:r>
              <a:rPr sz="1600"/>
              <a:t>     Biểu tượng Thanh menu ở góc trái màn hình cạnh </a:t>
            </a:r>
            <a:r>
              <a:rPr sz="1600">
                <a:latin typeface="Arial Bold"/>
                <a:ea typeface="Arial Bold"/>
                <a:cs typeface="Arial Bold"/>
                <a:sym typeface="Arial Bold"/>
              </a:rPr>
              <a:t>“THỐNG KÊ”,</a:t>
            </a:r>
            <a:r>
              <a:rPr sz="1600"/>
              <a:t> click vào menu để chọn các catelogy khác</a:t>
            </a:r>
          </a:p>
        </p:txBody>
      </p:sp>
      <p:grpSp>
        <p:nvGrpSpPr>
          <p:cNvPr id="438" name="Group 438"/>
          <p:cNvGrpSpPr/>
          <p:nvPr/>
        </p:nvGrpSpPr>
        <p:grpSpPr>
          <a:xfrm>
            <a:off x="-1" y="0"/>
            <a:ext cx="9144002" cy="381000"/>
            <a:chOff x="0" y="0"/>
            <a:chExt cx="9144000" cy="381000"/>
          </a:xfrm>
        </p:grpSpPr>
        <p:sp>
          <p:nvSpPr>
            <p:cNvPr id="436" name="Shape 436"/>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437" name="Shape 437"/>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441" name="Group 441"/>
          <p:cNvGrpSpPr/>
          <p:nvPr/>
        </p:nvGrpSpPr>
        <p:grpSpPr>
          <a:xfrm>
            <a:off x="304800" y="762000"/>
            <a:ext cx="3733800" cy="381000"/>
            <a:chOff x="0" y="0"/>
            <a:chExt cx="3733800" cy="381000"/>
          </a:xfrm>
        </p:grpSpPr>
        <p:sp>
          <p:nvSpPr>
            <p:cNvPr id="439" name="Shape 439"/>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440" name="Shape 440"/>
            <p:cNvSpPr/>
            <p:nvPr/>
          </p:nvSpPr>
          <p:spPr>
            <a:xfrm>
              <a:off x="1278602" y="33803"/>
              <a:ext cx="117659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a:t>
              </a:r>
            </a:p>
          </p:txBody>
        </p:sp>
      </p:grpSp>
      <p:sp>
        <p:nvSpPr>
          <p:cNvPr id="442" name="Shape 442"/>
          <p:cNvSpPr/>
          <p:nvPr/>
        </p:nvSpPr>
        <p:spPr>
          <a:xfrm>
            <a:off x="3810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443" name="Shape 443"/>
          <p:cNvSpPr/>
          <p:nvPr/>
        </p:nvSpPr>
        <p:spPr>
          <a:xfrm>
            <a:off x="4572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44" name="Shape 444"/>
          <p:cNvSpPr/>
          <p:nvPr/>
        </p:nvSpPr>
        <p:spPr>
          <a:xfrm>
            <a:off x="4429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45" name="Shape 445"/>
          <p:cNvSpPr/>
          <p:nvPr/>
        </p:nvSpPr>
        <p:spPr>
          <a:xfrm>
            <a:off x="4587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sp>
        <p:nvSpPr>
          <p:cNvPr id="448" name="Shape 448"/>
          <p:cNvSpPr/>
          <p:nvPr/>
        </p:nvSpPr>
        <p:spPr>
          <a:xfrm>
            <a:off x="228599" y="192405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449" name="Shape 449"/>
          <p:cNvSpPr/>
          <p:nvPr/>
        </p:nvSpPr>
        <p:spPr>
          <a:xfrm>
            <a:off x="1981200" y="1924050"/>
            <a:ext cx="1219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sp>
        <p:nvSpPr>
          <p:cNvPr id="450" name="Shape 450"/>
          <p:cNvSpPr/>
          <p:nvPr/>
        </p:nvSpPr>
        <p:spPr>
          <a:xfrm>
            <a:off x="228599" y="1466850"/>
            <a:ext cx="1143002"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Cặp số TK</a:t>
            </a:r>
          </a:p>
        </p:txBody>
      </p:sp>
      <p:grpSp>
        <p:nvGrpSpPr>
          <p:cNvPr id="453" name="Group 453"/>
          <p:cNvGrpSpPr/>
          <p:nvPr/>
        </p:nvGrpSpPr>
        <p:grpSpPr>
          <a:xfrm>
            <a:off x="2847734" y="2301510"/>
            <a:ext cx="800582" cy="264255"/>
            <a:chOff x="0" y="0"/>
            <a:chExt cx="800581" cy="264254"/>
          </a:xfrm>
        </p:grpSpPr>
        <p:sp>
          <p:nvSpPr>
            <p:cNvPr id="451" name="Shape 451"/>
            <p:cNvSpPr/>
            <p:nvPr/>
          </p:nvSpPr>
          <p:spPr>
            <a:xfrm>
              <a:off x="19290" y="17827"/>
              <a:ext cx="762001" cy="228601"/>
            </a:xfrm>
            <a:prstGeom prst="rect">
              <a:avLst/>
            </a:prstGeom>
            <a:solidFill>
              <a:srgbClr val="BBE0E3">
                <a:alpha val="50195"/>
              </a:srgbClr>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452" name="Shape 452"/>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454" name="Shape 454"/>
          <p:cNvSpPr/>
          <p:nvPr/>
        </p:nvSpPr>
        <p:spPr>
          <a:xfrm>
            <a:off x="4114800" y="533400"/>
            <a:ext cx="5029200" cy="6052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700"/>
              </a:spcBef>
            </a:pPr>
            <a:r>
              <a:rPr sz="1300">
                <a:latin typeface="Arial Bold"/>
                <a:ea typeface="Arial Bold"/>
                <a:cs typeface="Arial Bold"/>
                <a:sym typeface="Arial Bold"/>
              </a:rPr>
              <a:t>6. Giao diện mục THỐNG KÊ</a:t>
            </a:r>
            <a:endParaRPr sz="1300">
              <a:latin typeface="Arial Bold"/>
              <a:ea typeface="Arial Bold"/>
              <a:cs typeface="Arial Bold"/>
              <a:sym typeface="Arial Bold"/>
            </a:endParaRPr>
          </a:p>
          <a:p>
            <a:pPr lvl="0">
              <a:spcBef>
                <a:spcPts val="700"/>
              </a:spcBef>
            </a:pPr>
            <a:r>
              <a:rPr sz="1300">
                <a:latin typeface="Arial Bold"/>
                <a:ea typeface="Arial Bold"/>
                <a:cs typeface="Arial Bold"/>
                <a:sym typeface="Arial Bold"/>
              </a:rPr>
              <a:t>6.1. Giao diện thống kê nhanh</a:t>
            </a:r>
            <a:endParaRPr sz="1300">
              <a:latin typeface="Arial Bold"/>
              <a:ea typeface="Arial Bold"/>
              <a:cs typeface="Arial Bold"/>
              <a:sym typeface="Arial Bold"/>
            </a:endParaRPr>
          </a:p>
          <a:p>
            <a:pPr lvl="0">
              <a:spcBef>
                <a:spcPts val="700"/>
              </a:spcBef>
            </a:pPr>
            <a:r>
              <a:rPr i="1" sz="1300"/>
              <a:t>Từ giao diện mục </a:t>
            </a:r>
            <a:r>
              <a:rPr b="1" i="1" sz="1300"/>
              <a:t>“Thống kê” </a:t>
            </a:r>
            <a:r>
              <a:rPr i="1" sz="1300"/>
              <a:t>chung click vào</a:t>
            </a:r>
            <a:r>
              <a:rPr b="1" i="1" sz="1300"/>
              <a:t> “Thống kê nhanh”, </a:t>
            </a:r>
            <a:r>
              <a:rPr i="1" sz="1300"/>
              <a:t>sẽ chuyển sang giao diện bên như bên cạnh.</a:t>
            </a:r>
            <a:endParaRPr i="1" sz="1300"/>
          </a:p>
          <a:p>
            <a:pPr lvl="0">
              <a:spcBef>
                <a:spcPts val="700"/>
              </a:spcBef>
            </a:pPr>
            <a:r>
              <a:rPr sz="1300">
                <a:latin typeface="Arial Bold"/>
                <a:ea typeface="Arial Bold"/>
                <a:cs typeface="Arial Bold"/>
                <a:sym typeface="Arial Bold"/>
              </a:rPr>
              <a:t>6.1.1. Mô tả</a:t>
            </a:r>
            <a:endParaRPr sz="1300">
              <a:latin typeface="Arial Bold"/>
              <a:ea typeface="Arial Bold"/>
              <a:cs typeface="Arial Bold"/>
              <a:sym typeface="Arial Bold"/>
            </a:endParaRPr>
          </a:p>
          <a:p>
            <a:pPr lvl="0">
              <a:spcBef>
                <a:spcPts val="700"/>
              </a:spcBef>
              <a:buSzPct val="100000"/>
              <a:buFont typeface="Wingdings"/>
              <a:buChar char="▪"/>
            </a:pPr>
            <a:r>
              <a:rPr sz="1300"/>
              <a:t>    Thống kê nhanh là mục Thống kê nhanh thông tin ngày xuất hiện gần nhất và tần xuất xuất hiện của 1 cặp số trong khoảng thời gian đã chọn</a:t>
            </a:r>
            <a:endParaRPr sz="1300"/>
          </a:p>
          <a:p>
            <a:pPr lvl="0">
              <a:spcBef>
                <a:spcPts val="700"/>
              </a:spcBef>
              <a:buSzPct val="100000"/>
              <a:buFont typeface="Wingdings"/>
              <a:buChar char="▪"/>
            </a:pPr>
            <a:r>
              <a:rPr sz="1300"/>
              <a:t>   Thanh menu ở góc trái màn hình, bên cạnh </a:t>
            </a:r>
            <a:r>
              <a:rPr sz="1300">
                <a:latin typeface="Arial Bold"/>
                <a:ea typeface="Arial Bold"/>
                <a:cs typeface="Arial Bold"/>
                <a:sym typeface="Arial Bold"/>
              </a:rPr>
              <a:t>“THỐNG KÊ NHANH”</a:t>
            </a:r>
            <a:endParaRPr sz="1300">
              <a:latin typeface="Arial Bold"/>
              <a:ea typeface="Arial Bold"/>
              <a:cs typeface="Arial Bold"/>
              <a:sym typeface="Arial Bold"/>
            </a:endParaRPr>
          </a:p>
          <a:p>
            <a:pPr lvl="0">
              <a:spcBef>
                <a:spcPts val="700"/>
              </a:spcBef>
              <a:buSzPct val="100000"/>
              <a:buFont typeface="Wingdings"/>
              <a:buChar char="▪"/>
            </a:pPr>
            <a:r>
              <a:rPr sz="1300"/>
              <a:t>    Tiêu chí tra cứu thống kê nhanh:</a:t>
            </a:r>
            <a:endParaRPr sz="1300"/>
          </a:p>
          <a:p>
            <a:pPr lvl="1" marL="457200" indent="0">
              <a:spcBef>
                <a:spcPts val="700"/>
              </a:spcBef>
              <a:buSzPct val="100000"/>
              <a:buFont typeface="Arial"/>
              <a:buChar char="+"/>
            </a:pPr>
            <a:r>
              <a:rPr sz="1300"/>
              <a:t>   Tỉnh/ thành phố, bao gồm: Miền Bắc và 64 tỉnh thành trên toàn quốc</a:t>
            </a:r>
            <a:endParaRPr sz="1300"/>
          </a:p>
          <a:p>
            <a:pPr lvl="1" marL="457200" indent="0">
              <a:spcBef>
                <a:spcPts val="700"/>
              </a:spcBef>
              <a:buSzPct val="100000"/>
              <a:buFont typeface="Arial"/>
              <a:buChar char="+"/>
            </a:pPr>
            <a:r>
              <a:rPr sz="1300"/>
              <a:t>    Khoảng thời gian thống kê</a:t>
            </a:r>
            <a:endParaRPr sz="1300"/>
          </a:p>
          <a:p>
            <a:pPr lvl="1" marL="457200" indent="0">
              <a:spcBef>
                <a:spcPts val="700"/>
              </a:spcBef>
              <a:buSzPct val="100000"/>
              <a:buFont typeface="Arial"/>
              <a:buChar char="+"/>
            </a:pPr>
            <a:r>
              <a:rPr sz="1300"/>
              <a:t>    Cặp số thống kê</a:t>
            </a:r>
            <a:endParaRPr sz="1300"/>
          </a:p>
          <a:p>
            <a:pPr lvl="1" marL="457200" indent="0">
              <a:spcBef>
                <a:spcPts val="700"/>
              </a:spcBef>
              <a:buSzPct val="100000"/>
              <a:buFont typeface="Arial"/>
              <a:buChar char="+"/>
            </a:pPr>
            <a:r>
              <a:rPr sz="1300"/>
              <a:t>    Loại giải: Tất cả các giải, giải đặc biệt</a:t>
            </a:r>
            <a:endParaRPr sz="1300"/>
          </a:p>
          <a:p>
            <a:pPr lvl="0">
              <a:spcBef>
                <a:spcPts val="700"/>
              </a:spcBef>
            </a:pPr>
            <a:r>
              <a:rPr sz="1300">
                <a:latin typeface="Arial Bold"/>
                <a:ea typeface="Arial Bold"/>
                <a:cs typeface="Arial Bold"/>
                <a:sym typeface="Arial Bold"/>
              </a:rPr>
              <a:t>6.1.2. Thao tác</a:t>
            </a:r>
            <a:endParaRPr sz="1300"/>
          </a:p>
          <a:p>
            <a:pPr lvl="0">
              <a:spcBef>
                <a:spcPts val="700"/>
              </a:spcBef>
              <a:buSzPct val="100000"/>
              <a:buFont typeface="Wingdings"/>
              <a:buChar char="▪"/>
            </a:pPr>
            <a:r>
              <a:rPr sz="1300"/>
              <a:t>    Chọn tỉnh/thành phố: Miền Bắc và 64 tỉnh thành</a:t>
            </a:r>
            <a:endParaRPr sz="1300"/>
          </a:p>
          <a:p>
            <a:pPr lvl="0">
              <a:spcBef>
                <a:spcPts val="700"/>
              </a:spcBef>
              <a:buSzPct val="100000"/>
              <a:buFont typeface="Wingdings"/>
              <a:buChar char="▪"/>
            </a:pPr>
            <a:r>
              <a:rPr sz="1300"/>
              <a:t>    Chọn thời gian: Có giao diện lịch để khách hàng chọn ngày</a:t>
            </a:r>
            <a:endParaRPr sz="1300"/>
          </a:p>
          <a:p>
            <a:pPr lvl="0">
              <a:spcBef>
                <a:spcPts val="700"/>
              </a:spcBef>
              <a:buSzPct val="100000"/>
              <a:buFont typeface="Wingdings"/>
              <a:buChar char="▪"/>
            </a:pPr>
            <a:r>
              <a:rPr sz="1300"/>
              <a:t>    CHọn cặp số và loại giải</a:t>
            </a:r>
            <a:endParaRPr sz="1300"/>
          </a:p>
          <a:p>
            <a:pPr lvl="0">
              <a:spcBef>
                <a:spcPts val="700"/>
              </a:spcBef>
              <a:buSzPct val="100000"/>
              <a:buFont typeface="Wingdings"/>
              <a:buChar char="▪"/>
            </a:pPr>
            <a:r>
              <a:rPr sz="1300"/>
              <a:t>    Click vào biểu tượng thanh menu để chọn các catelogy khác</a:t>
            </a:r>
            <a:endParaRPr sz="1300"/>
          </a:p>
          <a:p>
            <a:pPr lvl="0">
              <a:spcBef>
                <a:spcPts val="700"/>
              </a:spcBef>
              <a:buSzPct val="100000"/>
              <a:buFont typeface="Wingdings"/>
              <a:buChar char="▪"/>
            </a:pPr>
            <a:r>
              <a:rPr sz="1300"/>
              <a:t>    Sau khi chọn đầy đủ các thông tin click </a:t>
            </a:r>
            <a:r>
              <a:rPr sz="1300">
                <a:latin typeface="Arial Bold"/>
                <a:ea typeface="Arial Bold"/>
                <a:cs typeface="Arial Bold"/>
                <a:sym typeface="Arial Bold"/>
              </a:rPr>
              <a:t>TRA CỨU </a:t>
            </a:r>
            <a:r>
              <a:rPr sz="1300"/>
              <a:t>để sang giao diện tiếp theo</a:t>
            </a:r>
          </a:p>
        </p:txBody>
      </p:sp>
      <p:sp>
        <p:nvSpPr>
          <p:cNvPr id="455" name="Shape 455"/>
          <p:cNvSpPr/>
          <p:nvPr/>
        </p:nvSpPr>
        <p:spPr>
          <a:xfrm>
            <a:off x="250824" y="229235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Loại giải</a:t>
            </a:r>
          </a:p>
        </p:txBody>
      </p:sp>
      <p:grpSp>
        <p:nvGrpSpPr>
          <p:cNvPr id="458" name="Group 458"/>
          <p:cNvGrpSpPr/>
          <p:nvPr/>
        </p:nvGrpSpPr>
        <p:grpSpPr>
          <a:xfrm>
            <a:off x="228600" y="762000"/>
            <a:ext cx="3733800" cy="381000"/>
            <a:chOff x="0" y="0"/>
            <a:chExt cx="3733800" cy="381000"/>
          </a:xfrm>
        </p:grpSpPr>
        <p:sp>
          <p:nvSpPr>
            <p:cNvPr id="456" name="Shape 456"/>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457" name="Shape 457"/>
            <p:cNvSpPr/>
            <p:nvPr/>
          </p:nvSpPr>
          <p:spPr>
            <a:xfrm>
              <a:off x="883513" y="33803"/>
              <a:ext cx="196677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NHANH</a:t>
              </a:r>
            </a:p>
          </p:txBody>
        </p:sp>
      </p:grpSp>
      <p:sp>
        <p:nvSpPr>
          <p:cNvPr id="459" name="Shape 459"/>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460" name="Shape 460"/>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61" name="Shape 461"/>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62" name="Shape 462"/>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465" name="Group 465"/>
          <p:cNvGrpSpPr/>
          <p:nvPr/>
        </p:nvGrpSpPr>
        <p:grpSpPr>
          <a:xfrm>
            <a:off x="-1" y="0"/>
            <a:ext cx="9144002" cy="381000"/>
            <a:chOff x="0" y="0"/>
            <a:chExt cx="9144000" cy="381000"/>
          </a:xfrm>
        </p:grpSpPr>
        <p:sp>
          <p:nvSpPr>
            <p:cNvPr id="463" name="Shape 463"/>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464" name="Shape 464"/>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466" name="Shape 466"/>
          <p:cNvSpPr/>
          <p:nvPr/>
        </p:nvSpPr>
        <p:spPr>
          <a:xfrm>
            <a:off x="1066800" y="1905000"/>
            <a:ext cx="838200" cy="228600"/>
          </a:xfrm>
          <a:prstGeom prst="rect">
            <a:avLst/>
          </a:prstGeom>
          <a:solidFill>
            <a:srgbClr val="FFFFFF"/>
          </a:solidFill>
          <a:ln>
            <a:solidFill/>
            <a:round/>
          </a:ln>
        </p:spPr>
        <p:txBody>
          <a:bodyPr lIns="0" tIns="0" rIns="0" bIns="0" anchor="ctr"/>
          <a:lstStyle/>
          <a:p>
            <a:pPr lvl="0" algn="ctr">
              <a:defRPr sz="1200"/>
            </a:pPr>
          </a:p>
        </p:txBody>
      </p:sp>
      <p:sp>
        <p:nvSpPr>
          <p:cNvPr id="467" name="Shape 467"/>
          <p:cNvSpPr/>
          <p:nvPr/>
        </p:nvSpPr>
        <p:spPr>
          <a:xfrm>
            <a:off x="2895600" y="1905000"/>
            <a:ext cx="838200" cy="228600"/>
          </a:xfrm>
          <a:prstGeom prst="rect">
            <a:avLst/>
          </a:prstGeom>
          <a:solidFill>
            <a:srgbClr val="FFFFFF"/>
          </a:solidFill>
          <a:ln>
            <a:solidFill/>
            <a:round/>
          </a:ln>
        </p:spPr>
        <p:txBody>
          <a:bodyPr lIns="0" tIns="0" rIns="0" bIns="0" anchor="ctr"/>
          <a:lstStyle/>
          <a:p>
            <a:pPr lvl="0" algn="ctr">
              <a:defRPr sz="1200"/>
            </a:pPr>
          </a:p>
        </p:txBody>
      </p:sp>
      <p:sp>
        <p:nvSpPr>
          <p:cNvPr id="468" name="Shape 468"/>
          <p:cNvSpPr/>
          <p:nvPr/>
        </p:nvSpPr>
        <p:spPr>
          <a:xfrm>
            <a:off x="1219200" y="1503362"/>
            <a:ext cx="609600" cy="228601"/>
          </a:xfrm>
          <a:prstGeom prst="rect">
            <a:avLst/>
          </a:prstGeom>
          <a:solidFill>
            <a:srgbClr val="FFFFFF"/>
          </a:solidFill>
          <a:ln>
            <a:solidFill/>
            <a:round/>
          </a:ln>
        </p:spPr>
        <p:txBody>
          <a:bodyPr lIns="0" tIns="0" rIns="0" bIns="0" anchor="ctr"/>
          <a:lstStyle/>
          <a:p>
            <a:pPr lvl="0" algn="ctr">
              <a:defRPr sz="1300"/>
            </a:pPr>
          </a:p>
        </p:txBody>
      </p:sp>
      <p:sp>
        <p:nvSpPr>
          <p:cNvPr id="469" name="Shape 469"/>
          <p:cNvSpPr/>
          <p:nvPr/>
        </p:nvSpPr>
        <p:spPr>
          <a:xfrm>
            <a:off x="1066800" y="2306637"/>
            <a:ext cx="990600" cy="228601"/>
          </a:xfrm>
          <a:prstGeom prst="rect">
            <a:avLst/>
          </a:prstGeom>
          <a:solidFill>
            <a:srgbClr val="FFFFFF"/>
          </a:solidFill>
          <a:ln>
            <a:solidFill/>
            <a:round/>
          </a:ln>
        </p:spPr>
        <p:txBody>
          <a:bodyPr lIns="0" tIns="0" rIns="0" bIns="0" anchor="ctr"/>
          <a:lstStyle/>
          <a:p>
            <a:pPr lvl="0">
              <a:defRPr sz="800"/>
            </a:pPr>
          </a:p>
        </p:txBody>
      </p:sp>
      <p:sp>
        <p:nvSpPr>
          <p:cNvPr id="470" name="Shape 470"/>
          <p:cNvSpPr/>
          <p:nvPr/>
        </p:nvSpPr>
        <p:spPr>
          <a:xfrm>
            <a:off x="1890712" y="2378075"/>
            <a:ext cx="1016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471" name="Shape 471"/>
          <p:cNvSpPr/>
          <p:nvPr/>
        </p:nvSpPr>
        <p:spPr>
          <a:xfrm>
            <a:off x="1993900" y="1501775"/>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sp>
        <p:nvSpPr>
          <p:cNvPr id="472" name="Shape 472"/>
          <p:cNvSpPr/>
          <p:nvPr/>
        </p:nvSpPr>
        <p:spPr>
          <a:xfrm>
            <a:off x="2819400" y="1504950"/>
            <a:ext cx="1066800" cy="242888"/>
          </a:xfrm>
          <a:prstGeom prst="rect">
            <a:avLst/>
          </a:prstGeom>
          <a:solidFill>
            <a:srgbClr val="FFFFFF"/>
          </a:solidFill>
          <a:ln>
            <a:solidFill/>
            <a:round/>
          </a:ln>
        </p:spPr>
        <p:txBody>
          <a:bodyPr lIns="0" tIns="0" rIns="0" bIns="0" anchor="ctr"/>
          <a:lstStyle/>
          <a:p>
            <a:pPr lvl="0">
              <a:defRPr sz="1400"/>
            </a:pPr>
          </a:p>
        </p:txBody>
      </p:sp>
      <p:sp>
        <p:nvSpPr>
          <p:cNvPr id="473" name="Shape 473"/>
          <p:cNvSpPr/>
          <p:nvPr/>
        </p:nvSpPr>
        <p:spPr>
          <a:xfrm>
            <a:off x="3733800" y="15763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476" name="Table 476"/>
          <p:cNvGraphicFramePr/>
          <p:nvPr/>
        </p:nvGraphicFramePr>
        <p:xfrm>
          <a:off x="228600" y="3276600"/>
          <a:ext cx="3733800" cy="9921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15950"/>
                <a:gridCol w="1279525"/>
                <a:gridCol w="795337"/>
                <a:gridCol w="1042987"/>
              </a:tblGrid>
              <a:tr h="457200">
                <a:tc>
                  <a:txBody>
                    <a:bodyPr/>
                    <a:lstStyle/>
                    <a:p>
                      <a:pPr lvl="0" algn="l">
                        <a:spcBef>
                          <a:spcPts val="200"/>
                        </a:spcBef>
                        <a:defRPr b="0" i="0" sz="1800"/>
                      </a:pPr>
                      <a:r>
                        <a:rPr sz="1200"/>
                        <a:t>Cặp số</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200"/>
                        <a:t>Ngày XH gần nhất</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200"/>
                        <a:t>Số lần XH</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200"/>
                        <a:t>Số ngày chưa XH</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534987">
                <a:tc>
                  <a:txBody>
                    <a:bodyPr/>
                    <a:lstStyle/>
                    <a:p>
                      <a:pPr lvl="0" algn="l">
                        <a:spcBef>
                          <a:spcPts val="200"/>
                        </a:spcBef>
                        <a:defRPr b="0" i="0" sz="1800"/>
                      </a:pPr>
                      <a:r>
                        <a:rPr sz="1000"/>
                        <a:t>12</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17/10/2013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3</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477" name="Shape 477"/>
          <p:cNvSpPr/>
          <p:nvPr/>
        </p:nvSpPr>
        <p:spPr>
          <a:xfrm>
            <a:off x="4267200" y="838200"/>
            <a:ext cx="4648200" cy="4562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6. Giao diện mục THỐNG KÊ</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6.1. Giao diện thống kê nhanh</a:t>
            </a:r>
            <a:endParaRPr sz="1500">
              <a:latin typeface="Arial Bold"/>
              <a:ea typeface="Arial Bold"/>
              <a:cs typeface="Arial Bold"/>
              <a:sym typeface="Arial Bold"/>
            </a:endParaRPr>
          </a:p>
          <a:p>
            <a:pPr lvl="0">
              <a:spcBef>
                <a:spcPts val="900"/>
              </a:spcBef>
            </a:pPr>
            <a:r>
              <a:rPr i="1" sz="1500"/>
              <a:t>Chọn đầy đủ thông tin và Click nút </a:t>
            </a:r>
            <a:r>
              <a:rPr b="1" i="1" sz="1500"/>
              <a:t>“TRA CỨU” </a:t>
            </a:r>
            <a:r>
              <a:rPr i="1" sz="1500"/>
              <a:t>sẽ hiển thị giao diện bên như bên cạnh.</a:t>
            </a:r>
            <a:endParaRPr i="1" sz="1500"/>
          </a:p>
          <a:p>
            <a:pPr lvl="0">
              <a:buSzPct val="100000"/>
              <a:buAutoNum type="arabicPeriod" startAt="1"/>
            </a:pPr>
            <a:r>
              <a:rPr sz="1500"/>
              <a:t>   Bảng kết quả cho mục thống kê nhanh gồm các thông tin:</a:t>
            </a:r>
            <a:endParaRPr sz="1500"/>
          </a:p>
          <a:p>
            <a:pPr lvl="0"/>
            <a:r>
              <a:rPr sz="1500"/>
              <a:t>    +   Cặp số thống kê</a:t>
            </a:r>
            <a:endParaRPr sz="1500"/>
          </a:p>
          <a:p>
            <a:pPr lvl="0"/>
            <a:r>
              <a:rPr sz="1500"/>
              <a:t>    +   Ngày xuất hiện gần nhất</a:t>
            </a:r>
            <a:endParaRPr sz="1500"/>
          </a:p>
          <a:p>
            <a:pPr lvl="0"/>
            <a:r>
              <a:rPr sz="1500"/>
              <a:t>    +   Số lần xuất hiện của cặp số trong  khoảng thời gian được lựa chọn</a:t>
            </a:r>
            <a:endParaRPr sz="1500"/>
          </a:p>
          <a:p>
            <a:pPr lvl="0"/>
            <a:r>
              <a:rPr sz="1500"/>
              <a:t>    +   Số ngày chưa xuất hiện: Là số ngày tính từ lần cuối xuất hiện đến thời điểm hiện tại.</a:t>
            </a:r>
            <a:endParaRPr sz="1500"/>
          </a:p>
          <a:p>
            <a:pPr lvl="0"/>
            <a:r>
              <a:rPr sz="1500"/>
              <a:t>    +   Ví dụ: Thống kê Tất cả các giải của cặp số 12 được thống kê trong KQXS Miền Bắc xuất hiện gần nhất vào ngày 17/10/2013, trong khoảng từ 17 đên 20/10/2013 cặp 12 xuất hiện 1 lần, tính đến thời điểm hiện tại thì 3 ngày liên tiếp cặp số 12 chưa xuất hiện</a:t>
            </a:r>
            <a:endParaRPr sz="1500"/>
          </a:p>
          <a:p>
            <a:pPr lvl="0">
              <a:spcBef>
                <a:spcPts val="900"/>
              </a:spcBef>
              <a:buSzPct val="100000"/>
              <a:buAutoNum type="arabicPeriod" startAt="1"/>
            </a:pPr>
            <a:r>
              <a:rPr sz="1600"/>
              <a:t>   Để chọn các catelogy khác click vào biểu tượng thanh menu cạnh </a:t>
            </a:r>
            <a:r>
              <a:rPr sz="1600">
                <a:latin typeface="Arial Bold"/>
                <a:ea typeface="Arial Bold"/>
                <a:cs typeface="Arial Bold"/>
                <a:sym typeface="Arial Bold"/>
              </a:rPr>
              <a:t>“THỐNG KÊ NHANH”</a:t>
            </a:r>
          </a:p>
        </p:txBody>
      </p:sp>
      <p:grpSp>
        <p:nvGrpSpPr>
          <p:cNvPr id="480" name="Group 480"/>
          <p:cNvGrpSpPr/>
          <p:nvPr/>
        </p:nvGrpSpPr>
        <p:grpSpPr>
          <a:xfrm>
            <a:off x="228600" y="762000"/>
            <a:ext cx="3733800" cy="381000"/>
            <a:chOff x="0" y="0"/>
            <a:chExt cx="3733800" cy="381000"/>
          </a:xfrm>
        </p:grpSpPr>
        <p:sp>
          <p:nvSpPr>
            <p:cNvPr id="478" name="Shape 478"/>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479" name="Shape 479"/>
            <p:cNvSpPr/>
            <p:nvPr/>
          </p:nvSpPr>
          <p:spPr>
            <a:xfrm>
              <a:off x="883513" y="33803"/>
              <a:ext cx="196677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NHANH</a:t>
              </a:r>
            </a:p>
          </p:txBody>
        </p:sp>
      </p:grpSp>
      <p:sp>
        <p:nvSpPr>
          <p:cNvPr id="481" name="Shape 481"/>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482" name="Shape 482"/>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83" name="Shape 483"/>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484" name="Shape 484"/>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487" name="Group 487"/>
          <p:cNvGrpSpPr/>
          <p:nvPr/>
        </p:nvGrpSpPr>
        <p:grpSpPr>
          <a:xfrm>
            <a:off x="-1" y="0"/>
            <a:ext cx="9144002" cy="381000"/>
            <a:chOff x="0" y="0"/>
            <a:chExt cx="9144000" cy="381000"/>
          </a:xfrm>
        </p:grpSpPr>
        <p:sp>
          <p:nvSpPr>
            <p:cNvPr id="485" name="Shape 485"/>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486" name="Shape 486"/>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488" name="Shape 488"/>
          <p:cNvSpPr/>
          <p:nvPr/>
        </p:nvSpPr>
        <p:spPr>
          <a:xfrm>
            <a:off x="228599" y="192405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489" name="Shape 489"/>
          <p:cNvSpPr/>
          <p:nvPr/>
        </p:nvSpPr>
        <p:spPr>
          <a:xfrm>
            <a:off x="1981200" y="1924050"/>
            <a:ext cx="1219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sp>
        <p:nvSpPr>
          <p:cNvPr id="490" name="Shape 490"/>
          <p:cNvSpPr/>
          <p:nvPr/>
        </p:nvSpPr>
        <p:spPr>
          <a:xfrm>
            <a:off x="228599" y="1466850"/>
            <a:ext cx="1143002"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Cặp số TK</a:t>
            </a:r>
          </a:p>
        </p:txBody>
      </p:sp>
      <p:grpSp>
        <p:nvGrpSpPr>
          <p:cNvPr id="493" name="Group 493"/>
          <p:cNvGrpSpPr/>
          <p:nvPr/>
        </p:nvGrpSpPr>
        <p:grpSpPr>
          <a:xfrm>
            <a:off x="2847734" y="2301510"/>
            <a:ext cx="800582" cy="264255"/>
            <a:chOff x="0" y="0"/>
            <a:chExt cx="800581" cy="264254"/>
          </a:xfrm>
        </p:grpSpPr>
        <p:sp>
          <p:nvSpPr>
            <p:cNvPr id="491" name="Shape 491"/>
            <p:cNvSpPr/>
            <p:nvPr/>
          </p:nvSpPr>
          <p:spPr>
            <a:xfrm>
              <a:off x="19290" y="17827"/>
              <a:ext cx="762001" cy="228601"/>
            </a:xfrm>
            <a:prstGeom prst="rect">
              <a:avLst/>
            </a:prstGeom>
            <a:solidFill>
              <a:srgbClr val="BBE0E3">
                <a:alpha val="50195"/>
              </a:srgbClr>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492" name="Shape 492"/>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494" name="Shape 494"/>
          <p:cNvSpPr/>
          <p:nvPr/>
        </p:nvSpPr>
        <p:spPr>
          <a:xfrm>
            <a:off x="250824" y="229235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Loại giải</a:t>
            </a:r>
          </a:p>
        </p:txBody>
      </p:sp>
      <p:grpSp>
        <p:nvGrpSpPr>
          <p:cNvPr id="497" name="Group 497"/>
          <p:cNvGrpSpPr/>
          <p:nvPr/>
        </p:nvGrpSpPr>
        <p:grpSpPr>
          <a:xfrm>
            <a:off x="1052457" y="1887172"/>
            <a:ext cx="866886" cy="264256"/>
            <a:chOff x="0" y="0"/>
            <a:chExt cx="866884" cy="264254"/>
          </a:xfrm>
        </p:grpSpPr>
        <p:sp>
          <p:nvSpPr>
            <p:cNvPr id="495" name="Shape 495"/>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496" name="Shape 496"/>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500" name="Group 500"/>
          <p:cNvGrpSpPr/>
          <p:nvPr/>
        </p:nvGrpSpPr>
        <p:grpSpPr>
          <a:xfrm>
            <a:off x="2881257" y="1887172"/>
            <a:ext cx="866886" cy="264256"/>
            <a:chOff x="0" y="0"/>
            <a:chExt cx="866884" cy="264254"/>
          </a:xfrm>
        </p:grpSpPr>
        <p:sp>
          <p:nvSpPr>
            <p:cNvPr id="498" name="Shape 498"/>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499" name="Shape 499"/>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grpSp>
        <p:nvGrpSpPr>
          <p:cNvPr id="503" name="Group 503"/>
          <p:cNvGrpSpPr/>
          <p:nvPr/>
        </p:nvGrpSpPr>
        <p:grpSpPr>
          <a:xfrm>
            <a:off x="1219200" y="1479393"/>
            <a:ext cx="609600" cy="276539"/>
            <a:chOff x="0" y="0"/>
            <a:chExt cx="609600" cy="276538"/>
          </a:xfrm>
        </p:grpSpPr>
        <p:sp>
          <p:nvSpPr>
            <p:cNvPr id="501" name="Shape 501"/>
            <p:cNvSpPr/>
            <p:nvPr/>
          </p:nvSpPr>
          <p:spPr>
            <a:xfrm>
              <a:off x="0" y="23969"/>
              <a:ext cx="6096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300"/>
              </a:pPr>
            </a:p>
          </p:txBody>
        </p:sp>
        <p:sp>
          <p:nvSpPr>
            <p:cNvPr id="502" name="Shape 502"/>
            <p:cNvSpPr/>
            <p:nvPr/>
          </p:nvSpPr>
          <p:spPr>
            <a:xfrm>
              <a:off x="160909" y="0"/>
              <a:ext cx="287782"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300"/>
              </a:lvl1pPr>
            </a:lstStyle>
            <a:p>
              <a:pPr lvl="0">
                <a:defRPr sz="1800"/>
              </a:pPr>
              <a:r>
                <a:rPr sz="1300"/>
                <a:t>12</a:t>
              </a:r>
            </a:p>
          </p:txBody>
        </p:sp>
      </p:grpSp>
      <p:grpSp>
        <p:nvGrpSpPr>
          <p:cNvPr id="506" name="Group 506"/>
          <p:cNvGrpSpPr/>
          <p:nvPr/>
        </p:nvGrpSpPr>
        <p:grpSpPr>
          <a:xfrm>
            <a:off x="1066799" y="2306637"/>
            <a:ext cx="990601" cy="228601"/>
            <a:chOff x="0" y="0"/>
            <a:chExt cx="990600" cy="228600"/>
          </a:xfrm>
        </p:grpSpPr>
        <p:sp>
          <p:nvSpPr>
            <p:cNvPr id="504" name="Shape 504"/>
            <p:cNvSpPr/>
            <p:nvPr/>
          </p:nvSpPr>
          <p:spPr>
            <a:xfrm>
              <a:off x="0" y="0"/>
              <a:ext cx="990600" cy="2286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800"/>
              </a:pPr>
            </a:p>
          </p:txBody>
        </p:sp>
        <p:sp>
          <p:nvSpPr>
            <p:cNvPr id="505" name="Shape 505"/>
            <p:cNvSpPr/>
            <p:nvPr/>
          </p:nvSpPr>
          <p:spPr>
            <a:xfrm>
              <a:off x="0" y="13091"/>
              <a:ext cx="759183"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800"/>
              </a:lvl1pPr>
            </a:lstStyle>
            <a:p>
              <a:pPr lvl="0">
                <a:defRPr sz="1800"/>
              </a:pPr>
              <a:r>
                <a:rPr sz="800"/>
                <a:t>Tất cả các giải</a:t>
              </a:r>
            </a:p>
          </p:txBody>
        </p:sp>
      </p:grpSp>
      <p:sp>
        <p:nvSpPr>
          <p:cNvPr id="507" name="Shape 507"/>
          <p:cNvSpPr/>
          <p:nvPr/>
        </p:nvSpPr>
        <p:spPr>
          <a:xfrm>
            <a:off x="1890712" y="2378075"/>
            <a:ext cx="1016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508" name="Shape 508"/>
          <p:cNvSpPr/>
          <p:nvPr/>
        </p:nvSpPr>
        <p:spPr>
          <a:xfrm>
            <a:off x="1993900" y="1501775"/>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511" name="Group 511"/>
          <p:cNvGrpSpPr/>
          <p:nvPr/>
        </p:nvGrpSpPr>
        <p:grpSpPr>
          <a:xfrm>
            <a:off x="2819400" y="1481982"/>
            <a:ext cx="1066800" cy="288824"/>
            <a:chOff x="0" y="0"/>
            <a:chExt cx="1066800" cy="288823"/>
          </a:xfrm>
        </p:grpSpPr>
        <p:sp>
          <p:nvSpPr>
            <p:cNvPr id="509" name="Shape 509"/>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510" name="Shape 510"/>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512" name="Shape 512"/>
          <p:cNvSpPr/>
          <p:nvPr/>
        </p:nvSpPr>
        <p:spPr>
          <a:xfrm>
            <a:off x="3733800" y="15763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Shape 514"/>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sp>
        <p:nvSpPr>
          <p:cNvPr id="515" name="Shape 515"/>
          <p:cNvSpPr/>
          <p:nvPr/>
        </p:nvSpPr>
        <p:spPr>
          <a:xfrm>
            <a:off x="228600" y="14478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516" name="Shape 516"/>
          <p:cNvSpPr/>
          <p:nvPr/>
        </p:nvSpPr>
        <p:spPr>
          <a:xfrm>
            <a:off x="1981199" y="14478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sp>
        <p:nvSpPr>
          <p:cNvPr id="517" name="Shape 517"/>
          <p:cNvSpPr/>
          <p:nvPr/>
        </p:nvSpPr>
        <p:spPr>
          <a:xfrm>
            <a:off x="1066800" y="1447800"/>
            <a:ext cx="838200" cy="228600"/>
          </a:xfrm>
          <a:prstGeom prst="rect">
            <a:avLst/>
          </a:prstGeom>
          <a:solidFill>
            <a:srgbClr val="FFFFFF"/>
          </a:solidFill>
          <a:ln>
            <a:solidFill/>
            <a:round/>
          </a:ln>
        </p:spPr>
        <p:txBody>
          <a:bodyPr lIns="0" tIns="0" rIns="0" bIns="0" anchor="ctr"/>
          <a:lstStyle/>
          <a:p>
            <a:pPr lvl="0" algn="ctr">
              <a:defRPr sz="1200"/>
            </a:pPr>
          </a:p>
        </p:txBody>
      </p:sp>
      <p:sp>
        <p:nvSpPr>
          <p:cNvPr id="518" name="Shape 518"/>
          <p:cNvSpPr/>
          <p:nvPr/>
        </p:nvSpPr>
        <p:spPr>
          <a:xfrm>
            <a:off x="2971800" y="1447800"/>
            <a:ext cx="838200" cy="228600"/>
          </a:xfrm>
          <a:prstGeom prst="rect">
            <a:avLst/>
          </a:prstGeom>
          <a:solidFill>
            <a:srgbClr val="FFFFFF"/>
          </a:solidFill>
          <a:ln>
            <a:solidFill/>
            <a:round/>
          </a:ln>
        </p:spPr>
        <p:txBody>
          <a:bodyPr lIns="0" tIns="0" rIns="0" bIns="0" anchor="ctr"/>
          <a:lstStyle/>
          <a:p>
            <a:pPr lvl="0" algn="ctr">
              <a:defRPr sz="1200"/>
            </a:pPr>
          </a:p>
        </p:txBody>
      </p:sp>
      <p:grpSp>
        <p:nvGrpSpPr>
          <p:cNvPr id="521" name="Group 521"/>
          <p:cNvGrpSpPr/>
          <p:nvPr/>
        </p:nvGrpSpPr>
        <p:grpSpPr>
          <a:xfrm>
            <a:off x="1733309" y="2420572"/>
            <a:ext cx="800582" cy="264256"/>
            <a:chOff x="0" y="0"/>
            <a:chExt cx="800581" cy="264254"/>
          </a:xfrm>
        </p:grpSpPr>
        <p:sp>
          <p:nvSpPr>
            <p:cNvPr id="519" name="Shape 519"/>
            <p:cNvSpPr/>
            <p:nvPr/>
          </p:nvSpPr>
          <p:spPr>
            <a:xfrm>
              <a:off x="19290" y="17827"/>
              <a:ext cx="762001"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520" name="Shape 520"/>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522" name="Shape 522"/>
          <p:cNvSpPr/>
          <p:nvPr/>
        </p:nvSpPr>
        <p:spPr>
          <a:xfrm>
            <a:off x="4114800" y="685800"/>
            <a:ext cx="5029200" cy="54319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6. Giao diện mục THỐNG KÊ</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6.2. Giao diện thống kê đặc biệt</a:t>
            </a:r>
            <a:endParaRPr sz="1500">
              <a:latin typeface="Arial Bold"/>
              <a:ea typeface="Arial Bold"/>
              <a:cs typeface="Arial Bold"/>
              <a:sym typeface="Arial Bold"/>
            </a:endParaRPr>
          </a:p>
          <a:p>
            <a:pPr lvl="0">
              <a:spcBef>
                <a:spcPts val="900"/>
              </a:spcBef>
            </a:pPr>
            <a:r>
              <a:rPr i="1" sz="1500"/>
              <a:t>Từ giao diện mục </a:t>
            </a:r>
            <a:r>
              <a:rPr b="1" i="1" sz="1500"/>
              <a:t>“Thống kê”</a:t>
            </a:r>
            <a:r>
              <a:rPr i="1" sz="1500"/>
              <a:t> click vào</a:t>
            </a:r>
            <a:r>
              <a:rPr b="1" i="1" sz="1500"/>
              <a:t> “Thống kê đặc biệt” , </a:t>
            </a:r>
            <a:r>
              <a:rPr i="1" sz="1500"/>
              <a:t>sẽ chuyển sang giao diện bên như bên cạnh.</a:t>
            </a:r>
            <a:endParaRPr i="1" sz="1500"/>
          </a:p>
          <a:p>
            <a:pPr lvl="0">
              <a:spcBef>
                <a:spcPts val="900"/>
              </a:spcBef>
              <a:buSzPct val="100000"/>
              <a:buFont typeface="Wingdings"/>
              <a:buChar char="▪"/>
            </a:pPr>
            <a:r>
              <a:rPr sz="1500"/>
              <a:t>   Thống kê đặc biệt là thống kê thông tin cho các cặp số theo tiêu chí đặc biệt.</a:t>
            </a:r>
            <a:endParaRPr sz="1500"/>
          </a:p>
          <a:p>
            <a:pPr lvl="0">
              <a:spcBef>
                <a:spcPts val="900"/>
              </a:spcBef>
              <a:buSzPct val="100000"/>
              <a:buFont typeface="Wingdings"/>
              <a:buChar char="▪"/>
            </a:pPr>
            <a:r>
              <a:rPr sz="1500"/>
              <a:t>   Thống kê đặc biệt bao gồm các kiểu thống kê theo: Đầu, Đuôi, Tổng, Bộ</a:t>
            </a:r>
            <a:endParaRPr sz="1500"/>
          </a:p>
          <a:p>
            <a:pPr lvl="0">
              <a:spcBef>
                <a:spcPts val="900"/>
              </a:spcBef>
              <a:buSzPct val="100000"/>
              <a:buFont typeface="Wingdings"/>
              <a:buChar char="▪"/>
            </a:pPr>
            <a:r>
              <a:rPr sz="1500"/>
              <a:t>   Tiêu chí xem thống kê đặc biệt:</a:t>
            </a:r>
            <a:endParaRPr sz="1500"/>
          </a:p>
          <a:p>
            <a:pPr lvl="1" marL="457200" indent="0">
              <a:spcBef>
                <a:spcPts val="900"/>
              </a:spcBef>
              <a:buSzPct val="100000"/>
              <a:buFont typeface="Arial"/>
              <a:buChar char="+"/>
            </a:pPr>
            <a:r>
              <a:rPr sz="1500"/>
              <a:t>   Xem theo tỉnh/ thành phố, bao gồm: Miền Bắc và 64 tỉnh thành trên toàn quốc</a:t>
            </a:r>
            <a:endParaRPr sz="1500"/>
          </a:p>
          <a:p>
            <a:pPr lvl="1" marL="457200" indent="0">
              <a:spcBef>
                <a:spcPts val="900"/>
              </a:spcBef>
              <a:buSzPct val="100000"/>
              <a:buFont typeface="Arial"/>
              <a:buChar char="+"/>
            </a:pPr>
            <a:r>
              <a:rPr sz="1500"/>
              <a:t>   Khoảng thời gian thống kê</a:t>
            </a:r>
            <a:endParaRPr sz="1500"/>
          </a:p>
          <a:p>
            <a:pPr lvl="1" marL="457200" indent="0">
              <a:spcBef>
                <a:spcPts val="900"/>
              </a:spcBef>
              <a:buSzPct val="100000"/>
              <a:buFont typeface="Arial"/>
              <a:buChar char="+"/>
            </a:pPr>
            <a:r>
              <a:rPr sz="1500"/>
              <a:t>   Kiểu thống kê đặc biệt, bao gồm: Đầu, đuôi, tổng, bộ</a:t>
            </a:r>
            <a:endParaRPr sz="1500"/>
          </a:p>
          <a:p>
            <a:pPr lvl="0">
              <a:buSzPct val="100000"/>
              <a:buFont typeface="Wingdings"/>
              <a:buChar char="▪"/>
            </a:pPr>
            <a:r>
              <a:rPr sz="1500"/>
              <a:t>    Chọn tỉnh/thành phố: Miền Bắc và 64 tỉnh thành</a:t>
            </a:r>
            <a:endParaRPr sz="1500"/>
          </a:p>
          <a:p>
            <a:pPr lvl="0">
              <a:buSzPct val="100000"/>
              <a:buFont typeface="Wingdings"/>
              <a:buChar char="▪"/>
            </a:pPr>
            <a:r>
              <a:rPr sz="1500"/>
              <a:t>    Chọn thời gian: Có giao diện lịch để khách hàng chọn ngày </a:t>
            </a:r>
            <a:endParaRPr sz="1500"/>
          </a:p>
          <a:p>
            <a:pPr lvl="0">
              <a:spcBef>
                <a:spcPts val="900"/>
              </a:spcBef>
              <a:buSzPct val="100000"/>
              <a:buFont typeface="Wingdings"/>
              <a:buChar char="▪"/>
            </a:pPr>
            <a:r>
              <a:rPr sz="1500"/>
              <a:t>    Để chọn các catelogy khác click vào biểu tượng thanh menu cạnh </a:t>
            </a:r>
            <a:r>
              <a:rPr sz="1500">
                <a:latin typeface="Arial Bold"/>
                <a:ea typeface="Arial Bold"/>
                <a:cs typeface="Arial Bold"/>
                <a:sym typeface="Arial Bold"/>
              </a:rPr>
              <a:t>“THỐNG KÊ ĐẶC BIỆT”</a:t>
            </a:r>
            <a:endParaRPr sz="1500">
              <a:latin typeface="Arial Bold"/>
              <a:ea typeface="Arial Bold"/>
              <a:cs typeface="Arial Bold"/>
              <a:sym typeface="Arial Bold"/>
            </a:endParaRPr>
          </a:p>
          <a:p>
            <a:pPr lvl="0">
              <a:buSzPct val="100000"/>
              <a:buFont typeface="Wingdings"/>
              <a:buChar char="▪"/>
            </a:pPr>
            <a:r>
              <a:rPr sz="1500"/>
              <a:t>    Chọn đầy đủ thông tin click vào </a:t>
            </a:r>
            <a:r>
              <a:rPr sz="1500">
                <a:latin typeface="Arial Bold"/>
                <a:ea typeface="Arial Bold"/>
                <a:cs typeface="Arial Bold"/>
                <a:sym typeface="Arial Bold"/>
              </a:rPr>
              <a:t>TRA CỨU</a:t>
            </a:r>
            <a:r>
              <a:rPr sz="1500"/>
              <a:t>  </a:t>
            </a:r>
          </a:p>
        </p:txBody>
      </p:sp>
      <p:sp>
        <p:nvSpPr>
          <p:cNvPr id="523" name="Shape 523"/>
          <p:cNvSpPr/>
          <p:nvPr/>
        </p:nvSpPr>
        <p:spPr>
          <a:xfrm>
            <a:off x="1143000" y="1828800"/>
            <a:ext cx="762000" cy="228600"/>
          </a:xfrm>
          <a:prstGeom prst="rect">
            <a:avLst/>
          </a:prstGeom>
          <a:solidFill>
            <a:srgbClr val="FFFFFF"/>
          </a:solidFill>
          <a:ln>
            <a:solidFill/>
            <a:round/>
          </a:ln>
        </p:spPr>
        <p:txBody>
          <a:bodyPr lIns="0" tIns="0" rIns="0" bIns="0" anchor="ctr"/>
          <a:lstStyle/>
          <a:p>
            <a:pPr lvl="0">
              <a:defRPr sz="1400"/>
            </a:pPr>
          </a:p>
        </p:txBody>
      </p:sp>
      <p:sp>
        <p:nvSpPr>
          <p:cNvPr id="524" name="Shape 524"/>
          <p:cNvSpPr/>
          <p:nvPr/>
        </p:nvSpPr>
        <p:spPr>
          <a:xfrm>
            <a:off x="1752600" y="19050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525" name="Shape 525"/>
          <p:cNvSpPr/>
          <p:nvPr/>
        </p:nvSpPr>
        <p:spPr>
          <a:xfrm>
            <a:off x="228600" y="18288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grpSp>
        <p:nvGrpSpPr>
          <p:cNvPr id="528" name="Group 528"/>
          <p:cNvGrpSpPr/>
          <p:nvPr/>
        </p:nvGrpSpPr>
        <p:grpSpPr>
          <a:xfrm>
            <a:off x="228600" y="762000"/>
            <a:ext cx="3733800" cy="381000"/>
            <a:chOff x="0" y="0"/>
            <a:chExt cx="3733800" cy="381000"/>
          </a:xfrm>
        </p:grpSpPr>
        <p:sp>
          <p:nvSpPr>
            <p:cNvPr id="526" name="Shape 526"/>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527" name="Shape 527"/>
            <p:cNvSpPr/>
            <p:nvPr/>
          </p:nvSpPr>
          <p:spPr>
            <a:xfrm>
              <a:off x="770602" y="33803"/>
              <a:ext cx="219259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ĐẶC BIỆT</a:t>
              </a:r>
            </a:p>
          </p:txBody>
        </p:sp>
      </p:grpSp>
      <p:sp>
        <p:nvSpPr>
          <p:cNvPr id="529" name="Shape 529"/>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530" name="Shape 530"/>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31" name="Shape 531"/>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32" name="Shape 532"/>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535" name="Group 535"/>
          <p:cNvGrpSpPr/>
          <p:nvPr/>
        </p:nvGrpSpPr>
        <p:grpSpPr>
          <a:xfrm>
            <a:off x="-1" y="0"/>
            <a:ext cx="9144002" cy="381000"/>
            <a:chOff x="0" y="0"/>
            <a:chExt cx="9144000" cy="381000"/>
          </a:xfrm>
        </p:grpSpPr>
        <p:sp>
          <p:nvSpPr>
            <p:cNvPr id="533" name="Shape 533"/>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534" name="Shape 534"/>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536" name="Shape 536"/>
          <p:cNvSpPr/>
          <p:nvPr/>
        </p:nvSpPr>
        <p:spPr>
          <a:xfrm>
            <a:off x="1993900" y="18430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539" name="Group 539"/>
          <p:cNvGrpSpPr/>
          <p:nvPr/>
        </p:nvGrpSpPr>
        <p:grpSpPr>
          <a:xfrm>
            <a:off x="2819400" y="1823294"/>
            <a:ext cx="1066800" cy="288824"/>
            <a:chOff x="0" y="0"/>
            <a:chExt cx="1066800" cy="288823"/>
          </a:xfrm>
        </p:grpSpPr>
        <p:sp>
          <p:nvSpPr>
            <p:cNvPr id="537" name="Shape 537"/>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538" name="Shape 538"/>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540" name="Shape 540"/>
          <p:cNvSpPr/>
          <p:nvPr/>
        </p:nvSpPr>
        <p:spPr>
          <a:xfrm>
            <a:off x="3733800" y="19177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nvSpPr>
        <p:spPr>
          <a:xfrm>
            <a:off x="381000" y="762000"/>
            <a:ext cx="3733800" cy="5867400"/>
          </a:xfrm>
          <a:prstGeom prst="rect">
            <a:avLst/>
          </a:prstGeom>
          <a:solidFill>
            <a:srgbClr val="FFFFFF"/>
          </a:solidFill>
          <a:ln w="38100">
            <a:solidFill/>
            <a:round/>
          </a:ln>
        </p:spPr>
        <p:txBody>
          <a:bodyPr lIns="0" tIns="0" rIns="0" bIns="0" anchor="ctr"/>
          <a:lstStyle/>
          <a:p>
            <a:pPr lvl="0" algn="ctr"/>
          </a:p>
        </p:txBody>
      </p:sp>
      <p:sp>
        <p:nvSpPr>
          <p:cNvPr id="543" name="Shape 543"/>
          <p:cNvSpPr/>
          <p:nvPr/>
        </p:nvSpPr>
        <p:spPr>
          <a:xfrm>
            <a:off x="4343400" y="533400"/>
            <a:ext cx="4648200" cy="58891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6. Giao diện mục THỐNG KÊ</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6.2. Giao diện thống kê đặc biệt</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6.2.1. Giao diện thống kê đặc biệt theo “đầu” của số thống kê</a:t>
            </a:r>
            <a:endParaRPr sz="1500">
              <a:latin typeface="Arial Bold"/>
              <a:ea typeface="Arial Bold"/>
              <a:cs typeface="Arial Bold"/>
              <a:sym typeface="Arial Bold"/>
            </a:endParaRPr>
          </a:p>
          <a:p>
            <a:pPr lvl="0">
              <a:spcBef>
                <a:spcPts val="900"/>
              </a:spcBef>
              <a:buSzPct val="100000"/>
              <a:buAutoNum type="arabicPeriod" startAt="1"/>
            </a:pPr>
            <a:r>
              <a:rPr sz="1500"/>
              <a:t>   Thống kê đầu số là thống kê thông tin tần xuất xuất hiện của các đầu số trong các cặp số: đầu từ 0 đến 9</a:t>
            </a:r>
            <a:endParaRPr sz="1500"/>
          </a:p>
          <a:p>
            <a:pPr lvl="0">
              <a:spcBef>
                <a:spcPts val="900"/>
              </a:spcBef>
              <a:buSzPct val="100000"/>
              <a:buAutoNum type="arabicPeriod" startAt="1"/>
            </a:pPr>
            <a:r>
              <a:rPr sz="1500"/>
              <a:t>   Tiêu chí tra cứu:</a:t>
            </a:r>
            <a:endParaRPr sz="1500"/>
          </a:p>
          <a:p>
            <a:pPr lvl="0">
              <a:spcBef>
                <a:spcPts val="900"/>
              </a:spcBef>
            </a:pPr>
            <a:r>
              <a:rPr sz="1500"/>
              <a:t>     +   Khoảng thời gian tra cứu</a:t>
            </a:r>
            <a:endParaRPr sz="1500"/>
          </a:p>
          <a:p>
            <a:pPr lvl="0">
              <a:spcBef>
                <a:spcPts val="900"/>
              </a:spcBef>
            </a:pPr>
            <a:r>
              <a:rPr sz="1500"/>
              <a:t>     +   Kiểu thống kê đầu</a:t>
            </a:r>
            <a:endParaRPr sz="1500"/>
          </a:p>
          <a:p>
            <a:pPr lvl="0">
              <a:spcBef>
                <a:spcPts val="900"/>
              </a:spcBef>
            </a:pPr>
            <a:r>
              <a:rPr sz="1500"/>
              <a:t>     +    Tỉnh/TP</a:t>
            </a:r>
            <a:endParaRPr sz="1500"/>
          </a:p>
          <a:p>
            <a:pPr lvl="0">
              <a:spcBef>
                <a:spcPts val="900"/>
              </a:spcBef>
              <a:buSzPct val="100000"/>
              <a:buAutoNum type="arabicPeriod" startAt="1"/>
            </a:pPr>
            <a:r>
              <a:rPr sz="1500"/>
              <a:t>   Thao tác: </a:t>
            </a:r>
            <a:endParaRPr sz="1500"/>
          </a:p>
          <a:p>
            <a:pPr lvl="0">
              <a:spcBef>
                <a:spcPts val="900"/>
              </a:spcBef>
            </a:pPr>
            <a:r>
              <a:rPr sz="1500"/>
              <a:t>     +   Chọn khoảng thời gian muốn tra cứu</a:t>
            </a:r>
            <a:endParaRPr sz="1500"/>
          </a:p>
          <a:p>
            <a:pPr lvl="0">
              <a:spcBef>
                <a:spcPts val="900"/>
              </a:spcBef>
            </a:pPr>
            <a:r>
              <a:rPr sz="1500"/>
              <a:t>     +   Chọn tỉnh/ thành phố: Miền Bắc và 64 tỉnh thành</a:t>
            </a:r>
            <a:endParaRPr sz="1500"/>
          </a:p>
          <a:p>
            <a:pPr lvl="0">
              <a:spcBef>
                <a:spcPts val="900"/>
              </a:spcBef>
            </a:pPr>
            <a:r>
              <a:rPr sz="1500"/>
              <a:t>     +   Chọn kiểu thống kê “Đầu”</a:t>
            </a:r>
            <a:endParaRPr sz="1500"/>
          </a:p>
          <a:p>
            <a:pPr lvl="0">
              <a:spcBef>
                <a:spcPts val="900"/>
              </a:spcBef>
              <a:buSzPct val="100000"/>
              <a:buAutoNum type="arabicPeriod" startAt="1"/>
            </a:pPr>
            <a:r>
              <a:rPr sz="1500"/>
              <a:t>Ấn nút </a:t>
            </a:r>
            <a:r>
              <a:rPr sz="1500">
                <a:latin typeface="Arial Bold"/>
                <a:ea typeface="Arial Bold"/>
                <a:cs typeface="Arial Bold"/>
                <a:sym typeface="Arial Bold"/>
              </a:rPr>
              <a:t>“TRA CỨU” </a:t>
            </a:r>
            <a:r>
              <a:rPr sz="1500"/>
              <a:t>để hiện thị giao diện tiếp theo của mục thống kê đặc biệt theo đầu số</a:t>
            </a:r>
            <a:endParaRPr sz="1500"/>
          </a:p>
          <a:p>
            <a:pPr lvl="0">
              <a:spcBef>
                <a:spcPts val="900"/>
              </a:spcBef>
              <a:buSzPct val="100000"/>
              <a:buAutoNum type="arabicPeriod" startAt="1"/>
            </a:pPr>
            <a:r>
              <a:rPr sz="1500"/>
              <a:t>    Để chọn các catelogy khác click vào biểu tượng thanh menu cạnh </a:t>
            </a:r>
            <a:r>
              <a:rPr sz="1500">
                <a:latin typeface="Arial Bold"/>
                <a:ea typeface="Arial Bold"/>
                <a:cs typeface="Arial Bold"/>
                <a:sym typeface="Arial Bold"/>
              </a:rPr>
              <a:t>“THỐNG KÊ ĐẦU SỐ” </a:t>
            </a:r>
          </a:p>
        </p:txBody>
      </p:sp>
      <p:grpSp>
        <p:nvGrpSpPr>
          <p:cNvPr id="546" name="Group 546"/>
          <p:cNvGrpSpPr/>
          <p:nvPr/>
        </p:nvGrpSpPr>
        <p:grpSpPr>
          <a:xfrm>
            <a:off x="381000" y="762000"/>
            <a:ext cx="3733800" cy="381000"/>
            <a:chOff x="0" y="0"/>
            <a:chExt cx="3733800" cy="381000"/>
          </a:xfrm>
        </p:grpSpPr>
        <p:sp>
          <p:nvSpPr>
            <p:cNvPr id="544" name="Shape 544"/>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545" name="Shape 545"/>
            <p:cNvSpPr/>
            <p:nvPr/>
          </p:nvSpPr>
          <p:spPr>
            <a:xfrm>
              <a:off x="855235" y="33803"/>
              <a:ext cx="20233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ĐẦU SỐ</a:t>
              </a:r>
            </a:p>
          </p:txBody>
        </p:sp>
      </p:grpSp>
      <p:sp>
        <p:nvSpPr>
          <p:cNvPr id="547" name="Shape 547"/>
          <p:cNvSpPr/>
          <p:nvPr/>
        </p:nvSpPr>
        <p:spPr>
          <a:xfrm>
            <a:off x="4572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548" name="Shape 548"/>
          <p:cNvSpPr/>
          <p:nvPr/>
        </p:nvSpPr>
        <p:spPr>
          <a:xfrm>
            <a:off x="5334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49" name="Shape 549"/>
          <p:cNvSpPr/>
          <p:nvPr/>
        </p:nvSpPr>
        <p:spPr>
          <a:xfrm>
            <a:off x="5191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50" name="Shape 550"/>
          <p:cNvSpPr/>
          <p:nvPr/>
        </p:nvSpPr>
        <p:spPr>
          <a:xfrm>
            <a:off x="5349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553" name="Group 553"/>
          <p:cNvGrpSpPr/>
          <p:nvPr/>
        </p:nvGrpSpPr>
        <p:grpSpPr>
          <a:xfrm>
            <a:off x="-1" y="0"/>
            <a:ext cx="9144002" cy="381000"/>
            <a:chOff x="0" y="0"/>
            <a:chExt cx="9144000" cy="381000"/>
          </a:xfrm>
        </p:grpSpPr>
        <p:sp>
          <p:nvSpPr>
            <p:cNvPr id="551" name="Shape 551"/>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552" name="Shape 552"/>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554" name="Shape 554"/>
          <p:cNvSpPr/>
          <p:nvPr/>
        </p:nvSpPr>
        <p:spPr>
          <a:xfrm>
            <a:off x="381000" y="14478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555" name="Shape 555"/>
          <p:cNvSpPr/>
          <p:nvPr/>
        </p:nvSpPr>
        <p:spPr>
          <a:xfrm>
            <a:off x="2133599" y="14478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558" name="Group 558"/>
          <p:cNvGrpSpPr/>
          <p:nvPr/>
        </p:nvGrpSpPr>
        <p:grpSpPr>
          <a:xfrm>
            <a:off x="1219200" y="1429972"/>
            <a:ext cx="838200" cy="264256"/>
            <a:chOff x="0" y="0"/>
            <a:chExt cx="838200" cy="264254"/>
          </a:xfrm>
        </p:grpSpPr>
        <p:sp>
          <p:nvSpPr>
            <p:cNvPr id="556" name="Shape 556"/>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557" name="Shape 557"/>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12/10/13</a:t>
              </a:r>
            </a:p>
          </p:txBody>
        </p:sp>
      </p:grpSp>
      <p:grpSp>
        <p:nvGrpSpPr>
          <p:cNvPr id="561" name="Group 561"/>
          <p:cNvGrpSpPr/>
          <p:nvPr/>
        </p:nvGrpSpPr>
        <p:grpSpPr>
          <a:xfrm>
            <a:off x="3124200" y="1429972"/>
            <a:ext cx="838200" cy="264256"/>
            <a:chOff x="0" y="0"/>
            <a:chExt cx="838200" cy="264254"/>
          </a:xfrm>
        </p:grpSpPr>
        <p:sp>
          <p:nvSpPr>
            <p:cNvPr id="559" name="Shape 559"/>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560" name="Shape 560"/>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20/10/13</a:t>
              </a:r>
            </a:p>
          </p:txBody>
        </p:sp>
      </p:grpSp>
      <p:grpSp>
        <p:nvGrpSpPr>
          <p:cNvPr id="564" name="Group 564"/>
          <p:cNvGrpSpPr/>
          <p:nvPr/>
        </p:nvGrpSpPr>
        <p:grpSpPr>
          <a:xfrm>
            <a:off x="1885709" y="2420572"/>
            <a:ext cx="800582" cy="264256"/>
            <a:chOff x="0" y="0"/>
            <a:chExt cx="800581" cy="264254"/>
          </a:xfrm>
        </p:grpSpPr>
        <p:sp>
          <p:nvSpPr>
            <p:cNvPr id="562" name="Shape 562"/>
            <p:cNvSpPr/>
            <p:nvPr/>
          </p:nvSpPr>
          <p:spPr>
            <a:xfrm>
              <a:off x="19290" y="17827"/>
              <a:ext cx="762001"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563" name="Shape 563"/>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567" name="Group 567"/>
          <p:cNvGrpSpPr/>
          <p:nvPr/>
        </p:nvGrpSpPr>
        <p:grpSpPr>
          <a:xfrm>
            <a:off x="1295399" y="1798688"/>
            <a:ext cx="762001" cy="288824"/>
            <a:chOff x="0" y="0"/>
            <a:chExt cx="762000" cy="288823"/>
          </a:xfrm>
        </p:grpSpPr>
        <p:sp>
          <p:nvSpPr>
            <p:cNvPr id="565" name="Shape 565"/>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566" name="Shape 566"/>
            <p:cNvSpPr/>
            <p:nvPr/>
          </p:nvSpPr>
          <p:spPr>
            <a:xfrm>
              <a:off x="0" y="0"/>
              <a:ext cx="430310"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Đầu</a:t>
              </a:r>
            </a:p>
          </p:txBody>
        </p:sp>
      </p:grpSp>
      <p:sp>
        <p:nvSpPr>
          <p:cNvPr id="568" name="Shape 568"/>
          <p:cNvSpPr/>
          <p:nvPr/>
        </p:nvSpPr>
        <p:spPr>
          <a:xfrm>
            <a:off x="1905000" y="19050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569" name="Shape 569"/>
          <p:cNvSpPr/>
          <p:nvPr/>
        </p:nvSpPr>
        <p:spPr>
          <a:xfrm>
            <a:off x="381000" y="18288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570" name="Shape 570"/>
          <p:cNvSpPr/>
          <p:nvPr/>
        </p:nvSpPr>
        <p:spPr>
          <a:xfrm>
            <a:off x="2146300" y="18430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573" name="Group 573"/>
          <p:cNvGrpSpPr/>
          <p:nvPr/>
        </p:nvGrpSpPr>
        <p:grpSpPr>
          <a:xfrm>
            <a:off x="2971800" y="1823294"/>
            <a:ext cx="1066800" cy="288824"/>
            <a:chOff x="0" y="0"/>
            <a:chExt cx="1066800" cy="288823"/>
          </a:xfrm>
        </p:grpSpPr>
        <p:sp>
          <p:nvSpPr>
            <p:cNvPr id="571" name="Shape 571"/>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572" name="Shape 572"/>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574" name="Shape 574"/>
          <p:cNvSpPr/>
          <p:nvPr/>
        </p:nvSpPr>
        <p:spPr>
          <a:xfrm>
            <a:off x="3886200" y="19177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nvSpPr>
        <p:spPr>
          <a:xfrm>
            <a:off x="152400" y="7620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577" name="Table 577"/>
          <p:cNvGraphicFramePr/>
          <p:nvPr/>
        </p:nvGraphicFramePr>
        <p:xfrm>
          <a:off x="152400" y="2667000"/>
          <a:ext cx="3733800" cy="37988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66800"/>
                <a:gridCol w="244475"/>
                <a:gridCol w="298450"/>
                <a:gridCol w="298450"/>
                <a:gridCol w="298450"/>
                <a:gridCol w="298450"/>
                <a:gridCol w="244475"/>
                <a:gridCol w="247650"/>
                <a:gridCol w="246062"/>
                <a:gridCol w="244475"/>
                <a:gridCol w="246062"/>
              </a:tblGrid>
              <a:tr h="417512">
                <a:tc>
                  <a:txBody>
                    <a:bodyPr/>
                    <a:lstStyle/>
                    <a:p>
                      <a:pPr lvl="0" algn="l">
                        <a:spcBef>
                          <a:spcPts val="200"/>
                        </a:spcBef>
                        <a:defRPr b="0" i="0" sz="1800"/>
                      </a:pPr>
                      <a:r>
                        <a:rPr sz="1200"/>
                        <a:t>Ngày/ Đầu</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0</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2</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3</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5</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7</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8</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9</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2935287">
                <a:tc>
                  <a:txBody>
                    <a:bodyPr/>
                    <a:lstStyle/>
                    <a:p>
                      <a:pPr lvl="0" algn="l">
                        <a:spcBef>
                          <a:spcPts val="200"/>
                        </a:spcBef>
                        <a:defRPr b="0" i="0" sz="1800"/>
                      </a:pPr>
                      <a:r>
                        <a:rPr sz="1000"/>
                        <a:t>12/10/2013</a:t>
                      </a:r>
                      <a:endParaRPr sz="1000"/>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2</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8</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7</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46087">
                <a:tc>
                  <a:txBody>
                    <a:bodyPr/>
                    <a:lstStyle/>
                    <a:p>
                      <a:pPr lvl="0" algn="l">
                        <a:spcBef>
                          <a:spcPts val="200"/>
                        </a:spcBef>
                        <a:defRPr b="0" i="0" sz="1800"/>
                      </a:pPr>
                      <a:r>
                        <a:rPr sz="1200"/>
                        <a:t>Tổng</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578" name="Shape 578"/>
          <p:cNvSpPr/>
          <p:nvPr/>
        </p:nvSpPr>
        <p:spPr>
          <a:xfrm>
            <a:off x="4191000" y="762000"/>
            <a:ext cx="4724400" cy="5510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pPr>
            <a:r>
              <a:rPr sz="1400">
                <a:latin typeface="Arial Bold"/>
                <a:ea typeface="Arial Bold"/>
                <a:cs typeface="Arial Bold"/>
                <a:sym typeface="Arial Bold"/>
              </a:rPr>
              <a:t>6. Giao diện mục THỐNG KÊ</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 Giao diện thống kê đặc biệt</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6.2.1. Giao diện thống kê đặc biệt “Đầu” của số thống kê</a:t>
            </a:r>
            <a:endParaRPr sz="1400">
              <a:latin typeface="Arial Bold"/>
              <a:ea typeface="Arial Bold"/>
              <a:cs typeface="Arial Bold"/>
              <a:sym typeface="Arial Bold"/>
            </a:endParaRPr>
          </a:p>
          <a:p>
            <a:pPr lvl="0">
              <a:spcBef>
                <a:spcPts val="800"/>
              </a:spcBef>
            </a:pPr>
            <a:r>
              <a:rPr i="1" sz="1400"/>
              <a:t>Chọn đầy đủ thông tin và click vào nút</a:t>
            </a:r>
            <a:r>
              <a:rPr b="1" i="1" sz="1400"/>
              <a:t> “TRA CỨU” </a:t>
            </a:r>
            <a:r>
              <a:rPr i="1" sz="1400"/>
              <a:t>sẽ chuyển sang giao diện bên như bên cạnh.</a:t>
            </a:r>
            <a:endParaRPr i="1" sz="1400"/>
          </a:p>
          <a:p>
            <a:pPr lvl="0">
              <a:spcBef>
                <a:spcPts val="800"/>
              </a:spcBef>
              <a:buSzPct val="100000"/>
              <a:buFont typeface="Wingdings"/>
              <a:buChar char="▪"/>
            </a:pPr>
            <a:r>
              <a:rPr sz="1400"/>
              <a:t>    Giao diện hiển thị nội dung thông tin kết quả thống kê các đầu số, bao gồm:</a:t>
            </a:r>
            <a:endParaRPr sz="1400"/>
          </a:p>
          <a:p>
            <a:pPr lvl="1" marL="457200" indent="0">
              <a:spcBef>
                <a:spcPts val="800"/>
              </a:spcBef>
              <a:buSzPct val="100000"/>
              <a:buFont typeface="Arial"/>
              <a:buChar char="+"/>
            </a:pPr>
            <a:r>
              <a:rPr sz="1400"/>
              <a:t>   Ngày đầu số xuất hiện, Các ngày được xét trong khoảng thời gian đã chọn</a:t>
            </a:r>
            <a:endParaRPr sz="1400"/>
          </a:p>
          <a:p>
            <a:pPr lvl="1" marL="457200" indent="0">
              <a:spcBef>
                <a:spcPts val="800"/>
              </a:spcBef>
              <a:buSzPct val="100000"/>
              <a:buFont typeface="Arial"/>
              <a:buChar char="+"/>
            </a:pPr>
            <a:r>
              <a:rPr sz="1400"/>
              <a:t>   Đầu số: Từ 0-9</a:t>
            </a:r>
            <a:endParaRPr sz="1400"/>
          </a:p>
          <a:p>
            <a:pPr lvl="1" marL="457200" indent="0">
              <a:spcBef>
                <a:spcPts val="800"/>
              </a:spcBef>
              <a:buSzPct val="100000"/>
              <a:buFont typeface="Arial"/>
              <a:buChar char="+"/>
            </a:pPr>
            <a:r>
              <a:rPr sz="1400"/>
              <a:t>   Số lần xuất hiện của đầu số đó trong ngày hiển thị</a:t>
            </a:r>
            <a:endParaRPr sz="1400"/>
          </a:p>
          <a:p>
            <a:pPr lvl="1" marL="457200" indent="0">
              <a:spcBef>
                <a:spcPts val="800"/>
              </a:spcBef>
              <a:buSzPct val="100000"/>
              <a:buFont typeface="Arial"/>
              <a:buChar char="+"/>
            </a:pPr>
            <a:r>
              <a:rPr sz="1400"/>
              <a:t>   Tổng số lần xuất hiện của Đầu số trong khoảng thời gian đang xét (cộng số liệu theo mỗi cột)</a:t>
            </a:r>
            <a:endParaRPr sz="1400"/>
          </a:p>
          <a:p>
            <a:pPr lvl="1" marL="457200" indent="0">
              <a:lnSpc>
                <a:spcPct val="120000"/>
              </a:lnSpc>
              <a:spcBef>
                <a:spcPts val="800"/>
              </a:spcBef>
              <a:buSzPct val="100000"/>
              <a:buFont typeface="Arial"/>
              <a:buChar char="+"/>
            </a:pPr>
            <a:r>
              <a:rPr sz="1400"/>
              <a:t>   Ví dụ: Trong KQXS Miền Bắc, ngày 12/10/2013 đầu số 0 xuất hiện 2 lần, đầu 1 tương ứng 3 lần, tương ứng đầu số - số lần xuất hiện 2-6 3-8 4-7 5-4 6-4 7-1 8-1 9-0.</a:t>
            </a:r>
            <a:endParaRPr sz="1400"/>
          </a:p>
          <a:p>
            <a:pPr lvl="0">
              <a:lnSpc>
                <a:spcPct val="120000"/>
              </a:lnSpc>
              <a:buSzPct val="100000"/>
              <a:buFont typeface="Wingdings"/>
              <a:buChar char="▪"/>
            </a:pPr>
            <a:r>
              <a:rPr sz="1400"/>
              <a:t>   Để chọn các catelogy khác click biểu tượng thanh menu cạnh </a:t>
            </a:r>
            <a:r>
              <a:rPr sz="1400">
                <a:latin typeface="Arial Bold"/>
                <a:ea typeface="Arial Bold"/>
                <a:cs typeface="Arial Bold"/>
                <a:sym typeface="Arial Bold"/>
              </a:rPr>
              <a:t>“THỐNG KÊ ĐẦU SỐ”</a:t>
            </a:r>
          </a:p>
        </p:txBody>
      </p:sp>
      <p:grpSp>
        <p:nvGrpSpPr>
          <p:cNvPr id="581" name="Group 581"/>
          <p:cNvGrpSpPr/>
          <p:nvPr/>
        </p:nvGrpSpPr>
        <p:grpSpPr>
          <a:xfrm>
            <a:off x="152400" y="762000"/>
            <a:ext cx="3733800" cy="381000"/>
            <a:chOff x="0" y="0"/>
            <a:chExt cx="3733800" cy="381000"/>
          </a:xfrm>
        </p:grpSpPr>
        <p:sp>
          <p:nvSpPr>
            <p:cNvPr id="579" name="Shape 579"/>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580" name="Shape 580"/>
            <p:cNvSpPr/>
            <p:nvPr/>
          </p:nvSpPr>
          <p:spPr>
            <a:xfrm>
              <a:off x="855235" y="33803"/>
              <a:ext cx="20233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ĐẦU SỐ</a:t>
              </a:r>
            </a:p>
          </p:txBody>
        </p:sp>
      </p:grpSp>
      <p:sp>
        <p:nvSpPr>
          <p:cNvPr id="582" name="Shape 582"/>
          <p:cNvSpPr/>
          <p:nvPr/>
        </p:nvSpPr>
        <p:spPr>
          <a:xfrm>
            <a:off x="2286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583" name="Shape 583"/>
          <p:cNvSpPr/>
          <p:nvPr/>
        </p:nvSpPr>
        <p:spPr>
          <a:xfrm>
            <a:off x="3048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84" name="Shape 584"/>
          <p:cNvSpPr/>
          <p:nvPr/>
        </p:nvSpPr>
        <p:spPr>
          <a:xfrm>
            <a:off x="2905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585" name="Shape 585"/>
          <p:cNvSpPr/>
          <p:nvPr/>
        </p:nvSpPr>
        <p:spPr>
          <a:xfrm>
            <a:off x="3063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588" name="Group 588"/>
          <p:cNvGrpSpPr/>
          <p:nvPr/>
        </p:nvGrpSpPr>
        <p:grpSpPr>
          <a:xfrm>
            <a:off x="-1" y="0"/>
            <a:ext cx="9144002" cy="381000"/>
            <a:chOff x="0" y="0"/>
            <a:chExt cx="9144000" cy="381000"/>
          </a:xfrm>
        </p:grpSpPr>
        <p:sp>
          <p:nvSpPr>
            <p:cNvPr id="586" name="Shape 586"/>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587" name="Shape 587"/>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589" name="Shape 589"/>
          <p:cNvSpPr/>
          <p:nvPr/>
        </p:nvSpPr>
        <p:spPr>
          <a:xfrm>
            <a:off x="152400" y="1295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590" name="Shape 590"/>
          <p:cNvSpPr/>
          <p:nvPr/>
        </p:nvSpPr>
        <p:spPr>
          <a:xfrm>
            <a:off x="1904999" y="12954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593" name="Group 593"/>
          <p:cNvGrpSpPr/>
          <p:nvPr/>
        </p:nvGrpSpPr>
        <p:grpSpPr>
          <a:xfrm>
            <a:off x="990600" y="1277572"/>
            <a:ext cx="838200" cy="264256"/>
            <a:chOff x="0" y="0"/>
            <a:chExt cx="838200" cy="264254"/>
          </a:xfrm>
        </p:grpSpPr>
        <p:sp>
          <p:nvSpPr>
            <p:cNvPr id="591" name="Shape 591"/>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592" name="Shape 592"/>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12/10/13</a:t>
              </a:r>
            </a:p>
          </p:txBody>
        </p:sp>
      </p:grpSp>
      <p:grpSp>
        <p:nvGrpSpPr>
          <p:cNvPr id="596" name="Group 596"/>
          <p:cNvGrpSpPr/>
          <p:nvPr/>
        </p:nvGrpSpPr>
        <p:grpSpPr>
          <a:xfrm>
            <a:off x="2895600" y="1277572"/>
            <a:ext cx="838200" cy="264256"/>
            <a:chOff x="0" y="0"/>
            <a:chExt cx="838200" cy="264254"/>
          </a:xfrm>
        </p:grpSpPr>
        <p:sp>
          <p:nvSpPr>
            <p:cNvPr id="594" name="Shape 594"/>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595" name="Shape 595"/>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20/10/13</a:t>
              </a:r>
            </a:p>
          </p:txBody>
        </p:sp>
      </p:grpSp>
      <p:grpSp>
        <p:nvGrpSpPr>
          <p:cNvPr id="599" name="Group 599"/>
          <p:cNvGrpSpPr/>
          <p:nvPr/>
        </p:nvGrpSpPr>
        <p:grpSpPr>
          <a:xfrm>
            <a:off x="1657109" y="2268172"/>
            <a:ext cx="800582" cy="264256"/>
            <a:chOff x="0" y="0"/>
            <a:chExt cx="800581" cy="264254"/>
          </a:xfrm>
        </p:grpSpPr>
        <p:sp>
          <p:nvSpPr>
            <p:cNvPr id="597" name="Shape 597"/>
            <p:cNvSpPr/>
            <p:nvPr/>
          </p:nvSpPr>
          <p:spPr>
            <a:xfrm>
              <a:off x="19290" y="17827"/>
              <a:ext cx="762001"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598" name="Shape 598"/>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602" name="Group 602"/>
          <p:cNvGrpSpPr/>
          <p:nvPr/>
        </p:nvGrpSpPr>
        <p:grpSpPr>
          <a:xfrm>
            <a:off x="1066799" y="1646288"/>
            <a:ext cx="762001" cy="288824"/>
            <a:chOff x="0" y="0"/>
            <a:chExt cx="762000" cy="288823"/>
          </a:xfrm>
        </p:grpSpPr>
        <p:sp>
          <p:nvSpPr>
            <p:cNvPr id="600" name="Shape 600"/>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01" name="Shape 601"/>
            <p:cNvSpPr/>
            <p:nvPr/>
          </p:nvSpPr>
          <p:spPr>
            <a:xfrm>
              <a:off x="0" y="0"/>
              <a:ext cx="430310"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Đầu</a:t>
              </a:r>
            </a:p>
          </p:txBody>
        </p:sp>
      </p:grpSp>
      <p:sp>
        <p:nvSpPr>
          <p:cNvPr id="603" name="Shape 603"/>
          <p:cNvSpPr/>
          <p:nvPr/>
        </p:nvSpPr>
        <p:spPr>
          <a:xfrm>
            <a:off x="1676400" y="17526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604" name="Shape 604"/>
          <p:cNvSpPr/>
          <p:nvPr/>
        </p:nvSpPr>
        <p:spPr>
          <a:xfrm>
            <a:off x="152400" y="1676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605" name="Shape 605"/>
          <p:cNvSpPr/>
          <p:nvPr/>
        </p:nvSpPr>
        <p:spPr>
          <a:xfrm>
            <a:off x="1917700" y="16906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608" name="Group 608"/>
          <p:cNvGrpSpPr/>
          <p:nvPr/>
        </p:nvGrpSpPr>
        <p:grpSpPr>
          <a:xfrm>
            <a:off x="2743200" y="1670894"/>
            <a:ext cx="1066800" cy="288824"/>
            <a:chOff x="0" y="0"/>
            <a:chExt cx="1066800" cy="288823"/>
          </a:xfrm>
        </p:grpSpPr>
        <p:sp>
          <p:nvSpPr>
            <p:cNvPr id="606" name="Shape 606"/>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07" name="Shape 607"/>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609" name="Shape 609"/>
          <p:cNvSpPr/>
          <p:nvPr/>
        </p:nvSpPr>
        <p:spPr>
          <a:xfrm>
            <a:off x="3657600" y="17653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Shape 611"/>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sp>
        <p:nvSpPr>
          <p:cNvPr id="612" name="Shape 612"/>
          <p:cNvSpPr/>
          <p:nvPr/>
        </p:nvSpPr>
        <p:spPr>
          <a:xfrm>
            <a:off x="4190999" y="609600"/>
            <a:ext cx="4953002" cy="5583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6. </a:t>
            </a:r>
            <a:r>
              <a:rPr sz="1600">
                <a:latin typeface="Arial Bold"/>
                <a:ea typeface="Arial Bold"/>
                <a:cs typeface="Arial Bold"/>
                <a:sym typeface="Arial Bold"/>
              </a:rPr>
              <a:t>Giao diện mục THỐNG KÊ</a:t>
            </a:r>
            <a:endParaRPr sz="1600">
              <a:latin typeface="Arial Bold"/>
              <a:ea typeface="Arial Bold"/>
              <a:cs typeface="Arial Bold"/>
              <a:sym typeface="Arial Bold"/>
            </a:endParaRPr>
          </a:p>
          <a:p>
            <a:pPr lvl="0">
              <a:spcBef>
                <a:spcPts val="900"/>
              </a:spcBef>
            </a:pPr>
            <a:r>
              <a:rPr sz="1600">
                <a:latin typeface="Arial Bold"/>
                <a:ea typeface="Arial Bold"/>
                <a:cs typeface="Arial Bold"/>
                <a:sym typeface="Arial Bold"/>
              </a:rPr>
              <a:t>6.2. Giao diện thống kê đặc biệt</a:t>
            </a:r>
            <a:endParaRPr sz="1600">
              <a:latin typeface="Arial Bold"/>
              <a:ea typeface="Arial Bold"/>
              <a:cs typeface="Arial Bold"/>
              <a:sym typeface="Arial Bold"/>
            </a:endParaRPr>
          </a:p>
          <a:p>
            <a:pPr lvl="0">
              <a:spcBef>
                <a:spcPts val="900"/>
              </a:spcBef>
            </a:pPr>
            <a:r>
              <a:rPr sz="1600">
                <a:latin typeface="Arial Bold"/>
                <a:ea typeface="Arial Bold"/>
                <a:cs typeface="Arial Bold"/>
                <a:sym typeface="Arial Bold"/>
              </a:rPr>
              <a:t>6.2.2. Giao diện thống kê đặc biệt theo “Đuôi” của số thống kê</a:t>
            </a:r>
            <a:endParaRPr sz="1600">
              <a:latin typeface="Arial Bold"/>
              <a:ea typeface="Arial Bold"/>
              <a:cs typeface="Arial Bold"/>
              <a:sym typeface="Arial Bold"/>
            </a:endParaRPr>
          </a:p>
          <a:p>
            <a:pPr lvl="0">
              <a:spcBef>
                <a:spcPts val="900"/>
              </a:spcBef>
              <a:buSzPct val="100000"/>
              <a:buAutoNum type="arabicPeriod" startAt="1"/>
            </a:pPr>
            <a:r>
              <a:rPr sz="1600"/>
              <a:t>   Thống kê đuôi số là thống kê thông tin tần xuất xuất hiện của các đuôi số từ 0 đến 9 trong các cặp số   </a:t>
            </a:r>
            <a:endParaRPr sz="1600"/>
          </a:p>
          <a:p>
            <a:pPr lvl="0">
              <a:buSzPct val="100000"/>
              <a:buAutoNum type="arabicPeriod" startAt="1"/>
            </a:pPr>
            <a:r>
              <a:t>    </a:t>
            </a:r>
            <a:r>
              <a:rPr sz="1500"/>
              <a:t>Tiêu chí tra cứu:</a:t>
            </a:r>
            <a:endParaRPr sz="1500"/>
          </a:p>
          <a:p>
            <a:pPr lvl="0"/>
            <a:r>
              <a:rPr sz="1500"/>
              <a:t>     +   Khoảng thời gian tra cứu</a:t>
            </a:r>
            <a:endParaRPr sz="1500"/>
          </a:p>
          <a:p>
            <a:pPr lvl="0"/>
            <a:r>
              <a:rPr sz="1500"/>
              <a:t>     +   Kiểu thống kê ĐUÔI</a:t>
            </a:r>
            <a:endParaRPr sz="1500"/>
          </a:p>
          <a:p>
            <a:pPr lvl="0"/>
            <a:r>
              <a:rPr sz="1500"/>
              <a:t>     +    Tỉnh/TP</a:t>
            </a:r>
            <a:endParaRPr sz="1500"/>
          </a:p>
          <a:p>
            <a:pPr lvl="0">
              <a:spcBef>
                <a:spcPts val="900"/>
              </a:spcBef>
              <a:buSzPct val="100000"/>
              <a:buAutoNum type="arabicPeriod" startAt="1"/>
            </a:pPr>
            <a:r>
              <a:rPr sz="1600"/>
              <a:t>   Thao tác:</a:t>
            </a:r>
            <a:endParaRPr sz="1600"/>
          </a:p>
          <a:p>
            <a:pPr lvl="0">
              <a:spcBef>
                <a:spcPts val="900"/>
              </a:spcBef>
            </a:pPr>
            <a:r>
              <a:rPr sz="1600"/>
              <a:t>     +   Chọn khoảng thời gian muốn tra cứu</a:t>
            </a:r>
            <a:endParaRPr sz="1600"/>
          </a:p>
          <a:p>
            <a:pPr lvl="0">
              <a:spcBef>
                <a:spcPts val="900"/>
              </a:spcBef>
            </a:pPr>
            <a:r>
              <a:rPr sz="1600"/>
              <a:t>     +   Chọn tỉnh/ thành phố: Miền Bắc và 64 tỉnh thành phố</a:t>
            </a:r>
            <a:endParaRPr sz="1600"/>
          </a:p>
          <a:p>
            <a:pPr lvl="0">
              <a:spcBef>
                <a:spcPts val="900"/>
              </a:spcBef>
            </a:pPr>
            <a:r>
              <a:rPr sz="1600"/>
              <a:t>     +   Chọn kiểu thống kê “Đuôi”</a:t>
            </a:r>
            <a:endParaRPr sz="1600"/>
          </a:p>
          <a:p>
            <a:pPr lvl="0">
              <a:spcBef>
                <a:spcPts val="900"/>
              </a:spcBef>
              <a:buSzPct val="100000"/>
              <a:buAutoNum type="arabicPeriod" startAt="1"/>
            </a:pPr>
            <a:r>
              <a:rPr sz="1500"/>
              <a:t>Ấn nút </a:t>
            </a:r>
            <a:r>
              <a:rPr sz="1500">
                <a:latin typeface="Arial Bold"/>
                <a:ea typeface="Arial Bold"/>
                <a:cs typeface="Arial Bold"/>
                <a:sym typeface="Arial Bold"/>
              </a:rPr>
              <a:t>“TRA CỨU” </a:t>
            </a:r>
            <a:r>
              <a:rPr sz="1500"/>
              <a:t>để hiện thị giao diện tiếp theo của mục thống kê đặc biệt theo đuôi số</a:t>
            </a:r>
            <a:endParaRPr sz="1500"/>
          </a:p>
          <a:p>
            <a:pPr lvl="0">
              <a:spcBef>
                <a:spcPts val="1000"/>
              </a:spcBef>
              <a:buSzPct val="100000"/>
              <a:buAutoNum type="arabicPeriod" startAt="1"/>
            </a:pPr>
            <a:r>
              <a:rPr sz="1500"/>
              <a:t>   </a:t>
            </a:r>
            <a:r>
              <a:t> </a:t>
            </a:r>
            <a:r>
              <a:rPr sz="1600"/>
              <a:t>Để chọn các catelogy khác click vào biểu tượng thanh menu cạnh </a:t>
            </a:r>
            <a:r>
              <a:rPr sz="1600">
                <a:latin typeface="Arial Bold"/>
                <a:ea typeface="Arial Bold"/>
                <a:cs typeface="Arial Bold"/>
                <a:sym typeface="Arial Bold"/>
              </a:rPr>
              <a:t>“THỐNG KÊ ĐUÔI SỐ”</a:t>
            </a:r>
          </a:p>
        </p:txBody>
      </p:sp>
      <p:grpSp>
        <p:nvGrpSpPr>
          <p:cNvPr id="615" name="Group 615"/>
          <p:cNvGrpSpPr/>
          <p:nvPr/>
        </p:nvGrpSpPr>
        <p:grpSpPr>
          <a:xfrm>
            <a:off x="228600" y="762000"/>
            <a:ext cx="3733800" cy="381000"/>
            <a:chOff x="0" y="0"/>
            <a:chExt cx="3733800" cy="381000"/>
          </a:xfrm>
        </p:grpSpPr>
        <p:sp>
          <p:nvSpPr>
            <p:cNvPr id="613" name="Shape 613"/>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614" name="Shape 614"/>
            <p:cNvSpPr/>
            <p:nvPr/>
          </p:nvSpPr>
          <p:spPr>
            <a:xfrm>
              <a:off x="821352" y="33803"/>
              <a:ext cx="209109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ĐUÔI SỐ</a:t>
              </a:r>
            </a:p>
          </p:txBody>
        </p:sp>
      </p:grpSp>
      <p:sp>
        <p:nvSpPr>
          <p:cNvPr id="616" name="Shape 616"/>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617" name="Shape 617"/>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18" name="Shape 618"/>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19" name="Shape 619"/>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622" name="Group 622"/>
          <p:cNvGrpSpPr/>
          <p:nvPr/>
        </p:nvGrpSpPr>
        <p:grpSpPr>
          <a:xfrm>
            <a:off x="-1" y="0"/>
            <a:ext cx="9144002" cy="381000"/>
            <a:chOff x="0" y="0"/>
            <a:chExt cx="9144000" cy="381000"/>
          </a:xfrm>
        </p:grpSpPr>
        <p:sp>
          <p:nvSpPr>
            <p:cNvPr id="620" name="Shape 620"/>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621" name="Shape 621"/>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623" name="Shape 623"/>
          <p:cNvSpPr/>
          <p:nvPr/>
        </p:nvSpPr>
        <p:spPr>
          <a:xfrm>
            <a:off x="228600" y="1295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624" name="Shape 624"/>
          <p:cNvSpPr/>
          <p:nvPr/>
        </p:nvSpPr>
        <p:spPr>
          <a:xfrm>
            <a:off x="1981199" y="12954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627" name="Group 627"/>
          <p:cNvGrpSpPr/>
          <p:nvPr/>
        </p:nvGrpSpPr>
        <p:grpSpPr>
          <a:xfrm>
            <a:off x="1066800" y="1277572"/>
            <a:ext cx="838200" cy="264256"/>
            <a:chOff x="0" y="0"/>
            <a:chExt cx="838200" cy="264254"/>
          </a:xfrm>
        </p:grpSpPr>
        <p:sp>
          <p:nvSpPr>
            <p:cNvPr id="625" name="Shape 625"/>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626" name="Shape 626"/>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12/10/13</a:t>
              </a:r>
            </a:p>
          </p:txBody>
        </p:sp>
      </p:grpSp>
      <p:grpSp>
        <p:nvGrpSpPr>
          <p:cNvPr id="630" name="Group 630"/>
          <p:cNvGrpSpPr/>
          <p:nvPr/>
        </p:nvGrpSpPr>
        <p:grpSpPr>
          <a:xfrm>
            <a:off x="2971800" y="1277572"/>
            <a:ext cx="838200" cy="264256"/>
            <a:chOff x="0" y="0"/>
            <a:chExt cx="838200" cy="264254"/>
          </a:xfrm>
        </p:grpSpPr>
        <p:sp>
          <p:nvSpPr>
            <p:cNvPr id="628" name="Shape 628"/>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629" name="Shape 629"/>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20/10/13</a:t>
              </a:r>
            </a:p>
          </p:txBody>
        </p:sp>
      </p:grpSp>
      <p:grpSp>
        <p:nvGrpSpPr>
          <p:cNvPr id="633" name="Group 633"/>
          <p:cNvGrpSpPr/>
          <p:nvPr/>
        </p:nvGrpSpPr>
        <p:grpSpPr>
          <a:xfrm>
            <a:off x="1733309" y="2268172"/>
            <a:ext cx="800582" cy="264256"/>
            <a:chOff x="0" y="0"/>
            <a:chExt cx="800581" cy="264254"/>
          </a:xfrm>
        </p:grpSpPr>
        <p:sp>
          <p:nvSpPr>
            <p:cNvPr id="631" name="Shape 631"/>
            <p:cNvSpPr/>
            <p:nvPr/>
          </p:nvSpPr>
          <p:spPr>
            <a:xfrm>
              <a:off x="19290" y="17827"/>
              <a:ext cx="762001"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632" name="Shape 632"/>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636" name="Group 636"/>
          <p:cNvGrpSpPr/>
          <p:nvPr/>
        </p:nvGrpSpPr>
        <p:grpSpPr>
          <a:xfrm>
            <a:off x="1142999" y="1646288"/>
            <a:ext cx="762001" cy="288824"/>
            <a:chOff x="0" y="0"/>
            <a:chExt cx="762000" cy="288823"/>
          </a:xfrm>
        </p:grpSpPr>
        <p:sp>
          <p:nvSpPr>
            <p:cNvPr id="634" name="Shape 634"/>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35" name="Shape 635"/>
            <p:cNvSpPr/>
            <p:nvPr/>
          </p:nvSpPr>
          <p:spPr>
            <a:xfrm>
              <a:off x="0" y="0"/>
              <a:ext cx="469811"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Đuôi</a:t>
              </a:r>
            </a:p>
          </p:txBody>
        </p:sp>
      </p:grpSp>
      <p:sp>
        <p:nvSpPr>
          <p:cNvPr id="637" name="Shape 637"/>
          <p:cNvSpPr/>
          <p:nvPr/>
        </p:nvSpPr>
        <p:spPr>
          <a:xfrm>
            <a:off x="1752600" y="17526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638" name="Shape 638"/>
          <p:cNvSpPr/>
          <p:nvPr/>
        </p:nvSpPr>
        <p:spPr>
          <a:xfrm>
            <a:off x="228600" y="1676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639" name="Shape 639"/>
          <p:cNvSpPr/>
          <p:nvPr/>
        </p:nvSpPr>
        <p:spPr>
          <a:xfrm>
            <a:off x="1993900" y="16906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642" name="Group 642"/>
          <p:cNvGrpSpPr/>
          <p:nvPr/>
        </p:nvGrpSpPr>
        <p:grpSpPr>
          <a:xfrm>
            <a:off x="2819400" y="1670894"/>
            <a:ext cx="1066800" cy="288824"/>
            <a:chOff x="0" y="0"/>
            <a:chExt cx="1066800" cy="288823"/>
          </a:xfrm>
        </p:grpSpPr>
        <p:sp>
          <p:nvSpPr>
            <p:cNvPr id="640" name="Shape 640"/>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41" name="Shape 641"/>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643" name="Shape 643"/>
          <p:cNvSpPr/>
          <p:nvPr/>
        </p:nvSpPr>
        <p:spPr>
          <a:xfrm>
            <a:off x="3733800" y="17653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 name="Shape 19"/>
          <p:cNvSpPr/>
          <p:nvPr>
            <p:ph type="body" idx="4294967295"/>
          </p:nvPr>
        </p:nvSpPr>
        <p:spPr>
          <a:xfrm>
            <a:off x="152400" y="762000"/>
            <a:ext cx="89154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150018" indent="-150018">
              <a:spcBef>
                <a:spcPts val="300"/>
              </a:spcBef>
              <a:buChar char="•"/>
              <a:defRPr sz="1800"/>
            </a:pPr>
            <a:r>
              <a:rPr sz="1400">
                <a:latin typeface="Arial Bold"/>
                <a:ea typeface="Arial Bold"/>
                <a:cs typeface="Arial Bold"/>
                <a:sym typeface="Arial Bold"/>
              </a:rPr>
              <a:t>Mục tiêu:</a:t>
            </a:r>
            <a:r>
              <a:rPr sz="1400"/>
              <a:t> Thu hút users sử dụng xổ số, lô tô (độ tuổi từ 18-45)</a:t>
            </a:r>
            <a:endParaRPr sz="1400"/>
          </a:p>
          <a:p>
            <a:pPr lvl="0" marL="150018" indent="-150018">
              <a:spcBef>
                <a:spcPts val="300"/>
              </a:spcBef>
              <a:buChar char="•"/>
              <a:defRPr sz="1800"/>
            </a:pPr>
            <a:r>
              <a:rPr sz="1400">
                <a:latin typeface="Arial Bold"/>
                <a:ea typeface="Arial Bold"/>
                <a:cs typeface="Arial Bold"/>
                <a:sym typeface="Arial Bold"/>
              </a:rPr>
              <a:t>Nội dung chính:</a:t>
            </a:r>
            <a:r>
              <a:rPr sz="1400"/>
              <a:t> </a:t>
            </a:r>
            <a:endParaRPr sz="1400"/>
          </a:p>
          <a:p>
            <a:pPr lvl="1" marL="600075" indent="-142875">
              <a:spcBef>
                <a:spcPts val="300"/>
              </a:spcBef>
              <a:defRPr sz="1800"/>
            </a:pPr>
            <a:r>
              <a:rPr sz="1400"/>
              <a:t>Tra cứu KQXS: </a:t>
            </a:r>
            <a:endParaRPr sz="1400"/>
          </a:p>
          <a:p>
            <a:pPr lvl="1" marL="600075" indent="-142875">
              <a:spcBef>
                <a:spcPts val="300"/>
              </a:spcBef>
              <a:defRPr sz="1800"/>
            </a:pPr>
            <a:r>
              <a:rPr sz="1400"/>
              <a:t>Tường thuật trực tiếp</a:t>
            </a:r>
            <a:endParaRPr sz="1400"/>
          </a:p>
          <a:p>
            <a:pPr lvl="1" marL="600075" indent="-142875">
              <a:spcBef>
                <a:spcPts val="300"/>
              </a:spcBef>
              <a:defRPr sz="1800"/>
            </a:pPr>
            <a:r>
              <a:rPr sz="1400"/>
              <a:t>Dò số </a:t>
            </a:r>
            <a:endParaRPr sz="1400"/>
          </a:p>
          <a:p>
            <a:pPr lvl="1" marL="600075" indent="-142875">
              <a:spcBef>
                <a:spcPts val="300"/>
              </a:spcBef>
              <a:defRPr sz="1800"/>
            </a:pPr>
            <a:r>
              <a:rPr sz="1400"/>
              <a:t>Thống kê </a:t>
            </a:r>
            <a:endParaRPr sz="1400"/>
          </a:p>
          <a:p>
            <a:pPr lvl="1" marL="600075" indent="-142875">
              <a:spcBef>
                <a:spcPts val="300"/>
              </a:spcBef>
              <a:defRPr sz="1800"/>
            </a:pPr>
            <a:r>
              <a:rPr sz="1400"/>
              <a:t>Giải mã giấc mơ</a:t>
            </a:r>
            <a:endParaRPr sz="1400"/>
          </a:p>
          <a:p>
            <a:pPr lvl="1" marL="600075" indent="-142875">
              <a:spcBef>
                <a:spcPts val="300"/>
              </a:spcBef>
              <a:defRPr sz="1800"/>
            </a:pPr>
            <a:r>
              <a:rPr sz="1400"/>
              <a:t>Quay thử</a:t>
            </a:r>
            <a:endParaRPr sz="1400"/>
          </a:p>
          <a:p>
            <a:pPr lvl="0" marL="150018" indent="-150018">
              <a:spcBef>
                <a:spcPts val="300"/>
              </a:spcBef>
              <a:buChar char="•"/>
              <a:defRPr sz="1800"/>
            </a:pPr>
            <a:r>
              <a:rPr sz="1400">
                <a:latin typeface="Arial Bold"/>
                <a:ea typeface="Arial Bold"/>
                <a:cs typeface="Arial Bold"/>
                <a:sym typeface="Arial Bold"/>
              </a:rPr>
              <a:t>Thu phí dịch vụ:</a:t>
            </a:r>
            <a:endParaRPr sz="1400">
              <a:latin typeface="Arial Bold"/>
              <a:ea typeface="Arial Bold"/>
              <a:cs typeface="Arial Bold"/>
              <a:sym typeface="Arial Bold"/>
            </a:endParaRPr>
          </a:p>
          <a:p>
            <a:pPr lvl="1" marL="600075" indent="-142875">
              <a:spcBef>
                <a:spcPts val="300"/>
              </a:spcBef>
              <a:defRPr sz="1800"/>
            </a:pPr>
            <a:r>
              <a:rPr sz="1400"/>
              <a:t>Thu phí sử dụng app theo ngày bằng cách trừ xu trong tài khoản</a:t>
            </a:r>
            <a:endParaRPr sz="1400"/>
          </a:p>
          <a:p>
            <a:pPr lvl="1" marL="600075" indent="-142875">
              <a:spcBef>
                <a:spcPts val="300"/>
              </a:spcBef>
              <a:defRPr sz="1800"/>
            </a:pPr>
            <a:r>
              <a:rPr sz="1400"/>
              <a:t>2 hình thức nạp xu: SMS, THẺ CÀO</a:t>
            </a:r>
            <a:endParaRPr sz="1400"/>
          </a:p>
          <a:p>
            <a:pPr lvl="1" marL="600075" indent="-142875">
              <a:spcBef>
                <a:spcPts val="300"/>
              </a:spcBef>
              <a:defRPr sz="1800"/>
            </a:pPr>
            <a:r>
              <a:rPr sz="1400"/>
              <a:t>Cú pháp nạp bằng SMS: soạn </a:t>
            </a:r>
            <a:r>
              <a:rPr sz="1400">
                <a:latin typeface="Arial Bold"/>
                <a:ea typeface="Arial Bold"/>
                <a:cs typeface="Arial Bold"/>
                <a:sym typeface="Arial Bold"/>
              </a:rPr>
              <a:t>&lt;NAP SMS&gt; &lt;mã ID&gt;</a:t>
            </a:r>
            <a:r>
              <a:rPr sz="1400"/>
              <a:t> gửi </a:t>
            </a:r>
            <a:r>
              <a:rPr sz="1400">
                <a:latin typeface="Arial Bold"/>
                <a:ea typeface="Arial Bold"/>
                <a:cs typeface="Arial Bold"/>
                <a:sym typeface="Arial Bold"/>
              </a:rPr>
              <a:t>8xxx</a:t>
            </a:r>
            <a:endParaRPr sz="1400">
              <a:latin typeface="Arial Bold"/>
              <a:ea typeface="Arial Bold"/>
              <a:cs typeface="Arial Bold"/>
              <a:sym typeface="Arial Bold"/>
            </a:endParaRPr>
          </a:p>
          <a:p>
            <a:pPr lvl="1" marL="600075" indent="-142875">
              <a:spcBef>
                <a:spcPts val="300"/>
              </a:spcBef>
              <a:defRPr sz="1800"/>
            </a:pPr>
            <a:r>
              <a:rPr sz="1400"/>
              <a:t>Mã ID: mỗi khách hàng vào sử dụng app sẽ có 1 mã ID xác định</a:t>
            </a:r>
            <a:endParaRPr sz="1400"/>
          </a:p>
          <a:p>
            <a:pPr lvl="1" marL="600075" indent="-142875">
              <a:spcBef>
                <a:spcPts val="300"/>
              </a:spcBef>
              <a:defRPr sz="1800"/>
            </a:pPr>
            <a:r>
              <a:rPr sz="1400"/>
              <a:t>Đầu số 8xxx bao gồm các đầu: 81xx, 85xx, 86xx, 87xx (phụ thuộc vào mệnh giá SMS khách hàng lựa chọn.</a:t>
            </a:r>
            <a:endParaRPr sz="1400"/>
          </a:p>
          <a:p>
            <a:pPr lvl="0" marL="150018" indent="-150018">
              <a:spcBef>
                <a:spcPts val="300"/>
              </a:spcBef>
              <a:buChar char="•"/>
              <a:defRPr sz="1800"/>
            </a:pPr>
            <a:r>
              <a:rPr sz="1400">
                <a:latin typeface="Arial Bold"/>
                <a:ea typeface="Arial Bold"/>
                <a:cs typeface="Arial Bold"/>
                <a:sym typeface="Arial Bold"/>
              </a:rPr>
              <a:t>Thiết kế:</a:t>
            </a:r>
            <a:endParaRPr sz="1400">
              <a:latin typeface="Arial Bold"/>
              <a:ea typeface="Arial Bold"/>
              <a:cs typeface="Arial Bold"/>
              <a:sym typeface="Arial Bold"/>
            </a:endParaRPr>
          </a:p>
          <a:p>
            <a:pPr lvl="1" marL="600075" indent="-142875">
              <a:spcBef>
                <a:spcPts val="300"/>
              </a:spcBef>
              <a:defRPr sz="1800"/>
            </a:pPr>
            <a:r>
              <a:rPr sz="1400"/>
              <a:t>Màu chủ đạo: Đỏ, trắng</a:t>
            </a:r>
            <a:endParaRPr sz="1400"/>
          </a:p>
          <a:p>
            <a:pPr lvl="1" marL="600075" indent="-142875">
              <a:spcBef>
                <a:spcPts val="300"/>
              </a:spcBef>
              <a:defRPr sz="1800"/>
            </a:pPr>
            <a:r>
              <a:rPr sz="1400"/>
              <a:t>Icon cho từng mục: Lựa chọn biểu tượng phù hợp với từng để mục, ví dụ Tra cứu KQXS có thể chọn hình quyển sổ hoặc lịch, Thống kê chọn biểu tượng biểu đồ, tường thuật trực tiếp chọn hình đồng hồ, Dò số chọn hình kính lúp có kèm theo các con số, quay thưởng hình cầu biểu tượng giống chương trình quay số</a:t>
            </a:r>
            <a:endParaRPr sz="1400"/>
          </a:p>
          <a:p>
            <a:pPr lvl="1" marL="600075" indent="-142875">
              <a:spcBef>
                <a:spcPts val="300"/>
              </a:spcBef>
              <a:defRPr sz="1800"/>
            </a:pPr>
            <a:r>
              <a:rPr sz="1400"/>
              <a:t>Logo: Thiết kế tông màu đỏ với dòng chữ “Xổ số nhanh” đi cạnh là biểu tượng đặc trưng của chương trình xổ số</a:t>
            </a:r>
          </a:p>
        </p:txBody>
      </p:sp>
      <p:grpSp>
        <p:nvGrpSpPr>
          <p:cNvPr id="22" name="Group 22"/>
          <p:cNvGrpSpPr/>
          <p:nvPr/>
        </p:nvGrpSpPr>
        <p:grpSpPr>
          <a:xfrm>
            <a:off x="-1" y="0"/>
            <a:ext cx="9144002" cy="381000"/>
            <a:chOff x="0" y="0"/>
            <a:chExt cx="9144000" cy="381000"/>
          </a:xfrm>
        </p:grpSpPr>
        <p:sp>
          <p:nvSpPr>
            <p:cNvPr id="20" name="Shape 20"/>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21" name="Shape 21"/>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Shape 645"/>
          <p:cNvSpPr/>
          <p:nvPr/>
        </p:nvSpPr>
        <p:spPr>
          <a:xfrm>
            <a:off x="152400" y="6858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646" name="Table 646"/>
          <p:cNvGraphicFramePr/>
          <p:nvPr/>
        </p:nvGraphicFramePr>
        <p:xfrm>
          <a:off x="152400" y="2743200"/>
          <a:ext cx="3733800" cy="36576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66800"/>
                <a:gridCol w="244475"/>
                <a:gridCol w="298450"/>
                <a:gridCol w="298450"/>
                <a:gridCol w="298450"/>
                <a:gridCol w="298450"/>
                <a:gridCol w="244475"/>
                <a:gridCol w="247650"/>
                <a:gridCol w="246062"/>
                <a:gridCol w="244475"/>
                <a:gridCol w="246062"/>
              </a:tblGrid>
              <a:tr h="417512">
                <a:tc>
                  <a:txBody>
                    <a:bodyPr/>
                    <a:lstStyle/>
                    <a:p>
                      <a:pPr lvl="0" algn="l">
                        <a:spcBef>
                          <a:spcPts val="200"/>
                        </a:spcBef>
                        <a:defRPr b="0" i="0" sz="1800"/>
                      </a:pPr>
                      <a:r>
                        <a:rPr sz="1200"/>
                        <a:t>Ngày/ Đầu</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0</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2</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3</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5</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7</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8</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9</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2794000">
                <a:tc>
                  <a:txBody>
                    <a:bodyPr/>
                    <a:lstStyle/>
                    <a:p>
                      <a:pPr lvl="0" algn="l">
                        <a:spcBef>
                          <a:spcPts val="200"/>
                        </a:spcBef>
                        <a:defRPr b="0" i="0" sz="1800"/>
                      </a:pPr>
                      <a:r>
                        <a:rPr sz="1000"/>
                        <a:t>12/10/2013</a:t>
                      </a:r>
                      <a:endParaRPr sz="1000"/>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2</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8</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7</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4</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1</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000"/>
                        <a:t>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46087">
                <a:tc>
                  <a:txBody>
                    <a:bodyPr/>
                    <a:lstStyle/>
                    <a:p>
                      <a:pPr lvl="0" algn="l">
                        <a:spcBef>
                          <a:spcPts val="200"/>
                        </a:spcBef>
                        <a:defRPr b="0" i="0" sz="1800"/>
                      </a:pPr>
                      <a:r>
                        <a:rPr sz="1200"/>
                        <a:t>Tổng</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0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647" name="Shape 647"/>
          <p:cNvSpPr/>
          <p:nvPr/>
        </p:nvSpPr>
        <p:spPr>
          <a:xfrm>
            <a:off x="4191000" y="688975"/>
            <a:ext cx="4724400" cy="518869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pPr>
            <a:r>
              <a:rPr sz="1400">
                <a:latin typeface="Arial Bold"/>
                <a:ea typeface="Arial Bold"/>
                <a:cs typeface="Arial Bold"/>
                <a:sym typeface="Arial Bold"/>
              </a:rPr>
              <a:t>6. Giao diện mục THỐNG KÊ</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 Giao diện thống kê đặc biệt</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6.2.2. Giao diện thống kê đặc biệt theo “Đuôi” của số thống kê</a:t>
            </a:r>
            <a:endParaRPr sz="1400">
              <a:latin typeface="Arial Bold"/>
              <a:ea typeface="Arial Bold"/>
              <a:cs typeface="Arial Bold"/>
              <a:sym typeface="Arial Bold"/>
            </a:endParaRPr>
          </a:p>
          <a:p>
            <a:pPr lvl="0">
              <a:spcBef>
                <a:spcPts val="800"/>
              </a:spcBef>
            </a:pPr>
            <a:r>
              <a:rPr i="1" sz="1400"/>
              <a:t>Chọn đầy đủ thông tin và click vào nút</a:t>
            </a:r>
            <a:r>
              <a:rPr b="1" i="1" sz="1400"/>
              <a:t> “TRA CỨU”  </a:t>
            </a:r>
            <a:r>
              <a:rPr i="1" sz="1400"/>
              <a:t>sẽ chuyển sang giao diện bên như bên cạnh.</a:t>
            </a:r>
            <a:endParaRPr i="1" sz="1400"/>
          </a:p>
          <a:p>
            <a:pPr lvl="0">
              <a:spcBef>
                <a:spcPts val="800"/>
              </a:spcBef>
              <a:buSzPct val="100000"/>
              <a:buAutoNum type="arabicPeriod" startAt="1"/>
            </a:pPr>
            <a:r>
              <a:rPr sz="1400"/>
              <a:t>    Giao diện hiển thị nội dung thông tin kết quả thống kê các đuôi số, bao gồm:</a:t>
            </a:r>
            <a:endParaRPr sz="1400"/>
          </a:p>
          <a:p>
            <a:pPr lvl="0">
              <a:spcBef>
                <a:spcPts val="800"/>
              </a:spcBef>
            </a:pPr>
            <a:r>
              <a:rPr sz="1400"/>
              <a:t>     +   Ngày đuôi số xuất hiện, Các ngày được xét trong khoảng thời gian đã chọn</a:t>
            </a:r>
            <a:endParaRPr sz="1400"/>
          </a:p>
          <a:p>
            <a:pPr lvl="0">
              <a:spcBef>
                <a:spcPts val="800"/>
              </a:spcBef>
            </a:pPr>
            <a:r>
              <a:rPr sz="1400"/>
              <a:t>     +   Đầu số: Từ 0-9</a:t>
            </a:r>
            <a:endParaRPr sz="1400"/>
          </a:p>
          <a:p>
            <a:pPr lvl="0">
              <a:spcBef>
                <a:spcPts val="800"/>
              </a:spcBef>
            </a:pPr>
            <a:r>
              <a:rPr sz="1400"/>
              <a:t>     +   Số lần xuất hiện của đuôi số đó trong ngày hiển thị</a:t>
            </a:r>
            <a:endParaRPr sz="1400"/>
          </a:p>
          <a:p>
            <a:pPr lvl="0">
              <a:spcBef>
                <a:spcPts val="800"/>
              </a:spcBef>
            </a:pPr>
            <a:r>
              <a:rPr sz="1400"/>
              <a:t>     +   Tổng số lần xuất hiện của Đuôi số trong khoảng thời gian đang xét (cộng số liệu theo mỗi cột)</a:t>
            </a:r>
            <a:endParaRPr sz="1400"/>
          </a:p>
          <a:p>
            <a:pPr lvl="0">
              <a:spcBef>
                <a:spcPts val="800"/>
              </a:spcBef>
              <a:buSzPct val="100000"/>
              <a:buAutoNum type="arabicPeriod" startAt="1"/>
            </a:pPr>
            <a:r>
              <a:rPr sz="1400"/>
              <a:t>    Ví dụ: Trong KQXS miền Bắc, ngày 12/10/2013 đầu số 0 xuất hiện 2 lần, 1 tương ứng 3 lần, tương ứng đầu số - số lần xuất hiện 2-6 3-8 4-7 5-4 6-4 7-1 8-1 9-0.</a:t>
            </a:r>
            <a:endParaRPr sz="1400"/>
          </a:p>
          <a:p>
            <a:pPr lvl="0">
              <a:lnSpc>
                <a:spcPct val="120000"/>
              </a:lnSpc>
              <a:buSzPct val="100000"/>
              <a:buAutoNum type="arabicPeriod" startAt="1"/>
            </a:pPr>
            <a:r>
              <a:rPr sz="1400"/>
              <a:t>    Để chọn các catelogy khác click vào biểu tượng thanh menu cạnh </a:t>
            </a:r>
            <a:r>
              <a:rPr sz="1400">
                <a:latin typeface="Arial Bold"/>
                <a:ea typeface="Arial Bold"/>
                <a:cs typeface="Arial Bold"/>
                <a:sym typeface="Arial Bold"/>
              </a:rPr>
              <a:t>“THỐNG KÊ ĐUÔI SỐ”</a:t>
            </a:r>
            <a:endParaRPr sz="1400">
              <a:latin typeface="Arial Bold"/>
              <a:ea typeface="Arial Bold"/>
              <a:cs typeface="Arial Bold"/>
              <a:sym typeface="Arial Bold"/>
            </a:endParaRPr>
          </a:p>
        </p:txBody>
      </p:sp>
      <p:grpSp>
        <p:nvGrpSpPr>
          <p:cNvPr id="650" name="Group 650"/>
          <p:cNvGrpSpPr/>
          <p:nvPr/>
        </p:nvGrpSpPr>
        <p:grpSpPr>
          <a:xfrm>
            <a:off x="152400" y="685800"/>
            <a:ext cx="3733800" cy="381000"/>
            <a:chOff x="0" y="0"/>
            <a:chExt cx="3733800" cy="381000"/>
          </a:xfrm>
        </p:grpSpPr>
        <p:sp>
          <p:nvSpPr>
            <p:cNvPr id="648" name="Shape 648"/>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649" name="Shape 649"/>
            <p:cNvSpPr/>
            <p:nvPr/>
          </p:nvSpPr>
          <p:spPr>
            <a:xfrm>
              <a:off x="821352" y="33803"/>
              <a:ext cx="209109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ĐUÔI SỐ</a:t>
              </a:r>
            </a:p>
          </p:txBody>
        </p:sp>
      </p:grpSp>
      <p:sp>
        <p:nvSpPr>
          <p:cNvPr id="651" name="Shape 651"/>
          <p:cNvSpPr/>
          <p:nvPr/>
        </p:nvSpPr>
        <p:spPr>
          <a:xfrm>
            <a:off x="2286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652" name="Shape 652"/>
          <p:cNvSpPr/>
          <p:nvPr/>
        </p:nvSpPr>
        <p:spPr>
          <a:xfrm>
            <a:off x="3048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53" name="Shape 653"/>
          <p:cNvSpPr/>
          <p:nvPr/>
        </p:nvSpPr>
        <p:spPr>
          <a:xfrm>
            <a:off x="2905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54" name="Shape 654"/>
          <p:cNvSpPr/>
          <p:nvPr/>
        </p:nvSpPr>
        <p:spPr>
          <a:xfrm>
            <a:off x="3063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657" name="Group 657"/>
          <p:cNvGrpSpPr/>
          <p:nvPr/>
        </p:nvGrpSpPr>
        <p:grpSpPr>
          <a:xfrm>
            <a:off x="-1" y="0"/>
            <a:ext cx="9144002" cy="381000"/>
            <a:chOff x="0" y="0"/>
            <a:chExt cx="9144000" cy="381000"/>
          </a:xfrm>
        </p:grpSpPr>
        <p:sp>
          <p:nvSpPr>
            <p:cNvPr id="655" name="Shape 655"/>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656" name="Shape 656"/>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658" name="Shape 658"/>
          <p:cNvSpPr/>
          <p:nvPr/>
        </p:nvSpPr>
        <p:spPr>
          <a:xfrm>
            <a:off x="152400" y="1295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659" name="Shape 659"/>
          <p:cNvSpPr/>
          <p:nvPr/>
        </p:nvSpPr>
        <p:spPr>
          <a:xfrm>
            <a:off x="1904999" y="12954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662" name="Group 662"/>
          <p:cNvGrpSpPr/>
          <p:nvPr/>
        </p:nvGrpSpPr>
        <p:grpSpPr>
          <a:xfrm>
            <a:off x="990600" y="1277572"/>
            <a:ext cx="838200" cy="264256"/>
            <a:chOff x="0" y="0"/>
            <a:chExt cx="838200" cy="264254"/>
          </a:xfrm>
        </p:grpSpPr>
        <p:sp>
          <p:nvSpPr>
            <p:cNvPr id="660" name="Shape 660"/>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661" name="Shape 661"/>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12/10/13</a:t>
              </a:r>
            </a:p>
          </p:txBody>
        </p:sp>
      </p:grpSp>
      <p:grpSp>
        <p:nvGrpSpPr>
          <p:cNvPr id="665" name="Group 665"/>
          <p:cNvGrpSpPr/>
          <p:nvPr/>
        </p:nvGrpSpPr>
        <p:grpSpPr>
          <a:xfrm>
            <a:off x="2895600" y="1277572"/>
            <a:ext cx="838200" cy="264256"/>
            <a:chOff x="0" y="0"/>
            <a:chExt cx="838200" cy="264254"/>
          </a:xfrm>
        </p:grpSpPr>
        <p:sp>
          <p:nvSpPr>
            <p:cNvPr id="663" name="Shape 663"/>
            <p:cNvSpPr/>
            <p:nvPr/>
          </p:nvSpPr>
          <p:spPr>
            <a:xfrm>
              <a:off x="0" y="17827"/>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664" name="Shape 664"/>
            <p:cNvSpPr/>
            <p:nvPr/>
          </p:nvSpPr>
          <p:spPr>
            <a:xfrm>
              <a:off x="70415" y="0"/>
              <a:ext cx="6973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20/10/13</a:t>
              </a:r>
            </a:p>
          </p:txBody>
        </p:sp>
      </p:grpSp>
      <p:grpSp>
        <p:nvGrpSpPr>
          <p:cNvPr id="668" name="Group 668"/>
          <p:cNvGrpSpPr/>
          <p:nvPr/>
        </p:nvGrpSpPr>
        <p:grpSpPr>
          <a:xfrm>
            <a:off x="1657109" y="2191972"/>
            <a:ext cx="800582" cy="264256"/>
            <a:chOff x="0" y="0"/>
            <a:chExt cx="800581" cy="264254"/>
          </a:xfrm>
        </p:grpSpPr>
        <p:sp>
          <p:nvSpPr>
            <p:cNvPr id="666" name="Shape 666"/>
            <p:cNvSpPr/>
            <p:nvPr/>
          </p:nvSpPr>
          <p:spPr>
            <a:xfrm>
              <a:off x="19290" y="17827"/>
              <a:ext cx="762001"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667" name="Shape 667"/>
            <p:cNvSpPr/>
            <p:nvPr/>
          </p:nvSpPr>
          <p:spPr>
            <a:xfrm>
              <a:off x="0"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671" name="Group 671"/>
          <p:cNvGrpSpPr/>
          <p:nvPr/>
        </p:nvGrpSpPr>
        <p:grpSpPr>
          <a:xfrm>
            <a:off x="1066799" y="1646288"/>
            <a:ext cx="762001" cy="288824"/>
            <a:chOff x="0" y="0"/>
            <a:chExt cx="762000" cy="288823"/>
          </a:xfrm>
        </p:grpSpPr>
        <p:sp>
          <p:nvSpPr>
            <p:cNvPr id="669" name="Shape 669"/>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70" name="Shape 670"/>
            <p:cNvSpPr/>
            <p:nvPr/>
          </p:nvSpPr>
          <p:spPr>
            <a:xfrm>
              <a:off x="0" y="0"/>
              <a:ext cx="430310"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Đầu</a:t>
              </a:r>
            </a:p>
          </p:txBody>
        </p:sp>
      </p:grpSp>
      <p:sp>
        <p:nvSpPr>
          <p:cNvPr id="672" name="Shape 672"/>
          <p:cNvSpPr/>
          <p:nvPr/>
        </p:nvSpPr>
        <p:spPr>
          <a:xfrm>
            <a:off x="1676400" y="17526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673" name="Shape 673"/>
          <p:cNvSpPr/>
          <p:nvPr/>
        </p:nvSpPr>
        <p:spPr>
          <a:xfrm>
            <a:off x="152400" y="1676400"/>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674" name="Shape 674"/>
          <p:cNvSpPr/>
          <p:nvPr/>
        </p:nvSpPr>
        <p:spPr>
          <a:xfrm>
            <a:off x="1917700" y="16906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677" name="Group 677"/>
          <p:cNvGrpSpPr/>
          <p:nvPr/>
        </p:nvGrpSpPr>
        <p:grpSpPr>
          <a:xfrm>
            <a:off x="2743200" y="1670894"/>
            <a:ext cx="1066800" cy="288824"/>
            <a:chOff x="0" y="0"/>
            <a:chExt cx="1066800" cy="288823"/>
          </a:xfrm>
        </p:grpSpPr>
        <p:sp>
          <p:nvSpPr>
            <p:cNvPr id="675" name="Shape 675"/>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676" name="Shape 676"/>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678" name="Shape 678"/>
          <p:cNvSpPr/>
          <p:nvPr/>
        </p:nvSpPr>
        <p:spPr>
          <a:xfrm>
            <a:off x="3657600" y="17653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0" name="Shape 680"/>
          <p:cNvSpPr/>
          <p:nvPr/>
        </p:nvSpPr>
        <p:spPr>
          <a:xfrm>
            <a:off x="152400" y="762000"/>
            <a:ext cx="3733800" cy="5867400"/>
          </a:xfrm>
          <a:prstGeom prst="rect">
            <a:avLst/>
          </a:prstGeom>
          <a:solidFill>
            <a:srgbClr val="FFFFFF"/>
          </a:solidFill>
          <a:ln w="38100">
            <a:solidFill/>
            <a:round/>
          </a:ln>
        </p:spPr>
        <p:txBody>
          <a:bodyPr lIns="0" tIns="0" rIns="0" bIns="0" anchor="ctr"/>
          <a:lstStyle/>
          <a:p>
            <a:pPr lvl="0" algn="ctr"/>
          </a:p>
        </p:txBody>
      </p:sp>
      <p:sp>
        <p:nvSpPr>
          <p:cNvPr id="681" name="Shape 681"/>
          <p:cNvSpPr/>
          <p:nvPr/>
        </p:nvSpPr>
        <p:spPr>
          <a:xfrm>
            <a:off x="4038600" y="609600"/>
            <a:ext cx="4876800" cy="57295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pPr>
            <a:r>
              <a:rPr sz="1400">
                <a:latin typeface="Arial Bold"/>
                <a:ea typeface="Arial Bold"/>
                <a:cs typeface="Arial Bold"/>
                <a:sym typeface="Arial Bold"/>
              </a:rPr>
              <a:t>6. Giao diện mục THỐNG KÊ</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 Giao diện thống kê đặc biệt</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6.2.3. Giao diện thống kê đặc biệt theo “Tổng” của số thống kê</a:t>
            </a:r>
            <a:endParaRPr sz="1400">
              <a:latin typeface="Arial Bold"/>
              <a:ea typeface="Arial Bold"/>
              <a:cs typeface="Arial Bold"/>
              <a:sym typeface="Arial Bold"/>
            </a:endParaRPr>
          </a:p>
          <a:p>
            <a:pPr lvl="0">
              <a:spcBef>
                <a:spcPts val="800"/>
              </a:spcBef>
            </a:pPr>
            <a:r>
              <a:rPr i="1" sz="1400"/>
              <a:t>Từ giao diện mục </a:t>
            </a:r>
            <a:r>
              <a:rPr b="1" i="1" sz="1400"/>
              <a:t>“Thống kê” </a:t>
            </a:r>
            <a:r>
              <a:rPr i="1" sz="1400"/>
              <a:t>chung click vào</a:t>
            </a:r>
            <a:r>
              <a:rPr b="1" i="1" sz="1400"/>
              <a:t> “Thống kê đặc biệt” </a:t>
            </a:r>
            <a:r>
              <a:rPr i="1" sz="1400"/>
              <a:t>, chọn đầy đủ thông tin và kiểu thống kê “</a:t>
            </a:r>
            <a:r>
              <a:rPr b="1" i="1" sz="1400"/>
              <a:t>Tổng</a:t>
            </a:r>
            <a:r>
              <a:rPr i="1" sz="1400"/>
              <a:t>”, chọn</a:t>
            </a:r>
            <a:r>
              <a:rPr b="1" i="1" sz="1400"/>
              <a:t> </a:t>
            </a:r>
            <a:r>
              <a:rPr i="1" sz="1400"/>
              <a:t>kiểu thống kê theo tổng</a:t>
            </a:r>
            <a:endParaRPr i="1" sz="1400"/>
          </a:p>
          <a:p>
            <a:pPr lvl="0">
              <a:spcBef>
                <a:spcPts val="800"/>
              </a:spcBef>
              <a:buSzPct val="100000"/>
              <a:buFont typeface="Wingdings"/>
              <a:buChar char="▪"/>
            </a:pPr>
            <a:r>
              <a:rPr sz="1400"/>
              <a:t>   Tổng: Là lấy phần lẻ không tròn trục của tổng của 2 chữ số trong cặp số</a:t>
            </a:r>
            <a:endParaRPr sz="1400"/>
          </a:p>
          <a:p>
            <a:pPr lvl="0">
              <a:spcBef>
                <a:spcPts val="800"/>
              </a:spcBef>
              <a:buSzPct val="100000"/>
              <a:buFont typeface="Wingdings"/>
              <a:buChar char="▪"/>
            </a:pPr>
            <a:r>
              <a:rPr sz="1400"/>
              <a:t>   Tiêu chí xem thống kê đặc biệt theo “Tổng”:</a:t>
            </a:r>
            <a:endParaRPr sz="1400"/>
          </a:p>
          <a:p>
            <a:pPr lvl="1" marL="457200" indent="0">
              <a:spcBef>
                <a:spcPts val="800"/>
              </a:spcBef>
              <a:buSzPct val="100000"/>
              <a:buFont typeface="Arial"/>
              <a:buChar char="+"/>
            </a:pPr>
            <a:r>
              <a:rPr sz="1400"/>
              <a:t>   Xem theo tỉnh/ thành phố, bao gồm: Miền Bắc và 64 tỉnh thành trên toàn quốc</a:t>
            </a:r>
            <a:endParaRPr sz="1400"/>
          </a:p>
          <a:p>
            <a:pPr lvl="1" marL="457200" indent="0">
              <a:spcBef>
                <a:spcPts val="800"/>
              </a:spcBef>
              <a:buSzPct val="100000"/>
              <a:buFont typeface="Arial"/>
              <a:buChar char="+"/>
            </a:pPr>
            <a:r>
              <a:rPr sz="1400"/>
              <a:t>   Khoảng thời gian thống kê</a:t>
            </a:r>
            <a:endParaRPr sz="1400"/>
          </a:p>
          <a:p>
            <a:pPr lvl="1" marL="457200" indent="0">
              <a:spcBef>
                <a:spcPts val="800"/>
              </a:spcBef>
              <a:buSzPct val="100000"/>
              <a:buFont typeface="Arial"/>
              <a:buChar char="+"/>
            </a:pPr>
            <a:r>
              <a:rPr sz="1400"/>
              <a:t>   Chọn kiểu thống kê Tổng, gồm: tổng từ 0 đến 9</a:t>
            </a:r>
            <a:endParaRPr sz="1400"/>
          </a:p>
          <a:p>
            <a:pPr lvl="0">
              <a:spcBef>
                <a:spcPts val="800"/>
              </a:spcBef>
              <a:buSzPct val="100000"/>
              <a:buFont typeface="Wingdings"/>
              <a:buChar char="▪"/>
            </a:pPr>
            <a:r>
              <a:rPr sz="1400"/>
              <a:t>   Trong thống kê Tổng, sau khi chọn kiểu Thống kê Tổng sẽ xuất hiện thêm 1 menu “Chọn TK” để khách hàng chọn các kiểu thống kê trong thống kê Tổng( từ tổng 0-9)</a:t>
            </a:r>
            <a:endParaRPr sz="1400"/>
          </a:p>
          <a:p>
            <a:pPr lvl="0">
              <a:spcBef>
                <a:spcPts val="800"/>
              </a:spcBef>
              <a:buSzPct val="100000"/>
              <a:buFont typeface="Wingdings"/>
              <a:buChar char="▪"/>
            </a:pPr>
            <a:r>
              <a:rPr sz="1400"/>
              <a:t>   Chọn đầy đủ các thông tin và ấn nút “TRA CỨU” để chuyển sang giao diện tiếp theo của mục thống kê đặc biệt theo tổng.</a:t>
            </a:r>
            <a:endParaRPr sz="1400"/>
          </a:p>
          <a:p>
            <a:pPr lvl="0">
              <a:spcBef>
                <a:spcPts val="800"/>
              </a:spcBef>
              <a:buSzPct val="100000"/>
              <a:buFont typeface="Wingdings"/>
              <a:buChar char="▪"/>
            </a:pPr>
            <a:r>
              <a:rPr sz="1400"/>
              <a:t>    Để chọn các catelogy khác click vào biểu tượng thanh menu cạnh </a:t>
            </a:r>
            <a:r>
              <a:rPr sz="1400">
                <a:latin typeface="Arial Bold"/>
                <a:ea typeface="Arial Bold"/>
                <a:cs typeface="Arial Bold"/>
                <a:sym typeface="Arial Bold"/>
              </a:rPr>
              <a:t>“THỐNG KÊ TỔNG”</a:t>
            </a:r>
          </a:p>
        </p:txBody>
      </p:sp>
      <p:grpSp>
        <p:nvGrpSpPr>
          <p:cNvPr id="684" name="Group 684"/>
          <p:cNvGrpSpPr/>
          <p:nvPr/>
        </p:nvGrpSpPr>
        <p:grpSpPr>
          <a:xfrm>
            <a:off x="152400" y="762000"/>
            <a:ext cx="3733800" cy="381000"/>
            <a:chOff x="0" y="0"/>
            <a:chExt cx="3733800" cy="381000"/>
          </a:xfrm>
        </p:grpSpPr>
        <p:sp>
          <p:nvSpPr>
            <p:cNvPr id="682" name="Shape 682"/>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683" name="Shape 683"/>
            <p:cNvSpPr/>
            <p:nvPr/>
          </p:nvSpPr>
          <p:spPr>
            <a:xfrm>
              <a:off x="956885" y="33803"/>
              <a:ext cx="18200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TỔNG</a:t>
              </a:r>
            </a:p>
          </p:txBody>
        </p:sp>
      </p:grpSp>
      <p:sp>
        <p:nvSpPr>
          <p:cNvPr id="685" name="Shape 685"/>
          <p:cNvSpPr/>
          <p:nvPr/>
        </p:nvSpPr>
        <p:spPr>
          <a:xfrm>
            <a:off x="2286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686" name="Shape 686"/>
          <p:cNvSpPr/>
          <p:nvPr/>
        </p:nvSpPr>
        <p:spPr>
          <a:xfrm>
            <a:off x="3048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87" name="Shape 687"/>
          <p:cNvSpPr/>
          <p:nvPr/>
        </p:nvSpPr>
        <p:spPr>
          <a:xfrm>
            <a:off x="2905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688" name="Shape 688"/>
          <p:cNvSpPr/>
          <p:nvPr/>
        </p:nvSpPr>
        <p:spPr>
          <a:xfrm>
            <a:off x="3063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691" name="Group 691"/>
          <p:cNvGrpSpPr/>
          <p:nvPr/>
        </p:nvGrpSpPr>
        <p:grpSpPr>
          <a:xfrm>
            <a:off x="-1" y="0"/>
            <a:ext cx="9144002" cy="381000"/>
            <a:chOff x="0" y="0"/>
            <a:chExt cx="9144000" cy="381000"/>
          </a:xfrm>
        </p:grpSpPr>
        <p:sp>
          <p:nvSpPr>
            <p:cNvPr id="689" name="Shape 689"/>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690" name="Shape 690"/>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694" name="Group 694"/>
          <p:cNvGrpSpPr/>
          <p:nvPr/>
        </p:nvGrpSpPr>
        <p:grpSpPr>
          <a:xfrm>
            <a:off x="2952509" y="2166937"/>
            <a:ext cx="800582" cy="271463"/>
            <a:chOff x="0" y="0"/>
            <a:chExt cx="800581" cy="271462"/>
          </a:xfrm>
        </p:grpSpPr>
        <p:sp>
          <p:nvSpPr>
            <p:cNvPr id="692" name="Shape 692"/>
            <p:cNvSpPr/>
            <p:nvPr/>
          </p:nvSpPr>
          <p:spPr>
            <a:xfrm>
              <a:off x="19290" y="0"/>
              <a:ext cx="762001" cy="271463"/>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693" name="Shape 693"/>
            <p:cNvSpPr/>
            <p:nvPr/>
          </p:nvSpPr>
          <p:spPr>
            <a:xfrm>
              <a:off x="0" y="3604"/>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695" name="Shape 695"/>
          <p:cNvSpPr/>
          <p:nvPr/>
        </p:nvSpPr>
        <p:spPr>
          <a:xfrm>
            <a:off x="185737" y="1406525"/>
            <a:ext cx="11430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696" name="Shape 696"/>
          <p:cNvSpPr/>
          <p:nvPr/>
        </p:nvSpPr>
        <p:spPr>
          <a:xfrm>
            <a:off x="1981199" y="13716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699" name="Group 699"/>
          <p:cNvGrpSpPr/>
          <p:nvPr/>
        </p:nvGrpSpPr>
        <p:grpSpPr>
          <a:xfrm>
            <a:off x="1052457" y="1388697"/>
            <a:ext cx="866886" cy="264256"/>
            <a:chOff x="0" y="0"/>
            <a:chExt cx="866884" cy="264254"/>
          </a:xfrm>
        </p:grpSpPr>
        <p:sp>
          <p:nvSpPr>
            <p:cNvPr id="697" name="Shape 697"/>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698" name="Shape 698"/>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702" name="Group 702"/>
          <p:cNvGrpSpPr/>
          <p:nvPr/>
        </p:nvGrpSpPr>
        <p:grpSpPr>
          <a:xfrm>
            <a:off x="2957457" y="1388697"/>
            <a:ext cx="866886" cy="264256"/>
            <a:chOff x="0" y="0"/>
            <a:chExt cx="866884" cy="264254"/>
          </a:xfrm>
        </p:grpSpPr>
        <p:sp>
          <p:nvSpPr>
            <p:cNvPr id="700" name="Shape 700"/>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701" name="Shape 701"/>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grpSp>
        <p:nvGrpSpPr>
          <p:cNvPr id="705" name="Group 705"/>
          <p:cNvGrpSpPr/>
          <p:nvPr/>
        </p:nvGrpSpPr>
        <p:grpSpPr>
          <a:xfrm>
            <a:off x="1066799" y="1757413"/>
            <a:ext cx="762001" cy="288824"/>
            <a:chOff x="0" y="0"/>
            <a:chExt cx="762000" cy="288823"/>
          </a:xfrm>
        </p:grpSpPr>
        <p:sp>
          <p:nvSpPr>
            <p:cNvPr id="703" name="Shape 703"/>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704" name="Shape 704"/>
            <p:cNvSpPr/>
            <p:nvPr/>
          </p:nvSpPr>
          <p:spPr>
            <a:xfrm>
              <a:off x="0" y="0"/>
              <a:ext cx="509399"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Tổng</a:t>
              </a:r>
            </a:p>
          </p:txBody>
        </p:sp>
      </p:grpSp>
      <p:sp>
        <p:nvSpPr>
          <p:cNvPr id="706" name="Shape 706"/>
          <p:cNvSpPr/>
          <p:nvPr/>
        </p:nvSpPr>
        <p:spPr>
          <a:xfrm>
            <a:off x="185737" y="1801812"/>
            <a:ext cx="9144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707" name="Shape 707"/>
          <p:cNvSpPr/>
          <p:nvPr/>
        </p:nvSpPr>
        <p:spPr>
          <a:xfrm>
            <a:off x="1651000" y="186372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710" name="Group 710"/>
          <p:cNvGrpSpPr/>
          <p:nvPr/>
        </p:nvGrpSpPr>
        <p:grpSpPr>
          <a:xfrm>
            <a:off x="2971799" y="1693156"/>
            <a:ext cx="685801" cy="350663"/>
            <a:chOff x="0" y="0"/>
            <a:chExt cx="685800" cy="350661"/>
          </a:xfrm>
        </p:grpSpPr>
        <p:sp>
          <p:nvSpPr>
            <p:cNvPr id="708" name="Shape 708"/>
            <p:cNvSpPr/>
            <p:nvPr/>
          </p:nvSpPr>
          <p:spPr>
            <a:xfrm>
              <a:off x="0" y="61030"/>
              <a:ext cx="685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p>
          </p:txBody>
        </p:sp>
        <p:sp>
          <p:nvSpPr>
            <p:cNvPr id="709" name="Shape 709"/>
            <p:cNvSpPr/>
            <p:nvPr/>
          </p:nvSpPr>
          <p:spPr>
            <a:xfrm>
              <a:off x="0" y="0"/>
              <a:ext cx="231277"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0</a:t>
              </a:r>
            </a:p>
          </p:txBody>
        </p:sp>
      </p:grpSp>
      <p:sp>
        <p:nvSpPr>
          <p:cNvPr id="711" name="Shape 711"/>
          <p:cNvSpPr/>
          <p:nvPr/>
        </p:nvSpPr>
        <p:spPr>
          <a:xfrm>
            <a:off x="1993900" y="17399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Chọn TK</a:t>
            </a:r>
          </a:p>
        </p:txBody>
      </p:sp>
      <p:sp>
        <p:nvSpPr>
          <p:cNvPr id="712" name="Shape 712"/>
          <p:cNvSpPr/>
          <p:nvPr/>
        </p:nvSpPr>
        <p:spPr>
          <a:xfrm>
            <a:off x="3479800" y="18303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713" name="Shape 713"/>
          <p:cNvSpPr/>
          <p:nvPr/>
        </p:nvSpPr>
        <p:spPr>
          <a:xfrm>
            <a:off x="165100" y="21478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716" name="Group 716"/>
          <p:cNvGrpSpPr/>
          <p:nvPr/>
        </p:nvGrpSpPr>
        <p:grpSpPr>
          <a:xfrm>
            <a:off x="990600" y="2128094"/>
            <a:ext cx="1066800" cy="288824"/>
            <a:chOff x="0" y="0"/>
            <a:chExt cx="1066800" cy="288823"/>
          </a:xfrm>
        </p:grpSpPr>
        <p:sp>
          <p:nvSpPr>
            <p:cNvPr id="714" name="Shape 714"/>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715" name="Shape 715"/>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717" name="Shape 717"/>
          <p:cNvSpPr/>
          <p:nvPr/>
        </p:nvSpPr>
        <p:spPr>
          <a:xfrm>
            <a:off x="1905000" y="22225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nvSpPr>
        <p:spPr>
          <a:xfrm>
            <a:off x="4114800" y="609600"/>
            <a:ext cx="4876800" cy="5826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pPr>
            <a:r>
              <a:rPr sz="1400">
                <a:latin typeface="Arial Bold"/>
                <a:ea typeface="Arial Bold"/>
                <a:cs typeface="Arial Bold"/>
                <a:sym typeface="Arial Bold"/>
              </a:rPr>
              <a:t>6. Giao diện mục THỐNG KÊ</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 Giao diện thống kê đặc biệt</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6.2.3. Giao diện thống kê đặc biệt theo “Tổng” của số thống kê</a:t>
            </a:r>
            <a:endParaRPr sz="1400">
              <a:latin typeface="Arial Bold"/>
              <a:ea typeface="Arial Bold"/>
              <a:cs typeface="Arial Bold"/>
              <a:sym typeface="Arial Bold"/>
            </a:endParaRPr>
          </a:p>
          <a:p>
            <a:pPr lvl="0">
              <a:spcBef>
                <a:spcPts val="800"/>
              </a:spcBef>
            </a:pPr>
            <a:r>
              <a:rPr i="1" sz="1400"/>
              <a:t>Chọn đầy đủ thông tin và click vào nút</a:t>
            </a:r>
            <a:r>
              <a:rPr b="1" i="1" sz="1400"/>
              <a:t> “TRA CỨU” </a:t>
            </a:r>
            <a:r>
              <a:rPr i="1" sz="1400"/>
              <a:t>sẽ chuyển sang giao diện bên như bên cạnh.</a:t>
            </a:r>
            <a:endParaRPr i="1" sz="1400"/>
          </a:p>
          <a:p>
            <a:pPr lvl="0">
              <a:spcBef>
                <a:spcPts val="800"/>
              </a:spcBef>
              <a:buSzPct val="100000"/>
              <a:buFont typeface="Wingdings"/>
              <a:buChar char="▪"/>
            </a:pPr>
            <a:r>
              <a:rPr sz="1400"/>
              <a:t>   Giao diện hiển thị nội dung thông tin kết quả thống kê theo tổng, ví dụ tổng 0, bao gồm:</a:t>
            </a:r>
            <a:endParaRPr sz="1400"/>
          </a:p>
          <a:p>
            <a:pPr lvl="1" marL="457200" indent="0">
              <a:spcBef>
                <a:spcPts val="800"/>
              </a:spcBef>
              <a:buSzPct val="100000"/>
              <a:buFont typeface="Arial"/>
              <a:buChar char="+"/>
            </a:pPr>
            <a:r>
              <a:rPr sz="1400"/>
              <a:t>   Cột 1: Các cặp số trong khoảng thời gian đã chọn có tổng bằng tổng đã chọn. Ví dụ: tổng 0</a:t>
            </a:r>
            <a:endParaRPr sz="1400"/>
          </a:p>
          <a:p>
            <a:pPr lvl="1" marL="457200" indent="0">
              <a:spcBef>
                <a:spcPts val="800"/>
              </a:spcBef>
              <a:buSzPct val="100000"/>
              <a:buFont typeface="Arial"/>
              <a:buChar char="+"/>
            </a:pPr>
            <a:r>
              <a:rPr sz="1400"/>
              <a:t>   Cột 2: Ngày xuất hiện gần nhất của cặp số đó</a:t>
            </a:r>
            <a:endParaRPr sz="1400"/>
          </a:p>
          <a:p>
            <a:pPr lvl="1" marL="457200" indent="0">
              <a:spcBef>
                <a:spcPts val="800"/>
              </a:spcBef>
              <a:buSzPct val="100000"/>
              <a:buFont typeface="Arial"/>
              <a:buChar char="+"/>
            </a:pPr>
            <a:r>
              <a:rPr sz="1400"/>
              <a:t>   Cột 3: Số lần xuất hiện là số lần xuất hiện của cặp số đó trong khoảng thời gian đã được lựa chọn</a:t>
            </a:r>
            <a:endParaRPr sz="1400"/>
          </a:p>
          <a:p>
            <a:pPr lvl="1" marL="457200" indent="0">
              <a:spcBef>
                <a:spcPts val="800"/>
              </a:spcBef>
              <a:buSzPct val="100000"/>
              <a:buFont typeface="Arial"/>
              <a:buChar char="+"/>
            </a:pPr>
            <a:r>
              <a:rPr sz="1400"/>
              <a:t>   Cột 4: Số ngày chưa xuất hiện là số ngày tính từ lần xuất hiện gần nhất của cặp số cho tới thời điểm hiện tại</a:t>
            </a:r>
            <a:endParaRPr sz="1400"/>
          </a:p>
          <a:p>
            <a:pPr lvl="1" marL="457200" indent="0">
              <a:spcBef>
                <a:spcPts val="800"/>
              </a:spcBef>
              <a:buSzPct val="100000"/>
              <a:buFont typeface="Arial"/>
              <a:buChar char="+"/>
            </a:pPr>
            <a:r>
              <a:rPr sz="1400"/>
              <a:t>   Ví dụ: Cặp số 19 có tổng bằng 0 thống kê trong KQXS Miền Bắc xuất hiện gần nhất vào ngày 15/10/2013, trong khoảng từ 12/10/2013 – 20/10/2013 cặp số 19 xuất hiện 5 lần, tính đến thời điểm hiện tại thì 6 ngày liên tiếp cặp số 19 chưa xuất hiện</a:t>
            </a:r>
            <a:endParaRPr sz="1400"/>
          </a:p>
          <a:p>
            <a:pPr lvl="0">
              <a:spcBef>
                <a:spcPts val="800"/>
              </a:spcBef>
              <a:buSzPct val="100000"/>
              <a:buFont typeface="Wingdings"/>
              <a:buChar char="▪"/>
            </a:pPr>
            <a:r>
              <a:rPr sz="1400"/>
              <a:t>    Để chọn các catelogy khác click vào biểu tượng thanh menu cạnh </a:t>
            </a:r>
            <a:r>
              <a:rPr sz="1400">
                <a:latin typeface="Arial Bold"/>
                <a:ea typeface="Arial Bold"/>
                <a:cs typeface="Arial Bold"/>
                <a:sym typeface="Arial Bold"/>
              </a:rPr>
              <a:t>“THỐNG KÊ TỔNG”</a:t>
            </a:r>
          </a:p>
        </p:txBody>
      </p:sp>
      <p:sp>
        <p:nvSpPr>
          <p:cNvPr id="720" name="Shape 720"/>
          <p:cNvSpPr/>
          <p:nvPr/>
        </p:nvSpPr>
        <p:spPr>
          <a:xfrm>
            <a:off x="152400" y="762000"/>
            <a:ext cx="3733800" cy="5867400"/>
          </a:xfrm>
          <a:prstGeom prst="rect">
            <a:avLst/>
          </a:prstGeom>
          <a:solidFill>
            <a:srgbClr val="FFFFFF"/>
          </a:solidFill>
          <a:ln w="38100">
            <a:solidFill/>
            <a:round/>
          </a:ln>
        </p:spPr>
        <p:txBody>
          <a:bodyPr lIns="0" tIns="0" rIns="0" bIns="0" anchor="ctr"/>
          <a:lstStyle/>
          <a:p>
            <a:pPr lvl="0" algn="ctr"/>
          </a:p>
        </p:txBody>
      </p:sp>
      <p:grpSp>
        <p:nvGrpSpPr>
          <p:cNvPr id="723" name="Group 723"/>
          <p:cNvGrpSpPr/>
          <p:nvPr/>
        </p:nvGrpSpPr>
        <p:grpSpPr>
          <a:xfrm>
            <a:off x="152400" y="762000"/>
            <a:ext cx="3733800" cy="381000"/>
            <a:chOff x="0" y="0"/>
            <a:chExt cx="3733800" cy="381000"/>
          </a:xfrm>
        </p:grpSpPr>
        <p:sp>
          <p:nvSpPr>
            <p:cNvPr id="721" name="Shape 721"/>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722" name="Shape 722"/>
            <p:cNvSpPr/>
            <p:nvPr/>
          </p:nvSpPr>
          <p:spPr>
            <a:xfrm>
              <a:off x="956885" y="33803"/>
              <a:ext cx="18200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TỔNG</a:t>
              </a:r>
            </a:p>
          </p:txBody>
        </p:sp>
      </p:grpSp>
      <p:sp>
        <p:nvSpPr>
          <p:cNvPr id="724" name="Shape 724"/>
          <p:cNvSpPr/>
          <p:nvPr/>
        </p:nvSpPr>
        <p:spPr>
          <a:xfrm>
            <a:off x="2286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725" name="Shape 725"/>
          <p:cNvSpPr/>
          <p:nvPr/>
        </p:nvSpPr>
        <p:spPr>
          <a:xfrm>
            <a:off x="3048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26" name="Shape 726"/>
          <p:cNvSpPr/>
          <p:nvPr/>
        </p:nvSpPr>
        <p:spPr>
          <a:xfrm>
            <a:off x="2905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27" name="Shape 727"/>
          <p:cNvSpPr/>
          <p:nvPr/>
        </p:nvSpPr>
        <p:spPr>
          <a:xfrm>
            <a:off x="3063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aphicFrame>
        <p:nvGraphicFramePr>
          <p:cNvPr id="728" name="Table 728"/>
          <p:cNvGraphicFramePr/>
          <p:nvPr/>
        </p:nvGraphicFramePr>
        <p:xfrm>
          <a:off x="152400" y="2667000"/>
          <a:ext cx="3733800" cy="38862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15950"/>
                <a:gridCol w="1279525"/>
                <a:gridCol w="795337"/>
                <a:gridCol w="1042987"/>
              </a:tblGrid>
              <a:tr h="490537">
                <a:tc>
                  <a:txBody>
                    <a:bodyPr/>
                    <a:lstStyle/>
                    <a:p>
                      <a:pPr lvl="0" algn="l">
                        <a:spcBef>
                          <a:spcPts val="200"/>
                        </a:spcBef>
                        <a:defRPr b="0" i="0" sz="1800"/>
                      </a:pPr>
                      <a:r>
                        <a:rPr sz="1000"/>
                        <a:t>Cặp số</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Ngày XH gần nhất</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Số lần XH</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Số ngày chưa XH</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3395662">
                <a:tc>
                  <a:txBody>
                    <a:bodyPr/>
                    <a:lstStyle/>
                    <a:p>
                      <a:pPr lvl="0" algn="l">
                        <a:spcBef>
                          <a:spcPts val="200"/>
                        </a:spcBef>
                        <a:defRPr b="0" i="0" sz="1800"/>
                      </a:pPr>
                      <a:r>
                        <a:rPr sz="1000"/>
                        <a:t>19</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15/10/2013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5</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731" name="Group 731"/>
          <p:cNvGrpSpPr/>
          <p:nvPr/>
        </p:nvGrpSpPr>
        <p:grpSpPr>
          <a:xfrm>
            <a:off x="-1" y="0"/>
            <a:ext cx="9144002" cy="381000"/>
            <a:chOff x="0" y="0"/>
            <a:chExt cx="9144000" cy="381000"/>
          </a:xfrm>
        </p:grpSpPr>
        <p:sp>
          <p:nvSpPr>
            <p:cNvPr id="729" name="Shape 729"/>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730" name="Shape 730"/>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734" name="Group 734"/>
          <p:cNvGrpSpPr/>
          <p:nvPr/>
        </p:nvGrpSpPr>
        <p:grpSpPr>
          <a:xfrm>
            <a:off x="2952509" y="2166937"/>
            <a:ext cx="800582" cy="271463"/>
            <a:chOff x="0" y="0"/>
            <a:chExt cx="800581" cy="271462"/>
          </a:xfrm>
        </p:grpSpPr>
        <p:sp>
          <p:nvSpPr>
            <p:cNvPr id="732" name="Shape 732"/>
            <p:cNvSpPr/>
            <p:nvPr/>
          </p:nvSpPr>
          <p:spPr>
            <a:xfrm>
              <a:off x="19290" y="0"/>
              <a:ext cx="762001" cy="271463"/>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733" name="Shape 733"/>
            <p:cNvSpPr/>
            <p:nvPr/>
          </p:nvSpPr>
          <p:spPr>
            <a:xfrm>
              <a:off x="0" y="3604"/>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735" name="Shape 735"/>
          <p:cNvSpPr/>
          <p:nvPr/>
        </p:nvSpPr>
        <p:spPr>
          <a:xfrm>
            <a:off x="185737" y="1406525"/>
            <a:ext cx="11430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736" name="Shape 736"/>
          <p:cNvSpPr/>
          <p:nvPr/>
        </p:nvSpPr>
        <p:spPr>
          <a:xfrm>
            <a:off x="1981199" y="13716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739" name="Group 739"/>
          <p:cNvGrpSpPr/>
          <p:nvPr/>
        </p:nvGrpSpPr>
        <p:grpSpPr>
          <a:xfrm>
            <a:off x="1052457" y="1388697"/>
            <a:ext cx="866886" cy="264256"/>
            <a:chOff x="0" y="0"/>
            <a:chExt cx="866884" cy="264254"/>
          </a:xfrm>
        </p:grpSpPr>
        <p:sp>
          <p:nvSpPr>
            <p:cNvPr id="737" name="Shape 737"/>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738" name="Shape 738"/>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742" name="Group 742"/>
          <p:cNvGrpSpPr/>
          <p:nvPr/>
        </p:nvGrpSpPr>
        <p:grpSpPr>
          <a:xfrm>
            <a:off x="2957457" y="1388697"/>
            <a:ext cx="866886" cy="264256"/>
            <a:chOff x="0" y="0"/>
            <a:chExt cx="866884" cy="264254"/>
          </a:xfrm>
        </p:grpSpPr>
        <p:sp>
          <p:nvSpPr>
            <p:cNvPr id="740" name="Shape 740"/>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741" name="Shape 741"/>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grpSp>
        <p:nvGrpSpPr>
          <p:cNvPr id="745" name="Group 745"/>
          <p:cNvGrpSpPr/>
          <p:nvPr/>
        </p:nvGrpSpPr>
        <p:grpSpPr>
          <a:xfrm>
            <a:off x="1066799" y="1757413"/>
            <a:ext cx="762001" cy="288824"/>
            <a:chOff x="0" y="0"/>
            <a:chExt cx="762000" cy="288823"/>
          </a:xfrm>
        </p:grpSpPr>
        <p:sp>
          <p:nvSpPr>
            <p:cNvPr id="743" name="Shape 743"/>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744" name="Shape 744"/>
            <p:cNvSpPr/>
            <p:nvPr/>
          </p:nvSpPr>
          <p:spPr>
            <a:xfrm>
              <a:off x="0" y="0"/>
              <a:ext cx="509399"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Tổng</a:t>
              </a:r>
            </a:p>
          </p:txBody>
        </p:sp>
      </p:grpSp>
      <p:sp>
        <p:nvSpPr>
          <p:cNvPr id="746" name="Shape 746"/>
          <p:cNvSpPr/>
          <p:nvPr/>
        </p:nvSpPr>
        <p:spPr>
          <a:xfrm>
            <a:off x="185737" y="1801812"/>
            <a:ext cx="9144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Kiểu TK</a:t>
            </a:r>
          </a:p>
        </p:txBody>
      </p:sp>
      <p:sp>
        <p:nvSpPr>
          <p:cNvPr id="747" name="Shape 747"/>
          <p:cNvSpPr/>
          <p:nvPr/>
        </p:nvSpPr>
        <p:spPr>
          <a:xfrm>
            <a:off x="1651000" y="186372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750" name="Group 750"/>
          <p:cNvGrpSpPr/>
          <p:nvPr/>
        </p:nvGrpSpPr>
        <p:grpSpPr>
          <a:xfrm>
            <a:off x="2971799" y="1693156"/>
            <a:ext cx="685801" cy="350663"/>
            <a:chOff x="0" y="0"/>
            <a:chExt cx="685800" cy="350661"/>
          </a:xfrm>
        </p:grpSpPr>
        <p:sp>
          <p:nvSpPr>
            <p:cNvPr id="748" name="Shape 748"/>
            <p:cNvSpPr/>
            <p:nvPr/>
          </p:nvSpPr>
          <p:spPr>
            <a:xfrm>
              <a:off x="0" y="61030"/>
              <a:ext cx="685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p>
          </p:txBody>
        </p:sp>
        <p:sp>
          <p:nvSpPr>
            <p:cNvPr id="749" name="Shape 749"/>
            <p:cNvSpPr/>
            <p:nvPr/>
          </p:nvSpPr>
          <p:spPr>
            <a:xfrm>
              <a:off x="0" y="0"/>
              <a:ext cx="231277"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0</a:t>
              </a:r>
            </a:p>
          </p:txBody>
        </p:sp>
      </p:grpSp>
      <p:sp>
        <p:nvSpPr>
          <p:cNvPr id="751" name="Shape 751"/>
          <p:cNvSpPr/>
          <p:nvPr/>
        </p:nvSpPr>
        <p:spPr>
          <a:xfrm>
            <a:off x="1993900" y="17399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Chọn TK</a:t>
            </a:r>
          </a:p>
        </p:txBody>
      </p:sp>
      <p:sp>
        <p:nvSpPr>
          <p:cNvPr id="752" name="Shape 752"/>
          <p:cNvSpPr/>
          <p:nvPr/>
        </p:nvSpPr>
        <p:spPr>
          <a:xfrm>
            <a:off x="3479800" y="18303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753" name="Shape 753"/>
          <p:cNvSpPr/>
          <p:nvPr/>
        </p:nvSpPr>
        <p:spPr>
          <a:xfrm>
            <a:off x="165100" y="2147887"/>
            <a:ext cx="9906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756" name="Group 756"/>
          <p:cNvGrpSpPr/>
          <p:nvPr/>
        </p:nvGrpSpPr>
        <p:grpSpPr>
          <a:xfrm>
            <a:off x="990600" y="2128094"/>
            <a:ext cx="1066800" cy="288824"/>
            <a:chOff x="0" y="0"/>
            <a:chExt cx="1066800" cy="288823"/>
          </a:xfrm>
        </p:grpSpPr>
        <p:sp>
          <p:nvSpPr>
            <p:cNvPr id="754" name="Shape 754"/>
            <p:cNvSpPr/>
            <p:nvPr/>
          </p:nvSpPr>
          <p:spPr>
            <a:xfrm>
              <a:off x="0" y="22967"/>
              <a:ext cx="1066800" cy="242889"/>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755" name="Shape 755"/>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757" name="Shape 757"/>
          <p:cNvSpPr/>
          <p:nvPr/>
        </p:nvSpPr>
        <p:spPr>
          <a:xfrm>
            <a:off x="1905000" y="22225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Shape 759"/>
          <p:cNvSpPr/>
          <p:nvPr/>
        </p:nvSpPr>
        <p:spPr>
          <a:xfrm>
            <a:off x="76200" y="609600"/>
            <a:ext cx="3733800" cy="5867400"/>
          </a:xfrm>
          <a:prstGeom prst="rect">
            <a:avLst/>
          </a:prstGeom>
          <a:solidFill>
            <a:srgbClr val="FFFFFF"/>
          </a:solidFill>
          <a:ln w="38100">
            <a:solidFill/>
            <a:round/>
          </a:ln>
        </p:spPr>
        <p:txBody>
          <a:bodyPr lIns="0" tIns="0" rIns="0" bIns="0" anchor="ctr"/>
          <a:lstStyle/>
          <a:p>
            <a:pPr lvl="0" algn="ctr"/>
          </a:p>
        </p:txBody>
      </p:sp>
      <p:sp>
        <p:nvSpPr>
          <p:cNvPr id="760" name="Shape 760"/>
          <p:cNvSpPr/>
          <p:nvPr/>
        </p:nvSpPr>
        <p:spPr>
          <a:xfrm>
            <a:off x="3886200" y="457200"/>
            <a:ext cx="5334000" cy="64034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nSpc>
                <a:spcPct val="90000"/>
              </a:lnSpc>
              <a:spcBef>
                <a:spcPts val="700"/>
              </a:spcBef>
            </a:pPr>
            <a:r>
              <a:rPr sz="1200">
                <a:latin typeface="Arial Bold"/>
                <a:ea typeface="Arial Bold"/>
                <a:cs typeface="Arial Bold"/>
                <a:sym typeface="Arial Bold"/>
              </a:rPr>
              <a:t>6. Giao diện mục THỐNG KÊ</a:t>
            </a:r>
            <a:endParaRPr sz="1200">
              <a:latin typeface="Arial Bold"/>
              <a:ea typeface="Arial Bold"/>
              <a:cs typeface="Arial Bold"/>
              <a:sym typeface="Arial Bold"/>
            </a:endParaRPr>
          </a:p>
          <a:p>
            <a:pPr lvl="0">
              <a:lnSpc>
                <a:spcPct val="90000"/>
              </a:lnSpc>
              <a:spcBef>
                <a:spcPts val="700"/>
              </a:spcBef>
            </a:pPr>
            <a:r>
              <a:rPr sz="1200">
                <a:latin typeface="Arial Bold"/>
                <a:ea typeface="Arial Bold"/>
                <a:cs typeface="Arial Bold"/>
                <a:sym typeface="Arial Bold"/>
              </a:rPr>
              <a:t>6.2. Giao diện thống kê đặc biệt</a:t>
            </a:r>
            <a:endParaRPr sz="1200">
              <a:latin typeface="Arial Bold"/>
              <a:ea typeface="Arial Bold"/>
              <a:cs typeface="Arial Bold"/>
              <a:sym typeface="Arial Bold"/>
            </a:endParaRPr>
          </a:p>
          <a:p>
            <a:pPr lvl="0">
              <a:lnSpc>
                <a:spcPct val="90000"/>
              </a:lnSpc>
              <a:spcBef>
                <a:spcPts val="700"/>
              </a:spcBef>
            </a:pPr>
            <a:r>
              <a:rPr sz="1200">
                <a:latin typeface="Arial Bold"/>
                <a:ea typeface="Arial Bold"/>
                <a:cs typeface="Arial Bold"/>
                <a:sym typeface="Arial Bold"/>
              </a:rPr>
              <a:t>6.2.4. Giao diện thống kê đặc biệt theo “Bộ” của số TK</a:t>
            </a:r>
            <a:endParaRPr sz="1200">
              <a:latin typeface="Arial Bold"/>
              <a:ea typeface="Arial Bold"/>
              <a:cs typeface="Arial Bold"/>
              <a:sym typeface="Arial Bold"/>
            </a:endParaRPr>
          </a:p>
          <a:p>
            <a:pPr lvl="0">
              <a:spcBef>
                <a:spcPts val="700"/>
              </a:spcBef>
            </a:pPr>
            <a:r>
              <a:rPr i="1" sz="1200"/>
              <a:t>Từ giao diện mục </a:t>
            </a:r>
            <a:r>
              <a:rPr b="1" i="1" sz="1200"/>
              <a:t>“Thống kê” </a:t>
            </a:r>
            <a:r>
              <a:rPr i="1" sz="1200"/>
              <a:t>chung click vào</a:t>
            </a:r>
            <a:r>
              <a:rPr b="1" i="1" sz="1200"/>
              <a:t> “Thống kê đặc biệt” </a:t>
            </a:r>
            <a:r>
              <a:rPr i="1" sz="1200"/>
              <a:t>và chọn kiểu thống kê “</a:t>
            </a:r>
            <a:r>
              <a:rPr b="1" i="1" sz="1200"/>
              <a:t>Bộ</a:t>
            </a:r>
            <a:r>
              <a:rPr i="1" sz="1200"/>
              <a:t>”</a:t>
            </a:r>
            <a:r>
              <a:rPr b="1" i="1" sz="1200"/>
              <a:t>, </a:t>
            </a:r>
            <a:r>
              <a:rPr i="1" sz="1200"/>
              <a:t>sẽ chuyển sang giao diện bên như bên cạnh.(Thông tin được ví dụ như bên cạnh)</a:t>
            </a:r>
            <a:endParaRPr i="1" sz="1200"/>
          </a:p>
          <a:p>
            <a:pPr lvl="0">
              <a:lnSpc>
                <a:spcPct val="90000"/>
              </a:lnSpc>
              <a:spcBef>
                <a:spcPts val="700"/>
              </a:spcBef>
              <a:buSzPct val="100000"/>
              <a:buAutoNum type="arabicPeriod" startAt="1"/>
            </a:pPr>
            <a:r>
              <a:rPr sz="1200"/>
              <a:t>    Tiêu chí xem thống kê đặc biệt theo “Bộ”:</a:t>
            </a:r>
            <a:endParaRPr sz="1200"/>
          </a:p>
          <a:p>
            <a:pPr lvl="0">
              <a:lnSpc>
                <a:spcPct val="90000"/>
              </a:lnSpc>
              <a:spcBef>
                <a:spcPts val="700"/>
              </a:spcBef>
            </a:pPr>
            <a:r>
              <a:rPr sz="1200"/>
              <a:t>      +   Xem theo tỉnh/ thành phố, bao gồm: Miền Bắc và 64 tỉnh thành</a:t>
            </a:r>
            <a:endParaRPr sz="1200"/>
          </a:p>
          <a:p>
            <a:pPr lvl="0">
              <a:lnSpc>
                <a:spcPct val="90000"/>
              </a:lnSpc>
              <a:spcBef>
                <a:spcPts val="700"/>
              </a:spcBef>
            </a:pPr>
            <a:r>
              <a:rPr sz="1200"/>
              <a:t>      +   Khoảng thời gian thống kê</a:t>
            </a:r>
            <a:endParaRPr sz="1200"/>
          </a:p>
          <a:p>
            <a:pPr lvl="0">
              <a:lnSpc>
                <a:spcPct val="90000"/>
              </a:lnSpc>
              <a:spcBef>
                <a:spcPts val="700"/>
              </a:spcBef>
            </a:pPr>
            <a:r>
              <a:rPr sz="1200"/>
              <a:t>      +   Chọn kiểu thống kê Tổng, bao gồm: Tổng chẵn, tổng lẻ, Bộ chẵn chẵn, Bộ lẻ lẻ, Bộ chẵn lẻ, Bộ lẻ chẵn, Bộ kép, Bộ sát kép</a:t>
            </a:r>
            <a:endParaRPr sz="1200"/>
          </a:p>
          <a:p>
            <a:pPr lvl="0">
              <a:lnSpc>
                <a:spcPct val="90000"/>
              </a:lnSpc>
              <a:spcBef>
                <a:spcPts val="1000"/>
              </a:spcBef>
            </a:pPr>
            <a:endParaRPr sz="1200"/>
          </a:p>
          <a:p>
            <a:pPr lvl="0">
              <a:lnSpc>
                <a:spcPct val="90000"/>
              </a:lnSpc>
              <a:spcBef>
                <a:spcPts val="1000"/>
              </a:spcBef>
            </a:pPr>
            <a:endParaRPr sz="1200"/>
          </a:p>
          <a:p>
            <a:pPr lvl="0">
              <a:lnSpc>
                <a:spcPct val="90000"/>
              </a:lnSpc>
              <a:spcBef>
                <a:spcPts val="1000"/>
              </a:spcBef>
            </a:pPr>
            <a:endParaRPr sz="1200"/>
          </a:p>
          <a:p>
            <a:pPr lvl="0">
              <a:lnSpc>
                <a:spcPct val="90000"/>
              </a:lnSpc>
              <a:spcBef>
                <a:spcPts val="1000"/>
              </a:spcBef>
            </a:pPr>
            <a:endParaRPr sz="1200"/>
          </a:p>
          <a:p>
            <a:pPr lvl="0">
              <a:lnSpc>
                <a:spcPct val="90000"/>
              </a:lnSpc>
              <a:spcBef>
                <a:spcPts val="1000"/>
              </a:spcBef>
            </a:pPr>
            <a:endParaRPr sz="1200"/>
          </a:p>
          <a:p>
            <a:pPr lvl="0">
              <a:lnSpc>
                <a:spcPct val="90000"/>
              </a:lnSpc>
              <a:spcBef>
                <a:spcPts val="1000"/>
              </a:spcBef>
            </a:pPr>
            <a:endParaRPr sz="1200"/>
          </a:p>
          <a:p>
            <a:pPr lvl="0">
              <a:lnSpc>
                <a:spcPct val="90000"/>
              </a:lnSpc>
              <a:spcBef>
                <a:spcPts val="700"/>
              </a:spcBef>
            </a:pPr>
            <a:r>
              <a:rPr sz="1200"/>
              <a:t>      +    Loại giải: giải đặc biệt, tất cả các giải</a:t>
            </a:r>
            <a:endParaRPr sz="1200"/>
          </a:p>
          <a:p>
            <a:pPr lvl="0">
              <a:lnSpc>
                <a:spcPct val="90000"/>
              </a:lnSpc>
              <a:spcBef>
                <a:spcPts val="700"/>
              </a:spcBef>
              <a:buSzPct val="100000"/>
              <a:buAutoNum type="arabicPeriod" startAt="1"/>
            </a:pPr>
            <a:r>
              <a:rPr sz="1200"/>
              <a:t>    Thao tác: </a:t>
            </a:r>
            <a:endParaRPr sz="1200"/>
          </a:p>
          <a:p>
            <a:pPr lvl="0">
              <a:lnSpc>
                <a:spcPct val="90000"/>
              </a:lnSpc>
              <a:spcBef>
                <a:spcPts val="700"/>
              </a:spcBef>
            </a:pPr>
            <a:r>
              <a:rPr sz="1200"/>
              <a:t>      +   Chọn “Kiểu TK” là “Bộ” sẽ tự động hiển thị thêm 2 menu chọn “Chọn TK” và “Loại giải”</a:t>
            </a:r>
            <a:endParaRPr sz="1200"/>
          </a:p>
          <a:p>
            <a:pPr lvl="0">
              <a:lnSpc>
                <a:spcPct val="90000"/>
              </a:lnSpc>
              <a:spcBef>
                <a:spcPts val="700"/>
              </a:spcBef>
            </a:pPr>
            <a:r>
              <a:rPr sz="1200"/>
              <a:t>      +   Chọn đầy đủ các thông tin cần tra cứu và ấn “TRA CỨU” để chuyển sang giao diện tiếp theo của “THỐNG KÊ BỘ”</a:t>
            </a:r>
            <a:endParaRPr sz="1200"/>
          </a:p>
          <a:p>
            <a:pPr lvl="0">
              <a:lnSpc>
                <a:spcPct val="90000"/>
              </a:lnSpc>
              <a:spcBef>
                <a:spcPts val="700"/>
              </a:spcBef>
            </a:pPr>
            <a:r>
              <a:rPr sz="1200"/>
              <a:t>      +    Chọn Tỉnh/thành phố:Miền Bắc và 64 tỉnh thành phố</a:t>
            </a:r>
            <a:endParaRPr sz="1200"/>
          </a:p>
          <a:p>
            <a:pPr lvl="0">
              <a:lnSpc>
                <a:spcPct val="90000"/>
              </a:lnSpc>
              <a:spcBef>
                <a:spcPts val="800"/>
              </a:spcBef>
            </a:pPr>
            <a:r>
              <a:rPr sz="1200"/>
              <a:t>      +    Để chọn các catelogy khác click</a:t>
            </a:r>
            <a:r>
              <a:rPr sz="1400"/>
              <a:t> vào biểu tượng thanh menu cạnh </a:t>
            </a:r>
            <a:r>
              <a:rPr sz="1400">
                <a:latin typeface="Arial Bold"/>
                <a:ea typeface="Arial Bold"/>
                <a:cs typeface="Arial Bold"/>
                <a:sym typeface="Arial Bold"/>
              </a:rPr>
              <a:t>“THỐNG KÊ BỘ”</a:t>
            </a:r>
          </a:p>
        </p:txBody>
      </p:sp>
      <p:grpSp>
        <p:nvGrpSpPr>
          <p:cNvPr id="763" name="Group 763"/>
          <p:cNvGrpSpPr/>
          <p:nvPr/>
        </p:nvGrpSpPr>
        <p:grpSpPr>
          <a:xfrm>
            <a:off x="1657109" y="2590800"/>
            <a:ext cx="800582" cy="304800"/>
            <a:chOff x="0" y="0"/>
            <a:chExt cx="800581" cy="304800"/>
          </a:xfrm>
        </p:grpSpPr>
        <p:sp>
          <p:nvSpPr>
            <p:cNvPr id="761" name="Shape 761"/>
            <p:cNvSpPr/>
            <p:nvPr/>
          </p:nvSpPr>
          <p:spPr>
            <a:xfrm>
              <a:off x="19290" y="0"/>
              <a:ext cx="762001" cy="304800"/>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762" name="Shape 762"/>
            <p:cNvSpPr/>
            <p:nvPr/>
          </p:nvSpPr>
          <p:spPr>
            <a:xfrm>
              <a:off x="0" y="20272"/>
              <a:ext cx="80058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766" name="Group 766"/>
          <p:cNvGrpSpPr/>
          <p:nvPr/>
        </p:nvGrpSpPr>
        <p:grpSpPr>
          <a:xfrm>
            <a:off x="914399" y="1646288"/>
            <a:ext cx="762001" cy="288824"/>
            <a:chOff x="0" y="0"/>
            <a:chExt cx="762000" cy="288823"/>
          </a:xfrm>
        </p:grpSpPr>
        <p:sp>
          <p:nvSpPr>
            <p:cNvPr id="764" name="Shape 764"/>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765" name="Shape 765"/>
            <p:cNvSpPr/>
            <p:nvPr/>
          </p:nvSpPr>
          <p:spPr>
            <a:xfrm>
              <a:off x="0" y="0"/>
              <a:ext cx="32161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Bộ</a:t>
              </a:r>
            </a:p>
          </p:txBody>
        </p:sp>
      </p:grpSp>
      <p:sp>
        <p:nvSpPr>
          <p:cNvPr id="767" name="Shape 767"/>
          <p:cNvSpPr/>
          <p:nvPr/>
        </p:nvSpPr>
        <p:spPr>
          <a:xfrm>
            <a:off x="76200" y="1676400"/>
            <a:ext cx="9144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Kiểu TK</a:t>
            </a:r>
          </a:p>
        </p:txBody>
      </p:sp>
      <p:sp>
        <p:nvSpPr>
          <p:cNvPr id="768" name="Shape 768"/>
          <p:cNvSpPr/>
          <p:nvPr/>
        </p:nvSpPr>
        <p:spPr>
          <a:xfrm>
            <a:off x="1498600" y="17526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771" name="Group 771"/>
          <p:cNvGrpSpPr/>
          <p:nvPr/>
        </p:nvGrpSpPr>
        <p:grpSpPr>
          <a:xfrm>
            <a:off x="2743199" y="1633380"/>
            <a:ext cx="914401" cy="276540"/>
            <a:chOff x="0" y="0"/>
            <a:chExt cx="914400" cy="276538"/>
          </a:xfrm>
        </p:grpSpPr>
        <p:sp>
          <p:nvSpPr>
            <p:cNvPr id="769" name="Shape 769"/>
            <p:cNvSpPr/>
            <p:nvPr/>
          </p:nvSpPr>
          <p:spPr>
            <a:xfrm>
              <a:off x="0" y="23969"/>
              <a:ext cx="9144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770" name="Shape 770"/>
            <p:cNvSpPr/>
            <p:nvPr/>
          </p:nvSpPr>
          <p:spPr>
            <a:xfrm>
              <a:off x="0" y="0"/>
              <a:ext cx="65482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Tổng lẻ</a:t>
              </a:r>
            </a:p>
          </p:txBody>
        </p:sp>
      </p:grpSp>
      <p:sp>
        <p:nvSpPr>
          <p:cNvPr id="772" name="Shape 772"/>
          <p:cNvSpPr/>
          <p:nvPr/>
        </p:nvSpPr>
        <p:spPr>
          <a:xfrm>
            <a:off x="1828800" y="1614487"/>
            <a:ext cx="9144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Chọn TK</a:t>
            </a:r>
          </a:p>
        </p:txBody>
      </p:sp>
      <p:sp>
        <p:nvSpPr>
          <p:cNvPr id="773" name="Shape 773"/>
          <p:cNvSpPr/>
          <p:nvPr/>
        </p:nvSpPr>
        <p:spPr>
          <a:xfrm>
            <a:off x="3505200" y="173355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776" name="Group 776"/>
          <p:cNvGrpSpPr/>
          <p:nvPr/>
        </p:nvGrpSpPr>
        <p:grpSpPr>
          <a:xfrm>
            <a:off x="887412" y="2076450"/>
            <a:ext cx="1106488" cy="265113"/>
            <a:chOff x="0" y="0"/>
            <a:chExt cx="1106487" cy="265112"/>
          </a:xfrm>
        </p:grpSpPr>
        <p:sp>
          <p:nvSpPr>
            <p:cNvPr id="774" name="Shape 774"/>
            <p:cNvSpPr/>
            <p:nvPr/>
          </p:nvSpPr>
          <p:spPr>
            <a:xfrm>
              <a:off x="0" y="0"/>
              <a:ext cx="1106488" cy="26511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200"/>
              </a:pPr>
            </a:p>
          </p:txBody>
        </p:sp>
        <p:sp>
          <p:nvSpPr>
            <p:cNvPr id="775" name="Shape 775"/>
            <p:cNvSpPr/>
            <p:nvPr/>
          </p:nvSpPr>
          <p:spPr>
            <a:xfrm>
              <a:off x="0" y="429"/>
              <a:ext cx="9512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200"/>
              </a:lvl1pPr>
            </a:lstStyle>
            <a:p>
              <a:pPr lvl="0">
                <a:defRPr sz="1800"/>
              </a:pPr>
              <a:r>
                <a:rPr sz="1200"/>
                <a:t>Giải đặc biệt</a:t>
              </a:r>
            </a:p>
          </p:txBody>
        </p:sp>
      </p:grpSp>
      <p:sp>
        <p:nvSpPr>
          <p:cNvPr id="777" name="Shape 777"/>
          <p:cNvSpPr/>
          <p:nvPr/>
        </p:nvSpPr>
        <p:spPr>
          <a:xfrm>
            <a:off x="76199" y="20574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Loại giải</a:t>
            </a:r>
          </a:p>
        </p:txBody>
      </p:sp>
      <p:sp>
        <p:nvSpPr>
          <p:cNvPr id="778" name="Shape 778"/>
          <p:cNvSpPr/>
          <p:nvPr/>
        </p:nvSpPr>
        <p:spPr>
          <a:xfrm>
            <a:off x="1828800" y="21478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779" name="Shape 779"/>
          <p:cNvSpPr/>
          <p:nvPr/>
        </p:nvSpPr>
        <p:spPr>
          <a:xfrm>
            <a:off x="76199" y="1254125"/>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780" name="Shape 780"/>
          <p:cNvSpPr/>
          <p:nvPr/>
        </p:nvSpPr>
        <p:spPr>
          <a:xfrm>
            <a:off x="1828800" y="1219200"/>
            <a:ext cx="1039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783" name="Group 783"/>
          <p:cNvGrpSpPr/>
          <p:nvPr/>
        </p:nvGrpSpPr>
        <p:grpSpPr>
          <a:xfrm>
            <a:off x="900057" y="1236297"/>
            <a:ext cx="866886" cy="264256"/>
            <a:chOff x="0" y="0"/>
            <a:chExt cx="866884" cy="264254"/>
          </a:xfrm>
        </p:grpSpPr>
        <p:sp>
          <p:nvSpPr>
            <p:cNvPr id="781" name="Shape 781"/>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782" name="Shape 782"/>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786" name="Group 786"/>
          <p:cNvGrpSpPr/>
          <p:nvPr/>
        </p:nvGrpSpPr>
        <p:grpSpPr>
          <a:xfrm>
            <a:off x="2743200" y="1236297"/>
            <a:ext cx="914400" cy="264256"/>
            <a:chOff x="0" y="0"/>
            <a:chExt cx="914400" cy="264254"/>
          </a:xfrm>
        </p:grpSpPr>
        <p:sp>
          <p:nvSpPr>
            <p:cNvPr id="784" name="Shape 784"/>
            <p:cNvSpPr/>
            <p:nvPr/>
          </p:nvSpPr>
          <p:spPr>
            <a:xfrm>
              <a:off x="0" y="17827"/>
              <a:ext cx="9144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785" name="Shape 785"/>
            <p:cNvSpPr/>
            <p:nvPr/>
          </p:nvSpPr>
          <p:spPr>
            <a:xfrm>
              <a:off x="23757" y="0"/>
              <a:ext cx="866886"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grpSp>
        <p:nvGrpSpPr>
          <p:cNvPr id="789" name="Group 789"/>
          <p:cNvGrpSpPr/>
          <p:nvPr/>
        </p:nvGrpSpPr>
        <p:grpSpPr>
          <a:xfrm>
            <a:off x="76200" y="609600"/>
            <a:ext cx="3733800" cy="381000"/>
            <a:chOff x="0" y="0"/>
            <a:chExt cx="3733800" cy="381000"/>
          </a:xfrm>
        </p:grpSpPr>
        <p:sp>
          <p:nvSpPr>
            <p:cNvPr id="787" name="Shape 787"/>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788" name="Shape 788"/>
            <p:cNvSpPr/>
            <p:nvPr/>
          </p:nvSpPr>
          <p:spPr>
            <a:xfrm>
              <a:off x="1097974" y="33803"/>
              <a:ext cx="153785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BỘ</a:t>
              </a:r>
            </a:p>
          </p:txBody>
        </p:sp>
      </p:grpSp>
      <p:sp>
        <p:nvSpPr>
          <p:cNvPr id="790" name="Shape 790"/>
          <p:cNvSpPr/>
          <p:nvPr/>
        </p:nvSpPr>
        <p:spPr>
          <a:xfrm>
            <a:off x="152400" y="7127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791" name="Shape 791"/>
          <p:cNvSpPr/>
          <p:nvPr/>
        </p:nvSpPr>
        <p:spPr>
          <a:xfrm>
            <a:off x="228600" y="7747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92" name="Shape 792"/>
          <p:cNvSpPr/>
          <p:nvPr/>
        </p:nvSpPr>
        <p:spPr>
          <a:xfrm>
            <a:off x="214312" y="8223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93" name="Shape 793"/>
          <p:cNvSpPr/>
          <p:nvPr/>
        </p:nvSpPr>
        <p:spPr>
          <a:xfrm>
            <a:off x="230187" y="8699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796" name="Group 796"/>
          <p:cNvGrpSpPr/>
          <p:nvPr/>
        </p:nvGrpSpPr>
        <p:grpSpPr>
          <a:xfrm>
            <a:off x="-1" y="0"/>
            <a:ext cx="9144002" cy="381000"/>
            <a:chOff x="0" y="0"/>
            <a:chExt cx="9144000" cy="381000"/>
          </a:xfrm>
        </p:grpSpPr>
        <p:sp>
          <p:nvSpPr>
            <p:cNvPr id="794" name="Shape 794"/>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795" name="Shape 795"/>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aphicFrame>
        <p:nvGraphicFramePr>
          <p:cNvPr id="797" name="Table 797"/>
          <p:cNvGraphicFramePr/>
          <p:nvPr/>
        </p:nvGraphicFramePr>
        <p:xfrm>
          <a:off x="4572000" y="3048000"/>
          <a:ext cx="3733800" cy="3819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03287"/>
                <a:gridCol w="2830512"/>
              </a:tblGrid>
              <a:tr h="198437">
                <a:tc>
                  <a:txBody>
                    <a:bodyPr/>
                    <a:lstStyle/>
                    <a:p>
                      <a:pPr lvl="0" algn="l">
                        <a:spcBef>
                          <a:spcPts val="100"/>
                        </a:spcBef>
                        <a:defRPr b="0" i="0" sz="1800"/>
                      </a:pPr>
                      <a:r>
                        <a:rPr sz="700"/>
                        <a:t>Bộ tổng chẵn</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100"/>
                        </a:spcBef>
                        <a:defRPr b="0" i="0" sz="1800"/>
                      </a:pPr>
                      <a:r>
                        <a:rPr sz="700"/>
                        <a:t>Là bộ số có tổng là 0,2,4,6,8</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198437">
                <a:tc>
                  <a:txBody>
                    <a:bodyPr/>
                    <a:lstStyle/>
                    <a:p>
                      <a:pPr lvl="0" algn="l">
                        <a:spcBef>
                          <a:spcPts val="100"/>
                        </a:spcBef>
                        <a:defRPr b="0" i="0" sz="1800"/>
                      </a:pPr>
                      <a:r>
                        <a:rPr sz="700"/>
                        <a:t>Bộ tổng lẻ</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tổng là 1,3,5,7,9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96850">
                <a:tc>
                  <a:txBody>
                    <a:bodyPr/>
                    <a:lstStyle/>
                    <a:p>
                      <a:pPr lvl="0" algn="l">
                        <a:spcBef>
                          <a:spcPts val="100"/>
                        </a:spcBef>
                        <a:defRPr b="0" i="0" sz="1800"/>
                      </a:pPr>
                      <a:r>
                        <a:rPr sz="700"/>
                        <a:t>Bộ chẵn chẵn</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đầu đuôi tương ứng là chữ số chẵn chẵn</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98437">
                <a:tc>
                  <a:txBody>
                    <a:bodyPr/>
                    <a:lstStyle/>
                    <a:p>
                      <a:pPr lvl="0" algn="l">
                        <a:spcBef>
                          <a:spcPts val="100"/>
                        </a:spcBef>
                        <a:defRPr b="0" i="0" sz="1800"/>
                      </a:pPr>
                      <a:r>
                        <a:rPr sz="700"/>
                        <a:t>Bộ lẻ lẻ</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đầu đuôi tương ứng là chữ số  lẻ lẻ</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98437">
                <a:tc>
                  <a:txBody>
                    <a:bodyPr/>
                    <a:lstStyle/>
                    <a:p>
                      <a:pPr lvl="0" algn="l">
                        <a:spcBef>
                          <a:spcPts val="100"/>
                        </a:spcBef>
                        <a:defRPr b="0" i="0" sz="1800"/>
                      </a:pPr>
                      <a:r>
                        <a:rPr sz="700"/>
                        <a:t>Bộ chẵn lẻ</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đầu đuôi tương ứng là chữ số chẵn lẻ</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98437">
                <a:tc>
                  <a:txBody>
                    <a:bodyPr/>
                    <a:lstStyle/>
                    <a:p>
                      <a:pPr lvl="0" algn="l">
                        <a:spcBef>
                          <a:spcPts val="100"/>
                        </a:spcBef>
                        <a:defRPr b="0" i="0" sz="1800"/>
                      </a:pPr>
                      <a:r>
                        <a:rPr sz="700"/>
                        <a:t>Bộ lẻ chẵn</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đầu đuôi tương ứng là chữ số lẻ chẵn</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198437">
                <a:tc>
                  <a:txBody>
                    <a:bodyPr/>
                    <a:lstStyle/>
                    <a:p>
                      <a:pPr lvl="0" algn="l">
                        <a:spcBef>
                          <a:spcPts val="100"/>
                        </a:spcBef>
                        <a:defRPr b="0" i="0" sz="1800"/>
                      </a:pPr>
                      <a:r>
                        <a:rPr sz="700"/>
                        <a:t>Bộ kép</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100"/>
                        </a:spcBef>
                        <a:defRPr b="0" i="0" sz="1800"/>
                      </a:pPr>
                      <a:r>
                        <a:rPr sz="700"/>
                        <a:t>Là bộ số có đầu đuôi tương ứng là chữ số giống nhau</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207962">
                <a:tc>
                  <a:txBody>
                    <a:bodyPr/>
                    <a:lstStyle/>
                    <a:p>
                      <a:pPr lvl="0" algn="l">
                        <a:spcBef>
                          <a:spcPts val="100"/>
                        </a:spcBef>
                        <a:defRPr b="0" i="0" sz="1800"/>
                      </a:pPr>
                      <a:r>
                        <a:rPr sz="700"/>
                        <a:t>Bộ sát kép</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100"/>
                        </a:spcBef>
                        <a:defRPr b="0" i="0" sz="1800"/>
                      </a:pPr>
                      <a:r>
                        <a:rPr sz="700"/>
                        <a:t>Là bộ số có đầu đuôi tương ứng là chữ số cách nhau 1 đơn vị</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798" name="Shape 798"/>
          <p:cNvSpPr/>
          <p:nvPr/>
        </p:nvSpPr>
        <p:spPr>
          <a:xfrm>
            <a:off x="1981200" y="20574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801" name="Group 801"/>
          <p:cNvGrpSpPr/>
          <p:nvPr/>
        </p:nvGrpSpPr>
        <p:grpSpPr>
          <a:xfrm>
            <a:off x="2743199" y="2035018"/>
            <a:ext cx="990601" cy="276539"/>
            <a:chOff x="0" y="0"/>
            <a:chExt cx="990600" cy="276538"/>
          </a:xfrm>
        </p:grpSpPr>
        <p:sp>
          <p:nvSpPr>
            <p:cNvPr id="799" name="Shape 799"/>
            <p:cNvSpPr/>
            <p:nvPr/>
          </p:nvSpPr>
          <p:spPr>
            <a:xfrm>
              <a:off x="0" y="25556"/>
              <a:ext cx="990600" cy="225426"/>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800" name="Shape 800"/>
            <p:cNvSpPr/>
            <p:nvPr/>
          </p:nvSpPr>
          <p:spPr>
            <a:xfrm>
              <a:off x="0" y="0"/>
              <a:ext cx="79235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Miền Bắc</a:t>
              </a:r>
            </a:p>
          </p:txBody>
        </p:sp>
      </p:grpSp>
      <p:sp>
        <p:nvSpPr>
          <p:cNvPr id="802" name="Shape 802"/>
          <p:cNvSpPr/>
          <p:nvPr/>
        </p:nvSpPr>
        <p:spPr>
          <a:xfrm>
            <a:off x="3581400" y="213201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4" name="Shape 804"/>
          <p:cNvSpPr/>
          <p:nvPr/>
        </p:nvSpPr>
        <p:spPr>
          <a:xfrm>
            <a:off x="4038600" y="625475"/>
            <a:ext cx="4876800" cy="5622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800"/>
              </a:spcBef>
            </a:pPr>
            <a:r>
              <a:rPr sz="1400">
                <a:latin typeface="Arial Bold"/>
                <a:ea typeface="Arial Bold"/>
                <a:cs typeface="Arial Bold"/>
                <a:sym typeface="Arial Bold"/>
              </a:rPr>
              <a:t>6. Giao diện mục THỐNG KÊ</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 Giao diện thống kê đặc biệt</a:t>
            </a:r>
            <a:endParaRPr sz="1400">
              <a:latin typeface="Arial Bold"/>
              <a:ea typeface="Arial Bold"/>
              <a:cs typeface="Arial Bold"/>
              <a:sym typeface="Arial Bold"/>
            </a:endParaRPr>
          </a:p>
          <a:p>
            <a:pPr lvl="0">
              <a:spcBef>
                <a:spcPts val="800"/>
              </a:spcBef>
            </a:pPr>
            <a:r>
              <a:rPr sz="1400">
                <a:latin typeface="Arial Bold"/>
                <a:ea typeface="Arial Bold"/>
                <a:cs typeface="Arial Bold"/>
                <a:sym typeface="Arial Bold"/>
              </a:rPr>
              <a:t>6.2.4. Giao diện thống kê đặc biệt theo “Bộ”</a:t>
            </a:r>
            <a:endParaRPr sz="1400">
              <a:latin typeface="Arial Bold"/>
              <a:ea typeface="Arial Bold"/>
              <a:cs typeface="Arial Bold"/>
              <a:sym typeface="Arial Bold"/>
            </a:endParaRPr>
          </a:p>
          <a:p>
            <a:pPr lvl="0">
              <a:spcBef>
                <a:spcPts val="800"/>
              </a:spcBef>
            </a:pPr>
            <a:r>
              <a:rPr i="1" sz="1400"/>
              <a:t>Chọn đầy đủ thông tin và click vào nút</a:t>
            </a:r>
            <a:r>
              <a:rPr b="1" i="1" sz="1400"/>
              <a:t> “TRA CỨU” </a:t>
            </a:r>
            <a:r>
              <a:rPr i="1" sz="1400"/>
              <a:t>sẽ chuyển sang giao diện bên như bên cạnh.</a:t>
            </a:r>
            <a:endParaRPr i="1" sz="1400"/>
          </a:p>
          <a:p>
            <a:pPr lvl="0">
              <a:spcBef>
                <a:spcPts val="800"/>
              </a:spcBef>
              <a:buSzPct val="100000"/>
              <a:buFont typeface="Wingdings"/>
              <a:buChar char="▪"/>
            </a:pPr>
            <a:r>
              <a:rPr sz="1400"/>
              <a:t>   Giao diện hiển thị nội dung thông tin kết quả thống kê theo Bộ, ví dụ Bộ Tổng lẻ, bao gồm:</a:t>
            </a:r>
            <a:endParaRPr sz="1400"/>
          </a:p>
          <a:p>
            <a:pPr lvl="1" marL="457200" indent="0">
              <a:spcBef>
                <a:spcPts val="800"/>
              </a:spcBef>
              <a:buSzPct val="100000"/>
              <a:buFont typeface="Arial"/>
              <a:buChar char="+"/>
            </a:pPr>
            <a:r>
              <a:rPr sz="1400"/>
              <a:t>   Cột 1: Các cặp số trong khoảng thời gian đã chọn có tổng bằng tổng đã chọn. Ví dụ: Bộ tổng lẻ</a:t>
            </a:r>
            <a:endParaRPr sz="1400"/>
          </a:p>
          <a:p>
            <a:pPr lvl="1" marL="457200" indent="0">
              <a:spcBef>
                <a:spcPts val="800"/>
              </a:spcBef>
              <a:buSzPct val="100000"/>
              <a:buFont typeface="Arial"/>
              <a:buChar char="+"/>
            </a:pPr>
            <a:r>
              <a:rPr sz="1400"/>
              <a:t>   Cột 2: Ngày xuất hiện gần nhất của cặp số đó</a:t>
            </a:r>
            <a:endParaRPr sz="1400"/>
          </a:p>
          <a:p>
            <a:pPr lvl="1" marL="457200" indent="0">
              <a:spcBef>
                <a:spcPts val="800"/>
              </a:spcBef>
              <a:buSzPct val="100000"/>
              <a:buFont typeface="Arial"/>
              <a:buChar char="+"/>
            </a:pPr>
            <a:r>
              <a:rPr sz="1400"/>
              <a:t>   Cột 3: Số lần xuất hiện là số lần xuất hiện của cặp số đó trong khoảng thời gian đã được lựa chọn</a:t>
            </a:r>
            <a:endParaRPr sz="1400"/>
          </a:p>
          <a:p>
            <a:pPr lvl="1" marL="457200" indent="0">
              <a:spcBef>
                <a:spcPts val="800"/>
              </a:spcBef>
              <a:buSzPct val="100000"/>
              <a:buFont typeface="Arial"/>
              <a:buChar char="+"/>
            </a:pPr>
            <a:r>
              <a:rPr sz="1400"/>
              <a:t>   Cột 4: Số ngày chưa xuất hiện là số ngày tính từ lần xuất hiện gần nhất của cặp số cho tới thời điểm hiện tại</a:t>
            </a:r>
            <a:endParaRPr sz="1400"/>
          </a:p>
          <a:p>
            <a:pPr lvl="1" marL="457200" indent="0">
              <a:spcBef>
                <a:spcPts val="800"/>
              </a:spcBef>
              <a:buSzPct val="100000"/>
              <a:buFont typeface="Arial"/>
              <a:buChar char="+"/>
            </a:pPr>
            <a:r>
              <a:rPr sz="1400"/>
              <a:t>   Ví dụ: Trong KQXS Miền Bắc, Cặp số 12 có tổng bằng 0 xuất hiện gần nhất vào ngày 15/10/2013, trong khoảng từ 12/10/2013 – 20/10/2013 cặp số 19 xuất hiện 5 lần, tính đến thời điểm hiện tại thì 6 ngày liên tiếp cặp số 19 chưa xuất hiện</a:t>
            </a:r>
            <a:endParaRPr sz="1400"/>
          </a:p>
          <a:p>
            <a:pPr lvl="0">
              <a:spcBef>
                <a:spcPts val="800"/>
              </a:spcBef>
              <a:buSzPct val="100000"/>
              <a:buFont typeface="Wingdings"/>
              <a:buChar char="▪"/>
            </a:pPr>
            <a:r>
              <a:rPr sz="1400"/>
              <a:t>    Để chọn các catelogy khác click vào biểu tượng thanh menu cạnh </a:t>
            </a:r>
            <a:r>
              <a:rPr sz="1400">
                <a:latin typeface="Arial Bold"/>
                <a:ea typeface="Arial Bold"/>
                <a:cs typeface="Arial Bold"/>
                <a:sym typeface="Arial Bold"/>
              </a:rPr>
              <a:t>“THỐNG KÊ BỘ”</a:t>
            </a:r>
          </a:p>
        </p:txBody>
      </p:sp>
      <p:sp>
        <p:nvSpPr>
          <p:cNvPr id="805" name="Shape 805"/>
          <p:cNvSpPr/>
          <p:nvPr/>
        </p:nvSpPr>
        <p:spPr>
          <a:xfrm>
            <a:off x="76200" y="609600"/>
            <a:ext cx="3733800" cy="5867400"/>
          </a:xfrm>
          <a:prstGeom prst="rect">
            <a:avLst/>
          </a:prstGeom>
          <a:solidFill>
            <a:srgbClr val="FFFFFF"/>
          </a:solidFill>
          <a:ln w="38100">
            <a:solidFill/>
            <a:round/>
          </a:ln>
        </p:spPr>
        <p:txBody>
          <a:bodyPr lIns="0" tIns="0" rIns="0" bIns="0" anchor="ctr"/>
          <a:lstStyle/>
          <a:p>
            <a:pPr lvl="0" algn="ctr"/>
          </a:p>
        </p:txBody>
      </p:sp>
      <p:grpSp>
        <p:nvGrpSpPr>
          <p:cNvPr id="808" name="Group 808"/>
          <p:cNvGrpSpPr/>
          <p:nvPr/>
        </p:nvGrpSpPr>
        <p:grpSpPr>
          <a:xfrm>
            <a:off x="76200" y="609600"/>
            <a:ext cx="3733800" cy="381000"/>
            <a:chOff x="0" y="0"/>
            <a:chExt cx="3733800" cy="381000"/>
          </a:xfrm>
        </p:grpSpPr>
        <p:sp>
          <p:nvSpPr>
            <p:cNvPr id="806" name="Shape 806"/>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807" name="Shape 807"/>
            <p:cNvSpPr/>
            <p:nvPr/>
          </p:nvSpPr>
          <p:spPr>
            <a:xfrm>
              <a:off x="1097974" y="33803"/>
              <a:ext cx="153785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BỘ</a:t>
              </a:r>
            </a:p>
          </p:txBody>
        </p:sp>
      </p:grpSp>
      <p:sp>
        <p:nvSpPr>
          <p:cNvPr id="809" name="Shape 809"/>
          <p:cNvSpPr/>
          <p:nvPr/>
        </p:nvSpPr>
        <p:spPr>
          <a:xfrm>
            <a:off x="152400" y="7127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810" name="Shape 810"/>
          <p:cNvSpPr/>
          <p:nvPr/>
        </p:nvSpPr>
        <p:spPr>
          <a:xfrm>
            <a:off x="228600" y="7747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811" name="Shape 811"/>
          <p:cNvSpPr/>
          <p:nvPr/>
        </p:nvSpPr>
        <p:spPr>
          <a:xfrm>
            <a:off x="214312" y="8223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812" name="Shape 812"/>
          <p:cNvSpPr/>
          <p:nvPr/>
        </p:nvSpPr>
        <p:spPr>
          <a:xfrm>
            <a:off x="230187" y="8699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815" name="Group 815"/>
          <p:cNvGrpSpPr/>
          <p:nvPr/>
        </p:nvGrpSpPr>
        <p:grpSpPr>
          <a:xfrm>
            <a:off x="-1" y="0"/>
            <a:ext cx="9144002" cy="381000"/>
            <a:chOff x="0" y="0"/>
            <a:chExt cx="9144000" cy="381000"/>
          </a:xfrm>
        </p:grpSpPr>
        <p:sp>
          <p:nvSpPr>
            <p:cNvPr id="813" name="Shape 813"/>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814" name="Shape 814"/>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aphicFrame>
        <p:nvGraphicFramePr>
          <p:cNvPr id="816" name="Table 816"/>
          <p:cNvGraphicFramePr/>
          <p:nvPr/>
        </p:nvGraphicFramePr>
        <p:xfrm>
          <a:off x="76200" y="3148012"/>
          <a:ext cx="3733800" cy="32527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15950"/>
                <a:gridCol w="1279525"/>
                <a:gridCol w="795337"/>
                <a:gridCol w="1042987"/>
              </a:tblGrid>
              <a:tr h="425450">
                <a:tc>
                  <a:txBody>
                    <a:bodyPr/>
                    <a:lstStyle/>
                    <a:p>
                      <a:pPr lvl="0" algn="l">
                        <a:spcBef>
                          <a:spcPts val="200"/>
                        </a:spcBef>
                        <a:defRPr b="0" i="0" sz="1800"/>
                      </a:pPr>
                      <a:r>
                        <a:rPr sz="1000"/>
                        <a:t>Cặp số</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Ngày XH gần nhất</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Số lần XH</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200"/>
                        </a:spcBef>
                        <a:defRPr b="0" i="0" sz="1800"/>
                      </a:pPr>
                      <a:r>
                        <a:rPr sz="1000"/>
                        <a:t>Số ngày chưa XH</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2827337">
                <a:tc>
                  <a:txBody>
                    <a:bodyPr/>
                    <a:lstStyle/>
                    <a:p>
                      <a:pPr lvl="0" algn="l">
                        <a:spcBef>
                          <a:spcPts val="200"/>
                        </a:spcBef>
                        <a:defRPr b="0" i="0" sz="1800"/>
                      </a:pPr>
                      <a:r>
                        <a:rPr sz="1000"/>
                        <a:t>12</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15/10/2013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5</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000"/>
                        <a:t>6</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819" name="Group 819"/>
          <p:cNvGrpSpPr/>
          <p:nvPr/>
        </p:nvGrpSpPr>
        <p:grpSpPr>
          <a:xfrm>
            <a:off x="1657109" y="2590800"/>
            <a:ext cx="800582" cy="304800"/>
            <a:chOff x="0" y="0"/>
            <a:chExt cx="800581" cy="304800"/>
          </a:xfrm>
        </p:grpSpPr>
        <p:sp>
          <p:nvSpPr>
            <p:cNvPr id="817" name="Shape 817"/>
            <p:cNvSpPr/>
            <p:nvPr/>
          </p:nvSpPr>
          <p:spPr>
            <a:xfrm>
              <a:off x="19290" y="0"/>
              <a:ext cx="762001" cy="304800"/>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818" name="Shape 818"/>
            <p:cNvSpPr/>
            <p:nvPr/>
          </p:nvSpPr>
          <p:spPr>
            <a:xfrm>
              <a:off x="0" y="20272"/>
              <a:ext cx="80058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grpSp>
        <p:nvGrpSpPr>
          <p:cNvPr id="822" name="Group 822"/>
          <p:cNvGrpSpPr/>
          <p:nvPr/>
        </p:nvGrpSpPr>
        <p:grpSpPr>
          <a:xfrm>
            <a:off x="914399" y="1646288"/>
            <a:ext cx="762001" cy="288824"/>
            <a:chOff x="0" y="0"/>
            <a:chExt cx="762000" cy="288823"/>
          </a:xfrm>
        </p:grpSpPr>
        <p:sp>
          <p:nvSpPr>
            <p:cNvPr id="820" name="Shape 820"/>
            <p:cNvSpPr/>
            <p:nvPr/>
          </p:nvSpPr>
          <p:spPr>
            <a:xfrm>
              <a:off x="0" y="30111"/>
              <a:ext cx="7620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821" name="Shape 821"/>
            <p:cNvSpPr/>
            <p:nvPr/>
          </p:nvSpPr>
          <p:spPr>
            <a:xfrm>
              <a:off x="0" y="0"/>
              <a:ext cx="32161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Bộ</a:t>
              </a:r>
            </a:p>
          </p:txBody>
        </p:sp>
      </p:grpSp>
      <p:sp>
        <p:nvSpPr>
          <p:cNvPr id="823" name="Shape 823"/>
          <p:cNvSpPr/>
          <p:nvPr/>
        </p:nvSpPr>
        <p:spPr>
          <a:xfrm>
            <a:off x="76200" y="1676400"/>
            <a:ext cx="9144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Kiểu TK</a:t>
            </a:r>
          </a:p>
        </p:txBody>
      </p:sp>
      <p:sp>
        <p:nvSpPr>
          <p:cNvPr id="824" name="Shape 824"/>
          <p:cNvSpPr/>
          <p:nvPr/>
        </p:nvSpPr>
        <p:spPr>
          <a:xfrm>
            <a:off x="1498600" y="17526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827" name="Group 827"/>
          <p:cNvGrpSpPr/>
          <p:nvPr/>
        </p:nvGrpSpPr>
        <p:grpSpPr>
          <a:xfrm>
            <a:off x="2743199" y="1633380"/>
            <a:ext cx="914401" cy="276540"/>
            <a:chOff x="0" y="0"/>
            <a:chExt cx="914400" cy="276538"/>
          </a:xfrm>
        </p:grpSpPr>
        <p:sp>
          <p:nvSpPr>
            <p:cNvPr id="825" name="Shape 825"/>
            <p:cNvSpPr/>
            <p:nvPr/>
          </p:nvSpPr>
          <p:spPr>
            <a:xfrm>
              <a:off x="0" y="23969"/>
              <a:ext cx="9144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826" name="Shape 826"/>
            <p:cNvSpPr/>
            <p:nvPr/>
          </p:nvSpPr>
          <p:spPr>
            <a:xfrm>
              <a:off x="0" y="0"/>
              <a:ext cx="65482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Tổng lẻ</a:t>
              </a:r>
            </a:p>
          </p:txBody>
        </p:sp>
      </p:grpSp>
      <p:sp>
        <p:nvSpPr>
          <p:cNvPr id="828" name="Shape 828"/>
          <p:cNvSpPr/>
          <p:nvPr/>
        </p:nvSpPr>
        <p:spPr>
          <a:xfrm>
            <a:off x="1828800" y="1614487"/>
            <a:ext cx="914400"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Chọn TK</a:t>
            </a:r>
          </a:p>
        </p:txBody>
      </p:sp>
      <p:sp>
        <p:nvSpPr>
          <p:cNvPr id="829" name="Shape 829"/>
          <p:cNvSpPr/>
          <p:nvPr/>
        </p:nvSpPr>
        <p:spPr>
          <a:xfrm>
            <a:off x="3505200" y="173355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832" name="Group 832"/>
          <p:cNvGrpSpPr/>
          <p:nvPr/>
        </p:nvGrpSpPr>
        <p:grpSpPr>
          <a:xfrm>
            <a:off x="887412" y="2076450"/>
            <a:ext cx="1106488" cy="265113"/>
            <a:chOff x="0" y="0"/>
            <a:chExt cx="1106487" cy="265112"/>
          </a:xfrm>
        </p:grpSpPr>
        <p:sp>
          <p:nvSpPr>
            <p:cNvPr id="830" name="Shape 830"/>
            <p:cNvSpPr/>
            <p:nvPr/>
          </p:nvSpPr>
          <p:spPr>
            <a:xfrm>
              <a:off x="0" y="0"/>
              <a:ext cx="1106488" cy="26511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200"/>
              </a:pPr>
            </a:p>
          </p:txBody>
        </p:sp>
        <p:sp>
          <p:nvSpPr>
            <p:cNvPr id="831" name="Shape 831"/>
            <p:cNvSpPr/>
            <p:nvPr/>
          </p:nvSpPr>
          <p:spPr>
            <a:xfrm>
              <a:off x="0" y="429"/>
              <a:ext cx="9512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200"/>
              </a:lvl1pPr>
            </a:lstStyle>
            <a:p>
              <a:pPr lvl="0">
                <a:defRPr sz="1800"/>
              </a:pPr>
              <a:r>
                <a:rPr sz="1200"/>
                <a:t>Giải đặc biệt</a:t>
              </a:r>
            </a:p>
          </p:txBody>
        </p:sp>
      </p:grpSp>
      <p:sp>
        <p:nvSpPr>
          <p:cNvPr id="833" name="Shape 833"/>
          <p:cNvSpPr/>
          <p:nvPr/>
        </p:nvSpPr>
        <p:spPr>
          <a:xfrm>
            <a:off x="76199" y="2057400"/>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Loại giải</a:t>
            </a:r>
          </a:p>
        </p:txBody>
      </p:sp>
      <p:sp>
        <p:nvSpPr>
          <p:cNvPr id="834" name="Shape 834"/>
          <p:cNvSpPr/>
          <p:nvPr/>
        </p:nvSpPr>
        <p:spPr>
          <a:xfrm>
            <a:off x="1828800" y="2147887"/>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835" name="Shape 835"/>
          <p:cNvSpPr/>
          <p:nvPr/>
        </p:nvSpPr>
        <p:spPr>
          <a:xfrm>
            <a:off x="76199" y="1254125"/>
            <a:ext cx="1143002"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836" name="Shape 836"/>
          <p:cNvSpPr/>
          <p:nvPr/>
        </p:nvSpPr>
        <p:spPr>
          <a:xfrm>
            <a:off x="1828800" y="1219200"/>
            <a:ext cx="1039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839" name="Group 839"/>
          <p:cNvGrpSpPr/>
          <p:nvPr/>
        </p:nvGrpSpPr>
        <p:grpSpPr>
          <a:xfrm>
            <a:off x="900057" y="1236297"/>
            <a:ext cx="866886" cy="264256"/>
            <a:chOff x="0" y="0"/>
            <a:chExt cx="866884" cy="264254"/>
          </a:xfrm>
        </p:grpSpPr>
        <p:sp>
          <p:nvSpPr>
            <p:cNvPr id="837" name="Shape 837"/>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838" name="Shape 838"/>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842" name="Group 842"/>
          <p:cNvGrpSpPr/>
          <p:nvPr/>
        </p:nvGrpSpPr>
        <p:grpSpPr>
          <a:xfrm>
            <a:off x="2743200" y="1236297"/>
            <a:ext cx="914400" cy="264256"/>
            <a:chOff x="0" y="0"/>
            <a:chExt cx="914400" cy="264254"/>
          </a:xfrm>
        </p:grpSpPr>
        <p:sp>
          <p:nvSpPr>
            <p:cNvPr id="840" name="Shape 840"/>
            <p:cNvSpPr/>
            <p:nvPr/>
          </p:nvSpPr>
          <p:spPr>
            <a:xfrm>
              <a:off x="0" y="17827"/>
              <a:ext cx="9144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841" name="Shape 841"/>
            <p:cNvSpPr/>
            <p:nvPr/>
          </p:nvSpPr>
          <p:spPr>
            <a:xfrm>
              <a:off x="23757" y="0"/>
              <a:ext cx="866886"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sp>
        <p:nvSpPr>
          <p:cNvPr id="843" name="Shape 843"/>
          <p:cNvSpPr/>
          <p:nvPr/>
        </p:nvSpPr>
        <p:spPr>
          <a:xfrm>
            <a:off x="1981200" y="20574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846" name="Group 846"/>
          <p:cNvGrpSpPr/>
          <p:nvPr/>
        </p:nvGrpSpPr>
        <p:grpSpPr>
          <a:xfrm>
            <a:off x="2743199" y="2035018"/>
            <a:ext cx="990601" cy="276539"/>
            <a:chOff x="0" y="0"/>
            <a:chExt cx="990600" cy="276538"/>
          </a:xfrm>
        </p:grpSpPr>
        <p:sp>
          <p:nvSpPr>
            <p:cNvPr id="844" name="Shape 844"/>
            <p:cNvSpPr/>
            <p:nvPr/>
          </p:nvSpPr>
          <p:spPr>
            <a:xfrm>
              <a:off x="0" y="25556"/>
              <a:ext cx="990600" cy="225426"/>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845" name="Shape 845"/>
            <p:cNvSpPr/>
            <p:nvPr/>
          </p:nvSpPr>
          <p:spPr>
            <a:xfrm>
              <a:off x="0" y="0"/>
              <a:ext cx="79235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Miền Bắc</a:t>
              </a:r>
            </a:p>
          </p:txBody>
        </p:sp>
      </p:grpSp>
      <p:sp>
        <p:nvSpPr>
          <p:cNvPr id="847" name="Shape 847"/>
          <p:cNvSpPr/>
          <p:nvPr/>
        </p:nvSpPr>
        <p:spPr>
          <a:xfrm>
            <a:off x="3581400" y="213201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9" name="Shape 849"/>
          <p:cNvSpPr/>
          <p:nvPr/>
        </p:nvSpPr>
        <p:spPr>
          <a:xfrm>
            <a:off x="152400" y="685800"/>
            <a:ext cx="3733800" cy="5867400"/>
          </a:xfrm>
          <a:prstGeom prst="rect">
            <a:avLst/>
          </a:prstGeom>
          <a:solidFill>
            <a:srgbClr val="FFFFFF"/>
          </a:solidFill>
          <a:ln w="38100">
            <a:solidFill/>
            <a:round/>
          </a:ln>
        </p:spPr>
        <p:txBody>
          <a:bodyPr lIns="0" tIns="0" rIns="0" bIns="0" anchor="ctr"/>
          <a:lstStyle/>
          <a:p>
            <a:pPr lvl="0" algn="ctr"/>
          </a:p>
        </p:txBody>
      </p:sp>
      <p:sp>
        <p:nvSpPr>
          <p:cNvPr id="850" name="Shape 850"/>
          <p:cNvSpPr/>
          <p:nvPr/>
        </p:nvSpPr>
        <p:spPr>
          <a:xfrm>
            <a:off x="4038600" y="674687"/>
            <a:ext cx="5105400" cy="57477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700"/>
              </a:spcBef>
            </a:pPr>
            <a:r>
              <a:rPr sz="1300">
                <a:latin typeface="Arial Bold"/>
                <a:ea typeface="Arial Bold"/>
                <a:cs typeface="Arial Bold"/>
                <a:sym typeface="Arial Bold"/>
              </a:rPr>
              <a:t>6. Giao diện mục THỐNG KÊ</a:t>
            </a:r>
            <a:endParaRPr sz="1300">
              <a:latin typeface="Arial Bold"/>
              <a:ea typeface="Arial Bold"/>
              <a:cs typeface="Arial Bold"/>
              <a:sym typeface="Arial Bold"/>
            </a:endParaRPr>
          </a:p>
          <a:p>
            <a:pPr lvl="0">
              <a:spcBef>
                <a:spcPts val="700"/>
              </a:spcBef>
            </a:pPr>
            <a:r>
              <a:rPr sz="1300">
                <a:latin typeface="Arial Bold"/>
                <a:ea typeface="Arial Bold"/>
                <a:cs typeface="Arial Bold"/>
                <a:sym typeface="Arial Bold"/>
              </a:rPr>
              <a:t>6.3. Giao diện thống kê lô gan</a:t>
            </a:r>
            <a:endParaRPr sz="1300">
              <a:latin typeface="Arial Bold"/>
              <a:ea typeface="Arial Bold"/>
              <a:cs typeface="Arial Bold"/>
              <a:sym typeface="Arial Bold"/>
            </a:endParaRPr>
          </a:p>
          <a:p>
            <a:pPr lvl="0">
              <a:spcBef>
                <a:spcPts val="700"/>
              </a:spcBef>
            </a:pPr>
            <a:r>
              <a:rPr i="1" sz="1300"/>
              <a:t>Từ giao diện mục </a:t>
            </a:r>
            <a:r>
              <a:rPr b="1" i="1" sz="1300"/>
              <a:t>“Thống kê” </a:t>
            </a:r>
            <a:r>
              <a:rPr i="1" sz="1300"/>
              <a:t>chung click vào</a:t>
            </a:r>
            <a:r>
              <a:rPr b="1" i="1" sz="1300"/>
              <a:t> “Thống kê lô gan”  </a:t>
            </a:r>
            <a:r>
              <a:rPr i="1" sz="1300"/>
              <a:t>sẽ chuyển sang giao diện bên như bên cạnh.</a:t>
            </a:r>
            <a:endParaRPr i="1" sz="1300"/>
          </a:p>
          <a:p>
            <a:pPr lvl="0">
              <a:spcBef>
                <a:spcPts val="700"/>
              </a:spcBef>
              <a:buSzPct val="100000"/>
              <a:buFont typeface="Wingdings"/>
              <a:buChar char="▪"/>
            </a:pPr>
            <a:r>
              <a:rPr sz="1300"/>
              <a:t>   Thống kê lô gan là thống kê tất cả các cặp số chưa xuất hiện mà số ngày chưa xuất hiện &gt;= khoảng gan đã chọn tính từ thời điểm cuối được lựa chọn.</a:t>
            </a:r>
            <a:endParaRPr sz="1300"/>
          </a:p>
          <a:p>
            <a:pPr lvl="0">
              <a:spcBef>
                <a:spcPts val="700"/>
              </a:spcBef>
              <a:buSzPct val="100000"/>
              <a:buFont typeface="Wingdings"/>
              <a:buChar char="▪"/>
            </a:pPr>
            <a:r>
              <a:rPr sz="1300"/>
              <a:t>   Tiêu chí xem Thống kê lô gan:</a:t>
            </a:r>
            <a:endParaRPr sz="1300"/>
          </a:p>
          <a:p>
            <a:pPr lvl="1" marL="457200" indent="0">
              <a:spcBef>
                <a:spcPts val="700"/>
              </a:spcBef>
              <a:buSzPct val="100000"/>
              <a:buFont typeface="Arial"/>
              <a:buChar char="+"/>
            </a:pPr>
            <a:r>
              <a:rPr sz="1300"/>
              <a:t>   Xem theo tỉnh/ thành phố, bao gồm: Miền Bắc và 64 tỉnh thành trên toàn quốc</a:t>
            </a:r>
            <a:endParaRPr sz="1300"/>
          </a:p>
          <a:p>
            <a:pPr lvl="1" marL="457200" indent="0">
              <a:spcBef>
                <a:spcPts val="700"/>
              </a:spcBef>
              <a:buSzPct val="100000"/>
              <a:buFont typeface="Arial"/>
              <a:buChar char="+"/>
            </a:pPr>
            <a:r>
              <a:rPr sz="1300"/>
              <a:t>   Khoảng thời gian thống kê</a:t>
            </a:r>
            <a:endParaRPr sz="1300"/>
          </a:p>
          <a:p>
            <a:pPr lvl="1" marL="457200" indent="0">
              <a:spcBef>
                <a:spcPts val="700"/>
              </a:spcBef>
              <a:buSzPct val="100000"/>
              <a:buFont typeface="Arial"/>
              <a:buChar char="+"/>
            </a:pPr>
            <a:r>
              <a:rPr sz="1300"/>
              <a:t>   Khoảng gan: Khoảng thời gian nhỏ nhất (Đơn vị là ngày) mà các cặp lô gan chưa ra tính đến ngày cuối của khoảng thời gian được lựa chọn.</a:t>
            </a:r>
            <a:endParaRPr sz="1300"/>
          </a:p>
          <a:p>
            <a:pPr lvl="1" marL="457200" indent="0">
              <a:spcBef>
                <a:spcPts val="700"/>
              </a:spcBef>
              <a:buSzPct val="100000"/>
              <a:buFont typeface="Arial"/>
              <a:buChar char="+"/>
            </a:pPr>
            <a:r>
              <a:rPr sz="1300"/>
              <a:t>   Khoảng gan phải nhỏ hơn hoặc bằng số ngày giữa khoảng thời gian được lựa chọn</a:t>
            </a:r>
            <a:endParaRPr sz="1300"/>
          </a:p>
          <a:p>
            <a:pPr lvl="1" marL="457200" indent="0">
              <a:spcBef>
                <a:spcPts val="700"/>
              </a:spcBef>
              <a:buSzPct val="100000"/>
              <a:buFont typeface="Arial"/>
              <a:buChar char="+"/>
            </a:pPr>
            <a:r>
              <a:rPr sz="1300"/>
              <a:t>   Ví dụ: Trong KQXS Miền Bắc chọn khoảng gan là 10, khoảng ngày từ 12/10/13 đến 20/10/13 nghĩa là cần thống kê tất cả các cặp số có ít nhất 5 ngày chưa ra tính từ ngày 20/10/2013 trở về 12/12/13</a:t>
            </a:r>
            <a:endParaRPr sz="1300"/>
          </a:p>
          <a:p>
            <a:pPr lvl="0">
              <a:spcBef>
                <a:spcPts val="700"/>
              </a:spcBef>
              <a:buSzPct val="100000"/>
              <a:buFont typeface="Wingdings"/>
              <a:buChar char="▪"/>
            </a:pPr>
            <a:r>
              <a:rPr sz="1300"/>
              <a:t>   Chọn đầy đủ thông tin và Click </a:t>
            </a:r>
            <a:r>
              <a:rPr sz="1300">
                <a:latin typeface="Arial Bold"/>
                <a:ea typeface="Arial Bold"/>
                <a:cs typeface="Arial Bold"/>
                <a:sym typeface="Arial Bold"/>
              </a:rPr>
              <a:t>TRA CỨU </a:t>
            </a:r>
            <a:r>
              <a:rPr sz="1300"/>
              <a:t>để sang giao diện tiếp theo</a:t>
            </a:r>
            <a:endParaRPr sz="1300"/>
          </a:p>
          <a:p>
            <a:pPr lvl="0">
              <a:spcBef>
                <a:spcPts val="700"/>
              </a:spcBef>
              <a:buSzPct val="100000"/>
              <a:buFont typeface="Wingdings"/>
              <a:buChar char="▪"/>
            </a:pPr>
            <a:r>
              <a:rPr sz="1300"/>
              <a:t>   Để chọn các catelogy khác thì click vào biểu tượng thanh menu ở top trái màn hình bên cạnh </a:t>
            </a:r>
            <a:r>
              <a:rPr sz="1300">
                <a:latin typeface="Arial Bold"/>
                <a:ea typeface="Arial Bold"/>
                <a:cs typeface="Arial Bold"/>
                <a:sym typeface="Arial Bold"/>
              </a:rPr>
              <a:t>“THỐNG KÊ LÔ GAN”</a:t>
            </a:r>
          </a:p>
        </p:txBody>
      </p:sp>
      <p:grpSp>
        <p:nvGrpSpPr>
          <p:cNvPr id="853" name="Group 853"/>
          <p:cNvGrpSpPr/>
          <p:nvPr/>
        </p:nvGrpSpPr>
        <p:grpSpPr>
          <a:xfrm>
            <a:off x="1752600" y="2252297"/>
            <a:ext cx="846138" cy="264256"/>
            <a:chOff x="0" y="0"/>
            <a:chExt cx="846137" cy="264254"/>
          </a:xfrm>
        </p:grpSpPr>
        <p:sp>
          <p:nvSpPr>
            <p:cNvPr id="851" name="Shape 851"/>
            <p:cNvSpPr/>
            <p:nvPr/>
          </p:nvSpPr>
          <p:spPr>
            <a:xfrm>
              <a:off x="0" y="1952"/>
              <a:ext cx="846138" cy="26035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852" name="Shape 852"/>
            <p:cNvSpPr/>
            <p:nvPr/>
          </p:nvSpPr>
          <p:spPr>
            <a:xfrm>
              <a:off x="22778"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854" name="Shape 854"/>
          <p:cNvSpPr/>
          <p:nvPr/>
        </p:nvSpPr>
        <p:spPr>
          <a:xfrm>
            <a:off x="152400" y="1308100"/>
            <a:ext cx="457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a:t>
            </a:r>
          </a:p>
        </p:txBody>
      </p:sp>
      <p:sp>
        <p:nvSpPr>
          <p:cNvPr id="855" name="Shape 855"/>
          <p:cNvSpPr/>
          <p:nvPr/>
        </p:nvSpPr>
        <p:spPr>
          <a:xfrm>
            <a:off x="2084387" y="1273175"/>
            <a:ext cx="5334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a:t>
            </a:r>
          </a:p>
        </p:txBody>
      </p:sp>
      <p:sp>
        <p:nvSpPr>
          <p:cNvPr id="856" name="Shape 856"/>
          <p:cNvSpPr/>
          <p:nvPr/>
        </p:nvSpPr>
        <p:spPr>
          <a:xfrm>
            <a:off x="990600" y="1308100"/>
            <a:ext cx="838200" cy="228600"/>
          </a:xfrm>
          <a:prstGeom prst="rect">
            <a:avLst/>
          </a:prstGeom>
          <a:solidFill>
            <a:srgbClr val="FFFFFF"/>
          </a:solidFill>
          <a:ln>
            <a:solidFill/>
            <a:round/>
          </a:ln>
        </p:spPr>
        <p:txBody>
          <a:bodyPr lIns="0" tIns="0" rIns="0" bIns="0" anchor="ctr"/>
          <a:lstStyle/>
          <a:p>
            <a:pPr lvl="0" algn="ctr">
              <a:defRPr sz="1200"/>
            </a:pPr>
          </a:p>
        </p:txBody>
      </p:sp>
      <p:sp>
        <p:nvSpPr>
          <p:cNvPr id="857" name="Shape 857"/>
          <p:cNvSpPr/>
          <p:nvPr/>
        </p:nvSpPr>
        <p:spPr>
          <a:xfrm>
            <a:off x="2819400" y="1308100"/>
            <a:ext cx="914400" cy="228600"/>
          </a:xfrm>
          <a:prstGeom prst="rect">
            <a:avLst/>
          </a:prstGeom>
          <a:solidFill>
            <a:srgbClr val="FFFFFF"/>
          </a:solidFill>
          <a:ln>
            <a:solidFill/>
            <a:round/>
          </a:ln>
        </p:spPr>
        <p:txBody>
          <a:bodyPr lIns="0" tIns="0" rIns="0" bIns="0" anchor="ctr"/>
          <a:lstStyle/>
          <a:p>
            <a:pPr lvl="0" algn="ctr">
              <a:defRPr sz="1200"/>
            </a:pPr>
          </a:p>
        </p:txBody>
      </p:sp>
      <p:sp>
        <p:nvSpPr>
          <p:cNvPr id="858" name="Shape 858"/>
          <p:cNvSpPr/>
          <p:nvPr/>
        </p:nvSpPr>
        <p:spPr>
          <a:xfrm>
            <a:off x="1325562" y="1719262"/>
            <a:ext cx="503238" cy="236538"/>
          </a:xfrm>
          <a:prstGeom prst="rect">
            <a:avLst/>
          </a:prstGeom>
          <a:solidFill>
            <a:srgbClr val="FFFFFF"/>
          </a:solidFill>
          <a:ln>
            <a:solidFill/>
            <a:round/>
          </a:ln>
        </p:spPr>
        <p:txBody>
          <a:bodyPr lIns="0" tIns="0" rIns="0" bIns="0" anchor="ctr"/>
          <a:lstStyle/>
          <a:p>
            <a:pPr lvl="0" algn="ctr">
              <a:defRPr sz="1600"/>
            </a:pPr>
          </a:p>
        </p:txBody>
      </p:sp>
      <p:sp>
        <p:nvSpPr>
          <p:cNvPr id="859" name="Shape 859"/>
          <p:cNvSpPr/>
          <p:nvPr/>
        </p:nvSpPr>
        <p:spPr>
          <a:xfrm>
            <a:off x="152400" y="1689100"/>
            <a:ext cx="1219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Khoảng gan</a:t>
            </a:r>
          </a:p>
        </p:txBody>
      </p:sp>
      <p:grpSp>
        <p:nvGrpSpPr>
          <p:cNvPr id="862" name="Group 862"/>
          <p:cNvGrpSpPr/>
          <p:nvPr/>
        </p:nvGrpSpPr>
        <p:grpSpPr>
          <a:xfrm>
            <a:off x="152400" y="685800"/>
            <a:ext cx="3733800" cy="381000"/>
            <a:chOff x="0" y="0"/>
            <a:chExt cx="3733800" cy="381000"/>
          </a:xfrm>
        </p:grpSpPr>
        <p:sp>
          <p:nvSpPr>
            <p:cNvPr id="860" name="Shape 860"/>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861" name="Shape 861"/>
            <p:cNvSpPr/>
            <p:nvPr/>
          </p:nvSpPr>
          <p:spPr>
            <a:xfrm>
              <a:off x="855285" y="33803"/>
              <a:ext cx="20232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LÔ GAN</a:t>
              </a:r>
            </a:p>
          </p:txBody>
        </p:sp>
      </p:grpSp>
      <p:sp>
        <p:nvSpPr>
          <p:cNvPr id="863" name="Shape 863"/>
          <p:cNvSpPr/>
          <p:nvPr/>
        </p:nvSpPr>
        <p:spPr>
          <a:xfrm>
            <a:off x="2286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864" name="Shape 864"/>
          <p:cNvSpPr/>
          <p:nvPr/>
        </p:nvSpPr>
        <p:spPr>
          <a:xfrm>
            <a:off x="3048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865" name="Shape 865"/>
          <p:cNvSpPr/>
          <p:nvPr/>
        </p:nvSpPr>
        <p:spPr>
          <a:xfrm>
            <a:off x="2905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866" name="Shape 866"/>
          <p:cNvSpPr/>
          <p:nvPr/>
        </p:nvSpPr>
        <p:spPr>
          <a:xfrm>
            <a:off x="3063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869" name="Group 869"/>
          <p:cNvGrpSpPr/>
          <p:nvPr/>
        </p:nvGrpSpPr>
        <p:grpSpPr>
          <a:xfrm>
            <a:off x="-1" y="0"/>
            <a:ext cx="9144002" cy="381000"/>
            <a:chOff x="0" y="0"/>
            <a:chExt cx="9144000" cy="381000"/>
          </a:xfrm>
        </p:grpSpPr>
        <p:sp>
          <p:nvSpPr>
            <p:cNvPr id="867" name="Shape 867"/>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868" name="Shape 868"/>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870" name="Shape 870"/>
          <p:cNvSpPr/>
          <p:nvPr/>
        </p:nvSpPr>
        <p:spPr>
          <a:xfrm>
            <a:off x="2028825" y="17526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873" name="Group 873"/>
          <p:cNvGrpSpPr/>
          <p:nvPr/>
        </p:nvGrpSpPr>
        <p:grpSpPr>
          <a:xfrm>
            <a:off x="2790824" y="1730218"/>
            <a:ext cx="990601" cy="276539"/>
            <a:chOff x="0" y="0"/>
            <a:chExt cx="990600" cy="276538"/>
          </a:xfrm>
        </p:grpSpPr>
        <p:sp>
          <p:nvSpPr>
            <p:cNvPr id="871" name="Shape 871"/>
            <p:cNvSpPr/>
            <p:nvPr/>
          </p:nvSpPr>
          <p:spPr>
            <a:xfrm>
              <a:off x="0" y="25556"/>
              <a:ext cx="990600" cy="225426"/>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872" name="Shape 872"/>
            <p:cNvSpPr/>
            <p:nvPr/>
          </p:nvSpPr>
          <p:spPr>
            <a:xfrm>
              <a:off x="0" y="0"/>
              <a:ext cx="79235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Miền Bắc</a:t>
              </a:r>
            </a:p>
          </p:txBody>
        </p:sp>
      </p:grpSp>
      <p:sp>
        <p:nvSpPr>
          <p:cNvPr id="874" name="Shape 874"/>
          <p:cNvSpPr/>
          <p:nvPr/>
        </p:nvSpPr>
        <p:spPr>
          <a:xfrm>
            <a:off x="3629025" y="182721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6" name="Shape 876"/>
          <p:cNvSpPr/>
          <p:nvPr/>
        </p:nvSpPr>
        <p:spPr>
          <a:xfrm>
            <a:off x="304800" y="762000"/>
            <a:ext cx="3733800" cy="5867400"/>
          </a:xfrm>
          <a:prstGeom prst="rect">
            <a:avLst/>
          </a:prstGeom>
          <a:solidFill>
            <a:srgbClr val="FFFFFF"/>
          </a:solidFill>
          <a:ln w="38100">
            <a:solidFill/>
            <a:round/>
          </a:ln>
        </p:spPr>
        <p:txBody>
          <a:bodyPr lIns="0" tIns="0" rIns="0" bIns="0" anchor="ctr"/>
          <a:lstStyle/>
          <a:p>
            <a:pPr lvl="0" algn="ctr"/>
          </a:p>
        </p:txBody>
      </p:sp>
      <p:sp>
        <p:nvSpPr>
          <p:cNvPr id="877" name="Shape 877"/>
          <p:cNvSpPr/>
          <p:nvPr/>
        </p:nvSpPr>
        <p:spPr>
          <a:xfrm>
            <a:off x="4343400" y="914400"/>
            <a:ext cx="4343400" cy="41564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6. Giao diện mục THỐNG KÊ</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6.3. Giao diện thống kê lô gan</a:t>
            </a:r>
            <a:endParaRPr sz="1500">
              <a:latin typeface="Arial Bold"/>
              <a:ea typeface="Arial Bold"/>
              <a:cs typeface="Arial Bold"/>
              <a:sym typeface="Arial Bold"/>
            </a:endParaRPr>
          </a:p>
          <a:p>
            <a:pPr lvl="0">
              <a:spcBef>
                <a:spcPts val="900"/>
              </a:spcBef>
            </a:pPr>
            <a:r>
              <a:rPr i="1" sz="1500"/>
              <a:t>Sau khi chọn đầy đủ thông tin cần tra cứu và Click vào nút</a:t>
            </a:r>
            <a:r>
              <a:rPr b="1" i="1" sz="1500"/>
              <a:t> “TRA CỨU” </a:t>
            </a:r>
            <a:r>
              <a:rPr i="1" sz="1500"/>
              <a:t>sẽ chuyển sang giao diện bên như bên cạnh.</a:t>
            </a:r>
            <a:endParaRPr i="1" sz="1500"/>
          </a:p>
          <a:p>
            <a:pPr lvl="0">
              <a:buSzPct val="100000"/>
              <a:buChar char="•"/>
            </a:pPr>
            <a:r>
              <a:rPr sz="1500"/>
              <a:t>  </a:t>
            </a:r>
            <a:r>
              <a:t> </a:t>
            </a:r>
            <a:r>
              <a:rPr sz="1600"/>
              <a:t>Thao tác:</a:t>
            </a:r>
            <a:endParaRPr sz="1600"/>
          </a:p>
          <a:p>
            <a:pPr lvl="1"/>
            <a:r>
              <a:rPr sz="1600"/>
              <a:t>     +   Chọn khoảng thời gian thống kê</a:t>
            </a:r>
            <a:endParaRPr sz="1600"/>
          </a:p>
          <a:p>
            <a:pPr lvl="1"/>
            <a:r>
              <a:rPr sz="1600"/>
              <a:t>     +   Chọn khoảng gan</a:t>
            </a:r>
            <a:endParaRPr sz="1600"/>
          </a:p>
          <a:p>
            <a:pPr lvl="1"/>
            <a:r>
              <a:rPr sz="1600"/>
              <a:t>     +   Chọn tỉnh/thành phố: Menu chọn tỉnh/thành phố ở cuối giao diện</a:t>
            </a:r>
            <a:endParaRPr sz="1600"/>
          </a:p>
          <a:p>
            <a:pPr lvl="1"/>
            <a:r>
              <a:rPr sz="1600">
                <a:latin typeface="Wingdings"/>
                <a:ea typeface="Wingdings"/>
                <a:cs typeface="Wingdings"/>
                <a:sym typeface="Wingdings"/>
              </a:rPr>
              <a:t>➔ </a:t>
            </a:r>
            <a:r>
              <a:rPr sz="1600"/>
              <a:t>Ấn </a:t>
            </a:r>
            <a:r>
              <a:rPr sz="1600">
                <a:latin typeface="Arial Bold"/>
                <a:ea typeface="Arial Bold"/>
                <a:cs typeface="Arial Bold"/>
                <a:sym typeface="Arial Bold"/>
              </a:rPr>
              <a:t>“TRA CỨU”</a:t>
            </a:r>
            <a:endParaRPr sz="1300"/>
          </a:p>
          <a:p>
            <a:pPr lvl="0">
              <a:spcBef>
                <a:spcPts val="900"/>
              </a:spcBef>
              <a:buSzPct val="100000"/>
              <a:buFont typeface="Wingdings"/>
              <a:buChar char="▪"/>
            </a:pPr>
            <a:r>
              <a:rPr sz="1500"/>
              <a:t>   Giao diện hiển thị nội dung thông tin kết quả thống kê lô ganchi tiết như hình bên</a:t>
            </a:r>
            <a:endParaRPr sz="1600"/>
          </a:p>
          <a:p>
            <a:pPr lvl="0">
              <a:spcBef>
                <a:spcPts val="900"/>
              </a:spcBef>
              <a:buSzPct val="100000"/>
              <a:buFont typeface="Wingdings"/>
              <a:buChar char="▪"/>
            </a:pPr>
            <a:r>
              <a:rPr sz="1400"/>
              <a:t>   </a:t>
            </a:r>
            <a:r>
              <a:rPr sz="1600"/>
              <a:t> Để chọn catelogy khác click vào thanh biểu tượng menu ở top trái giao diện,cạnh </a:t>
            </a:r>
            <a:r>
              <a:rPr sz="1600">
                <a:latin typeface="Arial Bold"/>
                <a:ea typeface="Arial Bold"/>
                <a:cs typeface="Arial Bold"/>
                <a:sym typeface="Arial Bold"/>
              </a:rPr>
              <a:t>“THỐNG KÊ LÔ GAN”</a:t>
            </a:r>
          </a:p>
        </p:txBody>
      </p:sp>
      <p:sp>
        <p:nvSpPr>
          <p:cNvPr id="878" name="Shape 878"/>
          <p:cNvSpPr/>
          <p:nvPr/>
        </p:nvSpPr>
        <p:spPr>
          <a:xfrm>
            <a:off x="381000" y="2903537"/>
            <a:ext cx="3733800" cy="72819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400"/>
              </a:spcBef>
            </a:pPr>
            <a:r>
              <a:rPr sz="800"/>
              <a:t>Cặp số 69 ra ngày 12-10-2013 đến ngày 20-10-2013 vẫn chưa ra là 8 ngày</a:t>
            </a:r>
            <a:endParaRPr sz="800"/>
          </a:p>
          <a:p>
            <a:pPr lvl="0">
              <a:spcBef>
                <a:spcPts val="400"/>
              </a:spcBef>
            </a:pPr>
            <a:r>
              <a:rPr sz="800"/>
              <a:t>Cặp số 46 ra ngày 13-10-2013 đến ngày 20-10-2013 vẫn chưa ra là 7 ngày</a:t>
            </a:r>
            <a:endParaRPr sz="800"/>
          </a:p>
          <a:p>
            <a:pPr lvl="0">
              <a:spcBef>
                <a:spcPts val="400"/>
              </a:spcBef>
            </a:pPr>
            <a:r>
              <a:rPr sz="800"/>
              <a:t>Cặp số 19 ra ngày 14-10-2013 đến ngày 20-10-2013 vẫn chưa ra là 6 ngày</a:t>
            </a:r>
            <a:endParaRPr sz="800"/>
          </a:p>
          <a:p>
            <a:pPr lvl="0">
              <a:spcBef>
                <a:spcPts val="400"/>
              </a:spcBef>
            </a:pPr>
            <a:r>
              <a:rPr sz="800"/>
              <a:t>Cặp số 32 ra ngày 15-10-2013 đến ngày 20-10-2013 vẫn chưa ra là 5 ngày</a:t>
            </a:r>
          </a:p>
        </p:txBody>
      </p:sp>
      <p:grpSp>
        <p:nvGrpSpPr>
          <p:cNvPr id="881" name="Group 881"/>
          <p:cNvGrpSpPr/>
          <p:nvPr/>
        </p:nvGrpSpPr>
        <p:grpSpPr>
          <a:xfrm>
            <a:off x="1905000" y="2328497"/>
            <a:ext cx="846138" cy="264256"/>
            <a:chOff x="0" y="0"/>
            <a:chExt cx="846137" cy="264254"/>
          </a:xfrm>
        </p:grpSpPr>
        <p:sp>
          <p:nvSpPr>
            <p:cNvPr id="879" name="Shape 879"/>
            <p:cNvSpPr/>
            <p:nvPr/>
          </p:nvSpPr>
          <p:spPr>
            <a:xfrm>
              <a:off x="0" y="1952"/>
              <a:ext cx="846138" cy="26035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200">
                  <a:latin typeface="Arial Bold"/>
                  <a:ea typeface="Arial Bold"/>
                  <a:cs typeface="Arial Bold"/>
                  <a:sym typeface="Arial Bold"/>
                </a:defRPr>
              </a:pPr>
            </a:p>
          </p:txBody>
        </p:sp>
        <p:sp>
          <p:nvSpPr>
            <p:cNvPr id="880" name="Shape 880"/>
            <p:cNvSpPr/>
            <p:nvPr/>
          </p:nvSpPr>
          <p:spPr>
            <a:xfrm>
              <a:off x="22778" y="0"/>
              <a:ext cx="80058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atin typeface="Arial Bold"/>
                  <a:ea typeface="Arial Bold"/>
                  <a:cs typeface="Arial Bold"/>
                  <a:sym typeface="Arial Bold"/>
                </a:defRPr>
              </a:lvl1pPr>
            </a:lstStyle>
            <a:p>
              <a:pPr lvl="0">
                <a:defRPr sz="1800"/>
              </a:pPr>
              <a:r>
                <a:rPr sz="1200"/>
                <a:t>TRA CỨU</a:t>
              </a:r>
            </a:p>
          </p:txBody>
        </p:sp>
      </p:grpSp>
      <p:sp>
        <p:nvSpPr>
          <p:cNvPr id="882" name="Shape 882"/>
          <p:cNvSpPr/>
          <p:nvPr/>
        </p:nvSpPr>
        <p:spPr>
          <a:xfrm>
            <a:off x="304800" y="1384300"/>
            <a:ext cx="457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a:t>
            </a:r>
          </a:p>
        </p:txBody>
      </p:sp>
      <p:sp>
        <p:nvSpPr>
          <p:cNvPr id="883" name="Shape 883"/>
          <p:cNvSpPr/>
          <p:nvPr/>
        </p:nvSpPr>
        <p:spPr>
          <a:xfrm>
            <a:off x="2236787" y="1349375"/>
            <a:ext cx="5334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a:t>
            </a:r>
          </a:p>
        </p:txBody>
      </p:sp>
      <p:grpSp>
        <p:nvGrpSpPr>
          <p:cNvPr id="886" name="Group 886"/>
          <p:cNvGrpSpPr/>
          <p:nvPr/>
        </p:nvGrpSpPr>
        <p:grpSpPr>
          <a:xfrm>
            <a:off x="1128657" y="1366472"/>
            <a:ext cx="866886" cy="264256"/>
            <a:chOff x="0" y="0"/>
            <a:chExt cx="866884" cy="264254"/>
          </a:xfrm>
        </p:grpSpPr>
        <p:sp>
          <p:nvSpPr>
            <p:cNvPr id="884" name="Shape 884"/>
            <p:cNvSpPr/>
            <p:nvPr/>
          </p:nvSpPr>
          <p:spPr>
            <a:xfrm>
              <a:off x="14342" y="17827"/>
              <a:ext cx="8382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885" name="Shape 885"/>
            <p:cNvSpPr/>
            <p:nvPr/>
          </p:nvSpPr>
          <p:spPr>
            <a:xfrm>
              <a:off x="0" y="0"/>
              <a:ext cx="866885"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12/10/2013</a:t>
              </a:r>
            </a:p>
          </p:txBody>
        </p:sp>
      </p:grpSp>
      <p:grpSp>
        <p:nvGrpSpPr>
          <p:cNvPr id="889" name="Group 889"/>
          <p:cNvGrpSpPr/>
          <p:nvPr/>
        </p:nvGrpSpPr>
        <p:grpSpPr>
          <a:xfrm>
            <a:off x="2971800" y="1366472"/>
            <a:ext cx="914400" cy="264256"/>
            <a:chOff x="0" y="0"/>
            <a:chExt cx="914400" cy="264254"/>
          </a:xfrm>
        </p:grpSpPr>
        <p:sp>
          <p:nvSpPr>
            <p:cNvPr id="887" name="Shape 887"/>
            <p:cNvSpPr/>
            <p:nvPr/>
          </p:nvSpPr>
          <p:spPr>
            <a:xfrm>
              <a:off x="0" y="17827"/>
              <a:ext cx="9144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888" name="Shape 888"/>
            <p:cNvSpPr/>
            <p:nvPr/>
          </p:nvSpPr>
          <p:spPr>
            <a:xfrm>
              <a:off x="23757" y="0"/>
              <a:ext cx="866886"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20/10/2013</a:t>
              </a:r>
            </a:p>
          </p:txBody>
        </p:sp>
      </p:grpSp>
      <p:grpSp>
        <p:nvGrpSpPr>
          <p:cNvPr id="892" name="Group 892"/>
          <p:cNvGrpSpPr/>
          <p:nvPr/>
        </p:nvGrpSpPr>
        <p:grpSpPr>
          <a:xfrm>
            <a:off x="1477962" y="1757035"/>
            <a:ext cx="503238" cy="313393"/>
            <a:chOff x="0" y="0"/>
            <a:chExt cx="503237" cy="313392"/>
          </a:xfrm>
        </p:grpSpPr>
        <p:sp>
          <p:nvSpPr>
            <p:cNvPr id="890" name="Shape 890"/>
            <p:cNvSpPr/>
            <p:nvPr/>
          </p:nvSpPr>
          <p:spPr>
            <a:xfrm>
              <a:off x="0" y="38427"/>
              <a:ext cx="503238" cy="236538"/>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600"/>
              </a:pPr>
            </a:p>
          </p:txBody>
        </p:sp>
        <p:sp>
          <p:nvSpPr>
            <p:cNvPr id="891" name="Shape 891"/>
            <p:cNvSpPr/>
            <p:nvPr/>
          </p:nvSpPr>
          <p:spPr>
            <a:xfrm>
              <a:off x="86538" y="0"/>
              <a:ext cx="330161"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vl1pPr>
            </a:lstStyle>
            <a:p>
              <a:pPr lvl="0">
                <a:defRPr sz="1800"/>
              </a:pPr>
              <a:r>
                <a:rPr sz="1600"/>
                <a:t>10</a:t>
              </a:r>
            </a:p>
          </p:txBody>
        </p:sp>
      </p:grpSp>
      <p:sp>
        <p:nvSpPr>
          <p:cNvPr id="893" name="Shape 893"/>
          <p:cNvSpPr/>
          <p:nvPr/>
        </p:nvSpPr>
        <p:spPr>
          <a:xfrm>
            <a:off x="304800" y="1765300"/>
            <a:ext cx="1219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Khoảng gan</a:t>
            </a:r>
          </a:p>
        </p:txBody>
      </p:sp>
      <p:grpSp>
        <p:nvGrpSpPr>
          <p:cNvPr id="896" name="Group 896"/>
          <p:cNvGrpSpPr/>
          <p:nvPr/>
        </p:nvGrpSpPr>
        <p:grpSpPr>
          <a:xfrm>
            <a:off x="304800" y="762000"/>
            <a:ext cx="3733800" cy="381000"/>
            <a:chOff x="0" y="0"/>
            <a:chExt cx="3733800" cy="381000"/>
          </a:xfrm>
        </p:grpSpPr>
        <p:sp>
          <p:nvSpPr>
            <p:cNvPr id="894" name="Shape 894"/>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895" name="Shape 895"/>
            <p:cNvSpPr/>
            <p:nvPr/>
          </p:nvSpPr>
          <p:spPr>
            <a:xfrm>
              <a:off x="855285" y="33803"/>
              <a:ext cx="202323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THỐNG KÊ LÔ GAN</a:t>
              </a:r>
            </a:p>
          </p:txBody>
        </p:sp>
      </p:grpSp>
      <p:sp>
        <p:nvSpPr>
          <p:cNvPr id="897" name="Shape 897"/>
          <p:cNvSpPr/>
          <p:nvPr/>
        </p:nvSpPr>
        <p:spPr>
          <a:xfrm>
            <a:off x="3810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898" name="Shape 898"/>
          <p:cNvSpPr/>
          <p:nvPr/>
        </p:nvSpPr>
        <p:spPr>
          <a:xfrm>
            <a:off x="4572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899" name="Shape 899"/>
          <p:cNvSpPr/>
          <p:nvPr/>
        </p:nvSpPr>
        <p:spPr>
          <a:xfrm>
            <a:off x="4429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00" name="Shape 900"/>
          <p:cNvSpPr/>
          <p:nvPr/>
        </p:nvSpPr>
        <p:spPr>
          <a:xfrm>
            <a:off x="4587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903" name="Group 903"/>
          <p:cNvGrpSpPr/>
          <p:nvPr/>
        </p:nvGrpSpPr>
        <p:grpSpPr>
          <a:xfrm>
            <a:off x="-1" y="0"/>
            <a:ext cx="9144002" cy="381000"/>
            <a:chOff x="0" y="0"/>
            <a:chExt cx="9144000" cy="381000"/>
          </a:xfrm>
        </p:grpSpPr>
        <p:sp>
          <p:nvSpPr>
            <p:cNvPr id="901" name="Shape 901"/>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902" name="Shape 902"/>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904" name="Shape 904"/>
          <p:cNvSpPr/>
          <p:nvPr/>
        </p:nvSpPr>
        <p:spPr>
          <a:xfrm>
            <a:off x="2181225" y="1828800"/>
            <a:ext cx="990600" cy="2765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700"/>
              </a:spcBef>
              <a:defRPr sz="1300"/>
            </a:lvl1pPr>
          </a:lstStyle>
          <a:p>
            <a:pPr lvl="0">
              <a:defRPr sz="1800"/>
            </a:pPr>
            <a:r>
              <a:rPr sz="1300"/>
              <a:t>Tỉnh/ TP</a:t>
            </a:r>
          </a:p>
        </p:txBody>
      </p:sp>
      <p:grpSp>
        <p:nvGrpSpPr>
          <p:cNvPr id="907" name="Group 907"/>
          <p:cNvGrpSpPr/>
          <p:nvPr/>
        </p:nvGrpSpPr>
        <p:grpSpPr>
          <a:xfrm>
            <a:off x="2943224" y="1806418"/>
            <a:ext cx="990601" cy="276539"/>
            <a:chOff x="0" y="0"/>
            <a:chExt cx="990600" cy="276538"/>
          </a:xfrm>
        </p:grpSpPr>
        <p:sp>
          <p:nvSpPr>
            <p:cNvPr id="905" name="Shape 905"/>
            <p:cNvSpPr/>
            <p:nvPr/>
          </p:nvSpPr>
          <p:spPr>
            <a:xfrm>
              <a:off x="0" y="25556"/>
              <a:ext cx="990600" cy="225426"/>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300"/>
              </a:pPr>
            </a:p>
          </p:txBody>
        </p:sp>
        <p:sp>
          <p:nvSpPr>
            <p:cNvPr id="906" name="Shape 906"/>
            <p:cNvSpPr/>
            <p:nvPr/>
          </p:nvSpPr>
          <p:spPr>
            <a:xfrm>
              <a:off x="0" y="0"/>
              <a:ext cx="792353"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300"/>
              </a:lvl1pPr>
            </a:lstStyle>
            <a:p>
              <a:pPr lvl="0">
                <a:defRPr sz="1800"/>
              </a:pPr>
              <a:r>
                <a:rPr sz="1300"/>
                <a:t>Miền Bắc</a:t>
              </a:r>
            </a:p>
          </p:txBody>
        </p:sp>
      </p:grpSp>
      <p:sp>
        <p:nvSpPr>
          <p:cNvPr id="908" name="Shape 908"/>
          <p:cNvSpPr/>
          <p:nvPr/>
        </p:nvSpPr>
        <p:spPr>
          <a:xfrm>
            <a:off x="3781425" y="190341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0" name="Shape 910"/>
          <p:cNvSpPr/>
          <p:nvPr/>
        </p:nvSpPr>
        <p:spPr>
          <a:xfrm>
            <a:off x="381000" y="762000"/>
            <a:ext cx="3733800" cy="5867400"/>
          </a:xfrm>
          <a:prstGeom prst="rect">
            <a:avLst/>
          </a:prstGeom>
          <a:solidFill>
            <a:srgbClr val="FFFFFF"/>
          </a:solidFill>
          <a:ln w="38100">
            <a:solidFill/>
            <a:round/>
          </a:ln>
        </p:spPr>
        <p:txBody>
          <a:bodyPr lIns="0" tIns="0" rIns="0" bIns="0" anchor="ctr"/>
          <a:lstStyle/>
          <a:p>
            <a:pPr lvl="0" algn="ctr"/>
          </a:p>
        </p:txBody>
      </p:sp>
      <p:grpSp>
        <p:nvGrpSpPr>
          <p:cNvPr id="913" name="Group 913"/>
          <p:cNvGrpSpPr/>
          <p:nvPr/>
        </p:nvGrpSpPr>
        <p:grpSpPr>
          <a:xfrm>
            <a:off x="1747503" y="2239962"/>
            <a:ext cx="916656" cy="303213"/>
            <a:chOff x="0" y="0"/>
            <a:chExt cx="916654" cy="303212"/>
          </a:xfrm>
        </p:grpSpPr>
        <p:sp>
          <p:nvSpPr>
            <p:cNvPr id="911" name="Shape 911"/>
            <p:cNvSpPr/>
            <p:nvPr/>
          </p:nvSpPr>
          <p:spPr>
            <a:xfrm>
              <a:off x="5096" y="0"/>
              <a:ext cx="906463" cy="303213"/>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912" name="Shape 912"/>
            <p:cNvSpPr/>
            <p:nvPr/>
          </p:nvSpPr>
          <p:spPr>
            <a:xfrm>
              <a:off x="0" y="7194"/>
              <a:ext cx="91665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TRA CỨU</a:t>
              </a:r>
            </a:p>
          </p:txBody>
        </p:sp>
      </p:grpSp>
      <p:sp>
        <p:nvSpPr>
          <p:cNvPr id="914" name="Shape 914"/>
          <p:cNvSpPr/>
          <p:nvPr/>
        </p:nvSpPr>
        <p:spPr>
          <a:xfrm>
            <a:off x="1143000" y="1477962"/>
            <a:ext cx="1066800" cy="228601"/>
          </a:xfrm>
          <a:prstGeom prst="rect">
            <a:avLst/>
          </a:prstGeom>
          <a:solidFill>
            <a:srgbClr val="FFFFFF"/>
          </a:solidFill>
          <a:ln>
            <a:solidFill/>
            <a:round/>
          </a:ln>
        </p:spPr>
        <p:txBody>
          <a:bodyPr lIns="0" tIns="0" rIns="0" bIns="0" anchor="ctr"/>
          <a:lstStyle/>
          <a:p>
            <a:pPr lvl="0">
              <a:defRPr sz="1400"/>
            </a:pPr>
          </a:p>
        </p:txBody>
      </p:sp>
      <p:sp>
        <p:nvSpPr>
          <p:cNvPr id="915" name="Shape 915"/>
          <p:cNvSpPr/>
          <p:nvPr/>
        </p:nvSpPr>
        <p:spPr>
          <a:xfrm>
            <a:off x="2057400" y="155416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916" name="Shape 916"/>
          <p:cNvSpPr/>
          <p:nvPr/>
        </p:nvSpPr>
        <p:spPr>
          <a:xfrm>
            <a:off x="3124200" y="1477962"/>
            <a:ext cx="685800" cy="228601"/>
          </a:xfrm>
          <a:prstGeom prst="rect">
            <a:avLst/>
          </a:prstGeom>
          <a:solidFill>
            <a:srgbClr val="FFFFFF"/>
          </a:solidFill>
          <a:ln>
            <a:solidFill/>
            <a:round/>
          </a:ln>
        </p:spPr>
        <p:txBody>
          <a:bodyPr lIns="0" tIns="0" rIns="0" bIns="0" anchor="ctr"/>
          <a:lstStyle/>
          <a:p>
            <a:pPr lvl="0" algn="ctr">
              <a:defRPr sz="1600"/>
            </a:pPr>
          </a:p>
        </p:txBody>
      </p:sp>
      <p:sp>
        <p:nvSpPr>
          <p:cNvPr id="917" name="Shape 917"/>
          <p:cNvSpPr/>
          <p:nvPr/>
        </p:nvSpPr>
        <p:spPr>
          <a:xfrm>
            <a:off x="2255837" y="1447800"/>
            <a:ext cx="12192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Nhập số</a:t>
            </a:r>
          </a:p>
        </p:txBody>
      </p:sp>
      <p:sp>
        <p:nvSpPr>
          <p:cNvPr id="918" name="Shape 918"/>
          <p:cNvSpPr/>
          <p:nvPr/>
        </p:nvSpPr>
        <p:spPr>
          <a:xfrm>
            <a:off x="381000" y="1477962"/>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Tỉnh/TP</a:t>
            </a:r>
          </a:p>
        </p:txBody>
      </p:sp>
      <p:sp>
        <p:nvSpPr>
          <p:cNvPr id="919" name="Shape 919"/>
          <p:cNvSpPr/>
          <p:nvPr/>
        </p:nvSpPr>
        <p:spPr>
          <a:xfrm>
            <a:off x="381000" y="1858962"/>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920" name="Shape 920"/>
          <p:cNvSpPr/>
          <p:nvPr/>
        </p:nvSpPr>
        <p:spPr>
          <a:xfrm>
            <a:off x="2103437" y="1827212"/>
            <a:ext cx="12192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sp>
        <p:nvSpPr>
          <p:cNvPr id="921" name="Shape 921"/>
          <p:cNvSpPr/>
          <p:nvPr/>
        </p:nvSpPr>
        <p:spPr>
          <a:xfrm>
            <a:off x="1219200" y="1858962"/>
            <a:ext cx="685800" cy="228601"/>
          </a:xfrm>
          <a:prstGeom prst="rect">
            <a:avLst/>
          </a:prstGeom>
          <a:solidFill>
            <a:srgbClr val="FFFFFF"/>
          </a:solidFill>
          <a:ln>
            <a:solidFill/>
            <a:round/>
          </a:ln>
        </p:spPr>
        <p:txBody>
          <a:bodyPr lIns="0" tIns="0" rIns="0" bIns="0" anchor="ctr"/>
          <a:lstStyle/>
          <a:p>
            <a:pPr lvl="0" algn="ctr">
              <a:defRPr sz="1200"/>
            </a:pPr>
          </a:p>
        </p:txBody>
      </p:sp>
      <p:sp>
        <p:nvSpPr>
          <p:cNvPr id="922" name="Shape 922"/>
          <p:cNvSpPr/>
          <p:nvPr/>
        </p:nvSpPr>
        <p:spPr>
          <a:xfrm>
            <a:off x="3124200" y="1858962"/>
            <a:ext cx="838200" cy="228601"/>
          </a:xfrm>
          <a:prstGeom prst="rect">
            <a:avLst/>
          </a:prstGeom>
          <a:solidFill>
            <a:srgbClr val="FFFFFF"/>
          </a:solidFill>
          <a:ln>
            <a:solidFill/>
            <a:round/>
          </a:ln>
        </p:spPr>
        <p:txBody>
          <a:bodyPr lIns="0" tIns="0" rIns="0" bIns="0" anchor="ctr"/>
          <a:lstStyle/>
          <a:p>
            <a:pPr lvl="0" algn="ctr">
              <a:defRPr sz="1400"/>
            </a:pPr>
          </a:p>
        </p:txBody>
      </p:sp>
      <p:sp>
        <p:nvSpPr>
          <p:cNvPr id="923" name="Shape 923"/>
          <p:cNvSpPr/>
          <p:nvPr/>
        </p:nvSpPr>
        <p:spPr>
          <a:xfrm>
            <a:off x="4495800" y="838200"/>
            <a:ext cx="4191000" cy="49844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7. </a:t>
            </a:r>
            <a:r>
              <a:rPr sz="1600">
                <a:latin typeface="Arial Bold"/>
                <a:ea typeface="Arial Bold"/>
                <a:cs typeface="Arial Bold"/>
                <a:sym typeface="Arial Bold"/>
              </a:rPr>
              <a:t>Giao diện mục DÒ SỐ</a:t>
            </a:r>
            <a:endParaRPr sz="1600">
              <a:latin typeface="Arial Bold"/>
              <a:ea typeface="Arial Bold"/>
              <a:cs typeface="Arial Bold"/>
              <a:sym typeface="Arial Bold"/>
            </a:endParaRPr>
          </a:p>
          <a:p>
            <a:pPr lvl="0">
              <a:spcBef>
                <a:spcPts val="900"/>
              </a:spcBef>
            </a:pPr>
            <a:r>
              <a:rPr i="1" sz="1600"/>
              <a:t>Click vào mục “Dò số” ở giao diện trang chủ sẽ ra giao diện như bên cạnh.</a:t>
            </a:r>
            <a:endParaRPr i="1" sz="1600"/>
          </a:p>
          <a:p>
            <a:pPr lvl="0">
              <a:spcBef>
                <a:spcPts val="900"/>
              </a:spcBef>
              <a:buSzPct val="100000"/>
              <a:buFont typeface="Wingdings"/>
              <a:buChar char="▪"/>
            </a:pPr>
            <a:r>
              <a:rPr sz="1600"/>
              <a:t>   Dò số là tính năng lấy thông tin của 1 số mà khách hàng cần xem.</a:t>
            </a:r>
            <a:endParaRPr sz="1600"/>
          </a:p>
          <a:p>
            <a:pPr lvl="0">
              <a:spcBef>
                <a:spcPts val="900"/>
              </a:spcBef>
              <a:buSzPct val="100000"/>
              <a:buFont typeface="Wingdings"/>
              <a:buChar char="▪"/>
            </a:pPr>
            <a:r>
              <a:rPr sz="1600"/>
              <a:t>   Tiêu chí xem “</a:t>
            </a:r>
            <a:r>
              <a:rPr i="1" sz="1600"/>
              <a:t>Dò số</a:t>
            </a:r>
            <a:r>
              <a:rPr sz="1600"/>
              <a:t>”: </a:t>
            </a:r>
            <a:endParaRPr sz="1600"/>
          </a:p>
          <a:p>
            <a:pPr lvl="1" marL="457200" indent="0">
              <a:spcBef>
                <a:spcPts val="900"/>
              </a:spcBef>
              <a:buSzPct val="100000"/>
              <a:buFont typeface="Arial"/>
              <a:buChar char="+"/>
            </a:pPr>
            <a:r>
              <a:rPr sz="1600"/>
              <a:t>   Tỉnh/thành phố, bao gồm: Miền Bắc và 64 tỉnh thành trên cả nước</a:t>
            </a:r>
            <a:endParaRPr sz="1600"/>
          </a:p>
          <a:p>
            <a:pPr lvl="1" marL="457200" indent="0">
              <a:spcBef>
                <a:spcPts val="900"/>
              </a:spcBef>
              <a:buSzPct val="100000"/>
              <a:buFont typeface="Arial"/>
              <a:buChar char="+"/>
            </a:pPr>
            <a:r>
              <a:rPr sz="1600"/>
              <a:t>   Khoảng thời gian xem thông tin của số cần dò</a:t>
            </a:r>
            <a:endParaRPr sz="1600"/>
          </a:p>
          <a:p>
            <a:pPr lvl="1" marL="457200" indent="0">
              <a:spcBef>
                <a:spcPts val="900"/>
              </a:spcBef>
              <a:buSzPct val="100000"/>
              <a:buFont typeface="Arial"/>
              <a:buChar char="+"/>
            </a:pPr>
            <a:r>
              <a:rPr sz="1600"/>
              <a:t>   Số cần dò thông tin</a:t>
            </a:r>
            <a:endParaRPr sz="1600"/>
          </a:p>
          <a:p>
            <a:pPr lvl="0">
              <a:spcBef>
                <a:spcPts val="900"/>
              </a:spcBef>
              <a:buSzPct val="100000"/>
              <a:buFont typeface="Wingdings"/>
              <a:buChar char="▪"/>
            </a:pPr>
            <a:r>
              <a:rPr sz="1600"/>
              <a:t>    Chọn đầy đủ thông tin và Click vào nút “</a:t>
            </a:r>
            <a:r>
              <a:rPr sz="1600">
                <a:latin typeface="Arial Bold"/>
                <a:ea typeface="Arial Bold"/>
                <a:cs typeface="Arial Bold"/>
                <a:sym typeface="Arial Bold"/>
              </a:rPr>
              <a:t>TRA CỨU</a:t>
            </a:r>
            <a:r>
              <a:rPr sz="1600"/>
              <a:t>” để chuyển sang giao diện tiếp theo</a:t>
            </a:r>
            <a:endParaRPr sz="1600"/>
          </a:p>
          <a:p>
            <a:pPr lvl="0">
              <a:spcBef>
                <a:spcPts val="900"/>
              </a:spcBef>
              <a:buSzPct val="100000"/>
              <a:buFont typeface="Wingdings"/>
              <a:buChar char="▪"/>
            </a:pPr>
            <a:r>
              <a:rPr sz="1600"/>
              <a:t>  </a:t>
            </a:r>
            <a:r>
              <a:rPr sz="1400"/>
              <a:t> </a:t>
            </a:r>
            <a:r>
              <a:rPr sz="1600"/>
              <a:t> Để chọn catelogy khác click vào biểu tượng thanh menu ở top trái giao diện,cạnh </a:t>
            </a:r>
            <a:r>
              <a:rPr sz="1600">
                <a:latin typeface="Arial Bold"/>
                <a:ea typeface="Arial Bold"/>
                <a:cs typeface="Arial Bold"/>
                <a:sym typeface="Arial Bold"/>
              </a:rPr>
              <a:t>“DÒ SỐ”</a:t>
            </a:r>
          </a:p>
        </p:txBody>
      </p:sp>
      <p:grpSp>
        <p:nvGrpSpPr>
          <p:cNvPr id="926" name="Group 926"/>
          <p:cNvGrpSpPr/>
          <p:nvPr/>
        </p:nvGrpSpPr>
        <p:grpSpPr>
          <a:xfrm>
            <a:off x="381000" y="762000"/>
            <a:ext cx="3733800" cy="381000"/>
            <a:chOff x="0" y="0"/>
            <a:chExt cx="3733800" cy="381000"/>
          </a:xfrm>
        </p:grpSpPr>
        <p:sp>
          <p:nvSpPr>
            <p:cNvPr id="924" name="Shape 924"/>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925" name="Shape 925"/>
            <p:cNvSpPr/>
            <p:nvPr/>
          </p:nvSpPr>
          <p:spPr>
            <a:xfrm>
              <a:off x="1487408" y="33803"/>
              <a:ext cx="75898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DÒ SỐ</a:t>
              </a:r>
            </a:p>
          </p:txBody>
        </p:sp>
      </p:grpSp>
      <p:sp>
        <p:nvSpPr>
          <p:cNvPr id="927" name="Shape 927"/>
          <p:cNvSpPr/>
          <p:nvPr/>
        </p:nvSpPr>
        <p:spPr>
          <a:xfrm>
            <a:off x="4572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928" name="Shape 928"/>
          <p:cNvSpPr/>
          <p:nvPr/>
        </p:nvSpPr>
        <p:spPr>
          <a:xfrm>
            <a:off x="5334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29" name="Shape 929"/>
          <p:cNvSpPr/>
          <p:nvPr/>
        </p:nvSpPr>
        <p:spPr>
          <a:xfrm>
            <a:off x="5191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30" name="Shape 930"/>
          <p:cNvSpPr/>
          <p:nvPr/>
        </p:nvSpPr>
        <p:spPr>
          <a:xfrm>
            <a:off x="5349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933" name="Group 933"/>
          <p:cNvGrpSpPr/>
          <p:nvPr/>
        </p:nvGrpSpPr>
        <p:grpSpPr>
          <a:xfrm>
            <a:off x="-1" y="0"/>
            <a:ext cx="9144002" cy="381000"/>
            <a:chOff x="0" y="0"/>
            <a:chExt cx="9144000" cy="381000"/>
          </a:xfrm>
        </p:grpSpPr>
        <p:sp>
          <p:nvSpPr>
            <p:cNvPr id="931" name="Shape 931"/>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932" name="Shape 932"/>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Shape 935"/>
          <p:cNvSpPr/>
          <p:nvPr/>
        </p:nvSpPr>
        <p:spPr>
          <a:xfrm>
            <a:off x="304800" y="762000"/>
            <a:ext cx="3733800" cy="5867400"/>
          </a:xfrm>
          <a:prstGeom prst="rect">
            <a:avLst/>
          </a:prstGeom>
          <a:solidFill>
            <a:srgbClr val="FFFFFF"/>
          </a:solidFill>
          <a:ln w="38100">
            <a:solidFill/>
            <a:round/>
          </a:ln>
        </p:spPr>
        <p:txBody>
          <a:bodyPr lIns="0" tIns="0" rIns="0" bIns="0" anchor="ctr"/>
          <a:lstStyle/>
          <a:p>
            <a:pPr lvl="0" algn="ctr"/>
          </a:p>
        </p:txBody>
      </p:sp>
      <p:graphicFrame>
        <p:nvGraphicFramePr>
          <p:cNvPr id="936" name="Table 936"/>
          <p:cNvGraphicFramePr/>
          <p:nvPr/>
        </p:nvGraphicFramePr>
        <p:xfrm>
          <a:off x="381000" y="2667000"/>
          <a:ext cx="3581400" cy="525239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15987"/>
                <a:gridCol w="1000125"/>
                <a:gridCol w="1665287"/>
              </a:tblGrid>
              <a:tr h="354012">
                <a:tc>
                  <a:txBody>
                    <a:bodyPr/>
                    <a:lstStyle/>
                    <a:p>
                      <a:pPr lvl="0" algn="l">
                        <a:spcBef>
                          <a:spcPts val="300"/>
                        </a:spcBef>
                        <a:defRPr b="0" i="0" sz="1800"/>
                      </a:pPr>
                      <a:r>
                        <a:rPr sz="1400"/>
                        <a:t>Ngày</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300"/>
                        </a:spcBef>
                        <a:defRPr b="0" i="0" sz="1800"/>
                      </a:pPr>
                      <a:r>
                        <a:rPr sz="1400"/>
                        <a:t>Giải</a:t>
                      </a:r>
                    </a:p>
                  </a:txBody>
                  <a:tcPr marL="45720" marR="45720" marT="45720" marB="45720" anchor="t" anchorCtr="0"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l">
                        <a:spcBef>
                          <a:spcPts val="300"/>
                        </a:spcBef>
                        <a:defRPr b="0" i="0" sz="1800"/>
                      </a:pPr>
                      <a:r>
                        <a:rPr sz="1400"/>
                        <a:t>Số trúng thưởng</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352425">
                <a:tc>
                  <a:txBody>
                    <a:bodyPr/>
                    <a:lstStyle/>
                    <a:p>
                      <a:pPr lvl="0" algn="l">
                        <a:spcBef>
                          <a:spcPts val="300"/>
                        </a:spcBef>
                        <a:defRPr b="0" i="0" sz="1800"/>
                      </a:pPr>
                      <a:r>
                        <a:rPr sz="1400"/>
                        <a:t>12/10/13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15/10/13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97745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2425">
                <a:tc>
                  <a:txBody>
                    <a:bodyPr/>
                    <a:lstStyle/>
                    <a:p>
                      <a:pPr lvl="0" algn="l">
                        <a:spcBef>
                          <a:spcPts val="300"/>
                        </a:spcBef>
                        <a:defRPr b="0" i="0" sz="1800"/>
                      </a:pPr>
                      <a:r>
                        <a:rPr sz="1400"/>
                        <a:t>16/10/13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ĐB</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73595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12/10/13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2425">
                <a:tc>
                  <a:txBody>
                    <a:bodyPr/>
                    <a:lstStyle/>
                    <a:p>
                      <a:pPr lvl="0" algn="l">
                        <a:spcBef>
                          <a:spcPts val="300"/>
                        </a:spcBef>
                        <a:defRPr b="0" i="0" sz="1800"/>
                      </a:pPr>
                      <a:r>
                        <a:rPr sz="1400"/>
                        <a:t>15/10/13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97745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16/10/13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ĐB</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73595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2425">
                <a:tc>
                  <a:txBody>
                    <a:bodyPr/>
                    <a:lstStyle/>
                    <a:p>
                      <a:pPr lvl="0" algn="l">
                        <a:spcBef>
                          <a:spcPts val="300"/>
                        </a:spcBef>
                        <a:defRPr b="0" i="0" sz="1800"/>
                      </a:pPr>
                      <a:r>
                        <a:rPr sz="1400"/>
                        <a:t>12/10/13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15/10/13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3</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97745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2425">
                <a:tc>
                  <a:txBody>
                    <a:bodyPr/>
                    <a:lstStyle/>
                    <a:p>
                      <a:pPr lvl="0" algn="l">
                        <a:spcBef>
                          <a:spcPts val="300"/>
                        </a:spcBef>
                        <a:defRPr b="0" i="0" sz="1800"/>
                      </a:pPr>
                      <a:r>
                        <a:rPr sz="1400"/>
                        <a:t>16/10/13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ĐB</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300"/>
                        </a:spcBef>
                        <a:defRPr b="0" i="0" sz="1800"/>
                      </a:pPr>
                      <a:r>
                        <a:rPr sz="1400"/>
                        <a:t>73595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17/10/13</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300"/>
                        </a:spcBef>
                        <a:defRPr b="0" i="0" sz="1800"/>
                      </a:pPr>
                      <a:r>
                        <a:rPr sz="1400"/>
                        <a:t>5</a:t>
                      </a:r>
                    </a:p>
                  </a:txBody>
                  <a:tcPr marL="45720" marR="45720" marT="45720" marB="45720" anchor="t" anchorCtr="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300"/>
                        </a:spcBef>
                        <a:defRPr b="0" i="0" sz="1800"/>
                      </a:pPr>
                      <a:r>
                        <a:rPr sz="1400"/>
                        <a:t>2145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939" name="Group 939"/>
          <p:cNvGrpSpPr/>
          <p:nvPr/>
        </p:nvGrpSpPr>
        <p:grpSpPr>
          <a:xfrm>
            <a:off x="1066800" y="1371650"/>
            <a:ext cx="1066800" cy="288825"/>
            <a:chOff x="0" y="0"/>
            <a:chExt cx="1066800" cy="288823"/>
          </a:xfrm>
        </p:grpSpPr>
        <p:sp>
          <p:nvSpPr>
            <p:cNvPr id="937" name="Shape 937"/>
            <p:cNvSpPr/>
            <p:nvPr/>
          </p:nvSpPr>
          <p:spPr>
            <a:xfrm>
              <a:off x="0" y="30111"/>
              <a:ext cx="1066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938" name="Shape 938"/>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940" name="Shape 940"/>
          <p:cNvSpPr/>
          <p:nvPr/>
        </p:nvSpPr>
        <p:spPr>
          <a:xfrm>
            <a:off x="1981200" y="1477962"/>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943" name="Group 943"/>
          <p:cNvGrpSpPr/>
          <p:nvPr/>
        </p:nvGrpSpPr>
        <p:grpSpPr>
          <a:xfrm>
            <a:off x="3048000" y="1359366"/>
            <a:ext cx="685800" cy="313393"/>
            <a:chOff x="0" y="0"/>
            <a:chExt cx="685800" cy="313392"/>
          </a:xfrm>
        </p:grpSpPr>
        <p:sp>
          <p:nvSpPr>
            <p:cNvPr id="941" name="Shape 941"/>
            <p:cNvSpPr/>
            <p:nvPr/>
          </p:nvSpPr>
          <p:spPr>
            <a:xfrm>
              <a:off x="0" y="42396"/>
              <a:ext cx="685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600"/>
              </a:pPr>
            </a:p>
          </p:txBody>
        </p:sp>
        <p:sp>
          <p:nvSpPr>
            <p:cNvPr id="942" name="Shape 942"/>
            <p:cNvSpPr/>
            <p:nvPr/>
          </p:nvSpPr>
          <p:spPr>
            <a:xfrm>
              <a:off x="234324" y="0"/>
              <a:ext cx="217152"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vl1pPr>
            </a:lstStyle>
            <a:p>
              <a:pPr lvl="0">
                <a:defRPr sz="1800"/>
              </a:pPr>
              <a:r>
                <a:rPr sz="1600"/>
                <a:t>5</a:t>
              </a:r>
            </a:p>
          </p:txBody>
        </p:sp>
      </p:grpSp>
      <p:sp>
        <p:nvSpPr>
          <p:cNvPr id="944" name="Shape 944"/>
          <p:cNvSpPr/>
          <p:nvPr/>
        </p:nvSpPr>
        <p:spPr>
          <a:xfrm>
            <a:off x="2179637" y="1371600"/>
            <a:ext cx="12192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Nhập số</a:t>
            </a:r>
          </a:p>
        </p:txBody>
      </p:sp>
      <p:sp>
        <p:nvSpPr>
          <p:cNvPr id="945" name="Shape 945"/>
          <p:cNvSpPr/>
          <p:nvPr/>
        </p:nvSpPr>
        <p:spPr>
          <a:xfrm>
            <a:off x="304800" y="1401762"/>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Tỉnh/TP</a:t>
            </a:r>
          </a:p>
        </p:txBody>
      </p:sp>
      <p:sp>
        <p:nvSpPr>
          <p:cNvPr id="946" name="Shape 946"/>
          <p:cNvSpPr/>
          <p:nvPr/>
        </p:nvSpPr>
        <p:spPr>
          <a:xfrm>
            <a:off x="304800" y="1782762"/>
            <a:ext cx="9144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Từ ngày</a:t>
            </a:r>
          </a:p>
        </p:txBody>
      </p:sp>
      <p:sp>
        <p:nvSpPr>
          <p:cNvPr id="947" name="Shape 947"/>
          <p:cNvSpPr/>
          <p:nvPr/>
        </p:nvSpPr>
        <p:spPr>
          <a:xfrm>
            <a:off x="1981200" y="1782762"/>
            <a:ext cx="12192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Đến ngày</a:t>
            </a:r>
          </a:p>
        </p:txBody>
      </p:sp>
      <p:grpSp>
        <p:nvGrpSpPr>
          <p:cNvPr id="950" name="Group 950"/>
          <p:cNvGrpSpPr/>
          <p:nvPr/>
        </p:nvGrpSpPr>
        <p:grpSpPr>
          <a:xfrm>
            <a:off x="1137215" y="1764935"/>
            <a:ext cx="697370" cy="264255"/>
            <a:chOff x="0" y="0"/>
            <a:chExt cx="697368" cy="264254"/>
          </a:xfrm>
        </p:grpSpPr>
        <p:sp>
          <p:nvSpPr>
            <p:cNvPr id="948" name="Shape 948"/>
            <p:cNvSpPr/>
            <p:nvPr/>
          </p:nvSpPr>
          <p:spPr>
            <a:xfrm>
              <a:off x="5784" y="17827"/>
              <a:ext cx="685801"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200"/>
              </a:pPr>
            </a:p>
          </p:txBody>
        </p:sp>
        <p:sp>
          <p:nvSpPr>
            <p:cNvPr id="949" name="Shape 949"/>
            <p:cNvSpPr/>
            <p:nvPr/>
          </p:nvSpPr>
          <p:spPr>
            <a:xfrm>
              <a:off x="0" y="0"/>
              <a:ext cx="697369"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lvl1pPr>
            </a:lstStyle>
            <a:p>
              <a:pPr lvl="0">
                <a:defRPr sz="1800"/>
              </a:pPr>
              <a:r>
                <a:rPr sz="1200"/>
                <a:t>12/10/13</a:t>
              </a:r>
            </a:p>
          </p:txBody>
        </p:sp>
      </p:grpSp>
      <p:grpSp>
        <p:nvGrpSpPr>
          <p:cNvPr id="953" name="Group 953"/>
          <p:cNvGrpSpPr/>
          <p:nvPr/>
        </p:nvGrpSpPr>
        <p:grpSpPr>
          <a:xfrm>
            <a:off x="2895600" y="1752650"/>
            <a:ext cx="838200" cy="288825"/>
            <a:chOff x="0" y="0"/>
            <a:chExt cx="838200" cy="288823"/>
          </a:xfrm>
        </p:grpSpPr>
        <p:sp>
          <p:nvSpPr>
            <p:cNvPr id="951" name="Shape 951"/>
            <p:cNvSpPr/>
            <p:nvPr/>
          </p:nvSpPr>
          <p:spPr>
            <a:xfrm>
              <a:off x="0" y="30111"/>
              <a:ext cx="8382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400"/>
              </a:pPr>
            </a:p>
          </p:txBody>
        </p:sp>
        <p:sp>
          <p:nvSpPr>
            <p:cNvPr id="952" name="Shape 952"/>
            <p:cNvSpPr/>
            <p:nvPr/>
          </p:nvSpPr>
          <p:spPr>
            <a:xfrm>
              <a:off x="20979" y="0"/>
              <a:ext cx="79624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20/10/13</a:t>
              </a:r>
            </a:p>
          </p:txBody>
        </p:sp>
      </p:grpSp>
      <p:sp>
        <p:nvSpPr>
          <p:cNvPr id="954" name="Shape 954"/>
          <p:cNvSpPr/>
          <p:nvPr/>
        </p:nvSpPr>
        <p:spPr>
          <a:xfrm>
            <a:off x="4343400" y="914399"/>
            <a:ext cx="4343400" cy="48168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7. Giao diện mục DÒ SỐ</a:t>
            </a:r>
            <a:endParaRPr sz="1500">
              <a:latin typeface="Arial Bold"/>
              <a:ea typeface="Arial Bold"/>
              <a:cs typeface="Arial Bold"/>
              <a:sym typeface="Arial Bold"/>
            </a:endParaRPr>
          </a:p>
          <a:p>
            <a:pPr lvl="0">
              <a:spcBef>
                <a:spcPts val="900"/>
              </a:spcBef>
            </a:pPr>
            <a:r>
              <a:rPr i="1" sz="1500"/>
              <a:t>Chọn đầy đủ thông tin và Click vào nút</a:t>
            </a:r>
            <a:r>
              <a:rPr b="1" i="1" sz="1500"/>
              <a:t> “TRA CỨU” </a:t>
            </a:r>
            <a:r>
              <a:rPr i="1" sz="1500"/>
              <a:t>sẽ chuyển sang giao diện  như bên cạnh.</a:t>
            </a:r>
            <a:endParaRPr i="1" sz="1500"/>
          </a:p>
          <a:p>
            <a:pPr lvl="0">
              <a:spcBef>
                <a:spcPts val="900"/>
              </a:spcBef>
              <a:buSzPct val="100000"/>
              <a:buFont typeface="Wingdings"/>
              <a:buChar char="▪"/>
            </a:pPr>
            <a:r>
              <a:rPr sz="1500"/>
              <a:t>   Giao diện hiển thị nội dung thông tin kết quả </a:t>
            </a:r>
            <a:r>
              <a:rPr i="1" sz="1500"/>
              <a:t>“Dò số”</a:t>
            </a:r>
            <a:r>
              <a:rPr sz="1500"/>
              <a:t> chi tiết như hình bên:</a:t>
            </a:r>
            <a:endParaRPr sz="1500"/>
          </a:p>
          <a:p>
            <a:pPr lvl="1" marL="457200" indent="0">
              <a:spcBef>
                <a:spcPts val="900"/>
              </a:spcBef>
              <a:buSzPct val="100000"/>
              <a:buFont typeface="Arial"/>
              <a:buChar char="+"/>
            </a:pPr>
            <a:r>
              <a:rPr sz="1500"/>
              <a:t>   Cột 1: “Ngày” là ngày xuất hiện số đang cần dò</a:t>
            </a:r>
            <a:endParaRPr sz="1500"/>
          </a:p>
          <a:p>
            <a:pPr lvl="1" marL="457200" indent="0">
              <a:spcBef>
                <a:spcPts val="900"/>
              </a:spcBef>
              <a:buSzPct val="100000"/>
              <a:buFont typeface="Arial"/>
              <a:buChar char="+"/>
            </a:pPr>
            <a:r>
              <a:rPr sz="1500"/>
              <a:t>   Cột 2: “Giải” là thứ hạng giải của số trúng thưởng mà trong đó có chứa số cần dò</a:t>
            </a:r>
            <a:endParaRPr sz="1500"/>
          </a:p>
          <a:p>
            <a:pPr lvl="1" marL="457200" indent="0">
              <a:spcBef>
                <a:spcPts val="900"/>
              </a:spcBef>
              <a:buSzPct val="100000"/>
              <a:buFont typeface="Arial"/>
              <a:buChar char="+"/>
            </a:pPr>
            <a:r>
              <a:rPr sz="1500"/>
              <a:t>   Cột 3: Số trúng thưởng là số có chứa số cần dò.</a:t>
            </a:r>
            <a:endParaRPr sz="1500"/>
          </a:p>
          <a:p>
            <a:pPr lvl="1" marL="457200" indent="0">
              <a:spcBef>
                <a:spcPts val="900"/>
              </a:spcBef>
              <a:buSzPct val="100000"/>
              <a:buFont typeface="Arial"/>
              <a:buChar char="+"/>
            </a:pPr>
            <a:r>
              <a:rPr sz="1500"/>
              <a:t>   Ví dụ: như ở hình bên, Xổ số miền Bắc, số 5 có trong giải 7, số trúng thưởng là 95 vào ngày 12/10/2013. Tương tự như đối với các ngày 16/10/2013 &amp; 15/10/2013</a:t>
            </a:r>
            <a:endParaRPr sz="1500"/>
          </a:p>
          <a:p>
            <a:pPr lvl="1" marL="457200" indent="0">
              <a:spcBef>
                <a:spcPts val="900"/>
              </a:spcBef>
              <a:buSzPct val="100000"/>
              <a:buFont typeface="Arial"/>
              <a:buChar char="+"/>
            </a:pPr>
            <a:r>
              <a:rPr sz="1300"/>
              <a:t>   </a:t>
            </a:r>
            <a:r>
              <a:rPr sz="1600"/>
              <a:t> Để chọn catelogy khác click vào biểu tượng thanh menu ở top trái giao diện,cạnh </a:t>
            </a:r>
            <a:r>
              <a:rPr sz="1600">
                <a:latin typeface="Arial Bold"/>
                <a:ea typeface="Arial Bold"/>
                <a:cs typeface="Arial Bold"/>
                <a:sym typeface="Arial Bold"/>
              </a:rPr>
              <a:t>“DÒ SỐ”</a:t>
            </a:r>
          </a:p>
        </p:txBody>
      </p:sp>
      <p:grpSp>
        <p:nvGrpSpPr>
          <p:cNvPr id="957" name="Group 957"/>
          <p:cNvGrpSpPr/>
          <p:nvPr/>
        </p:nvGrpSpPr>
        <p:grpSpPr>
          <a:xfrm>
            <a:off x="1747503" y="2245569"/>
            <a:ext cx="916656" cy="288824"/>
            <a:chOff x="0" y="0"/>
            <a:chExt cx="916654" cy="288823"/>
          </a:xfrm>
        </p:grpSpPr>
        <p:sp>
          <p:nvSpPr>
            <p:cNvPr id="955" name="Shape 955"/>
            <p:cNvSpPr/>
            <p:nvPr/>
          </p:nvSpPr>
          <p:spPr>
            <a:xfrm>
              <a:off x="5096" y="19792"/>
              <a:ext cx="906463" cy="249239"/>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956" name="Shape 956"/>
            <p:cNvSpPr/>
            <p:nvPr/>
          </p:nvSpPr>
          <p:spPr>
            <a:xfrm>
              <a:off x="0" y="0"/>
              <a:ext cx="91665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TRA CỨU</a:t>
              </a:r>
            </a:p>
          </p:txBody>
        </p:sp>
      </p:grpSp>
      <p:grpSp>
        <p:nvGrpSpPr>
          <p:cNvPr id="960" name="Group 960"/>
          <p:cNvGrpSpPr/>
          <p:nvPr/>
        </p:nvGrpSpPr>
        <p:grpSpPr>
          <a:xfrm>
            <a:off x="304800" y="762000"/>
            <a:ext cx="3733800" cy="381000"/>
            <a:chOff x="0" y="0"/>
            <a:chExt cx="3733800" cy="381000"/>
          </a:xfrm>
        </p:grpSpPr>
        <p:sp>
          <p:nvSpPr>
            <p:cNvPr id="958" name="Shape 958"/>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959" name="Shape 959"/>
            <p:cNvSpPr/>
            <p:nvPr/>
          </p:nvSpPr>
          <p:spPr>
            <a:xfrm>
              <a:off x="1487408" y="33803"/>
              <a:ext cx="75898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DÒ SỐ</a:t>
              </a:r>
            </a:p>
          </p:txBody>
        </p:sp>
      </p:grpSp>
      <p:sp>
        <p:nvSpPr>
          <p:cNvPr id="961" name="Shape 961"/>
          <p:cNvSpPr/>
          <p:nvPr/>
        </p:nvSpPr>
        <p:spPr>
          <a:xfrm>
            <a:off x="3810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962" name="Shape 962"/>
          <p:cNvSpPr/>
          <p:nvPr/>
        </p:nvSpPr>
        <p:spPr>
          <a:xfrm>
            <a:off x="4572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63" name="Shape 963"/>
          <p:cNvSpPr/>
          <p:nvPr/>
        </p:nvSpPr>
        <p:spPr>
          <a:xfrm>
            <a:off x="4429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64" name="Shape 964"/>
          <p:cNvSpPr/>
          <p:nvPr/>
        </p:nvSpPr>
        <p:spPr>
          <a:xfrm>
            <a:off x="4587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967" name="Group 967"/>
          <p:cNvGrpSpPr/>
          <p:nvPr/>
        </p:nvGrpSpPr>
        <p:grpSpPr>
          <a:xfrm>
            <a:off x="-1" y="0"/>
            <a:ext cx="9144002" cy="381000"/>
            <a:chOff x="0" y="0"/>
            <a:chExt cx="9144000" cy="381000"/>
          </a:xfrm>
        </p:grpSpPr>
        <p:sp>
          <p:nvSpPr>
            <p:cNvPr id="965" name="Shape 965"/>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966" name="Shape 966"/>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9" name="Shape 969"/>
          <p:cNvSpPr/>
          <p:nvPr/>
        </p:nvSpPr>
        <p:spPr>
          <a:xfrm>
            <a:off x="381000" y="714375"/>
            <a:ext cx="3733800" cy="5867400"/>
          </a:xfrm>
          <a:prstGeom prst="rect">
            <a:avLst/>
          </a:prstGeom>
          <a:solidFill>
            <a:srgbClr val="FFFFFF"/>
          </a:solidFill>
          <a:ln w="38100">
            <a:solidFill/>
            <a:round/>
          </a:ln>
        </p:spPr>
        <p:txBody>
          <a:bodyPr lIns="0" tIns="0" rIns="0" bIns="0" anchor="ctr"/>
          <a:lstStyle/>
          <a:p>
            <a:pPr lvl="0" algn="ctr"/>
          </a:p>
        </p:txBody>
      </p:sp>
      <p:grpSp>
        <p:nvGrpSpPr>
          <p:cNvPr id="972" name="Group 972"/>
          <p:cNvGrpSpPr/>
          <p:nvPr/>
        </p:nvGrpSpPr>
        <p:grpSpPr>
          <a:xfrm>
            <a:off x="1716547" y="2034432"/>
            <a:ext cx="916656" cy="288824"/>
            <a:chOff x="0" y="0"/>
            <a:chExt cx="916654" cy="288823"/>
          </a:xfrm>
        </p:grpSpPr>
        <p:sp>
          <p:nvSpPr>
            <p:cNvPr id="970" name="Shape 970"/>
            <p:cNvSpPr/>
            <p:nvPr/>
          </p:nvSpPr>
          <p:spPr>
            <a:xfrm>
              <a:off x="36052" y="8680"/>
              <a:ext cx="844551" cy="271463"/>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971" name="Shape 971"/>
            <p:cNvSpPr/>
            <p:nvPr/>
          </p:nvSpPr>
          <p:spPr>
            <a:xfrm>
              <a:off x="0" y="0"/>
              <a:ext cx="91665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TRA CỨU</a:t>
              </a:r>
            </a:p>
          </p:txBody>
        </p:sp>
      </p:grpSp>
      <p:sp>
        <p:nvSpPr>
          <p:cNvPr id="973" name="Shape 973"/>
          <p:cNvSpPr/>
          <p:nvPr/>
        </p:nvSpPr>
        <p:spPr>
          <a:xfrm>
            <a:off x="1981200" y="1476375"/>
            <a:ext cx="1066800" cy="260350"/>
          </a:xfrm>
          <a:prstGeom prst="rect">
            <a:avLst/>
          </a:prstGeom>
          <a:solidFill>
            <a:srgbClr val="FFFFFF"/>
          </a:solidFill>
          <a:ln>
            <a:solidFill/>
            <a:round/>
          </a:ln>
        </p:spPr>
        <p:txBody>
          <a:bodyPr lIns="0" tIns="0" rIns="0" bIns="0" anchor="ctr"/>
          <a:lstStyle/>
          <a:p>
            <a:pPr lvl="0">
              <a:defRPr sz="1400"/>
            </a:pPr>
          </a:p>
        </p:txBody>
      </p:sp>
      <p:sp>
        <p:nvSpPr>
          <p:cNvPr id="974" name="Shape 974"/>
          <p:cNvSpPr/>
          <p:nvPr/>
        </p:nvSpPr>
        <p:spPr>
          <a:xfrm>
            <a:off x="2895600" y="155257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975" name="Shape 975"/>
          <p:cNvSpPr/>
          <p:nvPr/>
        </p:nvSpPr>
        <p:spPr>
          <a:xfrm>
            <a:off x="914400" y="1400175"/>
            <a:ext cx="10668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vl1pPr>
          </a:lstStyle>
          <a:p>
            <a:pPr lvl="0">
              <a:defRPr sz="1800"/>
            </a:pPr>
            <a:r>
              <a:rPr sz="1600"/>
              <a:t>Giấc mơ</a:t>
            </a:r>
          </a:p>
        </p:txBody>
      </p:sp>
      <p:sp>
        <p:nvSpPr>
          <p:cNvPr id="976" name="Shape 976"/>
          <p:cNvSpPr/>
          <p:nvPr/>
        </p:nvSpPr>
        <p:spPr>
          <a:xfrm>
            <a:off x="4419600" y="685799"/>
            <a:ext cx="4343400" cy="50911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7. </a:t>
            </a:r>
            <a:r>
              <a:rPr sz="1600">
                <a:latin typeface="Arial Bold"/>
                <a:ea typeface="Arial Bold"/>
                <a:cs typeface="Arial Bold"/>
                <a:sym typeface="Arial Bold"/>
              </a:rPr>
              <a:t>Giao diện mục Giải mã giấc mơ</a:t>
            </a:r>
            <a:endParaRPr sz="1600">
              <a:latin typeface="Arial Bold"/>
              <a:ea typeface="Arial Bold"/>
              <a:cs typeface="Arial Bold"/>
              <a:sym typeface="Arial Bold"/>
            </a:endParaRPr>
          </a:p>
          <a:p>
            <a:pPr lvl="0">
              <a:spcBef>
                <a:spcPts val="900"/>
              </a:spcBef>
            </a:pPr>
            <a:r>
              <a:rPr i="1" sz="1600"/>
              <a:t>Click vào mục “Giải mã giấc mơ” ở giao diện trang chủ sẽ ra giao diện như bên cạnh.</a:t>
            </a:r>
            <a:endParaRPr i="1" sz="1600"/>
          </a:p>
          <a:p>
            <a:pPr lvl="0">
              <a:spcBef>
                <a:spcPts val="900"/>
              </a:spcBef>
              <a:buSzPct val="100000"/>
              <a:buFont typeface="Wingdings"/>
              <a:buChar char="▪"/>
            </a:pPr>
            <a:r>
              <a:rPr sz="1600"/>
              <a:t>   Giải mã giấc mơ là tính năng giúp khách hàng tra cứu các hình ảnh sự vật, con vật được mã hóa thành cặp số nào.</a:t>
            </a:r>
            <a:endParaRPr sz="1600"/>
          </a:p>
          <a:p>
            <a:pPr lvl="0">
              <a:spcBef>
                <a:spcPts val="900"/>
              </a:spcBef>
              <a:buSzPct val="100000"/>
              <a:buFont typeface="Wingdings"/>
              <a:buChar char="▪"/>
            </a:pPr>
            <a:r>
              <a:rPr sz="1600"/>
              <a:t>   Tiêu chí xem “</a:t>
            </a:r>
            <a:r>
              <a:rPr i="1" sz="1600"/>
              <a:t>Giải mã giấc mơ</a:t>
            </a:r>
            <a:r>
              <a:rPr sz="1600"/>
              <a:t>”:</a:t>
            </a:r>
            <a:endParaRPr sz="1600"/>
          </a:p>
          <a:p>
            <a:pPr lvl="1" marL="457200" indent="0">
              <a:spcBef>
                <a:spcPts val="900"/>
              </a:spcBef>
              <a:buSzPct val="100000"/>
              <a:buFont typeface="Arial"/>
              <a:buChar char="+"/>
            </a:pPr>
            <a:r>
              <a:rPr sz="1600"/>
              <a:t>   Hình ảnh giấc mơ</a:t>
            </a:r>
            <a:endParaRPr sz="1600"/>
          </a:p>
          <a:p>
            <a:pPr lvl="1" marL="457200" indent="0">
              <a:spcBef>
                <a:spcPts val="900"/>
              </a:spcBef>
              <a:buSzPct val="100000"/>
              <a:buFont typeface="Arial"/>
              <a:buChar char="+"/>
            </a:pPr>
            <a:r>
              <a:rPr sz="1600"/>
              <a:t>   Nội dung: Hình ảnh, sự vật mơ thấy được mã hóa thành các con số tương ứng</a:t>
            </a:r>
            <a:endParaRPr sz="1600"/>
          </a:p>
          <a:p>
            <a:pPr lvl="0">
              <a:spcBef>
                <a:spcPts val="900"/>
              </a:spcBef>
              <a:buSzPct val="100000"/>
              <a:buFont typeface="Wingdings"/>
              <a:buChar char="▪"/>
            </a:pPr>
            <a:r>
              <a:rPr sz="1600"/>
              <a:t>   Nguồn: </a:t>
            </a:r>
            <a:endParaRPr sz="1600"/>
          </a:p>
          <a:p>
            <a:pPr lvl="0"/>
            <a:r>
              <a:rPr sz="1600">
                <a:hlinkClick r:id="rId2" invalidUrl="" action="" tgtFrame="" tooltip="" history="1" highlightClick="0" endSnd="0"/>
              </a:rPr>
              <a:t>http://www4.xemtuong.net/show.htm?so_de</a:t>
            </a:r>
            <a:r>
              <a:rPr sz="1600"/>
              <a:t> </a:t>
            </a:r>
            <a:endParaRPr sz="1600"/>
          </a:p>
          <a:p>
            <a:pPr lvl="0"/>
            <a:r>
              <a:rPr sz="1600">
                <a:hlinkClick r:id="rId3" invalidUrl="" action="" tgtFrame="" tooltip="" history="1" highlightClick="0" endSnd="0"/>
              </a:rPr>
              <a:t>http://xoso.wap.vn/so-mo/SEARCHKEYWORD/28</a:t>
            </a:r>
            <a:r>
              <a:rPr sz="1600"/>
              <a:t> </a:t>
            </a:r>
            <a:endParaRPr sz="1400"/>
          </a:p>
          <a:p>
            <a:pPr lvl="0">
              <a:spcBef>
                <a:spcPts val="900"/>
              </a:spcBef>
              <a:buSzPct val="100000"/>
              <a:buFont typeface="Wingdings"/>
              <a:buChar char="▪"/>
            </a:pPr>
            <a:r>
              <a:rPr sz="1600"/>
              <a:t>    Click vào biểu tượng thanh menu ở top trái giao diện, bên cạnh </a:t>
            </a:r>
            <a:r>
              <a:rPr sz="1600">
                <a:latin typeface="Arial Bold"/>
                <a:ea typeface="Arial Bold"/>
                <a:cs typeface="Arial Bold"/>
                <a:sym typeface="Arial Bold"/>
              </a:rPr>
              <a:t>“ GIẢI MÃ GIẤC MƠ” </a:t>
            </a:r>
            <a:r>
              <a:rPr sz="1600"/>
              <a:t>để xem các catelogy khác</a:t>
            </a:r>
          </a:p>
        </p:txBody>
      </p:sp>
      <p:grpSp>
        <p:nvGrpSpPr>
          <p:cNvPr id="979" name="Group 979"/>
          <p:cNvGrpSpPr/>
          <p:nvPr/>
        </p:nvGrpSpPr>
        <p:grpSpPr>
          <a:xfrm>
            <a:off x="381000" y="714375"/>
            <a:ext cx="3733800" cy="381000"/>
            <a:chOff x="0" y="0"/>
            <a:chExt cx="3733800" cy="381000"/>
          </a:xfrm>
        </p:grpSpPr>
        <p:sp>
          <p:nvSpPr>
            <p:cNvPr id="977" name="Shape 977"/>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978" name="Shape 978"/>
            <p:cNvSpPr/>
            <p:nvPr/>
          </p:nvSpPr>
          <p:spPr>
            <a:xfrm>
              <a:off x="937984" y="33803"/>
              <a:ext cx="185783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GIẢI MÃ GIẤC MƠ</a:t>
              </a:r>
            </a:p>
          </p:txBody>
        </p:sp>
      </p:grpSp>
      <p:sp>
        <p:nvSpPr>
          <p:cNvPr id="980" name="Shape 980"/>
          <p:cNvSpPr/>
          <p:nvPr/>
        </p:nvSpPr>
        <p:spPr>
          <a:xfrm>
            <a:off x="457200" y="817562"/>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981" name="Shape 981"/>
          <p:cNvSpPr/>
          <p:nvPr/>
        </p:nvSpPr>
        <p:spPr>
          <a:xfrm>
            <a:off x="533400" y="87947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82" name="Shape 982"/>
          <p:cNvSpPr/>
          <p:nvPr/>
        </p:nvSpPr>
        <p:spPr>
          <a:xfrm>
            <a:off x="519112"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83" name="Shape 983"/>
          <p:cNvSpPr/>
          <p:nvPr/>
        </p:nvSpPr>
        <p:spPr>
          <a:xfrm>
            <a:off x="534987"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986" name="Group 986"/>
          <p:cNvGrpSpPr/>
          <p:nvPr/>
        </p:nvGrpSpPr>
        <p:grpSpPr>
          <a:xfrm>
            <a:off x="-1" y="0"/>
            <a:ext cx="9144002" cy="381000"/>
            <a:chOff x="0" y="0"/>
            <a:chExt cx="9144000" cy="381000"/>
          </a:xfrm>
        </p:grpSpPr>
        <p:sp>
          <p:nvSpPr>
            <p:cNvPr id="984" name="Shape 984"/>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985" name="Shape 985"/>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 name="Shape 24"/>
          <p:cNvSpPr/>
          <p:nvPr/>
        </p:nvSpPr>
        <p:spPr>
          <a:xfrm>
            <a:off x="457200" y="838200"/>
            <a:ext cx="3733800" cy="5867400"/>
          </a:xfrm>
          <a:prstGeom prst="rect">
            <a:avLst/>
          </a:prstGeom>
          <a:solidFill>
            <a:srgbClr val="FFFFFF"/>
          </a:solidFill>
          <a:ln w="38100">
            <a:solidFill/>
            <a:round/>
          </a:ln>
        </p:spPr>
        <p:txBody>
          <a:bodyPr lIns="0" tIns="0" rIns="0" bIns="0" anchor="ctr"/>
          <a:lstStyle/>
          <a:p>
            <a:pPr lvl="0" algn="ctr"/>
          </a:p>
        </p:txBody>
      </p:sp>
      <p:grpSp>
        <p:nvGrpSpPr>
          <p:cNvPr id="27" name="Group 27"/>
          <p:cNvGrpSpPr/>
          <p:nvPr/>
        </p:nvGrpSpPr>
        <p:grpSpPr>
          <a:xfrm>
            <a:off x="457200" y="838200"/>
            <a:ext cx="3733800" cy="381000"/>
            <a:chOff x="0" y="0"/>
            <a:chExt cx="3733800" cy="381000"/>
          </a:xfrm>
        </p:grpSpPr>
        <p:sp>
          <p:nvSpPr>
            <p:cNvPr id="25" name="Shape 25"/>
            <p:cNvSpPr/>
            <p:nvPr/>
          </p:nvSpPr>
          <p:spPr>
            <a:xfrm>
              <a:off x="0" y="0"/>
              <a:ext cx="3733800" cy="381000"/>
            </a:xfrm>
            <a:prstGeom prst="rect">
              <a:avLst/>
            </a:prstGeom>
            <a:solidFill>
              <a:srgbClr val="FF0000">
                <a:alpha val="79998"/>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26" name="Shape 26"/>
            <p:cNvSpPr/>
            <p:nvPr/>
          </p:nvSpPr>
          <p:spPr>
            <a:xfrm>
              <a:off x="1273021" y="15169"/>
              <a:ext cx="118775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Logo APP</a:t>
              </a:r>
            </a:p>
          </p:txBody>
        </p:sp>
      </p:grpSp>
      <p:grpSp>
        <p:nvGrpSpPr>
          <p:cNvPr id="30" name="Group 30"/>
          <p:cNvGrpSpPr/>
          <p:nvPr/>
        </p:nvGrpSpPr>
        <p:grpSpPr>
          <a:xfrm>
            <a:off x="777739" y="2713088"/>
            <a:ext cx="1263922" cy="288824"/>
            <a:chOff x="0" y="0"/>
            <a:chExt cx="1263920" cy="288823"/>
          </a:xfrm>
        </p:grpSpPr>
        <p:sp>
          <p:nvSpPr>
            <p:cNvPr id="28" name="Shape 28"/>
            <p:cNvSpPr/>
            <p:nvPr/>
          </p:nvSpPr>
          <p:spPr>
            <a:xfrm>
              <a:off x="136660" y="30111"/>
              <a:ext cx="990601"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29" name="Shape 29"/>
            <p:cNvSpPr/>
            <p:nvPr/>
          </p:nvSpPr>
          <p:spPr>
            <a:xfrm>
              <a:off x="0" y="0"/>
              <a:ext cx="1263921"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Tra cứu KQXS</a:t>
              </a:r>
            </a:p>
          </p:txBody>
        </p:sp>
      </p:grpSp>
      <p:grpSp>
        <p:nvGrpSpPr>
          <p:cNvPr id="33" name="Group 33"/>
          <p:cNvGrpSpPr/>
          <p:nvPr/>
        </p:nvGrpSpPr>
        <p:grpSpPr>
          <a:xfrm>
            <a:off x="2189610" y="2713088"/>
            <a:ext cx="1792980" cy="288824"/>
            <a:chOff x="0" y="0"/>
            <a:chExt cx="1792979" cy="288823"/>
          </a:xfrm>
        </p:grpSpPr>
        <p:sp>
          <p:nvSpPr>
            <p:cNvPr id="31" name="Shape 31"/>
            <p:cNvSpPr/>
            <p:nvPr/>
          </p:nvSpPr>
          <p:spPr>
            <a:xfrm>
              <a:off x="401189" y="30111"/>
              <a:ext cx="990601"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32" name="Shape 32"/>
            <p:cNvSpPr/>
            <p:nvPr/>
          </p:nvSpPr>
          <p:spPr>
            <a:xfrm>
              <a:off x="0" y="0"/>
              <a:ext cx="1792980"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Tường thuật trực tiếp</a:t>
              </a:r>
            </a:p>
          </p:txBody>
        </p:sp>
      </p:grpSp>
      <p:grpSp>
        <p:nvGrpSpPr>
          <p:cNvPr id="36" name="Group 36"/>
          <p:cNvGrpSpPr/>
          <p:nvPr/>
        </p:nvGrpSpPr>
        <p:grpSpPr>
          <a:xfrm>
            <a:off x="914400" y="3703688"/>
            <a:ext cx="990600" cy="288824"/>
            <a:chOff x="0" y="0"/>
            <a:chExt cx="990600" cy="288823"/>
          </a:xfrm>
        </p:grpSpPr>
        <p:sp>
          <p:nvSpPr>
            <p:cNvPr id="34" name="Shape 34"/>
            <p:cNvSpPr/>
            <p:nvPr/>
          </p:nvSpPr>
          <p:spPr>
            <a:xfrm>
              <a:off x="0" y="30111"/>
              <a:ext cx="990600"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35" name="Shape 35"/>
            <p:cNvSpPr/>
            <p:nvPr/>
          </p:nvSpPr>
          <p:spPr>
            <a:xfrm>
              <a:off x="72567" y="0"/>
              <a:ext cx="84546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Thống kê</a:t>
              </a:r>
            </a:p>
          </p:txBody>
        </p:sp>
      </p:grpSp>
      <p:grpSp>
        <p:nvGrpSpPr>
          <p:cNvPr id="39" name="Group 39"/>
          <p:cNvGrpSpPr/>
          <p:nvPr/>
        </p:nvGrpSpPr>
        <p:grpSpPr>
          <a:xfrm>
            <a:off x="2514600" y="3703688"/>
            <a:ext cx="990600" cy="288824"/>
            <a:chOff x="0" y="0"/>
            <a:chExt cx="990600" cy="288823"/>
          </a:xfrm>
        </p:grpSpPr>
        <p:sp>
          <p:nvSpPr>
            <p:cNvPr id="37" name="Shape 37"/>
            <p:cNvSpPr/>
            <p:nvPr/>
          </p:nvSpPr>
          <p:spPr>
            <a:xfrm>
              <a:off x="0" y="30111"/>
              <a:ext cx="990600"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38" name="Shape 38"/>
            <p:cNvSpPr/>
            <p:nvPr/>
          </p:nvSpPr>
          <p:spPr>
            <a:xfrm>
              <a:off x="210996" y="0"/>
              <a:ext cx="568608"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Dò số</a:t>
              </a:r>
            </a:p>
          </p:txBody>
        </p:sp>
      </p:grpSp>
      <p:grpSp>
        <p:nvGrpSpPr>
          <p:cNvPr id="42" name="Group 42"/>
          <p:cNvGrpSpPr/>
          <p:nvPr/>
        </p:nvGrpSpPr>
        <p:grpSpPr>
          <a:xfrm>
            <a:off x="2590800" y="4770488"/>
            <a:ext cx="990600" cy="288824"/>
            <a:chOff x="0" y="0"/>
            <a:chExt cx="990600" cy="288823"/>
          </a:xfrm>
        </p:grpSpPr>
        <p:sp>
          <p:nvSpPr>
            <p:cNvPr id="40" name="Shape 40"/>
            <p:cNvSpPr/>
            <p:nvPr/>
          </p:nvSpPr>
          <p:spPr>
            <a:xfrm>
              <a:off x="0" y="30111"/>
              <a:ext cx="990600"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41" name="Shape 41"/>
            <p:cNvSpPr/>
            <p:nvPr/>
          </p:nvSpPr>
          <p:spPr>
            <a:xfrm>
              <a:off x="72393" y="0"/>
              <a:ext cx="84581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Quay thử</a:t>
              </a:r>
            </a:p>
          </p:txBody>
        </p:sp>
      </p:grpSp>
      <p:grpSp>
        <p:nvGrpSpPr>
          <p:cNvPr id="45" name="Group 45"/>
          <p:cNvGrpSpPr/>
          <p:nvPr/>
        </p:nvGrpSpPr>
        <p:grpSpPr>
          <a:xfrm>
            <a:off x="858906" y="4770488"/>
            <a:ext cx="1406388" cy="288824"/>
            <a:chOff x="0" y="0"/>
            <a:chExt cx="1406386" cy="288823"/>
          </a:xfrm>
        </p:grpSpPr>
        <p:sp>
          <p:nvSpPr>
            <p:cNvPr id="43" name="Shape 43"/>
            <p:cNvSpPr/>
            <p:nvPr/>
          </p:nvSpPr>
          <p:spPr>
            <a:xfrm>
              <a:off x="207893" y="30111"/>
              <a:ext cx="990601" cy="22860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lvl="0" algn="ctr">
                <a:defRPr sz="1400"/>
              </a:pPr>
            </a:p>
          </p:txBody>
        </p:sp>
        <p:sp>
          <p:nvSpPr>
            <p:cNvPr id="44" name="Shape 44"/>
            <p:cNvSpPr/>
            <p:nvPr/>
          </p:nvSpPr>
          <p:spPr>
            <a:xfrm>
              <a:off x="0" y="0"/>
              <a:ext cx="140638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Giải mã giấc mơ</a:t>
              </a:r>
            </a:p>
          </p:txBody>
        </p:sp>
      </p:grpSp>
      <p:sp>
        <p:nvSpPr>
          <p:cNvPr id="46" name="Shape 46"/>
          <p:cNvSpPr/>
          <p:nvPr/>
        </p:nvSpPr>
        <p:spPr>
          <a:xfrm>
            <a:off x="4419600" y="838200"/>
            <a:ext cx="4343400" cy="40167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04800" indent="-304800">
              <a:spcBef>
                <a:spcPts val="900"/>
              </a:spcBef>
              <a:buSzPct val="100000"/>
              <a:buAutoNum type="arabicPeriod" startAt="1"/>
            </a:pPr>
            <a:r>
              <a:rPr sz="1600">
                <a:latin typeface="Arial Bold"/>
                <a:ea typeface="Arial Bold"/>
                <a:cs typeface="Arial Bold"/>
                <a:sym typeface="Arial Bold"/>
              </a:rPr>
              <a:t>Giao diện trang chủ của APP:</a:t>
            </a:r>
            <a:endParaRPr sz="1600">
              <a:latin typeface="Arial Bold"/>
              <a:ea typeface="Arial Bold"/>
              <a:cs typeface="Arial Bold"/>
              <a:sym typeface="Arial Bold"/>
            </a:endParaRPr>
          </a:p>
          <a:p>
            <a:pPr lvl="0" marL="342900" indent="-342900">
              <a:spcBef>
                <a:spcPts val="900"/>
              </a:spcBef>
            </a:pPr>
            <a:r>
              <a:rPr i="1" sz="1600"/>
              <a:t>Giao diện trang chủ bao gồm: </a:t>
            </a:r>
            <a:endParaRPr i="1" sz="1600"/>
          </a:p>
          <a:p>
            <a:pPr lvl="1" marL="762000" indent="-304800">
              <a:spcBef>
                <a:spcPts val="900"/>
              </a:spcBef>
              <a:buSzPct val="100000"/>
              <a:buChar char="•"/>
            </a:pPr>
            <a:r>
              <a:rPr sz="1600"/>
              <a:t>Trên top là logo của app</a:t>
            </a:r>
            <a:endParaRPr sz="1600"/>
          </a:p>
          <a:p>
            <a:pPr lvl="1" marL="762000" indent="-304800">
              <a:spcBef>
                <a:spcPts val="900"/>
              </a:spcBef>
              <a:buSzPct val="100000"/>
              <a:buChar char="•"/>
            </a:pPr>
            <a:r>
              <a:rPr sz="1600"/>
              <a:t>Sau đó trình bày các catelogy như hình vẽ</a:t>
            </a:r>
            <a:endParaRPr sz="1600"/>
          </a:p>
          <a:p>
            <a:pPr lvl="1" marL="762000" indent="-304800">
              <a:spcBef>
                <a:spcPts val="900"/>
              </a:spcBef>
              <a:buSzPct val="100000"/>
              <a:buChar char="•"/>
            </a:pPr>
            <a:r>
              <a:rPr sz="1600"/>
              <a:t>Thanh công cụ ở cuối màn hình:</a:t>
            </a:r>
            <a:endParaRPr sz="1600"/>
          </a:p>
          <a:p>
            <a:pPr lvl="2" marL="1219200" indent="-304800">
              <a:spcBef>
                <a:spcPts val="900"/>
              </a:spcBef>
              <a:buSzPct val="100000"/>
              <a:buFont typeface="Arial"/>
              <a:buChar char="+"/>
            </a:pPr>
            <a:r>
              <a:rPr sz="1600"/>
              <a:t>Tài khoản: Gồm các thông tin về số tiền khách hàng hiện có, cách thức nạp tiền để sử dụng dịch vụ.</a:t>
            </a:r>
            <a:endParaRPr sz="1600"/>
          </a:p>
          <a:p>
            <a:pPr lvl="2" marL="1219200" indent="-304800">
              <a:spcBef>
                <a:spcPts val="900"/>
              </a:spcBef>
              <a:buSzPct val="100000"/>
              <a:buFont typeface="Arial"/>
              <a:buChar char="+"/>
            </a:pPr>
            <a:r>
              <a:rPr sz="1600"/>
              <a:t>Trợ giúp: Là mục để khách hàng liên hệ với chăm sóc khách hàng trợ giúp giải đáp thắc mắc và báo lỗi về app.</a:t>
            </a:r>
          </a:p>
        </p:txBody>
      </p:sp>
      <p:grpSp>
        <p:nvGrpSpPr>
          <p:cNvPr id="49" name="Group 49"/>
          <p:cNvGrpSpPr/>
          <p:nvPr/>
        </p:nvGrpSpPr>
        <p:grpSpPr>
          <a:xfrm>
            <a:off x="-1" y="0"/>
            <a:ext cx="9144002" cy="381000"/>
            <a:chOff x="0" y="0"/>
            <a:chExt cx="9144000" cy="381000"/>
          </a:xfrm>
        </p:grpSpPr>
        <p:sp>
          <p:nvSpPr>
            <p:cNvPr id="47" name="Shape 47"/>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48" name="Shape 48"/>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50" name="Shape 50"/>
          <p:cNvSpPr/>
          <p:nvPr/>
        </p:nvSpPr>
        <p:spPr>
          <a:xfrm>
            <a:off x="1219200" y="19812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51" name="Shape 51"/>
          <p:cNvSpPr/>
          <p:nvPr/>
        </p:nvSpPr>
        <p:spPr>
          <a:xfrm>
            <a:off x="1143000" y="30480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52" name="Shape 52"/>
          <p:cNvSpPr/>
          <p:nvPr/>
        </p:nvSpPr>
        <p:spPr>
          <a:xfrm>
            <a:off x="1143000" y="41148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53" name="Shape 53"/>
          <p:cNvSpPr/>
          <p:nvPr/>
        </p:nvSpPr>
        <p:spPr>
          <a:xfrm>
            <a:off x="2743200" y="41148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54" name="Shape 54"/>
          <p:cNvSpPr/>
          <p:nvPr/>
        </p:nvSpPr>
        <p:spPr>
          <a:xfrm>
            <a:off x="2743200" y="31242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55" name="Shape 55"/>
          <p:cNvSpPr/>
          <p:nvPr/>
        </p:nvSpPr>
        <p:spPr>
          <a:xfrm>
            <a:off x="2743200" y="2057400"/>
            <a:ext cx="60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58" name="Group 58"/>
          <p:cNvGrpSpPr/>
          <p:nvPr/>
        </p:nvGrpSpPr>
        <p:grpSpPr>
          <a:xfrm>
            <a:off x="457200" y="6324600"/>
            <a:ext cx="1905000" cy="381000"/>
            <a:chOff x="0" y="0"/>
            <a:chExt cx="1905000" cy="381000"/>
          </a:xfrm>
        </p:grpSpPr>
        <p:sp>
          <p:nvSpPr>
            <p:cNvPr id="56" name="Shape 56"/>
            <p:cNvSpPr/>
            <p:nvPr/>
          </p:nvSpPr>
          <p:spPr>
            <a:xfrm>
              <a:off x="0" y="0"/>
              <a:ext cx="1905000" cy="381000"/>
            </a:xfrm>
            <a:prstGeom prst="rect">
              <a:avLst/>
            </a:prstGeom>
            <a:solidFill>
              <a:srgbClr val="FF3300"/>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57" name="Shape 57"/>
            <p:cNvSpPr/>
            <p:nvPr/>
          </p:nvSpPr>
          <p:spPr>
            <a:xfrm>
              <a:off x="426213" y="33803"/>
              <a:ext cx="105257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Tài khoản</a:t>
              </a:r>
            </a:p>
          </p:txBody>
        </p:sp>
      </p:grpSp>
      <p:grpSp>
        <p:nvGrpSpPr>
          <p:cNvPr id="61" name="Group 61"/>
          <p:cNvGrpSpPr/>
          <p:nvPr/>
        </p:nvGrpSpPr>
        <p:grpSpPr>
          <a:xfrm>
            <a:off x="2362200" y="6324600"/>
            <a:ext cx="1828800" cy="381000"/>
            <a:chOff x="0" y="0"/>
            <a:chExt cx="1828800" cy="381000"/>
          </a:xfrm>
        </p:grpSpPr>
        <p:sp>
          <p:nvSpPr>
            <p:cNvPr id="59" name="Shape 59"/>
            <p:cNvSpPr/>
            <p:nvPr/>
          </p:nvSpPr>
          <p:spPr>
            <a:xfrm>
              <a:off x="0" y="0"/>
              <a:ext cx="1828800" cy="381000"/>
            </a:xfrm>
            <a:prstGeom prst="rect">
              <a:avLst/>
            </a:prstGeom>
            <a:solidFill>
              <a:srgbClr val="FF3300"/>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60" name="Shape 60"/>
            <p:cNvSpPr/>
            <p:nvPr/>
          </p:nvSpPr>
          <p:spPr>
            <a:xfrm>
              <a:off x="451465" y="33803"/>
              <a:ext cx="92587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Trợ giúp</a:t>
              </a:r>
            </a:p>
          </p:txBody>
        </p:sp>
      </p:gr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8" name="Shape 988"/>
          <p:cNvSpPr/>
          <p:nvPr/>
        </p:nvSpPr>
        <p:spPr>
          <a:xfrm>
            <a:off x="381000" y="762000"/>
            <a:ext cx="3733800" cy="5867400"/>
          </a:xfrm>
          <a:prstGeom prst="rect">
            <a:avLst/>
          </a:prstGeom>
          <a:solidFill>
            <a:srgbClr val="FFFFFF"/>
          </a:solidFill>
          <a:ln w="38100">
            <a:solidFill/>
            <a:round/>
          </a:ln>
        </p:spPr>
        <p:txBody>
          <a:bodyPr lIns="0" tIns="0" rIns="0" bIns="0" anchor="ctr"/>
          <a:lstStyle/>
          <a:p>
            <a:pPr lvl="0" algn="ctr"/>
          </a:p>
        </p:txBody>
      </p:sp>
      <p:sp>
        <p:nvSpPr>
          <p:cNvPr id="989" name="Shape 989"/>
          <p:cNvSpPr/>
          <p:nvPr/>
        </p:nvSpPr>
        <p:spPr>
          <a:xfrm>
            <a:off x="533400" y="2971800"/>
            <a:ext cx="3429000" cy="541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vl1pPr>
          </a:lstStyle>
          <a:p>
            <a:pPr lvl="0">
              <a:defRPr sz="1800"/>
            </a:pPr>
            <a:r>
              <a:rPr sz="1600"/>
              <a:t>Bạn mơ thấy thần tài, thần tài được mã hóa thành số: 36, 39, 79, 10</a:t>
            </a:r>
          </a:p>
        </p:txBody>
      </p:sp>
      <p:sp>
        <p:nvSpPr>
          <p:cNvPr id="990" name="Shape 990"/>
          <p:cNvSpPr/>
          <p:nvPr/>
        </p:nvSpPr>
        <p:spPr>
          <a:xfrm>
            <a:off x="4495800" y="914400"/>
            <a:ext cx="4114800" cy="35823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7. </a:t>
            </a:r>
            <a:r>
              <a:rPr sz="1600">
                <a:latin typeface="Arial Bold"/>
                <a:ea typeface="Arial Bold"/>
                <a:cs typeface="Arial Bold"/>
                <a:sym typeface="Arial Bold"/>
              </a:rPr>
              <a:t>Giao diện mục Giải mã giấc mơ</a:t>
            </a:r>
            <a:endParaRPr sz="1600">
              <a:latin typeface="Arial Bold"/>
              <a:ea typeface="Arial Bold"/>
              <a:cs typeface="Arial Bold"/>
              <a:sym typeface="Arial Bold"/>
            </a:endParaRPr>
          </a:p>
          <a:p>
            <a:pPr lvl="0">
              <a:spcBef>
                <a:spcPts val="900"/>
              </a:spcBef>
            </a:pPr>
            <a:r>
              <a:rPr i="1" sz="1600"/>
              <a:t>Chọn </a:t>
            </a:r>
            <a:r>
              <a:rPr b="1" i="1" sz="1600"/>
              <a:t>“Giấc mơ”  </a:t>
            </a:r>
            <a:r>
              <a:rPr sz="1600"/>
              <a:t>và </a:t>
            </a:r>
            <a:r>
              <a:rPr i="1" sz="1600"/>
              <a:t>Click vào nút </a:t>
            </a:r>
            <a:r>
              <a:rPr b="1" i="1" sz="1600"/>
              <a:t>“TRA CỨU”</a:t>
            </a:r>
            <a:r>
              <a:rPr i="1" sz="1600"/>
              <a:t> sẽ ra giao diện như bên cạnh.</a:t>
            </a:r>
            <a:endParaRPr i="1" sz="1600"/>
          </a:p>
          <a:p>
            <a:pPr lvl="0">
              <a:spcBef>
                <a:spcPts val="900"/>
              </a:spcBef>
              <a:buSzPct val="100000"/>
              <a:buAutoNum type="arabicPeriod" startAt="1"/>
            </a:pPr>
            <a:r>
              <a:rPr sz="1600"/>
              <a:t>   Nội dung trả về khi ấn nút </a:t>
            </a:r>
            <a:r>
              <a:rPr sz="1600">
                <a:latin typeface="Arial Bold"/>
                <a:ea typeface="Arial Bold"/>
                <a:cs typeface="Arial Bold"/>
                <a:sym typeface="Arial Bold"/>
              </a:rPr>
              <a:t>“TRA CỨU”</a:t>
            </a:r>
            <a:r>
              <a:rPr sz="1600"/>
              <a:t> được mô tả như hình bên</a:t>
            </a:r>
            <a:endParaRPr sz="1600"/>
          </a:p>
          <a:p>
            <a:pPr lvl="0">
              <a:spcBef>
                <a:spcPts val="900"/>
              </a:spcBef>
              <a:buSzPct val="100000"/>
              <a:buAutoNum type="arabicPeriod" startAt="1"/>
            </a:pPr>
            <a:r>
              <a:rPr sz="1600"/>
              <a:t>   Ví dụ: mơ thấy thần tài thì lick vào “Giấc mơ” chọn “Thần tài” ấn </a:t>
            </a:r>
            <a:r>
              <a:rPr sz="1600">
                <a:latin typeface="Arial Bold"/>
                <a:ea typeface="Arial Bold"/>
                <a:cs typeface="Arial Bold"/>
                <a:sym typeface="Arial Bold"/>
              </a:rPr>
              <a:t>“TRA CỨU”</a:t>
            </a:r>
            <a:r>
              <a:rPr sz="1600"/>
              <a:t> được kết quả “Bạn mơ thấy Thần tài, Thần tài được mã hóa thành các cặp số 36-39-79-10”.</a:t>
            </a:r>
            <a:endParaRPr sz="1600"/>
          </a:p>
          <a:p>
            <a:pPr lvl="0">
              <a:spcBef>
                <a:spcPts val="900"/>
              </a:spcBef>
              <a:buSzPct val="100000"/>
              <a:buAutoNum type="arabicPeriod" startAt="1"/>
            </a:pPr>
            <a:r>
              <a:rPr sz="1400"/>
              <a:t>   </a:t>
            </a:r>
            <a:r>
              <a:rPr sz="1600"/>
              <a:t> Click vào biểu tượng thanh menu ở top trái giao diện, bên cạnh </a:t>
            </a:r>
            <a:r>
              <a:rPr sz="1600">
                <a:latin typeface="Arial Bold"/>
                <a:ea typeface="Arial Bold"/>
                <a:cs typeface="Arial Bold"/>
                <a:sym typeface="Arial Bold"/>
              </a:rPr>
              <a:t>“ GIẢI MÃ GIẤC MƠ” </a:t>
            </a:r>
            <a:r>
              <a:rPr sz="1600"/>
              <a:t>để xem các catelogy khác</a:t>
            </a:r>
          </a:p>
        </p:txBody>
      </p:sp>
      <p:grpSp>
        <p:nvGrpSpPr>
          <p:cNvPr id="993" name="Group 993"/>
          <p:cNvGrpSpPr/>
          <p:nvPr/>
        </p:nvGrpSpPr>
        <p:grpSpPr>
          <a:xfrm>
            <a:off x="1868947" y="2048719"/>
            <a:ext cx="916656" cy="288824"/>
            <a:chOff x="0" y="0"/>
            <a:chExt cx="916654" cy="288823"/>
          </a:xfrm>
        </p:grpSpPr>
        <p:sp>
          <p:nvSpPr>
            <p:cNvPr id="991" name="Shape 991"/>
            <p:cNvSpPr/>
            <p:nvPr/>
          </p:nvSpPr>
          <p:spPr>
            <a:xfrm>
              <a:off x="36052" y="8680"/>
              <a:ext cx="844551" cy="271463"/>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992" name="Shape 992"/>
            <p:cNvSpPr/>
            <p:nvPr/>
          </p:nvSpPr>
          <p:spPr>
            <a:xfrm>
              <a:off x="0" y="0"/>
              <a:ext cx="91665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TRA CỨU</a:t>
              </a:r>
            </a:p>
          </p:txBody>
        </p:sp>
      </p:grpSp>
      <p:grpSp>
        <p:nvGrpSpPr>
          <p:cNvPr id="996" name="Group 996"/>
          <p:cNvGrpSpPr/>
          <p:nvPr/>
        </p:nvGrpSpPr>
        <p:grpSpPr>
          <a:xfrm>
            <a:off x="2133599" y="1473250"/>
            <a:ext cx="1066801" cy="288825"/>
            <a:chOff x="0" y="0"/>
            <a:chExt cx="1066800" cy="288823"/>
          </a:xfrm>
        </p:grpSpPr>
        <p:sp>
          <p:nvSpPr>
            <p:cNvPr id="994" name="Shape 994"/>
            <p:cNvSpPr/>
            <p:nvPr/>
          </p:nvSpPr>
          <p:spPr>
            <a:xfrm>
              <a:off x="0" y="9474"/>
              <a:ext cx="1066800" cy="269876"/>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995" name="Shape 995"/>
            <p:cNvSpPr/>
            <p:nvPr/>
          </p:nvSpPr>
          <p:spPr>
            <a:xfrm>
              <a:off x="0" y="0"/>
              <a:ext cx="74658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Thần tài</a:t>
              </a:r>
            </a:p>
          </p:txBody>
        </p:sp>
      </p:grpSp>
      <p:sp>
        <p:nvSpPr>
          <p:cNvPr id="997" name="Shape 997"/>
          <p:cNvSpPr/>
          <p:nvPr/>
        </p:nvSpPr>
        <p:spPr>
          <a:xfrm>
            <a:off x="3048000" y="155575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
        <p:nvSpPr>
          <p:cNvPr id="998" name="Shape 998"/>
          <p:cNvSpPr/>
          <p:nvPr/>
        </p:nvSpPr>
        <p:spPr>
          <a:xfrm>
            <a:off x="1066800" y="1447800"/>
            <a:ext cx="10668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vl1pPr>
          </a:lstStyle>
          <a:p>
            <a:pPr lvl="0">
              <a:defRPr sz="1800"/>
            </a:pPr>
            <a:r>
              <a:rPr sz="1600"/>
              <a:t>Giấc mơ</a:t>
            </a:r>
          </a:p>
        </p:txBody>
      </p:sp>
      <p:grpSp>
        <p:nvGrpSpPr>
          <p:cNvPr id="1001" name="Group 1001"/>
          <p:cNvGrpSpPr/>
          <p:nvPr/>
        </p:nvGrpSpPr>
        <p:grpSpPr>
          <a:xfrm>
            <a:off x="381000" y="762000"/>
            <a:ext cx="3733800" cy="381000"/>
            <a:chOff x="0" y="0"/>
            <a:chExt cx="3733800" cy="381000"/>
          </a:xfrm>
        </p:grpSpPr>
        <p:sp>
          <p:nvSpPr>
            <p:cNvPr id="999" name="Shape 999"/>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1000" name="Shape 1000"/>
            <p:cNvSpPr/>
            <p:nvPr/>
          </p:nvSpPr>
          <p:spPr>
            <a:xfrm>
              <a:off x="937984" y="33803"/>
              <a:ext cx="185783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GIẢI MÃ GIẤC MƠ</a:t>
              </a:r>
            </a:p>
          </p:txBody>
        </p:sp>
      </p:grpSp>
      <p:sp>
        <p:nvSpPr>
          <p:cNvPr id="1002" name="Shape 1002"/>
          <p:cNvSpPr/>
          <p:nvPr/>
        </p:nvSpPr>
        <p:spPr>
          <a:xfrm>
            <a:off x="4572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003" name="Shape 1003"/>
          <p:cNvSpPr/>
          <p:nvPr/>
        </p:nvSpPr>
        <p:spPr>
          <a:xfrm>
            <a:off x="5334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04" name="Shape 1004"/>
          <p:cNvSpPr/>
          <p:nvPr/>
        </p:nvSpPr>
        <p:spPr>
          <a:xfrm>
            <a:off x="5191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05" name="Shape 1005"/>
          <p:cNvSpPr/>
          <p:nvPr/>
        </p:nvSpPr>
        <p:spPr>
          <a:xfrm>
            <a:off x="5349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008" name="Group 1008"/>
          <p:cNvGrpSpPr/>
          <p:nvPr/>
        </p:nvGrpSpPr>
        <p:grpSpPr>
          <a:xfrm>
            <a:off x="-1" y="0"/>
            <a:ext cx="9144002" cy="381000"/>
            <a:chOff x="0" y="0"/>
            <a:chExt cx="9144000" cy="381000"/>
          </a:xfrm>
        </p:grpSpPr>
        <p:sp>
          <p:nvSpPr>
            <p:cNvPr id="1006" name="Shape 1006"/>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007" name="Shape 1007"/>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0" name="Shape 1010"/>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grpSp>
        <p:nvGrpSpPr>
          <p:cNvPr id="1013" name="Group 1013"/>
          <p:cNvGrpSpPr/>
          <p:nvPr/>
        </p:nvGrpSpPr>
        <p:grpSpPr>
          <a:xfrm>
            <a:off x="1447800" y="1951088"/>
            <a:ext cx="609600" cy="288824"/>
            <a:chOff x="0" y="0"/>
            <a:chExt cx="609600" cy="288823"/>
          </a:xfrm>
        </p:grpSpPr>
        <p:sp>
          <p:nvSpPr>
            <p:cNvPr id="1011" name="Shape 1011"/>
            <p:cNvSpPr/>
            <p:nvPr/>
          </p:nvSpPr>
          <p:spPr>
            <a:xfrm>
              <a:off x="0" y="30111"/>
              <a:ext cx="609600"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pPr>
            </a:p>
          </p:txBody>
        </p:sp>
        <p:sp>
          <p:nvSpPr>
            <p:cNvPr id="1012" name="Shape 1012"/>
            <p:cNvSpPr/>
            <p:nvPr/>
          </p:nvSpPr>
          <p:spPr>
            <a:xfrm>
              <a:off x="40246" y="0"/>
              <a:ext cx="529108"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Quay</a:t>
              </a:r>
            </a:p>
          </p:txBody>
        </p:sp>
      </p:grpSp>
      <p:sp>
        <p:nvSpPr>
          <p:cNvPr id="1014" name="Shape 1014"/>
          <p:cNvSpPr/>
          <p:nvPr/>
        </p:nvSpPr>
        <p:spPr>
          <a:xfrm>
            <a:off x="1066800" y="1371600"/>
            <a:ext cx="990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1017" name="Group 1017"/>
          <p:cNvGrpSpPr/>
          <p:nvPr/>
        </p:nvGrpSpPr>
        <p:grpSpPr>
          <a:xfrm>
            <a:off x="1981200" y="1417688"/>
            <a:ext cx="1066800" cy="288824"/>
            <a:chOff x="0" y="0"/>
            <a:chExt cx="1066800" cy="288823"/>
          </a:xfrm>
        </p:grpSpPr>
        <p:sp>
          <p:nvSpPr>
            <p:cNvPr id="1015" name="Shape 1015"/>
            <p:cNvSpPr/>
            <p:nvPr/>
          </p:nvSpPr>
          <p:spPr>
            <a:xfrm>
              <a:off x="0" y="30111"/>
              <a:ext cx="1066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1016" name="Shape 1016"/>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1018" name="Shape 1018"/>
          <p:cNvSpPr/>
          <p:nvPr/>
        </p:nvSpPr>
        <p:spPr>
          <a:xfrm>
            <a:off x="2895600" y="15240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1021" name="Group 1021"/>
          <p:cNvGrpSpPr/>
          <p:nvPr/>
        </p:nvGrpSpPr>
        <p:grpSpPr>
          <a:xfrm>
            <a:off x="2209800" y="1951088"/>
            <a:ext cx="609600" cy="288824"/>
            <a:chOff x="0" y="0"/>
            <a:chExt cx="609600" cy="288823"/>
          </a:xfrm>
        </p:grpSpPr>
        <p:sp>
          <p:nvSpPr>
            <p:cNvPr id="1019" name="Shape 1019"/>
            <p:cNvSpPr/>
            <p:nvPr/>
          </p:nvSpPr>
          <p:spPr>
            <a:xfrm>
              <a:off x="0" y="30111"/>
              <a:ext cx="609600"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pPr>
            </a:p>
          </p:txBody>
        </p:sp>
        <p:sp>
          <p:nvSpPr>
            <p:cNvPr id="1020" name="Shape 1020"/>
            <p:cNvSpPr/>
            <p:nvPr/>
          </p:nvSpPr>
          <p:spPr>
            <a:xfrm>
              <a:off x="30132" y="0"/>
              <a:ext cx="54933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Dừng</a:t>
              </a:r>
            </a:p>
          </p:txBody>
        </p:sp>
      </p:grpSp>
      <p:sp>
        <p:nvSpPr>
          <p:cNvPr id="1022" name="Shape 1022"/>
          <p:cNvSpPr/>
          <p:nvPr/>
        </p:nvSpPr>
        <p:spPr>
          <a:xfrm>
            <a:off x="4267200" y="533400"/>
            <a:ext cx="4648200" cy="58988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8. </a:t>
            </a:r>
            <a:r>
              <a:rPr sz="1600">
                <a:latin typeface="Arial Bold"/>
                <a:ea typeface="Arial Bold"/>
                <a:cs typeface="Arial Bold"/>
                <a:sym typeface="Arial Bold"/>
              </a:rPr>
              <a:t>Giao diện mục Quay thử</a:t>
            </a:r>
            <a:endParaRPr sz="1600">
              <a:latin typeface="Arial Bold"/>
              <a:ea typeface="Arial Bold"/>
              <a:cs typeface="Arial Bold"/>
              <a:sym typeface="Arial Bold"/>
            </a:endParaRPr>
          </a:p>
          <a:p>
            <a:pPr lvl="0">
              <a:spcBef>
                <a:spcPts val="900"/>
              </a:spcBef>
            </a:pPr>
            <a:r>
              <a:rPr i="1" sz="1600"/>
              <a:t>Click vào mục </a:t>
            </a:r>
            <a:r>
              <a:rPr b="1" i="1" sz="1600"/>
              <a:t>“Quay thử”</a:t>
            </a:r>
            <a:r>
              <a:rPr i="1" sz="1600"/>
              <a:t> ở giao diện trang chủ sẽ ra giao diện như bên cạnh.</a:t>
            </a:r>
            <a:endParaRPr i="1" sz="1600"/>
          </a:p>
          <a:p>
            <a:pPr lvl="0">
              <a:spcBef>
                <a:spcPts val="900"/>
              </a:spcBef>
              <a:buSzPct val="100000"/>
              <a:buFont typeface="Wingdings"/>
              <a:buChar char="▪"/>
            </a:pPr>
            <a:r>
              <a:rPr sz="1600"/>
              <a:t>   Quay thử là tính năng quay ngẫu nhiên lấy kết quả theo chương trình quay lấy kết quả xổ số.</a:t>
            </a:r>
            <a:endParaRPr sz="1600"/>
          </a:p>
          <a:p>
            <a:pPr lvl="0">
              <a:spcBef>
                <a:spcPts val="900"/>
              </a:spcBef>
              <a:buSzPct val="100000"/>
              <a:buFont typeface="Wingdings"/>
              <a:buChar char="▪"/>
            </a:pPr>
            <a:r>
              <a:rPr sz="1600"/>
              <a:t>   Ấn nút </a:t>
            </a:r>
            <a:r>
              <a:rPr i="1" sz="1600"/>
              <a:t>“Quay”</a:t>
            </a:r>
            <a:r>
              <a:rPr sz="1600"/>
              <a:t> để bắt đầu và ấn </a:t>
            </a:r>
            <a:r>
              <a:rPr i="1" sz="1600"/>
              <a:t>“Dừng”</a:t>
            </a:r>
            <a:r>
              <a:rPr sz="1600"/>
              <a:t> để kết thúc</a:t>
            </a:r>
            <a:endParaRPr sz="1600"/>
          </a:p>
          <a:p>
            <a:pPr lvl="0">
              <a:spcBef>
                <a:spcPts val="900"/>
              </a:spcBef>
              <a:buSzPct val="100000"/>
              <a:buFont typeface="Wingdings"/>
              <a:buChar char="▪"/>
            </a:pPr>
            <a:r>
              <a:rPr sz="1600"/>
              <a:t>   Tiêu chí xem “</a:t>
            </a:r>
            <a:r>
              <a:rPr i="1" sz="1600"/>
              <a:t>Quay thử</a:t>
            </a:r>
            <a:r>
              <a:rPr sz="1600"/>
              <a:t>”: Tỉnh/thành phố, bao gồm: Miền Bắc và 64 tỉnh thành trên cả nước</a:t>
            </a:r>
            <a:endParaRPr sz="1600"/>
          </a:p>
          <a:p>
            <a:pPr lvl="0">
              <a:spcBef>
                <a:spcPts val="900"/>
              </a:spcBef>
              <a:buSzPct val="100000"/>
              <a:buFont typeface="Wingdings"/>
              <a:buChar char="▪"/>
            </a:pPr>
            <a:r>
              <a:rPr sz="1600"/>
              <a:t> </a:t>
            </a:r>
            <a:r>
              <a:rPr sz="1400"/>
              <a:t> </a:t>
            </a:r>
            <a:r>
              <a:rPr sz="1600"/>
              <a:t> Click vào biểu tượng thanh menu ở top trái giao diện, bên cạnh </a:t>
            </a:r>
            <a:r>
              <a:rPr sz="1600">
                <a:latin typeface="Arial Bold"/>
                <a:ea typeface="Arial Bold"/>
                <a:cs typeface="Arial Bold"/>
                <a:sym typeface="Arial Bold"/>
              </a:rPr>
              <a:t>“ QUAY THỬ” </a:t>
            </a:r>
            <a:r>
              <a:rPr sz="1600"/>
              <a:t>để xem các catelogy khác</a:t>
            </a:r>
            <a:endParaRPr sz="1400"/>
          </a:p>
          <a:p>
            <a:pPr lvl="0">
              <a:spcBef>
                <a:spcPts val="900"/>
              </a:spcBef>
              <a:buSzPct val="100000"/>
              <a:buFont typeface="Wingdings"/>
              <a:buChar char="▪"/>
            </a:pPr>
            <a:r>
              <a:rPr sz="1600"/>
              <a:t>   Tiêu thức lựa chọn các con số: </a:t>
            </a:r>
            <a:endParaRPr sz="1600"/>
          </a:p>
          <a:p>
            <a:pPr lvl="1" marL="457200" indent="0">
              <a:spcBef>
                <a:spcPts val="900"/>
              </a:spcBef>
              <a:buSzPct val="100000"/>
              <a:buFont typeface="Arial"/>
              <a:buChar char="+"/>
            </a:pPr>
            <a:r>
              <a:rPr sz="1600"/>
              <a:t>    Đối với 2 chữ số cuối của số trúng thưởng thì lấy nhẫu nhiên từ những đầu và đuôi có số lần xuất hiện lớn hơn 270 trong 100 ngày tính đến thời điểm hiện tại</a:t>
            </a:r>
            <a:endParaRPr sz="1600"/>
          </a:p>
          <a:p>
            <a:pPr lvl="1" marL="457200" indent="0">
              <a:spcBef>
                <a:spcPts val="900"/>
              </a:spcBef>
              <a:buSzPct val="100000"/>
              <a:buFont typeface="Arial"/>
              <a:buChar char="+"/>
            </a:pPr>
            <a:r>
              <a:rPr sz="1600"/>
              <a:t>   Các chữ số còn lại quay lấy các con số ngẫu nhiên trong dãy số từ 0-9 để được các giải tương ứng như chương trình quay xổ số thật.</a:t>
            </a:r>
          </a:p>
        </p:txBody>
      </p:sp>
      <p:graphicFrame>
        <p:nvGraphicFramePr>
          <p:cNvPr id="1023" name="Table 1023"/>
          <p:cNvGraphicFramePr/>
          <p:nvPr/>
        </p:nvGraphicFramePr>
        <p:xfrm>
          <a:off x="228600" y="2514600"/>
          <a:ext cx="3733800" cy="42974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422275">
                <a:tc>
                  <a:txBody>
                    <a:bodyPr/>
                    <a:lstStyle/>
                    <a:p>
                      <a:pPr lvl="0" algn="l">
                        <a:spcBef>
                          <a:spcPts val="300"/>
                        </a:spcBef>
                        <a:defRPr b="0" i="0" sz="1800"/>
                      </a:pPr>
                      <a:r>
                        <a:rPr sz="1400">
                          <a:latin typeface="Arial Bold"/>
                          <a:ea typeface="Arial Bold"/>
                          <a:cs typeface="Arial Bold"/>
                          <a:sym typeface="Arial Bold"/>
                        </a:rPr>
                        <a:t>Giải</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300"/>
                        </a:spcBef>
                        <a:defRPr b="0" i="0" sz="1800"/>
                      </a:pPr>
                      <a:r>
                        <a:rPr sz="1600">
                          <a:latin typeface="Arial Bold"/>
                          <a:ea typeface="Arial Bold"/>
                          <a:cs typeface="Arial Bold"/>
                          <a:sym typeface="Arial Bold"/>
                        </a:rPr>
                        <a:t>Số trúng thưởng</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422275">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b="0" i="0" sz="1800"/>
                      </a:pPr>
                      <a:r>
                        <a:rPr sz="20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buSzPct val="100000"/>
                        <a:buAutoNum type="arabicPeriod" startAt="1"/>
                        <a:defRPr b="0" i="0" sz="1200"/>
                      </a:pP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400"/>
                        </a:spcBef>
                        <a:defRPr b="0" i="0" sz="1800"/>
                      </a:pPr>
                      <a:r>
                        <a:rPr sz="1200"/>
                        <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1026" name="Group 1026"/>
          <p:cNvGrpSpPr/>
          <p:nvPr/>
        </p:nvGrpSpPr>
        <p:grpSpPr>
          <a:xfrm>
            <a:off x="228600" y="762000"/>
            <a:ext cx="3733800" cy="381000"/>
            <a:chOff x="0" y="0"/>
            <a:chExt cx="3733800" cy="381000"/>
          </a:xfrm>
        </p:grpSpPr>
        <p:sp>
          <p:nvSpPr>
            <p:cNvPr id="1024" name="Shape 1024"/>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1025" name="Shape 1025"/>
            <p:cNvSpPr/>
            <p:nvPr/>
          </p:nvSpPr>
          <p:spPr>
            <a:xfrm>
              <a:off x="937984" y="33803"/>
              <a:ext cx="185783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GIẢI MÃ GIẤC MƠ</a:t>
              </a:r>
            </a:p>
          </p:txBody>
        </p:sp>
      </p:grpSp>
      <p:sp>
        <p:nvSpPr>
          <p:cNvPr id="1027" name="Shape 1027"/>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028" name="Shape 1028"/>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29" name="Shape 1029"/>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30" name="Shape 1030"/>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033" name="Group 1033"/>
          <p:cNvGrpSpPr/>
          <p:nvPr/>
        </p:nvGrpSpPr>
        <p:grpSpPr>
          <a:xfrm>
            <a:off x="-1" y="0"/>
            <a:ext cx="9144002" cy="381000"/>
            <a:chOff x="0" y="0"/>
            <a:chExt cx="9144000" cy="381000"/>
          </a:xfrm>
        </p:grpSpPr>
        <p:sp>
          <p:nvSpPr>
            <p:cNvPr id="1031" name="Shape 1031"/>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032" name="Shape 1032"/>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5" name="Shape 1035"/>
          <p:cNvSpPr/>
          <p:nvPr/>
        </p:nvSpPr>
        <p:spPr>
          <a:xfrm>
            <a:off x="228600" y="762000"/>
            <a:ext cx="3733800" cy="5867400"/>
          </a:xfrm>
          <a:prstGeom prst="rect">
            <a:avLst/>
          </a:prstGeom>
          <a:solidFill>
            <a:srgbClr val="FFFFFF"/>
          </a:solidFill>
          <a:ln w="38100">
            <a:solidFill/>
            <a:round/>
          </a:ln>
        </p:spPr>
        <p:txBody>
          <a:bodyPr lIns="0" tIns="0" rIns="0" bIns="0" anchor="ctr"/>
          <a:lstStyle/>
          <a:p>
            <a:pPr lvl="0" algn="ctr"/>
          </a:p>
        </p:txBody>
      </p:sp>
      <p:grpSp>
        <p:nvGrpSpPr>
          <p:cNvPr id="1038" name="Group 1038"/>
          <p:cNvGrpSpPr/>
          <p:nvPr/>
        </p:nvGrpSpPr>
        <p:grpSpPr>
          <a:xfrm>
            <a:off x="1447800" y="1951088"/>
            <a:ext cx="609600" cy="288824"/>
            <a:chOff x="0" y="0"/>
            <a:chExt cx="609600" cy="288823"/>
          </a:xfrm>
        </p:grpSpPr>
        <p:sp>
          <p:nvSpPr>
            <p:cNvPr id="1036" name="Shape 1036"/>
            <p:cNvSpPr/>
            <p:nvPr/>
          </p:nvSpPr>
          <p:spPr>
            <a:xfrm>
              <a:off x="0" y="30111"/>
              <a:ext cx="609600"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pPr>
            </a:p>
          </p:txBody>
        </p:sp>
        <p:sp>
          <p:nvSpPr>
            <p:cNvPr id="1037" name="Shape 1037"/>
            <p:cNvSpPr/>
            <p:nvPr/>
          </p:nvSpPr>
          <p:spPr>
            <a:xfrm>
              <a:off x="40246" y="0"/>
              <a:ext cx="529108"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Quay</a:t>
              </a:r>
            </a:p>
          </p:txBody>
        </p:sp>
      </p:grpSp>
      <p:sp>
        <p:nvSpPr>
          <p:cNvPr id="1039" name="Shape 1039"/>
          <p:cNvSpPr/>
          <p:nvPr/>
        </p:nvSpPr>
        <p:spPr>
          <a:xfrm>
            <a:off x="1066800" y="1447800"/>
            <a:ext cx="990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1042" name="Group 1042"/>
          <p:cNvGrpSpPr/>
          <p:nvPr/>
        </p:nvGrpSpPr>
        <p:grpSpPr>
          <a:xfrm>
            <a:off x="1981200" y="1493888"/>
            <a:ext cx="1066800" cy="288824"/>
            <a:chOff x="0" y="0"/>
            <a:chExt cx="1066800" cy="288823"/>
          </a:xfrm>
        </p:grpSpPr>
        <p:sp>
          <p:nvSpPr>
            <p:cNvPr id="1040" name="Shape 1040"/>
            <p:cNvSpPr/>
            <p:nvPr/>
          </p:nvSpPr>
          <p:spPr>
            <a:xfrm>
              <a:off x="0" y="30111"/>
              <a:ext cx="1066800" cy="228601"/>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1041" name="Shape 1041"/>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1043" name="Shape 1043"/>
          <p:cNvSpPr/>
          <p:nvPr/>
        </p:nvSpPr>
        <p:spPr>
          <a:xfrm>
            <a:off x="2895600" y="1600200"/>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grpSp>
        <p:nvGrpSpPr>
          <p:cNvPr id="1046" name="Group 1046"/>
          <p:cNvGrpSpPr/>
          <p:nvPr/>
        </p:nvGrpSpPr>
        <p:grpSpPr>
          <a:xfrm>
            <a:off x="2209800" y="1951088"/>
            <a:ext cx="609600" cy="288824"/>
            <a:chOff x="0" y="0"/>
            <a:chExt cx="609600" cy="288823"/>
          </a:xfrm>
        </p:grpSpPr>
        <p:sp>
          <p:nvSpPr>
            <p:cNvPr id="1044" name="Shape 1044"/>
            <p:cNvSpPr/>
            <p:nvPr/>
          </p:nvSpPr>
          <p:spPr>
            <a:xfrm>
              <a:off x="0" y="30111"/>
              <a:ext cx="609600" cy="228601"/>
            </a:xfrm>
            <a:prstGeom prst="rect">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defRPr sz="1400"/>
              </a:pPr>
            </a:p>
          </p:txBody>
        </p:sp>
        <p:sp>
          <p:nvSpPr>
            <p:cNvPr id="1045" name="Shape 1045"/>
            <p:cNvSpPr/>
            <p:nvPr/>
          </p:nvSpPr>
          <p:spPr>
            <a:xfrm>
              <a:off x="30132" y="0"/>
              <a:ext cx="549336"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vl1pPr>
            </a:lstStyle>
            <a:p>
              <a:pPr lvl="0">
                <a:defRPr sz="1800"/>
              </a:pPr>
              <a:r>
                <a:rPr sz="1400"/>
                <a:t>Dừng</a:t>
              </a:r>
            </a:p>
          </p:txBody>
        </p:sp>
      </p:grpSp>
      <p:sp>
        <p:nvSpPr>
          <p:cNvPr id="1047" name="Shape 1047"/>
          <p:cNvSpPr/>
          <p:nvPr/>
        </p:nvSpPr>
        <p:spPr>
          <a:xfrm>
            <a:off x="4343400" y="838199"/>
            <a:ext cx="4419600" cy="43900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8. </a:t>
            </a:r>
            <a:r>
              <a:rPr sz="1600">
                <a:latin typeface="Arial Bold"/>
                <a:ea typeface="Arial Bold"/>
                <a:cs typeface="Arial Bold"/>
                <a:sym typeface="Arial Bold"/>
              </a:rPr>
              <a:t>Giao diện mục Quay thử</a:t>
            </a:r>
            <a:endParaRPr sz="1600">
              <a:latin typeface="Arial Bold"/>
              <a:ea typeface="Arial Bold"/>
              <a:cs typeface="Arial Bold"/>
              <a:sym typeface="Arial Bold"/>
            </a:endParaRPr>
          </a:p>
          <a:p>
            <a:pPr lvl="0">
              <a:spcBef>
                <a:spcPts val="900"/>
              </a:spcBef>
            </a:pPr>
            <a:r>
              <a:rPr i="1" sz="1600"/>
              <a:t>Chọn tỉnh/TP và Click vào nút “Quay” để bắt đầu sau đó ấn “Dừng” để kết thúc sẽ ra giao diện như bên cạnh.</a:t>
            </a:r>
            <a:endParaRPr i="1" sz="1600"/>
          </a:p>
          <a:p>
            <a:pPr lvl="0">
              <a:spcBef>
                <a:spcPts val="900"/>
              </a:spcBef>
              <a:buSzPct val="100000"/>
              <a:buAutoNum type="arabicPeriod" startAt="1"/>
            </a:pPr>
            <a:r>
              <a:rPr sz="1600"/>
              <a:t>   Sau khi ấn nút dừng, kết quả sẽ hiện ra tương ứng theo tỉnh/thành phố</a:t>
            </a:r>
            <a:endParaRPr sz="1600"/>
          </a:p>
          <a:p>
            <a:pPr lvl="0">
              <a:spcBef>
                <a:spcPts val="900"/>
              </a:spcBef>
              <a:buSzPct val="100000"/>
              <a:buAutoNum type="arabicPeriod" startAt="1"/>
            </a:pPr>
            <a:r>
              <a:rPr sz="1600"/>
              <a:t>   Nội dung kết quả mục </a:t>
            </a:r>
            <a:r>
              <a:rPr i="1" sz="1600"/>
              <a:t>Quay thử </a:t>
            </a:r>
            <a:r>
              <a:rPr sz="1600"/>
              <a:t>hiện thị như hình bên cạnh, bảng kết quả có kết cấu như bảng kết quả xổ số ở mục Tra cứu KQXS (giống như ví dụ hình bên)</a:t>
            </a:r>
            <a:endParaRPr sz="1600"/>
          </a:p>
          <a:p>
            <a:pPr lvl="0">
              <a:spcBef>
                <a:spcPts val="900"/>
              </a:spcBef>
              <a:buSzPct val="100000"/>
              <a:buAutoNum type="arabicPeriod" startAt="1"/>
            </a:pPr>
            <a:r>
              <a:rPr sz="1600"/>
              <a:t>   Ở bên dưới bảng kết quả khách hàng quay được có thêm dòng </a:t>
            </a:r>
            <a:r>
              <a:rPr i="1" sz="1600"/>
              <a:t>“Thông tin chỉ mang tính chất tham khảo”</a:t>
            </a:r>
            <a:endParaRPr i="1" sz="1600"/>
          </a:p>
          <a:p>
            <a:pPr lvl="0">
              <a:spcBef>
                <a:spcPts val="900"/>
              </a:spcBef>
              <a:buSzPct val="100000"/>
              <a:buAutoNum type="arabicPeriod" startAt="1"/>
            </a:pPr>
            <a:r>
              <a:rPr i="1" sz="1400"/>
              <a:t>   </a:t>
            </a:r>
            <a:r>
              <a:rPr sz="1600"/>
              <a:t>Click vào biểu tưởng thanh menu ở top trái giao diện, bên cạnh </a:t>
            </a:r>
            <a:r>
              <a:rPr sz="1600">
                <a:latin typeface="Arial Bold"/>
                <a:ea typeface="Arial Bold"/>
                <a:cs typeface="Arial Bold"/>
                <a:sym typeface="Arial Bold"/>
              </a:rPr>
              <a:t>“ QUAY THỬ” </a:t>
            </a:r>
            <a:r>
              <a:rPr sz="1600"/>
              <a:t>để xem các catelogy khác</a:t>
            </a:r>
          </a:p>
        </p:txBody>
      </p:sp>
      <p:graphicFrame>
        <p:nvGraphicFramePr>
          <p:cNvPr id="1048" name="Table 1048"/>
          <p:cNvGraphicFramePr/>
          <p:nvPr/>
        </p:nvGraphicFramePr>
        <p:xfrm>
          <a:off x="228600" y="2590800"/>
          <a:ext cx="3733800" cy="42974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354012">
                <a:tc>
                  <a:txBody>
                    <a:bodyPr/>
                    <a:lstStyle/>
                    <a:p>
                      <a:pPr lvl="0" algn="l">
                        <a:spcBef>
                          <a:spcPts val="300"/>
                        </a:spcBef>
                        <a:defRPr b="0" i="0" sz="1800"/>
                      </a:pPr>
                      <a:r>
                        <a:rPr sz="1400">
                          <a:latin typeface="Arial Bold"/>
                          <a:ea typeface="Arial Bold"/>
                          <a:cs typeface="Arial Bold"/>
                          <a:sym typeface="Arial Bold"/>
                        </a:rPr>
                        <a:t>Giải</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300"/>
                        </a:spcBef>
                        <a:defRPr b="0" i="0" sz="1800"/>
                      </a:pPr>
                      <a:r>
                        <a:rPr sz="1600">
                          <a:latin typeface="Arial Bold"/>
                          <a:ea typeface="Arial Bold"/>
                          <a:cs typeface="Arial Bold"/>
                          <a:sym typeface="Arial Bold"/>
                        </a:rPr>
                        <a:t>Số trúng thưởng</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28128</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5600">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60495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buSzPct val="100000"/>
                        <a:buAutoNum type="arabicPeriod" startAt="1"/>
                        <a:defRPr b="0" i="0" sz="1800"/>
                      </a:pPr>
                      <a:r>
                        <a:rPr sz="1200"/>
                        <a:t>                       66684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80978 	78189 	68994</a:t>
                      </a:r>
                      <a:endParaRPr sz="1200"/>
                    </a:p>
                    <a:p>
                      <a:pPr lvl="0" algn="l">
                        <a:spcBef>
                          <a:spcPts val="200"/>
                        </a:spcBef>
                        <a:defRPr b="0" i="0" sz="1800"/>
                      </a:pPr>
                      <a:r>
                        <a:rPr sz="1200"/>
                        <a:t>25693 	31872 	97882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9450      4226      7379       1292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3267 	3463 	2292</a:t>
                      </a:r>
                      <a:endParaRPr sz="1200"/>
                    </a:p>
                    <a:p>
                      <a:pPr lvl="0" algn="l">
                        <a:spcBef>
                          <a:spcPts val="200"/>
                        </a:spcBef>
                        <a:defRPr b="0" i="0" sz="1800"/>
                      </a:pPr>
                      <a:r>
                        <a:rPr sz="1200"/>
                        <a:t>6770 	9141 	8904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817             857                    820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200"/>
                        <a:t>47           18            84            49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1049" name="Shape 1049"/>
          <p:cNvSpPr/>
          <p:nvPr/>
        </p:nvSpPr>
        <p:spPr>
          <a:xfrm>
            <a:off x="228600" y="6172200"/>
            <a:ext cx="3657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800"/>
              </a:spcBef>
              <a:defRPr i="1" sz="1400"/>
            </a:lvl1pPr>
          </a:lstStyle>
          <a:p>
            <a:pPr lvl="0">
              <a:defRPr i="0" sz="1800"/>
            </a:pPr>
            <a:r>
              <a:rPr i="1" sz="1400"/>
              <a:t>Thông tin chỉ mang tính chất tham khảo</a:t>
            </a:r>
          </a:p>
        </p:txBody>
      </p:sp>
      <p:grpSp>
        <p:nvGrpSpPr>
          <p:cNvPr id="1052" name="Group 1052"/>
          <p:cNvGrpSpPr/>
          <p:nvPr/>
        </p:nvGrpSpPr>
        <p:grpSpPr>
          <a:xfrm>
            <a:off x="228600" y="762000"/>
            <a:ext cx="3733800" cy="381000"/>
            <a:chOff x="0" y="0"/>
            <a:chExt cx="3733800" cy="381000"/>
          </a:xfrm>
        </p:grpSpPr>
        <p:sp>
          <p:nvSpPr>
            <p:cNvPr id="1050" name="Shape 1050"/>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1051" name="Shape 1051"/>
            <p:cNvSpPr/>
            <p:nvPr/>
          </p:nvSpPr>
          <p:spPr>
            <a:xfrm>
              <a:off x="937984" y="33803"/>
              <a:ext cx="185783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GIẢI MÃ GIẤC MƠ</a:t>
              </a:r>
            </a:p>
          </p:txBody>
        </p:sp>
      </p:grpSp>
      <p:sp>
        <p:nvSpPr>
          <p:cNvPr id="1053" name="Shape 1053"/>
          <p:cNvSpPr/>
          <p:nvPr/>
        </p:nvSpPr>
        <p:spPr>
          <a:xfrm>
            <a:off x="3048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054" name="Shape 1054"/>
          <p:cNvSpPr/>
          <p:nvPr/>
        </p:nvSpPr>
        <p:spPr>
          <a:xfrm>
            <a:off x="3810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55" name="Shape 1055"/>
          <p:cNvSpPr/>
          <p:nvPr/>
        </p:nvSpPr>
        <p:spPr>
          <a:xfrm>
            <a:off x="3667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56" name="Shape 1056"/>
          <p:cNvSpPr/>
          <p:nvPr/>
        </p:nvSpPr>
        <p:spPr>
          <a:xfrm>
            <a:off x="3825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059" name="Group 1059"/>
          <p:cNvGrpSpPr/>
          <p:nvPr/>
        </p:nvGrpSpPr>
        <p:grpSpPr>
          <a:xfrm>
            <a:off x="-1" y="0"/>
            <a:ext cx="9144002" cy="381000"/>
            <a:chOff x="0" y="0"/>
            <a:chExt cx="9144000" cy="381000"/>
          </a:xfrm>
        </p:grpSpPr>
        <p:sp>
          <p:nvSpPr>
            <p:cNvPr id="1057" name="Shape 1057"/>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058" name="Shape 1058"/>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63" name="Group 1063"/>
          <p:cNvGrpSpPr/>
          <p:nvPr/>
        </p:nvGrpSpPr>
        <p:grpSpPr>
          <a:xfrm>
            <a:off x="-1" y="0"/>
            <a:ext cx="9144002" cy="381000"/>
            <a:chOff x="0" y="0"/>
            <a:chExt cx="9144000" cy="381000"/>
          </a:xfrm>
        </p:grpSpPr>
        <p:sp>
          <p:nvSpPr>
            <p:cNvPr id="1061" name="Shape 1061"/>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062" name="Shape 1062"/>
            <p:cNvSpPr/>
            <p:nvPr/>
          </p:nvSpPr>
          <p:spPr>
            <a:xfrm>
              <a:off x="2483514" y="15169"/>
              <a:ext cx="417697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WAP XỔ SỐ</a:t>
              </a:r>
            </a:p>
          </p:txBody>
        </p:sp>
      </p:grpSp>
      <p:sp>
        <p:nvSpPr>
          <p:cNvPr id="1064" name="Shape 1064"/>
          <p:cNvSpPr/>
          <p:nvPr/>
        </p:nvSpPr>
        <p:spPr>
          <a:xfrm>
            <a:off x="5257800" y="609600"/>
            <a:ext cx="3733800" cy="5715000"/>
          </a:xfrm>
          <a:prstGeom prst="rect">
            <a:avLst/>
          </a:prstGeom>
          <a:solidFill>
            <a:srgbClr val="FFFFFF"/>
          </a:solidFill>
          <a:ln w="38100">
            <a:solidFill/>
            <a:round/>
          </a:ln>
        </p:spPr>
        <p:txBody>
          <a:bodyPr lIns="0" tIns="0" rIns="0" bIns="0" anchor="ctr"/>
          <a:lstStyle/>
          <a:p>
            <a:pPr lvl="0" algn="ctr"/>
          </a:p>
        </p:txBody>
      </p:sp>
      <p:grpSp>
        <p:nvGrpSpPr>
          <p:cNvPr id="1067" name="Group 1067"/>
          <p:cNvGrpSpPr/>
          <p:nvPr/>
        </p:nvGrpSpPr>
        <p:grpSpPr>
          <a:xfrm>
            <a:off x="5257799" y="609600"/>
            <a:ext cx="3733801" cy="381000"/>
            <a:chOff x="0" y="0"/>
            <a:chExt cx="3733800" cy="381000"/>
          </a:xfrm>
        </p:grpSpPr>
        <p:sp>
          <p:nvSpPr>
            <p:cNvPr id="1065" name="Shape 1065"/>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defRPr sz="1400">
                  <a:latin typeface="Arial Bold"/>
                  <a:ea typeface="Arial Bold"/>
                  <a:cs typeface="Arial Bold"/>
                  <a:sym typeface="Arial Bold"/>
                </a:defRPr>
              </a:pPr>
            </a:p>
          </p:txBody>
        </p:sp>
        <p:sp>
          <p:nvSpPr>
            <p:cNvPr id="1066" name="Shape 1066"/>
            <p:cNvSpPr/>
            <p:nvPr/>
          </p:nvSpPr>
          <p:spPr>
            <a:xfrm>
              <a:off x="0" y="46088"/>
              <a:ext cx="62764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atin typeface="Arial Bold"/>
                  <a:ea typeface="Arial Bold"/>
                  <a:cs typeface="Arial Bold"/>
                  <a:sym typeface="Arial Bold"/>
                </a:defRPr>
              </a:lvl1pPr>
            </a:lstStyle>
            <a:p>
              <a:pPr lvl="0">
                <a:defRPr sz="1800"/>
              </a:pPr>
              <a:r>
                <a:rPr sz="1400"/>
                <a:t>MENU</a:t>
              </a:r>
            </a:p>
          </p:txBody>
        </p:sp>
      </p:grpSp>
      <p:graphicFrame>
        <p:nvGraphicFramePr>
          <p:cNvPr id="1068" name="Table 1068"/>
          <p:cNvGraphicFramePr/>
          <p:nvPr/>
        </p:nvGraphicFramePr>
        <p:xfrm>
          <a:off x="8153400" y="2362200"/>
          <a:ext cx="838200" cy="42974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38200"/>
              </a:tblGrid>
              <a:tr h="354012">
                <a:tc>
                  <a:txBody>
                    <a:bodyPr/>
                    <a:lstStyle/>
                    <a:p>
                      <a:pPr lvl="0" algn="l">
                        <a:spcBef>
                          <a:spcPts val="300"/>
                        </a:spcBef>
                        <a:defRPr b="0" i="0" sz="1800"/>
                      </a:pPr>
                      <a:r>
                        <a:rPr sz="1400">
                          <a:latin typeface="Arial Bold"/>
                          <a:ea typeface="Arial Bold"/>
                          <a:cs typeface="Arial Bold"/>
                          <a:sym typeface="Arial Bold"/>
                        </a:rPr>
                        <a:t>Giải</a:t>
                      </a:r>
                    </a:p>
                  </a:txBody>
                  <a:tcPr marL="45720" marR="45720" marT="45720" marB="45720" anchor="t" anchorCtr="0" horzOverflow="overflow">
                    <a:lnL w="28575">
                      <a:solidFill>
                        <a:srgbClr val="000000"/>
                      </a:solidFill>
                      <a:round/>
                    </a:lnL>
                    <a:lnR w="28575">
                      <a:solidFill>
                        <a:srgbClr val="000000"/>
                      </a:solidFill>
                      <a:round/>
                    </a:lnR>
                    <a:lnT w="28575">
                      <a:solidFill>
                        <a:srgbClr val="000000"/>
                      </a:solidFill>
                      <a:round/>
                    </a:lnT>
                    <a:lnB w="12700">
                      <a:solidFill>
                        <a:srgbClr val="000000"/>
                      </a:solidFill>
                      <a:round/>
                    </a:lnB>
                    <a:noFill/>
                  </a:tcPr>
                </a:tc>
              </a:tr>
              <a:tr h="357187">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517525">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519112">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357187">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12700">
                      <a:solidFill>
                        <a:srgbClr val="000000"/>
                      </a:solidFill>
                      <a:round/>
                    </a:lnB>
                    <a:noFill/>
                  </a:tcPr>
                </a:tc>
              </a:tr>
              <a:tr h="354012">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sp>
        <p:nvSpPr>
          <p:cNvPr id="1069" name="Shape 1069"/>
          <p:cNvSpPr/>
          <p:nvPr/>
        </p:nvSpPr>
        <p:spPr>
          <a:xfrm>
            <a:off x="8380412" y="68103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070" name="Shape 1070"/>
          <p:cNvSpPr/>
          <p:nvPr/>
        </p:nvSpPr>
        <p:spPr>
          <a:xfrm>
            <a:off x="8456612" y="742949"/>
            <a:ext cx="228601" cy="1589"/>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71" name="Shape 1071"/>
          <p:cNvSpPr/>
          <p:nvPr/>
        </p:nvSpPr>
        <p:spPr>
          <a:xfrm>
            <a:off x="8442325" y="790574"/>
            <a:ext cx="228601" cy="1589"/>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072" name="Shape 1072"/>
          <p:cNvSpPr/>
          <p:nvPr/>
        </p:nvSpPr>
        <p:spPr>
          <a:xfrm>
            <a:off x="8458200" y="838199"/>
            <a:ext cx="228601" cy="1589"/>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075" name="Group 1075"/>
          <p:cNvGrpSpPr/>
          <p:nvPr/>
        </p:nvGrpSpPr>
        <p:grpSpPr>
          <a:xfrm>
            <a:off x="5257800" y="990600"/>
            <a:ext cx="2895600" cy="457200"/>
            <a:chOff x="0" y="0"/>
            <a:chExt cx="2895599" cy="457200"/>
          </a:xfrm>
        </p:grpSpPr>
        <p:sp>
          <p:nvSpPr>
            <p:cNvPr id="1073" name="Shape 1073"/>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74" name="Shape 1074"/>
            <p:cNvSpPr/>
            <p:nvPr/>
          </p:nvSpPr>
          <p:spPr>
            <a:xfrm>
              <a:off x="0" y="71903"/>
              <a:ext cx="193403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Tra cứu KQXS</a:t>
              </a:r>
            </a:p>
          </p:txBody>
        </p:sp>
      </p:grpSp>
      <p:sp>
        <p:nvSpPr>
          <p:cNvPr id="1076" name="Shape 1076"/>
          <p:cNvSpPr/>
          <p:nvPr/>
        </p:nvSpPr>
        <p:spPr>
          <a:xfrm>
            <a:off x="5410200" y="1066800"/>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079" name="Group 1079"/>
          <p:cNvGrpSpPr/>
          <p:nvPr/>
        </p:nvGrpSpPr>
        <p:grpSpPr>
          <a:xfrm>
            <a:off x="5257800" y="1447800"/>
            <a:ext cx="2895600" cy="457200"/>
            <a:chOff x="0" y="0"/>
            <a:chExt cx="2895599" cy="457200"/>
          </a:xfrm>
        </p:grpSpPr>
        <p:sp>
          <p:nvSpPr>
            <p:cNvPr id="1077" name="Shape 1077"/>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78" name="Shape 1078"/>
            <p:cNvSpPr/>
            <p:nvPr/>
          </p:nvSpPr>
          <p:spPr>
            <a:xfrm>
              <a:off x="0" y="71903"/>
              <a:ext cx="203741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Tường thuật TT</a:t>
              </a:r>
            </a:p>
          </p:txBody>
        </p:sp>
      </p:grpSp>
      <p:sp>
        <p:nvSpPr>
          <p:cNvPr id="1080" name="Shape 1080"/>
          <p:cNvSpPr/>
          <p:nvPr/>
        </p:nvSpPr>
        <p:spPr>
          <a:xfrm>
            <a:off x="5395912" y="1508125"/>
            <a:ext cx="304801" cy="26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083" name="Group 1083"/>
          <p:cNvGrpSpPr/>
          <p:nvPr/>
        </p:nvGrpSpPr>
        <p:grpSpPr>
          <a:xfrm>
            <a:off x="5257800" y="1905000"/>
            <a:ext cx="2895600" cy="457200"/>
            <a:chOff x="0" y="0"/>
            <a:chExt cx="2895599" cy="457200"/>
          </a:xfrm>
        </p:grpSpPr>
        <p:sp>
          <p:nvSpPr>
            <p:cNvPr id="1081" name="Shape 1081"/>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82" name="Shape 1082"/>
            <p:cNvSpPr/>
            <p:nvPr/>
          </p:nvSpPr>
          <p:spPr>
            <a:xfrm>
              <a:off x="0" y="71903"/>
              <a:ext cx="145579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Thống kê</a:t>
              </a:r>
            </a:p>
          </p:txBody>
        </p:sp>
      </p:grpSp>
      <p:sp>
        <p:nvSpPr>
          <p:cNvPr id="1084" name="Shape 1084"/>
          <p:cNvSpPr/>
          <p:nvPr/>
        </p:nvSpPr>
        <p:spPr>
          <a:xfrm>
            <a:off x="5399087" y="1970087"/>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087" name="Group 1087"/>
          <p:cNvGrpSpPr/>
          <p:nvPr/>
        </p:nvGrpSpPr>
        <p:grpSpPr>
          <a:xfrm>
            <a:off x="5257800" y="2362200"/>
            <a:ext cx="2895600" cy="457200"/>
            <a:chOff x="0" y="0"/>
            <a:chExt cx="2895599" cy="457200"/>
          </a:xfrm>
        </p:grpSpPr>
        <p:sp>
          <p:nvSpPr>
            <p:cNvPr id="1085" name="Shape 1085"/>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86" name="Shape 1086"/>
            <p:cNvSpPr/>
            <p:nvPr/>
          </p:nvSpPr>
          <p:spPr>
            <a:xfrm>
              <a:off x="0" y="71903"/>
              <a:ext cx="119951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Dò số</a:t>
              </a:r>
            </a:p>
          </p:txBody>
        </p:sp>
      </p:grpSp>
      <p:sp>
        <p:nvSpPr>
          <p:cNvPr id="1088" name="Shape 1088"/>
          <p:cNvSpPr/>
          <p:nvPr/>
        </p:nvSpPr>
        <p:spPr>
          <a:xfrm>
            <a:off x="5411787" y="2424112"/>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091" name="Group 1091"/>
          <p:cNvGrpSpPr/>
          <p:nvPr/>
        </p:nvGrpSpPr>
        <p:grpSpPr>
          <a:xfrm>
            <a:off x="5257800" y="2819400"/>
            <a:ext cx="2895600" cy="457200"/>
            <a:chOff x="0" y="0"/>
            <a:chExt cx="2895599" cy="457200"/>
          </a:xfrm>
        </p:grpSpPr>
        <p:sp>
          <p:nvSpPr>
            <p:cNvPr id="1089" name="Shape 1089"/>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90" name="Shape 1090"/>
            <p:cNvSpPr/>
            <p:nvPr/>
          </p:nvSpPr>
          <p:spPr>
            <a:xfrm>
              <a:off x="0" y="71903"/>
              <a:ext cx="215697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Giải mã giấc mơ</a:t>
              </a:r>
            </a:p>
          </p:txBody>
        </p:sp>
      </p:grpSp>
      <p:sp>
        <p:nvSpPr>
          <p:cNvPr id="1092" name="Shape 1092"/>
          <p:cNvSpPr/>
          <p:nvPr/>
        </p:nvSpPr>
        <p:spPr>
          <a:xfrm>
            <a:off x="5411787" y="2881312"/>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1093" name="Shape 1093"/>
          <p:cNvSpPr/>
          <p:nvPr/>
        </p:nvSpPr>
        <p:spPr>
          <a:xfrm>
            <a:off x="5257800" y="5029200"/>
            <a:ext cx="2895600" cy="1295400"/>
          </a:xfrm>
          <a:prstGeom prst="rect">
            <a:avLst/>
          </a:prstGeom>
          <a:solidFill>
            <a:srgbClr val="CCFFFF"/>
          </a:solidFill>
          <a:ln>
            <a:solidFill/>
            <a:round/>
          </a:ln>
        </p:spPr>
        <p:txBody>
          <a:bodyPr lIns="0" tIns="0" rIns="0" bIns="0" anchor="ctr"/>
          <a:lstStyle/>
          <a:p>
            <a:pPr lvl="0"/>
          </a:p>
        </p:txBody>
      </p:sp>
      <p:sp>
        <p:nvSpPr>
          <p:cNvPr id="1094" name="Shape 1094"/>
          <p:cNvSpPr/>
          <p:nvPr/>
        </p:nvSpPr>
        <p:spPr>
          <a:xfrm>
            <a:off x="4114800" y="3200400"/>
            <a:ext cx="1066800" cy="304800"/>
          </a:xfrm>
          <a:prstGeom prst="rightArrow">
            <a:avLst>
              <a:gd name="adj1" fmla="val 50000"/>
              <a:gd name="adj2" fmla="val 87500"/>
            </a:avLst>
          </a:prstGeom>
          <a:solidFill>
            <a:srgbClr val="BBE0E3"/>
          </a:solidFill>
          <a:ln>
            <a:solidFill/>
            <a:round/>
          </a:ln>
        </p:spPr>
        <p:txBody>
          <a:bodyPr lIns="0" tIns="0" rIns="0" bIns="0" anchor="ctr"/>
          <a:lstStyle/>
          <a:p>
            <a:pPr lvl="0"/>
          </a:p>
        </p:txBody>
      </p:sp>
      <p:sp>
        <p:nvSpPr>
          <p:cNvPr id="1095" name="Shape 1095"/>
          <p:cNvSpPr/>
          <p:nvPr/>
        </p:nvSpPr>
        <p:spPr>
          <a:xfrm>
            <a:off x="3962400" y="2514600"/>
            <a:ext cx="1524000" cy="541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b="1" i="1" sz="1600"/>
            </a:lvl1pPr>
          </a:lstStyle>
          <a:p>
            <a:pPr lvl="0">
              <a:defRPr b="0" i="0" sz="1800"/>
            </a:pPr>
            <a:r>
              <a:rPr b="1" i="1" sz="1600"/>
              <a:t>Click vào thanh menu</a:t>
            </a:r>
          </a:p>
        </p:txBody>
      </p:sp>
      <p:grpSp>
        <p:nvGrpSpPr>
          <p:cNvPr id="1098" name="Group 1098"/>
          <p:cNvGrpSpPr/>
          <p:nvPr/>
        </p:nvGrpSpPr>
        <p:grpSpPr>
          <a:xfrm>
            <a:off x="5257800" y="3276600"/>
            <a:ext cx="2895600" cy="457200"/>
            <a:chOff x="0" y="0"/>
            <a:chExt cx="2895599" cy="457200"/>
          </a:xfrm>
        </p:grpSpPr>
        <p:sp>
          <p:nvSpPr>
            <p:cNvPr id="1096" name="Shape 1096"/>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097" name="Shape 1097"/>
            <p:cNvSpPr/>
            <p:nvPr/>
          </p:nvSpPr>
          <p:spPr>
            <a:xfrm>
              <a:off x="0" y="71903"/>
              <a:ext cx="1516321"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Quay thử</a:t>
              </a:r>
            </a:p>
          </p:txBody>
        </p:sp>
      </p:grpSp>
      <p:sp>
        <p:nvSpPr>
          <p:cNvPr id="1099" name="Shape 1099"/>
          <p:cNvSpPr/>
          <p:nvPr/>
        </p:nvSpPr>
        <p:spPr>
          <a:xfrm>
            <a:off x="5410200" y="3352800"/>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102" name="Group 1102"/>
          <p:cNvGrpSpPr/>
          <p:nvPr/>
        </p:nvGrpSpPr>
        <p:grpSpPr>
          <a:xfrm>
            <a:off x="5257800" y="3733800"/>
            <a:ext cx="2895600" cy="457200"/>
            <a:chOff x="0" y="0"/>
            <a:chExt cx="2895599" cy="457200"/>
          </a:xfrm>
        </p:grpSpPr>
        <p:sp>
          <p:nvSpPr>
            <p:cNvPr id="1100" name="Shape 1100"/>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101" name="Shape 1101"/>
            <p:cNvSpPr/>
            <p:nvPr/>
          </p:nvSpPr>
          <p:spPr>
            <a:xfrm>
              <a:off x="0" y="71903"/>
              <a:ext cx="2121655"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Lịch mở thưởng</a:t>
              </a:r>
            </a:p>
          </p:txBody>
        </p:sp>
      </p:grpSp>
      <p:sp>
        <p:nvSpPr>
          <p:cNvPr id="1103" name="Shape 1103"/>
          <p:cNvSpPr/>
          <p:nvPr/>
        </p:nvSpPr>
        <p:spPr>
          <a:xfrm>
            <a:off x="5410200" y="3810000"/>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1104" name="Shape 1104"/>
          <p:cNvSpPr/>
          <p:nvPr/>
        </p:nvSpPr>
        <p:spPr>
          <a:xfrm>
            <a:off x="4038600" y="3581400"/>
            <a:ext cx="990600" cy="1304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b="1" i="1" sz="1400"/>
            </a:lvl1pPr>
          </a:lstStyle>
          <a:p>
            <a:pPr lvl="0">
              <a:defRPr b="0" i="0" sz="1800"/>
            </a:pPr>
            <a:r>
              <a:rPr b="1" i="1" sz="1400"/>
              <a:t>Xổ thanh menu thì màn hình trước bị kéo sang phải</a:t>
            </a:r>
          </a:p>
        </p:txBody>
      </p:sp>
      <p:grpSp>
        <p:nvGrpSpPr>
          <p:cNvPr id="1107" name="Group 1107"/>
          <p:cNvGrpSpPr/>
          <p:nvPr/>
        </p:nvGrpSpPr>
        <p:grpSpPr>
          <a:xfrm>
            <a:off x="5257800" y="4191000"/>
            <a:ext cx="2895600" cy="457200"/>
            <a:chOff x="0" y="0"/>
            <a:chExt cx="2895599" cy="457200"/>
          </a:xfrm>
        </p:grpSpPr>
        <p:sp>
          <p:nvSpPr>
            <p:cNvPr id="1105" name="Shape 1105"/>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106" name="Shape 1106"/>
            <p:cNvSpPr/>
            <p:nvPr/>
          </p:nvSpPr>
          <p:spPr>
            <a:xfrm>
              <a:off x="0" y="71903"/>
              <a:ext cx="155739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Tài khoản</a:t>
              </a:r>
            </a:p>
          </p:txBody>
        </p:sp>
      </p:grpSp>
      <p:sp>
        <p:nvSpPr>
          <p:cNvPr id="1108" name="Shape 1108"/>
          <p:cNvSpPr/>
          <p:nvPr/>
        </p:nvSpPr>
        <p:spPr>
          <a:xfrm>
            <a:off x="5424487" y="4238625"/>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grpSp>
        <p:nvGrpSpPr>
          <p:cNvPr id="1111" name="Group 1111"/>
          <p:cNvGrpSpPr/>
          <p:nvPr/>
        </p:nvGrpSpPr>
        <p:grpSpPr>
          <a:xfrm>
            <a:off x="5257800" y="4572000"/>
            <a:ext cx="2895600" cy="457200"/>
            <a:chOff x="0" y="0"/>
            <a:chExt cx="2895599" cy="457200"/>
          </a:xfrm>
        </p:grpSpPr>
        <p:sp>
          <p:nvSpPr>
            <p:cNvPr id="1109" name="Shape 1109"/>
            <p:cNvSpPr/>
            <p:nvPr/>
          </p:nvSpPr>
          <p:spPr>
            <a:xfrm>
              <a:off x="0" y="0"/>
              <a:ext cx="2895600" cy="457200"/>
            </a:xfrm>
            <a:prstGeom prst="rect">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110" name="Shape 1110"/>
            <p:cNvSpPr/>
            <p:nvPr/>
          </p:nvSpPr>
          <p:spPr>
            <a:xfrm>
              <a:off x="0" y="71903"/>
              <a:ext cx="1423155"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          Trợ giúp</a:t>
              </a:r>
            </a:p>
          </p:txBody>
        </p:sp>
      </p:grpSp>
      <p:sp>
        <p:nvSpPr>
          <p:cNvPr id="1112" name="Shape 1112"/>
          <p:cNvSpPr/>
          <p:nvPr/>
        </p:nvSpPr>
        <p:spPr>
          <a:xfrm>
            <a:off x="5437187" y="4662487"/>
            <a:ext cx="304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9250"/>
                </a:lnTo>
                <a:lnTo>
                  <a:pt x="17242" y="12350"/>
                </a:lnTo>
                <a:close/>
                <a:moveTo>
                  <a:pt x="18436" y="3163"/>
                </a:moveTo>
                <a:lnTo>
                  <a:pt x="14259" y="5149"/>
                </a:lnTo>
                <a:lnTo>
                  <a:pt x="16451" y="7341"/>
                </a:lnTo>
                <a:close/>
                <a:moveTo>
                  <a:pt x="10800" y="0"/>
                </a:moveTo>
                <a:lnTo>
                  <a:pt x="9250" y="4358"/>
                </a:lnTo>
                <a:lnTo>
                  <a:pt x="12350" y="4358"/>
                </a:lnTo>
                <a:close/>
                <a:moveTo>
                  <a:pt x="3163" y="3163"/>
                </a:moveTo>
                <a:lnTo>
                  <a:pt x="5149" y="7341"/>
                </a:lnTo>
                <a:lnTo>
                  <a:pt x="7341" y="5149"/>
                </a:lnTo>
                <a:close/>
                <a:moveTo>
                  <a:pt x="0" y="10800"/>
                </a:moveTo>
                <a:lnTo>
                  <a:pt x="4358" y="12350"/>
                </a:lnTo>
                <a:lnTo>
                  <a:pt x="4358" y="9250"/>
                </a:lnTo>
                <a:close/>
                <a:moveTo>
                  <a:pt x="3163" y="18436"/>
                </a:moveTo>
                <a:lnTo>
                  <a:pt x="7341" y="16451"/>
                </a:lnTo>
                <a:lnTo>
                  <a:pt x="5149" y="14259"/>
                </a:lnTo>
                <a:close/>
                <a:moveTo>
                  <a:pt x="10800" y="21600"/>
                </a:moveTo>
                <a:lnTo>
                  <a:pt x="12350" y="17242"/>
                </a:lnTo>
                <a:lnTo>
                  <a:pt x="9250" y="17242"/>
                </a:lnTo>
                <a:close/>
                <a:moveTo>
                  <a:pt x="18436" y="18436"/>
                </a:moveTo>
                <a:lnTo>
                  <a:pt x="16451" y="14259"/>
                </a:lnTo>
                <a:lnTo>
                  <a:pt x="14259" y="16451"/>
                </a:lnTo>
                <a:close/>
                <a:moveTo>
                  <a:pt x="10800" y="5400"/>
                </a:moveTo>
                <a:lnTo>
                  <a:pt x="10800" y="5400"/>
                </a:lnTo>
                <a:cubicBezTo>
                  <a:pt x="7818" y="5400"/>
                  <a:pt x="5400" y="7818"/>
                  <a:pt x="5400" y="10800"/>
                </a:cubicBezTo>
                <a:cubicBezTo>
                  <a:pt x="5400" y="13782"/>
                  <a:pt x="7818" y="16200"/>
                  <a:pt x="10800" y="16200"/>
                </a:cubicBezTo>
                <a:cubicBezTo>
                  <a:pt x="13782" y="16200"/>
                  <a:pt x="16200" y="13782"/>
                  <a:pt x="16200" y="10800"/>
                </a:cubicBezTo>
                <a:cubicBezTo>
                  <a:pt x="16200" y="7818"/>
                  <a:pt x="13782" y="5400"/>
                  <a:pt x="10800" y="5400"/>
                </a:cubicBezTo>
                <a:close/>
              </a:path>
            </a:pathLst>
          </a:custGeom>
          <a:solidFill>
            <a:srgbClr val="BBE0E3"/>
          </a:solidFill>
          <a:ln>
            <a:solidFill/>
            <a:round/>
          </a:ln>
        </p:spPr>
        <p:txBody>
          <a:bodyPr lIns="0" tIns="0" rIns="0" bIns="0" anchor="ctr"/>
          <a:lstStyle/>
          <a:p>
            <a:pPr lvl="0"/>
          </a:p>
        </p:txBody>
      </p:sp>
      <p:sp>
        <p:nvSpPr>
          <p:cNvPr id="1113" name="Shape 1113"/>
          <p:cNvSpPr/>
          <p:nvPr/>
        </p:nvSpPr>
        <p:spPr>
          <a:xfrm>
            <a:off x="533400" y="936625"/>
            <a:ext cx="3124200" cy="44959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9.   Giao diện hiển thị thanh menu</a:t>
            </a:r>
            <a:endParaRPr>
              <a:latin typeface="Arial Bold"/>
              <a:ea typeface="Arial Bold"/>
              <a:cs typeface="Arial Bold"/>
              <a:sym typeface="Arial Bold"/>
            </a:endParaRPr>
          </a:p>
          <a:p>
            <a:pPr lvl="0">
              <a:spcBef>
                <a:spcPts val="1000"/>
              </a:spcBef>
              <a:buSzPct val="100000"/>
              <a:buAutoNum type="arabicPeriod" startAt="1"/>
            </a:pPr>
            <a:r>
              <a:t>    Từ giao diện </a:t>
            </a:r>
            <a:r>
              <a:rPr>
                <a:latin typeface="Arial Bold"/>
                <a:ea typeface="Arial Bold"/>
                <a:cs typeface="Arial Bold"/>
                <a:sym typeface="Arial Bold"/>
              </a:rPr>
              <a:t>“Quay thử”</a:t>
            </a:r>
            <a:r>
              <a:t> click vào biểu tượng menu, Menu sẽ hiển thị như hình bên.</a:t>
            </a:r>
          </a:p>
          <a:p>
            <a:pPr lvl="0">
              <a:spcBef>
                <a:spcPts val="1000"/>
              </a:spcBef>
              <a:buSzPct val="100000"/>
              <a:buAutoNum type="arabicPeriod" startAt="1"/>
            </a:pPr>
            <a:r>
              <a:t>    Thanh menu hiển thị tương tự đối với các giao diện khác (Tra cứu KQXS, Tường thuật trực tiếp, Thống kê, Dò số, giải mã giấc mơ)</a:t>
            </a:r>
          </a:p>
          <a:p>
            <a:pPr lvl="0">
              <a:spcBef>
                <a:spcPts val="1000"/>
              </a:spcBef>
              <a:buSzPct val="100000"/>
              <a:buAutoNum type="arabicPeriod" startAt="1"/>
            </a:pPr>
            <a:r>
              <a:t>    Click vào biểu tượng thanh menu ở giao diện này sẽ hiển thị về giao diện trước đó.</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5" name="Shape 1115"/>
          <p:cNvSpPr/>
          <p:nvPr/>
        </p:nvSpPr>
        <p:spPr>
          <a:xfrm>
            <a:off x="5105400" y="914400"/>
            <a:ext cx="3733800" cy="5867400"/>
          </a:xfrm>
          <a:prstGeom prst="rect">
            <a:avLst/>
          </a:prstGeom>
          <a:solidFill>
            <a:srgbClr val="FFFFFF"/>
          </a:solidFill>
          <a:ln w="38100">
            <a:solidFill/>
            <a:round/>
          </a:ln>
        </p:spPr>
        <p:txBody>
          <a:bodyPr lIns="0" tIns="0" rIns="0" bIns="0" anchor="ctr"/>
          <a:lstStyle/>
          <a:p>
            <a:pPr lvl="0" algn="ctr"/>
          </a:p>
        </p:txBody>
      </p:sp>
      <p:grpSp>
        <p:nvGrpSpPr>
          <p:cNvPr id="1118" name="Group 1118"/>
          <p:cNvGrpSpPr/>
          <p:nvPr/>
        </p:nvGrpSpPr>
        <p:grpSpPr>
          <a:xfrm>
            <a:off x="5105400" y="914400"/>
            <a:ext cx="3733800" cy="457200"/>
            <a:chOff x="0" y="0"/>
            <a:chExt cx="3733800" cy="457200"/>
          </a:xfrm>
        </p:grpSpPr>
        <p:sp>
          <p:nvSpPr>
            <p:cNvPr id="1116" name="Shape 1116"/>
            <p:cNvSpPr/>
            <p:nvPr/>
          </p:nvSpPr>
          <p:spPr>
            <a:xfrm>
              <a:off x="0" y="0"/>
              <a:ext cx="3733800" cy="4572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1117" name="Shape 1117"/>
            <p:cNvSpPr/>
            <p:nvPr/>
          </p:nvSpPr>
          <p:spPr>
            <a:xfrm>
              <a:off x="891252" y="71903"/>
              <a:ext cx="1951296"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LỊCH MỞ THƯỞNG</a:t>
              </a:r>
            </a:p>
          </p:txBody>
        </p:sp>
      </p:grpSp>
      <p:grpSp>
        <p:nvGrpSpPr>
          <p:cNvPr id="1225" name="Group 1225"/>
          <p:cNvGrpSpPr/>
          <p:nvPr/>
        </p:nvGrpSpPr>
        <p:grpSpPr>
          <a:xfrm>
            <a:off x="5181599" y="1600199"/>
            <a:ext cx="3581401" cy="5032376"/>
            <a:chOff x="0" y="0"/>
            <a:chExt cx="3581400" cy="5032375"/>
          </a:xfrm>
        </p:grpSpPr>
        <p:sp>
          <p:nvSpPr>
            <p:cNvPr id="1119" name="Shape 1119"/>
            <p:cNvSpPr/>
            <p:nvPr/>
          </p:nvSpPr>
          <p:spPr>
            <a:xfrm>
              <a:off x="0" y="103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atin typeface="Arial Bold"/>
                  <a:ea typeface="Arial Bold"/>
                  <a:cs typeface="Arial Bold"/>
                  <a:sym typeface="Arial Bold"/>
                </a:defRPr>
              </a:lvl1pPr>
            </a:lstStyle>
            <a:p>
              <a:pPr lvl="0">
                <a:defRPr sz="1800"/>
              </a:pPr>
              <a:r>
                <a:rPr sz="800"/>
                <a:t>Ngày</a:t>
              </a:r>
            </a:p>
          </p:txBody>
        </p:sp>
        <p:sp>
          <p:nvSpPr>
            <p:cNvPr id="1120" name="Shape 1120"/>
            <p:cNvSpPr/>
            <p:nvPr/>
          </p:nvSpPr>
          <p:spPr>
            <a:xfrm>
              <a:off x="895350" y="103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atin typeface="Arial Bold"/>
                  <a:ea typeface="Arial Bold"/>
                  <a:cs typeface="Arial Bold"/>
                  <a:sym typeface="Arial Bold"/>
                </a:defRPr>
              </a:lvl1pPr>
            </a:lstStyle>
            <a:p>
              <a:pPr lvl="0">
                <a:defRPr sz="1800"/>
              </a:pPr>
              <a:r>
                <a:rPr sz="800"/>
                <a:t>Miền bắc</a:t>
              </a:r>
            </a:p>
          </p:txBody>
        </p:sp>
        <p:sp>
          <p:nvSpPr>
            <p:cNvPr id="1121" name="Shape 1121"/>
            <p:cNvSpPr/>
            <p:nvPr/>
          </p:nvSpPr>
          <p:spPr>
            <a:xfrm>
              <a:off x="1790700" y="103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atin typeface="Arial Bold"/>
                  <a:ea typeface="Arial Bold"/>
                  <a:cs typeface="Arial Bold"/>
                  <a:sym typeface="Arial Bold"/>
                </a:defRPr>
              </a:lvl1pPr>
            </a:lstStyle>
            <a:p>
              <a:pPr lvl="0">
                <a:defRPr sz="1800"/>
              </a:pPr>
              <a:r>
                <a:rPr sz="800"/>
                <a:t>Miền trung</a:t>
              </a:r>
            </a:p>
          </p:txBody>
        </p:sp>
        <p:sp>
          <p:nvSpPr>
            <p:cNvPr id="1122" name="Shape 1122"/>
            <p:cNvSpPr/>
            <p:nvPr/>
          </p:nvSpPr>
          <p:spPr>
            <a:xfrm>
              <a:off x="2686050" y="103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atin typeface="Arial Bold"/>
                  <a:ea typeface="Arial Bold"/>
                  <a:cs typeface="Arial Bold"/>
                  <a:sym typeface="Arial Bold"/>
                </a:defRPr>
              </a:lvl1pPr>
            </a:lstStyle>
            <a:p>
              <a:pPr lvl="0">
                <a:defRPr sz="1800"/>
              </a:pPr>
              <a:r>
                <a:rPr sz="800"/>
                <a:t>Miền nam</a:t>
              </a:r>
            </a:p>
          </p:txBody>
        </p:sp>
        <p:sp>
          <p:nvSpPr>
            <p:cNvPr id="1123" name="Shape 1123"/>
            <p:cNvSpPr/>
            <p:nvPr/>
          </p:nvSpPr>
          <p:spPr>
            <a:xfrm>
              <a:off x="0" y="432191"/>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Chủ nhật</a:t>
              </a:r>
            </a:p>
          </p:txBody>
        </p:sp>
        <p:sp>
          <p:nvSpPr>
            <p:cNvPr id="1124" name="Shape 1124"/>
            <p:cNvSpPr/>
            <p:nvPr/>
          </p:nvSpPr>
          <p:spPr>
            <a:xfrm>
              <a:off x="895350" y="2246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Thái Bình</a:t>
              </a:r>
            </a:p>
          </p:txBody>
        </p:sp>
        <p:sp>
          <p:nvSpPr>
            <p:cNvPr id="1125" name="Shape 1125"/>
            <p:cNvSpPr/>
            <p:nvPr/>
          </p:nvSpPr>
          <p:spPr>
            <a:xfrm>
              <a:off x="1790700" y="2246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Kon Tum</a:t>
              </a:r>
            </a:p>
          </p:txBody>
        </p:sp>
        <p:sp>
          <p:nvSpPr>
            <p:cNvPr id="1126" name="Shape 1126"/>
            <p:cNvSpPr/>
            <p:nvPr/>
          </p:nvSpPr>
          <p:spPr>
            <a:xfrm>
              <a:off x="2686050" y="2246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Kiên Giang</a:t>
              </a:r>
            </a:p>
          </p:txBody>
        </p:sp>
        <p:sp>
          <p:nvSpPr>
            <p:cNvPr id="1127" name="Shape 1127"/>
            <p:cNvSpPr/>
            <p:nvPr/>
          </p:nvSpPr>
          <p:spPr>
            <a:xfrm>
              <a:off x="895350" y="437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28" name="Shape 1128"/>
            <p:cNvSpPr/>
            <p:nvPr/>
          </p:nvSpPr>
          <p:spPr>
            <a:xfrm>
              <a:off x="1790700" y="437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Khánh Hòa</a:t>
              </a:r>
            </a:p>
          </p:txBody>
        </p:sp>
        <p:sp>
          <p:nvSpPr>
            <p:cNvPr id="1129" name="Shape 1129"/>
            <p:cNvSpPr/>
            <p:nvPr/>
          </p:nvSpPr>
          <p:spPr>
            <a:xfrm>
              <a:off x="2686050" y="437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Lâm Đồng</a:t>
              </a:r>
            </a:p>
          </p:txBody>
        </p:sp>
        <p:sp>
          <p:nvSpPr>
            <p:cNvPr id="1130" name="Shape 1130"/>
            <p:cNvSpPr/>
            <p:nvPr/>
          </p:nvSpPr>
          <p:spPr>
            <a:xfrm>
              <a:off x="895350" y="651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31" name="Shape 1131"/>
            <p:cNvSpPr/>
            <p:nvPr/>
          </p:nvSpPr>
          <p:spPr>
            <a:xfrm>
              <a:off x="1790700" y="651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32" name="Shape 1132"/>
            <p:cNvSpPr/>
            <p:nvPr/>
          </p:nvSpPr>
          <p:spPr>
            <a:xfrm>
              <a:off x="2686050" y="651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Tiền Giang</a:t>
              </a:r>
            </a:p>
          </p:txBody>
        </p:sp>
        <p:sp>
          <p:nvSpPr>
            <p:cNvPr id="1133" name="Shape 1133"/>
            <p:cNvSpPr/>
            <p:nvPr/>
          </p:nvSpPr>
          <p:spPr>
            <a:xfrm>
              <a:off x="0" y="1133866"/>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2</a:t>
              </a:r>
            </a:p>
          </p:txBody>
        </p:sp>
        <p:sp>
          <p:nvSpPr>
            <p:cNvPr id="1134" name="Shape 1134"/>
            <p:cNvSpPr/>
            <p:nvPr/>
          </p:nvSpPr>
          <p:spPr>
            <a:xfrm>
              <a:off x="895350" y="864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Hà Nội</a:t>
              </a:r>
            </a:p>
          </p:txBody>
        </p:sp>
        <p:sp>
          <p:nvSpPr>
            <p:cNvPr id="1135" name="Shape 1135"/>
            <p:cNvSpPr/>
            <p:nvPr/>
          </p:nvSpPr>
          <p:spPr>
            <a:xfrm>
              <a:off x="1790700" y="864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Phú yên</a:t>
              </a:r>
            </a:p>
          </p:txBody>
        </p:sp>
        <p:sp>
          <p:nvSpPr>
            <p:cNvPr id="1136" name="Shape 1136"/>
            <p:cNvSpPr/>
            <p:nvPr/>
          </p:nvSpPr>
          <p:spPr>
            <a:xfrm>
              <a:off x="2686050" y="864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Cà Mau</a:t>
              </a:r>
            </a:p>
          </p:txBody>
        </p:sp>
        <p:sp>
          <p:nvSpPr>
            <p:cNvPr id="1137" name="Shape 1137"/>
            <p:cNvSpPr/>
            <p:nvPr/>
          </p:nvSpPr>
          <p:spPr>
            <a:xfrm>
              <a:off x="895350" y="1199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38" name="Shape 1138"/>
            <p:cNvSpPr/>
            <p:nvPr/>
          </p:nvSpPr>
          <p:spPr>
            <a:xfrm>
              <a:off x="1790700" y="1199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Thừa Thiên Huế</a:t>
              </a:r>
            </a:p>
          </p:txBody>
        </p:sp>
        <p:sp>
          <p:nvSpPr>
            <p:cNvPr id="1139" name="Shape 1139"/>
            <p:cNvSpPr/>
            <p:nvPr/>
          </p:nvSpPr>
          <p:spPr>
            <a:xfrm>
              <a:off x="2686050" y="11993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Đồng Tháp</a:t>
              </a:r>
            </a:p>
          </p:txBody>
        </p:sp>
        <p:sp>
          <p:nvSpPr>
            <p:cNvPr id="1140" name="Shape 1140"/>
            <p:cNvSpPr/>
            <p:nvPr/>
          </p:nvSpPr>
          <p:spPr>
            <a:xfrm>
              <a:off x="895350" y="1413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41" name="Shape 1141"/>
            <p:cNvSpPr/>
            <p:nvPr/>
          </p:nvSpPr>
          <p:spPr>
            <a:xfrm>
              <a:off x="1790700" y="1413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42" name="Shape 1142"/>
            <p:cNvSpPr/>
            <p:nvPr/>
          </p:nvSpPr>
          <p:spPr>
            <a:xfrm>
              <a:off x="2686050" y="14136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TP.HCM</a:t>
              </a:r>
            </a:p>
          </p:txBody>
        </p:sp>
        <p:sp>
          <p:nvSpPr>
            <p:cNvPr id="1143" name="Shape 1143"/>
            <p:cNvSpPr/>
            <p:nvPr/>
          </p:nvSpPr>
          <p:spPr>
            <a:xfrm>
              <a:off x="0" y="183474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3</a:t>
              </a:r>
            </a:p>
          </p:txBody>
        </p:sp>
        <p:sp>
          <p:nvSpPr>
            <p:cNvPr id="1144" name="Shape 1144"/>
            <p:cNvSpPr/>
            <p:nvPr/>
          </p:nvSpPr>
          <p:spPr>
            <a:xfrm>
              <a:off x="895350" y="1626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Quảng Ninh</a:t>
              </a:r>
            </a:p>
          </p:txBody>
        </p:sp>
        <p:sp>
          <p:nvSpPr>
            <p:cNvPr id="1145" name="Shape 1145"/>
            <p:cNvSpPr/>
            <p:nvPr/>
          </p:nvSpPr>
          <p:spPr>
            <a:xfrm>
              <a:off x="1790700" y="1626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Đắck Lắc</a:t>
              </a:r>
            </a:p>
          </p:txBody>
        </p:sp>
        <p:sp>
          <p:nvSpPr>
            <p:cNvPr id="1146" name="Shape 1146"/>
            <p:cNvSpPr/>
            <p:nvPr/>
          </p:nvSpPr>
          <p:spPr>
            <a:xfrm>
              <a:off x="2686050" y="16263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Bạc Liêu</a:t>
              </a:r>
            </a:p>
          </p:txBody>
        </p:sp>
        <p:sp>
          <p:nvSpPr>
            <p:cNvPr id="1147" name="Shape 1147"/>
            <p:cNvSpPr/>
            <p:nvPr/>
          </p:nvSpPr>
          <p:spPr>
            <a:xfrm>
              <a:off x="895350" y="18391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48" name="Shape 1148"/>
            <p:cNvSpPr/>
            <p:nvPr/>
          </p:nvSpPr>
          <p:spPr>
            <a:xfrm>
              <a:off x="1790700" y="18391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Quảng Nam</a:t>
              </a:r>
            </a:p>
          </p:txBody>
        </p:sp>
        <p:sp>
          <p:nvSpPr>
            <p:cNvPr id="1149" name="Shape 1149"/>
            <p:cNvSpPr/>
            <p:nvPr/>
          </p:nvSpPr>
          <p:spPr>
            <a:xfrm>
              <a:off x="2686050" y="18391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Bến Tre</a:t>
              </a:r>
            </a:p>
          </p:txBody>
        </p:sp>
        <p:sp>
          <p:nvSpPr>
            <p:cNvPr id="1150" name="Shape 1150"/>
            <p:cNvSpPr/>
            <p:nvPr/>
          </p:nvSpPr>
          <p:spPr>
            <a:xfrm>
              <a:off x="895350" y="20534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51" name="Shape 1151"/>
            <p:cNvSpPr/>
            <p:nvPr/>
          </p:nvSpPr>
          <p:spPr>
            <a:xfrm>
              <a:off x="1790700" y="20534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52" name="Shape 1152"/>
            <p:cNvSpPr/>
            <p:nvPr/>
          </p:nvSpPr>
          <p:spPr>
            <a:xfrm>
              <a:off x="2686050" y="20534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Vũng tàu</a:t>
              </a:r>
            </a:p>
          </p:txBody>
        </p:sp>
        <p:sp>
          <p:nvSpPr>
            <p:cNvPr id="1153" name="Shape 1153"/>
            <p:cNvSpPr/>
            <p:nvPr/>
          </p:nvSpPr>
          <p:spPr>
            <a:xfrm>
              <a:off x="0" y="2474510"/>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4</a:t>
              </a:r>
            </a:p>
          </p:txBody>
        </p:sp>
        <p:sp>
          <p:nvSpPr>
            <p:cNvPr id="1154" name="Shape 1154"/>
            <p:cNvSpPr/>
            <p:nvPr/>
          </p:nvSpPr>
          <p:spPr>
            <a:xfrm>
              <a:off x="895350" y="22661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Bắc Ninh</a:t>
              </a:r>
            </a:p>
          </p:txBody>
        </p:sp>
        <p:sp>
          <p:nvSpPr>
            <p:cNvPr id="1155" name="Shape 1155"/>
            <p:cNvSpPr/>
            <p:nvPr/>
          </p:nvSpPr>
          <p:spPr>
            <a:xfrm>
              <a:off x="1790700" y="22661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Khánh Hòa</a:t>
              </a:r>
            </a:p>
          </p:txBody>
        </p:sp>
        <p:sp>
          <p:nvSpPr>
            <p:cNvPr id="1156" name="Shape 1156"/>
            <p:cNvSpPr/>
            <p:nvPr/>
          </p:nvSpPr>
          <p:spPr>
            <a:xfrm>
              <a:off x="2686050" y="22661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Cần Thơ</a:t>
              </a:r>
            </a:p>
          </p:txBody>
        </p:sp>
        <p:sp>
          <p:nvSpPr>
            <p:cNvPr id="1157" name="Shape 1157"/>
            <p:cNvSpPr/>
            <p:nvPr/>
          </p:nvSpPr>
          <p:spPr>
            <a:xfrm>
              <a:off x="895350" y="24804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58" name="Shape 1158"/>
            <p:cNvSpPr/>
            <p:nvPr/>
          </p:nvSpPr>
          <p:spPr>
            <a:xfrm>
              <a:off x="1790700" y="24804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Đà Nẵng</a:t>
              </a:r>
            </a:p>
          </p:txBody>
        </p:sp>
        <p:sp>
          <p:nvSpPr>
            <p:cNvPr id="1159" name="Shape 1159"/>
            <p:cNvSpPr/>
            <p:nvPr/>
          </p:nvSpPr>
          <p:spPr>
            <a:xfrm>
              <a:off x="2686050" y="24804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Đồng nai</a:t>
              </a:r>
            </a:p>
          </p:txBody>
        </p:sp>
        <p:sp>
          <p:nvSpPr>
            <p:cNvPr id="1160" name="Shape 1160"/>
            <p:cNvSpPr/>
            <p:nvPr/>
          </p:nvSpPr>
          <p:spPr>
            <a:xfrm>
              <a:off x="895350" y="26931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61" name="Shape 1161"/>
            <p:cNvSpPr/>
            <p:nvPr/>
          </p:nvSpPr>
          <p:spPr>
            <a:xfrm>
              <a:off x="1790700" y="26931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62" name="Shape 1162"/>
            <p:cNvSpPr/>
            <p:nvPr/>
          </p:nvSpPr>
          <p:spPr>
            <a:xfrm>
              <a:off x="2686050" y="26931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Sóc Trăng</a:t>
              </a:r>
            </a:p>
          </p:txBody>
        </p:sp>
        <p:sp>
          <p:nvSpPr>
            <p:cNvPr id="1163" name="Shape 1163"/>
            <p:cNvSpPr/>
            <p:nvPr/>
          </p:nvSpPr>
          <p:spPr>
            <a:xfrm>
              <a:off x="0" y="3114273"/>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5</a:t>
              </a:r>
            </a:p>
          </p:txBody>
        </p:sp>
        <p:sp>
          <p:nvSpPr>
            <p:cNvPr id="1164" name="Shape 1164"/>
            <p:cNvSpPr/>
            <p:nvPr/>
          </p:nvSpPr>
          <p:spPr>
            <a:xfrm>
              <a:off x="895350" y="29059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Hà Nội</a:t>
              </a:r>
            </a:p>
          </p:txBody>
        </p:sp>
        <p:sp>
          <p:nvSpPr>
            <p:cNvPr id="1165" name="Shape 1165"/>
            <p:cNvSpPr/>
            <p:nvPr/>
          </p:nvSpPr>
          <p:spPr>
            <a:xfrm>
              <a:off x="1790700" y="29059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Bình Định</a:t>
              </a:r>
            </a:p>
          </p:txBody>
        </p:sp>
        <p:sp>
          <p:nvSpPr>
            <p:cNvPr id="1166" name="Shape 1166"/>
            <p:cNvSpPr/>
            <p:nvPr/>
          </p:nvSpPr>
          <p:spPr>
            <a:xfrm>
              <a:off x="2686050" y="29059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An Giang</a:t>
              </a:r>
            </a:p>
          </p:txBody>
        </p:sp>
        <p:sp>
          <p:nvSpPr>
            <p:cNvPr id="1167" name="Shape 1167"/>
            <p:cNvSpPr/>
            <p:nvPr/>
          </p:nvSpPr>
          <p:spPr>
            <a:xfrm>
              <a:off x="895350" y="31202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68" name="Shape 1168"/>
            <p:cNvSpPr/>
            <p:nvPr/>
          </p:nvSpPr>
          <p:spPr>
            <a:xfrm>
              <a:off x="1790700" y="31202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Quảng Bình</a:t>
              </a:r>
            </a:p>
          </p:txBody>
        </p:sp>
        <p:sp>
          <p:nvSpPr>
            <p:cNvPr id="1169" name="Shape 1169"/>
            <p:cNvSpPr/>
            <p:nvPr/>
          </p:nvSpPr>
          <p:spPr>
            <a:xfrm>
              <a:off x="2686050" y="31202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Bình Thuận</a:t>
              </a:r>
            </a:p>
          </p:txBody>
        </p:sp>
        <p:sp>
          <p:nvSpPr>
            <p:cNvPr id="1170" name="Shape 1170"/>
            <p:cNvSpPr/>
            <p:nvPr/>
          </p:nvSpPr>
          <p:spPr>
            <a:xfrm>
              <a:off x="895350" y="33329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71" name="Shape 1171"/>
            <p:cNvSpPr/>
            <p:nvPr/>
          </p:nvSpPr>
          <p:spPr>
            <a:xfrm>
              <a:off x="1790700" y="33329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Quảng Trị</a:t>
              </a:r>
            </a:p>
          </p:txBody>
        </p:sp>
        <p:sp>
          <p:nvSpPr>
            <p:cNvPr id="1172" name="Shape 1172"/>
            <p:cNvSpPr/>
            <p:nvPr/>
          </p:nvSpPr>
          <p:spPr>
            <a:xfrm>
              <a:off x="2686050" y="33329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Tây Ninh</a:t>
              </a:r>
            </a:p>
          </p:txBody>
        </p:sp>
        <p:sp>
          <p:nvSpPr>
            <p:cNvPr id="1173" name="Shape 1173"/>
            <p:cNvSpPr/>
            <p:nvPr/>
          </p:nvSpPr>
          <p:spPr>
            <a:xfrm>
              <a:off x="0" y="3755623"/>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6</a:t>
              </a:r>
            </a:p>
          </p:txBody>
        </p:sp>
        <p:sp>
          <p:nvSpPr>
            <p:cNvPr id="1174" name="Shape 1174"/>
            <p:cNvSpPr/>
            <p:nvPr/>
          </p:nvSpPr>
          <p:spPr>
            <a:xfrm>
              <a:off x="895350" y="35488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Hải Phòng</a:t>
              </a:r>
            </a:p>
          </p:txBody>
        </p:sp>
        <p:sp>
          <p:nvSpPr>
            <p:cNvPr id="1175" name="Shape 1175"/>
            <p:cNvSpPr/>
            <p:nvPr/>
          </p:nvSpPr>
          <p:spPr>
            <a:xfrm>
              <a:off x="1790700" y="35488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Gia Lai</a:t>
              </a:r>
            </a:p>
          </p:txBody>
        </p:sp>
        <p:sp>
          <p:nvSpPr>
            <p:cNvPr id="1176" name="Shape 1176"/>
            <p:cNvSpPr/>
            <p:nvPr/>
          </p:nvSpPr>
          <p:spPr>
            <a:xfrm>
              <a:off x="2686050" y="35488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Bình Dương</a:t>
              </a:r>
            </a:p>
          </p:txBody>
        </p:sp>
        <p:sp>
          <p:nvSpPr>
            <p:cNvPr id="1177" name="Shape 1177"/>
            <p:cNvSpPr/>
            <p:nvPr/>
          </p:nvSpPr>
          <p:spPr>
            <a:xfrm>
              <a:off x="895350" y="37631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78" name="Shape 1178"/>
            <p:cNvSpPr/>
            <p:nvPr/>
          </p:nvSpPr>
          <p:spPr>
            <a:xfrm>
              <a:off x="1790700" y="37631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Ninh Thuận</a:t>
              </a:r>
            </a:p>
          </p:txBody>
        </p:sp>
        <p:sp>
          <p:nvSpPr>
            <p:cNvPr id="1179" name="Shape 1179"/>
            <p:cNvSpPr/>
            <p:nvPr/>
          </p:nvSpPr>
          <p:spPr>
            <a:xfrm>
              <a:off x="2686050" y="37631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Trà Vinh</a:t>
              </a:r>
            </a:p>
          </p:txBody>
        </p:sp>
        <p:sp>
          <p:nvSpPr>
            <p:cNvPr id="1180" name="Shape 1180"/>
            <p:cNvSpPr/>
            <p:nvPr/>
          </p:nvSpPr>
          <p:spPr>
            <a:xfrm>
              <a:off x="895350" y="39758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81" name="Shape 1181"/>
            <p:cNvSpPr/>
            <p:nvPr/>
          </p:nvSpPr>
          <p:spPr>
            <a:xfrm>
              <a:off x="1790700" y="39758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82" name="Shape 1182"/>
            <p:cNvSpPr/>
            <p:nvPr/>
          </p:nvSpPr>
          <p:spPr>
            <a:xfrm>
              <a:off x="2686050" y="3975883"/>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Vĩnh Long</a:t>
              </a:r>
            </a:p>
          </p:txBody>
        </p:sp>
        <p:sp>
          <p:nvSpPr>
            <p:cNvPr id="1183" name="Shape 1183"/>
            <p:cNvSpPr/>
            <p:nvPr/>
          </p:nvSpPr>
          <p:spPr>
            <a:xfrm>
              <a:off x="0" y="4504129"/>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800">
                  <a:latin typeface="Arial Bold"/>
                  <a:ea typeface="Arial Bold"/>
                  <a:cs typeface="Arial Bold"/>
                  <a:sym typeface="Arial Bold"/>
                </a:defRPr>
              </a:lvl1pPr>
            </a:lstStyle>
            <a:p>
              <a:pPr lvl="0">
                <a:defRPr sz="1800"/>
              </a:pPr>
              <a:r>
                <a:rPr sz="800"/>
                <a:t>Thứ 7</a:t>
              </a:r>
            </a:p>
          </p:txBody>
        </p:sp>
        <p:sp>
          <p:nvSpPr>
            <p:cNvPr id="1184" name="Shape 1184"/>
            <p:cNvSpPr/>
            <p:nvPr/>
          </p:nvSpPr>
          <p:spPr>
            <a:xfrm>
              <a:off x="895350" y="41886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Nam Định</a:t>
              </a:r>
            </a:p>
          </p:txBody>
        </p:sp>
        <p:sp>
          <p:nvSpPr>
            <p:cNvPr id="1185" name="Shape 1185"/>
            <p:cNvSpPr/>
            <p:nvPr/>
          </p:nvSpPr>
          <p:spPr>
            <a:xfrm>
              <a:off x="1790700" y="41886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Đà Nẵng</a:t>
              </a:r>
            </a:p>
          </p:txBody>
        </p:sp>
        <p:sp>
          <p:nvSpPr>
            <p:cNvPr id="1186" name="Shape 1186"/>
            <p:cNvSpPr/>
            <p:nvPr/>
          </p:nvSpPr>
          <p:spPr>
            <a:xfrm>
              <a:off x="2686050" y="4188608"/>
              <a:ext cx="89535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TP.HCM</a:t>
              </a:r>
            </a:p>
          </p:txBody>
        </p:sp>
        <p:sp>
          <p:nvSpPr>
            <p:cNvPr id="1187" name="Shape 1187"/>
            <p:cNvSpPr/>
            <p:nvPr/>
          </p:nvSpPr>
          <p:spPr>
            <a:xfrm>
              <a:off x="895350" y="44029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88" name="Shape 1188"/>
            <p:cNvSpPr/>
            <p:nvPr/>
          </p:nvSpPr>
          <p:spPr>
            <a:xfrm>
              <a:off x="1790700" y="44029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Đắc Nông</a:t>
              </a:r>
            </a:p>
          </p:txBody>
        </p:sp>
        <p:sp>
          <p:nvSpPr>
            <p:cNvPr id="1189" name="Shape 1189"/>
            <p:cNvSpPr/>
            <p:nvPr/>
          </p:nvSpPr>
          <p:spPr>
            <a:xfrm>
              <a:off x="2686050" y="4402921"/>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Bình Phước</a:t>
              </a:r>
            </a:p>
          </p:txBody>
        </p:sp>
        <p:sp>
          <p:nvSpPr>
            <p:cNvPr id="1190" name="Shape 1190"/>
            <p:cNvSpPr/>
            <p:nvPr/>
          </p:nvSpPr>
          <p:spPr>
            <a:xfrm>
              <a:off x="895350" y="46156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91" name="Shape 1191"/>
            <p:cNvSpPr/>
            <p:nvPr/>
          </p:nvSpPr>
          <p:spPr>
            <a:xfrm>
              <a:off x="1790700" y="46156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Quảng Ngãi</a:t>
              </a:r>
            </a:p>
          </p:txBody>
        </p:sp>
        <p:sp>
          <p:nvSpPr>
            <p:cNvPr id="1192" name="Shape 1192"/>
            <p:cNvSpPr/>
            <p:nvPr/>
          </p:nvSpPr>
          <p:spPr>
            <a:xfrm>
              <a:off x="2686050" y="4615646"/>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Hậu Giang</a:t>
              </a:r>
            </a:p>
          </p:txBody>
        </p:sp>
        <p:sp>
          <p:nvSpPr>
            <p:cNvPr id="1193" name="Shape 1193"/>
            <p:cNvSpPr/>
            <p:nvPr/>
          </p:nvSpPr>
          <p:spPr>
            <a:xfrm>
              <a:off x="895350" y="48299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94" name="Shape 1194"/>
            <p:cNvSpPr/>
            <p:nvPr/>
          </p:nvSpPr>
          <p:spPr>
            <a:xfrm>
              <a:off x="1790700" y="48299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 </a:t>
              </a:r>
            </a:p>
          </p:txBody>
        </p:sp>
        <p:sp>
          <p:nvSpPr>
            <p:cNvPr id="1195" name="Shape 1195"/>
            <p:cNvSpPr/>
            <p:nvPr/>
          </p:nvSpPr>
          <p:spPr>
            <a:xfrm>
              <a:off x="2686050" y="4829958"/>
              <a:ext cx="89535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defRPr sz="800"/>
              </a:lvl1pPr>
            </a:lstStyle>
            <a:p>
              <a:pPr lvl="0">
                <a:defRPr sz="1800"/>
              </a:pPr>
              <a:r>
                <a:rPr sz="800"/>
                <a:t>Long An</a:t>
              </a:r>
            </a:p>
          </p:txBody>
        </p:sp>
        <p:sp>
          <p:nvSpPr>
            <p:cNvPr id="1196" name="Shape 1196"/>
            <p:cNvSpPr/>
            <p:nvPr/>
          </p:nvSpPr>
          <p:spPr>
            <a:xfrm flipH="1">
              <a:off x="895350" y="0"/>
              <a:ext cx="1" cy="5032375"/>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197" name="Shape 1197"/>
            <p:cNvSpPr/>
            <p:nvPr/>
          </p:nvSpPr>
          <p:spPr>
            <a:xfrm flipH="1">
              <a:off x="1790699" y="0"/>
              <a:ext cx="1" cy="5032375"/>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198" name="Shape 1198"/>
            <p:cNvSpPr/>
            <p:nvPr/>
          </p:nvSpPr>
          <p:spPr>
            <a:xfrm flipH="1">
              <a:off x="2686049" y="0"/>
              <a:ext cx="1" cy="5032375"/>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199" name="Shape 1199"/>
            <p:cNvSpPr/>
            <p:nvPr/>
          </p:nvSpPr>
          <p:spPr>
            <a:xfrm>
              <a:off x="0" y="212725"/>
              <a:ext cx="358140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0" name="Shape 1200"/>
            <p:cNvSpPr/>
            <p:nvPr/>
          </p:nvSpPr>
          <p:spPr>
            <a:xfrm>
              <a:off x="895350" y="427037"/>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1" name="Shape 1201"/>
            <p:cNvSpPr/>
            <p:nvPr/>
          </p:nvSpPr>
          <p:spPr>
            <a:xfrm>
              <a:off x="895350" y="639762"/>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2" name="Shape 1202"/>
            <p:cNvSpPr/>
            <p:nvPr/>
          </p:nvSpPr>
          <p:spPr>
            <a:xfrm>
              <a:off x="0" y="854075"/>
              <a:ext cx="358140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3" name="Shape 1203"/>
            <p:cNvSpPr/>
            <p:nvPr/>
          </p:nvSpPr>
          <p:spPr>
            <a:xfrm>
              <a:off x="895350" y="1066800"/>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4" name="Shape 1204"/>
            <p:cNvSpPr/>
            <p:nvPr/>
          </p:nvSpPr>
          <p:spPr>
            <a:xfrm>
              <a:off x="895350" y="1401762"/>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5" name="Shape 1205"/>
            <p:cNvSpPr/>
            <p:nvPr/>
          </p:nvSpPr>
          <p:spPr>
            <a:xfrm>
              <a:off x="0" y="1616075"/>
              <a:ext cx="358140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6" name="Shape 1206"/>
            <p:cNvSpPr/>
            <p:nvPr/>
          </p:nvSpPr>
          <p:spPr>
            <a:xfrm>
              <a:off x="895350" y="1828800"/>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7" name="Shape 1207"/>
            <p:cNvSpPr/>
            <p:nvPr/>
          </p:nvSpPr>
          <p:spPr>
            <a:xfrm>
              <a:off x="895350" y="2041525"/>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8" name="Shape 1208"/>
            <p:cNvSpPr/>
            <p:nvPr/>
          </p:nvSpPr>
          <p:spPr>
            <a:xfrm>
              <a:off x="0" y="2255837"/>
              <a:ext cx="358140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09" name="Shape 1209"/>
            <p:cNvSpPr/>
            <p:nvPr/>
          </p:nvSpPr>
          <p:spPr>
            <a:xfrm>
              <a:off x="895350" y="2468562"/>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0" name="Shape 1210"/>
            <p:cNvSpPr/>
            <p:nvPr/>
          </p:nvSpPr>
          <p:spPr>
            <a:xfrm>
              <a:off x="895350" y="2682875"/>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1" name="Shape 1211"/>
            <p:cNvSpPr/>
            <p:nvPr/>
          </p:nvSpPr>
          <p:spPr>
            <a:xfrm>
              <a:off x="0" y="2895600"/>
              <a:ext cx="358140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2" name="Shape 1212"/>
            <p:cNvSpPr/>
            <p:nvPr/>
          </p:nvSpPr>
          <p:spPr>
            <a:xfrm>
              <a:off x="895350" y="3108325"/>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3" name="Shape 1213"/>
            <p:cNvSpPr/>
            <p:nvPr/>
          </p:nvSpPr>
          <p:spPr>
            <a:xfrm>
              <a:off x="895350" y="3322637"/>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4" name="Shape 1214"/>
            <p:cNvSpPr/>
            <p:nvPr/>
          </p:nvSpPr>
          <p:spPr>
            <a:xfrm>
              <a:off x="0" y="3535362"/>
              <a:ext cx="358140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5" name="Shape 1215"/>
            <p:cNvSpPr/>
            <p:nvPr/>
          </p:nvSpPr>
          <p:spPr>
            <a:xfrm>
              <a:off x="895350" y="3751262"/>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6" name="Shape 1216"/>
            <p:cNvSpPr/>
            <p:nvPr/>
          </p:nvSpPr>
          <p:spPr>
            <a:xfrm>
              <a:off x="895350" y="3965575"/>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7" name="Shape 1217"/>
            <p:cNvSpPr/>
            <p:nvPr/>
          </p:nvSpPr>
          <p:spPr>
            <a:xfrm>
              <a:off x="0" y="4178300"/>
              <a:ext cx="358140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8" name="Shape 1218"/>
            <p:cNvSpPr/>
            <p:nvPr/>
          </p:nvSpPr>
          <p:spPr>
            <a:xfrm>
              <a:off x="895350" y="4391025"/>
              <a:ext cx="2686050" cy="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19" name="Shape 1219"/>
            <p:cNvSpPr/>
            <p:nvPr/>
          </p:nvSpPr>
          <p:spPr>
            <a:xfrm>
              <a:off x="895350" y="4605337"/>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20" name="Shape 1220"/>
            <p:cNvSpPr/>
            <p:nvPr/>
          </p:nvSpPr>
          <p:spPr>
            <a:xfrm>
              <a:off x="895350" y="4818062"/>
              <a:ext cx="2686050" cy="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21" name="Shape 1221"/>
            <p:cNvSpPr/>
            <p:nvPr/>
          </p:nvSpPr>
          <p:spPr>
            <a:xfrm flipH="1">
              <a:off x="-1" y="0"/>
              <a:ext cx="2" cy="5032375"/>
            </a:xfrm>
            <a:prstGeom prst="line">
              <a:avLst/>
            </a:prstGeom>
            <a:noFill/>
            <a:ln w="28575"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22" name="Shape 1222"/>
            <p:cNvSpPr/>
            <p:nvPr/>
          </p:nvSpPr>
          <p:spPr>
            <a:xfrm flipH="1">
              <a:off x="3581400" y="0"/>
              <a:ext cx="1" cy="5032375"/>
            </a:xfrm>
            <a:prstGeom prst="line">
              <a:avLst/>
            </a:prstGeom>
            <a:noFill/>
            <a:ln w="28575"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23" name="Shape 1223"/>
            <p:cNvSpPr/>
            <p:nvPr/>
          </p:nvSpPr>
          <p:spPr>
            <a:xfrm>
              <a:off x="0" y="0"/>
              <a:ext cx="3581400" cy="0"/>
            </a:xfrm>
            <a:prstGeom prst="line">
              <a:avLst/>
            </a:prstGeom>
            <a:noFill/>
            <a:ln w="28575"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224" name="Shape 1224"/>
            <p:cNvSpPr/>
            <p:nvPr/>
          </p:nvSpPr>
          <p:spPr>
            <a:xfrm>
              <a:off x="0" y="5032375"/>
              <a:ext cx="3581400" cy="0"/>
            </a:xfrm>
            <a:prstGeom prst="line">
              <a:avLst/>
            </a:prstGeom>
            <a:noFill/>
            <a:ln w="28575" cap="flat">
              <a:solidFill>
                <a:srgbClr val="00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1226" name="Shape 1226"/>
          <p:cNvSpPr/>
          <p:nvPr/>
        </p:nvSpPr>
        <p:spPr>
          <a:xfrm>
            <a:off x="457200" y="990600"/>
            <a:ext cx="3124200" cy="42292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10.   Giao diện hiển thị</a:t>
            </a:r>
            <a:r>
              <a:t> </a:t>
            </a:r>
            <a:r>
              <a:rPr>
                <a:latin typeface="Arial Bold"/>
                <a:ea typeface="Arial Bold"/>
                <a:cs typeface="Arial Bold"/>
                <a:sym typeface="Arial Bold"/>
              </a:rPr>
              <a:t>“LỊCH MỞ THƯỞNG”</a:t>
            </a:r>
            <a:r>
              <a:t>   </a:t>
            </a:r>
          </a:p>
          <a:p>
            <a:pPr lvl="0">
              <a:spcBef>
                <a:spcPts val="1000"/>
              </a:spcBef>
              <a:buSzPct val="100000"/>
              <a:buAutoNum type="arabicPeriod" startAt="1"/>
            </a:pPr>
            <a:r>
              <a:t> Nếu khách hàng không sử dụng thanh Menu thì ấn nút quay lại của điện thoại cũng có thể quay lại các giao diện trước</a:t>
            </a:r>
          </a:p>
          <a:p>
            <a:pPr lvl="0">
              <a:spcBef>
                <a:spcPts val="1000"/>
              </a:spcBef>
              <a:buSzPct val="100000"/>
              <a:buAutoNum type="arabicPeriod" startAt="1"/>
            </a:pPr>
            <a:r>
              <a:t>   Trong giao diện hiển thị Menu, click vào biểu tượng menu sẽ trở về giao diện trước đó</a:t>
            </a:r>
          </a:p>
          <a:p>
            <a:pPr lvl="0">
              <a:spcBef>
                <a:spcPts val="1000"/>
              </a:spcBef>
              <a:buSzPct val="100000"/>
              <a:buAutoNum type="arabicPeriod" startAt="1"/>
            </a:pPr>
            <a:r>
              <a:t>   Khi click vào </a:t>
            </a:r>
            <a:r>
              <a:rPr>
                <a:latin typeface="Arial Bold"/>
                <a:ea typeface="Arial Bold"/>
                <a:cs typeface="Arial Bold"/>
                <a:sym typeface="Arial Bold"/>
              </a:rPr>
              <a:t>“Lịch mở thưởng”</a:t>
            </a:r>
            <a:r>
              <a:t> trên thanh công cụ sẽ hiển thị giao diện như sau:</a:t>
            </a:r>
          </a:p>
        </p:txBody>
      </p:sp>
      <p:sp>
        <p:nvSpPr>
          <p:cNvPr id="1227" name="Shape 1227"/>
          <p:cNvSpPr/>
          <p:nvPr/>
        </p:nvSpPr>
        <p:spPr>
          <a:xfrm>
            <a:off x="3810000" y="3124200"/>
            <a:ext cx="1066800" cy="304800"/>
          </a:xfrm>
          <a:prstGeom prst="rightArrow">
            <a:avLst>
              <a:gd name="adj1" fmla="val 50000"/>
              <a:gd name="adj2" fmla="val 87500"/>
            </a:avLst>
          </a:prstGeom>
          <a:solidFill>
            <a:srgbClr val="BBE0E3"/>
          </a:solidFill>
          <a:ln>
            <a:solidFill/>
            <a:round/>
          </a:ln>
        </p:spPr>
        <p:txBody>
          <a:bodyPr lIns="0" tIns="0" rIns="0" bIns="0" anchor="ctr"/>
          <a:lstStyle/>
          <a:p>
            <a:pPr lvl="0"/>
          </a:p>
        </p:txBody>
      </p:sp>
      <p:grpSp>
        <p:nvGrpSpPr>
          <p:cNvPr id="1230" name="Group 1230"/>
          <p:cNvGrpSpPr/>
          <p:nvPr/>
        </p:nvGrpSpPr>
        <p:grpSpPr>
          <a:xfrm>
            <a:off x="-1" y="0"/>
            <a:ext cx="9144002" cy="381000"/>
            <a:chOff x="0" y="0"/>
            <a:chExt cx="9144000" cy="381000"/>
          </a:xfrm>
        </p:grpSpPr>
        <p:sp>
          <p:nvSpPr>
            <p:cNvPr id="1228" name="Shape 1228"/>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229" name="Shape 1229"/>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2" name="Shape 1232"/>
          <p:cNvSpPr/>
          <p:nvPr/>
        </p:nvSpPr>
        <p:spPr>
          <a:xfrm>
            <a:off x="5105400" y="685800"/>
            <a:ext cx="3733800" cy="5867400"/>
          </a:xfrm>
          <a:prstGeom prst="rect">
            <a:avLst/>
          </a:prstGeom>
          <a:solidFill>
            <a:srgbClr val="FFFFFF"/>
          </a:solidFill>
          <a:ln w="38100">
            <a:solidFill/>
            <a:round/>
          </a:ln>
        </p:spPr>
        <p:txBody>
          <a:bodyPr lIns="0" tIns="0" rIns="0" bIns="0" anchor="ctr"/>
          <a:lstStyle/>
          <a:p>
            <a:pPr lvl="0" algn="ctr"/>
          </a:p>
        </p:txBody>
      </p:sp>
      <p:sp>
        <p:nvSpPr>
          <p:cNvPr id="1233" name="Shape 1233"/>
          <p:cNvSpPr/>
          <p:nvPr/>
        </p:nvSpPr>
        <p:spPr>
          <a:xfrm>
            <a:off x="533400" y="914400"/>
            <a:ext cx="3124200" cy="51665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1000"/>
              </a:spcBef>
            </a:pPr>
            <a:r>
              <a:rPr>
                <a:latin typeface="Arial Bold"/>
                <a:ea typeface="Arial Bold"/>
                <a:cs typeface="Arial Bold"/>
                <a:sym typeface="Arial Bold"/>
              </a:rPr>
              <a:t>11.   Giao diện hiển thị</a:t>
            </a:r>
            <a:r>
              <a:t> </a:t>
            </a:r>
            <a:r>
              <a:rPr>
                <a:latin typeface="Arial Bold"/>
                <a:ea typeface="Arial Bold"/>
                <a:cs typeface="Arial Bold"/>
                <a:sym typeface="Arial Bold"/>
              </a:rPr>
              <a:t>khi click chọn Tỉnh/TP</a:t>
            </a:r>
            <a:r>
              <a:t>   </a:t>
            </a:r>
          </a:p>
          <a:p>
            <a:pPr lvl="0">
              <a:spcBef>
                <a:spcPts val="1000"/>
              </a:spcBef>
              <a:buSzPct val="100000"/>
              <a:buAutoNum type="arabicPeriod" startAt="1"/>
            </a:pPr>
            <a:r>
              <a:t>   Ở mỗi giao diện có mục lựa chọn địa điểm Tỉnh/TP, khi click vào lựa chọn sẽ hiển thị giao diện như sau</a:t>
            </a:r>
          </a:p>
          <a:p>
            <a:pPr lvl="0">
              <a:spcBef>
                <a:spcPts val="1000"/>
              </a:spcBef>
              <a:buSzPct val="100000"/>
              <a:buAutoNum type="arabicPeriod" startAt="1"/>
            </a:pPr>
            <a:r>
              <a:t>   Kéo xuống phía dưới sẽ hiển thị các tỉnh còn lại</a:t>
            </a:r>
          </a:p>
          <a:p>
            <a:pPr lvl="0">
              <a:spcBef>
                <a:spcPts val="1000"/>
              </a:spcBef>
              <a:buSzPct val="100000"/>
              <a:buAutoNum type="arabicPeriod" startAt="1"/>
            </a:pPr>
            <a:r>
              <a:t>  Danh sách các tỉnh được sắp xếp theo trình tự bảng chữ cái</a:t>
            </a:r>
          </a:p>
          <a:p>
            <a:pPr lvl="0">
              <a:spcBef>
                <a:spcPts val="1000"/>
              </a:spcBef>
              <a:buSzPct val="100000"/>
              <a:buAutoNum type="arabicPeriod" startAt="1"/>
            </a:pPr>
            <a:r>
              <a:t>   Ví dụ đang chọn Tỉnh/TP trong mục Tra cứu KQXS, Khi đó cửa sổ chọn tỉnh/TP sẽ chèn lên trên giao diện Tra cứu KQXS  và tương tự đối với các giao diện khác</a:t>
            </a:r>
          </a:p>
        </p:txBody>
      </p:sp>
      <p:sp>
        <p:nvSpPr>
          <p:cNvPr id="1234" name="Shape 1234"/>
          <p:cNvSpPr/>
          <p:nvPr/>
        </p:nvSpPr>
        <p:spPr>
          <a:xfrm>
            <a:off x="3810000" y="3124200"/>
            <a:ext cx="1066800" cy="304800"/>
          </a:xfrm>
          <a:prstGeom prst="rightArrow">
            <a:avLst>
              <a:gd name="adj1" fmla="val 50000"/>
              <a:gd name="adj2" fmla="val 87500"/>
            </a:avLst>
          </a:prstGeom>
          <a:solidFill>
            <a:srgbClr val="BBE0E3"/>
          </a:solidFill>
          <a:ln>
            <a:solidFill/>
            <a:round/>
          </a:ln>
        </p:spPr>
        <p:txBody>
          <a:bodyPr lIns="0" tIns="0" rIns="0" bIns="0" anchor="ctr"/>
          <a:lstStyle/>
          <a:p>
            <a:pPr lvl="0"/>
          </a:p>
        </p:txBody>
      </p:sp>
      <p:grpSp>
        <p:nvGrpSpPr>
          <p:cNvPr id="1237" name="Group 1237"/>
          <p:cNvGrpSpPr/>
          <p:nvPr/>
        </p:nvGrpSpPr>
        <p:grpSpPr>
          <a:xfrm>
            <a:off x="-1" y="0"/>
            <a:ext cx="9144002" cy="381000"/>
            <a:chOff x="0" y="0"/>
            <a:chExt cx="9144000" cy="381000"/>
          </a:xfrm>
        </p:grpSpPr>
        <p:sp>
          <p:nvSpPr>
            <p:cNvPr id="1235" name="Shape 1235"/>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236" name="Shape 1236"/>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1240" name="Group 1240"/>
          <p:cNvGrpSpPr/>
          <p:nvPr/>
        </p:nvGrpSpPr>
        <p:grpSpPr>
          <a:xfrm>
            <a:off x="5410200" y="1005769"/>
            <a:ext cx="3124200" cy="5684662"/>
            <a:chOff x="0" y="0"/>
            <a:chExt cx="3124200" cy="5684661"/>
          </a:xfrm>
        </p:grpSpPr>
        <p:sp>
          <p:nvSpPr>
            <p:cNvPr id="1238" name="Shape 1238"/>
            <p:cNvSpPr/>
            <p:nvPr/>
          </p:nvSpPr>
          <p:spPr>
            <a:xfrm>
              <a:off x="0" y="289630"/>
              <a:ext cx="3124200" cy="5105401"/>
            </a:xfrm>
            <a:prstGeom prst="roundRect">
              <a:avLst>
                <a:gd name="adj" fmla="val 16667"/>
              </a:avLst>
            </a:prstGeom>
            <a:solidFill>
              <a:srgbClr val="BBE0E3"/>
            </a:solidFill>
            <a:ln w="9525" cap="flat">
              <a:solidFill>
                <a:srgbClr val="000000"/>
              </a:solidFill>
              <a:prstDash val="solid"/>
              <a:round/>
            </a:ln>
            <a:effectLst/>
          </p:spPr>
          <p:txBody>
            <a:bodyPr wrap="square" lIns="0" tIns="0" rIns="0" bIns="0" numCol="1" anchor="ctr">
              <a:noAutofit/>
            </a:bodyPr>
            <a:lstStyle/>
            <a:p>
              <a:pPr lvl="0" algn="ctr"/>
            </a:p>
          </p:txBody>
        </p:sp>
        <p:sp>
          <p:nvSpPr>
            <p:cNvPr id="1239" name="Shape 1239"/>
            <p:cNvSpPr/>
            <p:nvPr/>
          </p:nvSpPr>
          <p:spPr>
            <a:xfrm>
              <a:off x="777237" y="0"/>
              <a:ext cx="1569726" cy="5684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lgn="ctr"/>
            </a:p>
            <a:p>
              <a:pPr lvl="0" algn="ctr"/>
            </a:p>
            <a:p>
              <a:pPr lvl="0" algn="ctr"/>
              <a:r>
                <a:t>Chọn Tỉnh/TP</a:t>
              </a: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a:p>
              <a:pPr lvl="0" algn="ctr"/>
            </a:p>
          </p:txBody>
        </p:sp>
      </p:grpSp>
      <p:grpSp>
        <p:nvGrpSpPr>
          <p:cNvPr id="1243" name="Group 1243"/>
          <p:cNvGrpSpPr/>
          <p:nvPr/>
        </p:nvGrpSpPr>
        <p:grpSpPr>
          <a:xfrm>
            <a:off x="5410200" y="1828800"/>
            <a:ext cx="3124200" cy="457200"/>
            <a:chOff x="0" y="0"/>
            <a:chExt cx="3124200" cy="457200"/>
          </a:xfrm>
        </p:grpSpPr>
        <p:sp>
          <p:nvSpPr>
            <p:cNvPr id="1241" name="Shape 1241"/>
            <p:cNvSpPr/>
            <p:nvPr/>
          </p:nvSpPr>
          <p:spPr>
            <a:xfrm>
              <a:off x="0" y="0"/>
              <a:ext cx="3124200" cy="457200"/>
            </a:xfrm>
            <a:prstGeom prst="rect">
              <a:avLst/>
            </a:prstGeom>
            <a:solidFill>
              <a:srgbClr val="FFFFFF"/>
            </a:solidFill>
            <a:ln w="6350" cap="flat">
              <a:solidFill>
                <a:srgbClr val="000000"/>
              </a:solidFill>
              <a:prstDash val="solid"/>
              <a:round/>
            </a:ln>
            <a:effectLst/>
          </p:spPr>
          <p:txBody>
            <a:bodyPr wrap="square" lIns="0" tIns="0" rIns="0" bIns="0" numCol="1" anchor="ctr">
              <a:noAutofit/>
            </a:bodyPr>
            <a:lstStyle/>
            <a:p>
              <a:pPr lvl="0">
                <a:defRPr sz="1600"/>
              </a:pPr>
            </a:p>
          </p:txBody>
        </p:sp>
        <p:sp>
          <p:nvSpPr>
            <p:cNvPr id="1242" name="Shape 1242"/>
            <p:cNvSpPr/>
            <p:nvPr/>
          </p:nvSpPr>
          <p:spPr>
            <a:xfrm>
              <a:off x="0" y="71903"/>
              <a:ext cx="951171"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Miền Bắc</a:t>
              </a:r>
            </a:p>
          </p:txBody>
        </p:sp>
      </p:grpSp>
      <p:sp>
        <p:nvSpPr>
          <p:cNvPr id="1244" name="Shape 1244"/>
          <p:cNvSpPr/>
          <p:nvPr/>
        </p:nvSpPr>
        <p:spPr>
          <a:xfrm>
            <a:off x="7869237" y="19812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45" name="Shape 1245"/>
          <p:cNvSpPr/>
          <p:nvPr/>
        </p:nvSpPr>
        <p:spPr>
          <a:xfrm>
            <a:off x="7915275" y="20208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FF00"/>
          </a:solidFill>
          <a:ln>
            <a:solidFill/>
            <a:round/>
          </a:ln>
        </p:spPr>
        <p:txBody>
          <a:bodyPr lIns="0" tIns="0" rIns="0" bIns="0" anchor="ctr"/>
          <a:lstStyle/>
          <a:p>
            <a:pPr lvl="0"/>
          </a:p>
        </p:txBody>
      </p:sp>
      <p:grpSp>
        <p:nvGrpSpPr>
          <p:cNvPr id="1248" name="Group 1248"/>
          <p:cNvGrpSpPr/>
          <p:nvPr/>
        </p:nvGrpSpPr>
        <p:grpSpPr>
          <a:xfrm>
            <a:off x="5410199" y="2286000"/>
            <a:ext cx="3124201" cy="457200"/>
            <a:chOff x="0" y="0"/>
            <a:chExt cx="3124200" cy="457200"/>
          </a:xfrm>
        </p:grpSpPr>
        <p:sp>
          <p:nvSpPr>
            <p:cNvPr id="1246" name="Shape 1246"/>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47" name="Shape 1247"/>
            <p:cNvSpPr/>
            <p:nvPr/>
          </p:nvSpPr>
          <p:spPr>
            <a:xfrm>
              <a:off x="0" y="71903"/>
              <a:ext cx="72525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Hà Nội</a:t>
              </a:r>
            </a:p>
          </p:txBody>
        </p:sp>
      </p:grpSp>
      <p:sp>
        <p:nvSpPr>
          <p:cNvPr id="1249" name="Shape 1249"/>
          <p:cNvSpPr/>
          <p:nvPr/>
        </p:nvSpPr>
        <p:spPr>
          <a:xfrm>
            <a:off x="7869237" y="24384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50" name="Shape 1250"/>
          <p:cNvSpPr/>
          <p:nvPr/>
        </p:nvSpPr>
        <p:spPr>
          <a:xfrm>
            <a:off x="7915275" y="24780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53" name="Group 1253"/>
          <p:cNvGrpSpPr/>
          <p:nvPr/>
        </p:nvGrpSpPr>
        <p:grpSpPr>
          <a:xfrm>
            <a:off x="5410200" y="2743200"/>
            <a:ext cx="3124200" cy="457200"/>
            <a:chOff x="0" y="0"/>
            <a:chExt cx="3124200" cy="457200"/>
          </a:xfrm>
        </p:grpSpPr>
        <p:sp>
          <p:nvSpPr>
            <p:cNvPr id="1251" name="Shape 1251"/>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52" name="Shape 1252"/>
            <p:cNvSpPr/>
            <p:nvPr/>
          </p:nvSpPr>
          <p:spPr>
            <a:xfrm>
              <a:off x="0" y="71903"/>
              <a:ext cx="2261553"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Thành phố Hồ Chí Minh</a:t>
              </a:r>
            </a:p>
          </p:txBody>
        </p:sp>
      </p:grpSp>
      <p:sp>
        <p:nvSpPr>
          <p:cNvPr id="1254" name="Shape 1254"/>
          <p:cNvSpPr/>
          <p:nvPr/>
        </p:nvSpPr>
        <p:spPr>
          <a:xfrm>
            <a:off x="7869237" y="28956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55" name="Shape 1255"/>
          <p:cNvSpPr/>
          <p:nvPr/>
        </p:nvSpPr>
        <p:spPr>
          <a:xfrm>
            <a:off x="7915275" y="29352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58" name="Group 1258"/>
          <p:cNvGrpSpPr/>
          <p:nvPr/>
        </p:nvGrpSpPr>
        <p:grpSpPr>
          <a:xfrm>
            <a:off x="5410200" y="3200400"/>
            <a:ext cx="3124200" cy="457200"/>
            <a:chOff x="0" y="0"/>
            <a:chExt cx="3124200" cy="457200"/>
          </a:xfrm>
        </p:grpSpPr>
        <p:sp>
          <p:nvSpPr>
            <p:cNvPr id="1256" name="Shape 1256"/>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57" name="Shape 1257"/>
            <p:cNvSpPr/>
            <p:nvPr/>
          </p:nvSpPr>
          <p:spPr>
            <a:xfrm>
              <a:off x="0" y="71903"/>
              <a:ext cx="951369"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An Giang</a:t>
              </a:r>
            </a:p>
          </p:txBody>
        </p:sp>
      </p:grpSp>
      <p:sp>
        <p:nvSpPr>
          <p:cNvPr id="1259" name="Shape 1259"/>
          <p:cNvSpPr/>
          <p:nvPr/>
        </p:nvSpPr>
        <p:spPr>
          <a:xfrm>
            <a:off x="7869237" y="33528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60" name="Shape 1260"/>
          <p:cNvSpPr/>
          <p:nvPr/>
        </p:nvSpPr>
        <p:spPr>
          <a:xfrm>
            <a:off x="7915275" y="33924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63" name="Group 1263"/>
          <p:cNvGrpSpPr/>
          <p:nvPr/>
        </p:nvGrpSpPr>
        <p:grpSpPr>
          <a:xfrm>
            <a:off x="5410200" y="3657600"/>
            <a:ext cx="3124200" cy="457200"/>
            <a:chOff x="0" y="0"/>
            <a:chExt cx="3124200" cy="457200"/>
          </a:xfrm>
        </p:grpSpPr>
        <p:sp>
          <p:nvSpPr>
            <p:cNvPr id="1261" name="Shape 1261"/>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62" name="Shape 1262"/>
            <p:cNvSpPr/>
            <p:nvPr/>
          </p:nvSpPr>
          <p:spPr>
            <a:xfrm>
              <a:off x="0" y="71903"/>
              <a:ext cx="1817450"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Bà Rịa – Vũng Tàu</a:t>
              </a:r>
            </a:p>
          </p:txBody>
        </p:sp>
      </p:grpSp>
      <p:sp>
        <p:nvSpPr>
          <p:cNvPr id="1264" name="Shape 1264"/>
          <p:cNvSpPr/>
          <p:nvPr/>
        </p:nvSpPr>
        <p:spPr>
          <a:xfrm>
            <a:off x="7869237" y="38100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65" name="Shape 1265"/>
          <p:cNvSpPr/>
          <p:nvPr/>
        </p:nvSpPr>
        <p:spPr>
          <a:xfrm>
            <a:off x="7915275" y="38496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68" name="Group 1268"/>
          <p:cNvGrpSpPr/>
          <p:nvPr/>
        </p:nvGrpSpPr>
        <p:grpSpPr>
          <a:xfrm>
            <a:off x="5410200" y="4114800"/>
            <a:ext cx="3124200" cy="457200"/>
            <a:chOff x="0" y="0"/>
            <a:chExt cx="3124200" cy="457200"/>
          </a:xfrm>
        </p:grpSpPr>
        <p:sp>
          <p:nvSpPr>
            <p:cNvPr id="1266" name="Shape 1266"/>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67" name="Shape 1267"/>
            <p:cNvSpPr/>
            <p:nvPr/>
          </p:nvSpPr>
          <p:spPr>
            <a:xfrm>
              <a:off x="0" y="71903"/>
              <a:ext cx="951171"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Miền Bắc</a:t>
              </a:r>
            </a:p>
          </p:txBody>
        </p:sp>
      </p:grpSp>
      <p:sp>
        <p:nvSpPr>
          <p:cNvPr id="1269" name="Shape 1269"/>
          <p:cNvSpPr/>
          <p:nvPr/>
        </p:nvSpPr>
        <p:spPr>
          <a:xfrm>
            <a:off x="7869237" y="42672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70" name="Shape 1270"/>
          <p:cNvSpPr/>
          <p:nvPr/>
        </p:nvSpPr>
        <p:spPr>
          <a:xfrm>
            <a:off x="7915275" y="43068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73" name="Group 1273"/>
          <p:cNvGrpSpPr/>
          <p:nvPr/>
        </p:nvGrpSpPr>
        <p:grpSpPr>
          <a:xfrm>
            <a:off x="5410200" y="4572000"/>
            <a:ext cx="3124200" cy="457200"/>
            <a:chOff x="0" y="0"/>
            <a:chExt cx="3124200" cy="457200"/>
          </a:xfrm>
        </p:grpSpPr>
        <p:sp>
          <p:nvSpPr>
            <p:cNvPr id="1271" name="Shape 1271"/>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72" name="Shape 1272"/>
            <p:cNvSpPr/>
            <p:nvPr/>
          </p:nvSpPr>
          <p:spPr>
            <a:xfrm>
              <a:off x="0" y="71903"/>
              <a:ext cx="89491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Bạc Liêu</a:t>
              </a:r>
            </a:p>
          </p:txBody>
        </p:sp>
      </p:grpSp>
      <p:sp>
        <p:nvSpPr>
          <p:cNvPr id="1274" name="Shape 1274"/>
          <p:cNvSpPr/>
          <p:nvPr/>
        </p:nvSpPr>
        <p:spPr>
          <a:xfrm>
            <a:off x="7869237" y="47244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75" name="Shape 1275"/>
          <p:cNvSpPr/>
          <p:nvPr/>
        </p:nvSpPr>
        <p:spPr>
          <a:xfrm>
            <a:off x="7915275" y="47640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78" name="Group 1278"/>
          <p:cNvGrpSpPr/>
          <p:nvPr/>
        </p:nvGrpSpPr>
        <p:grpSpPr>
          <a:xfrm>
            <a:off x="5410200" y="5029200"/>
            <a:ext cx="3124200" cy="457200"/>
            <a:chOff x="0" y="0"/>
            <a:chExt cx="3124200" cy="457200"/>
          </a:xfrm>
        </p:grpSpPr>
        <p:sp>
          <p:nvSpPr>
            <p:cNvPr id="1276" name="Shape 1276"/>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77" name="Shape 1277"/>
            <p:cNvSpPr/>
            <p:nvPr/>
          </p:nvSpPr>
          <p:spPr>
            <a:xfrm>
              <a:off x="0" y="71903"/>
              <a:ext cx="88350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Bắc Cạn</a:t>
              </a:r>
            </a:p>
          </p:txBody>
        </p:sp>
      </p:grpSp>
      <p:sp>
        <p:nvSpPr>
          <p:cNvPr id="1279" name="Shape 1279"/>
          <p:cNvSpPr/>
          <p:nvPr/>
        </p:nvSpPr>
        <p:spPr>
          <a:xfrm>
            <a:off x="7869237" y="51816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80" name="Shape 1280"/>
          <p:cNvSpPr/>
          <p:nvPr/>
        </p:nvSpPr>
        <p:spPr>
          <a:xfrm>
            <a:off x="7915275" y="52212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83" name="Group 1283"/>
          <p:cNvGrpSpPr/>
          <p:nvPr/>
        </p:nvGrpSpPr>
        <p:grpSpPr>
          <a:xfrm>
            <a:off x="5410200" y="5486400"/>
            <a:ext cx="3124200" cy="457200"/>
            <a:chOff x="0" y="0"/>
            <a:chExt cx="3124200" cy="457200"/>
          </a:xfrm>
        </p:grpSpPr>
        <p:sp>
          <p:nvSpPr>
            <p:cNvPr id="1281" name="Shape 1281"/>
            <p:cNvSpPr/>
            <p:nvPr/>
          </p:nvSpPr>
          <p:spPr>
            <a:xfrm>
              <a:off x="0" y="0"/>
              <a:ext cx="3124200" cy="4572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82" name="Shape 1282"/>
            <p:cNvSpPr/>
            <p:nvPr/>
          </p:nvSpPr>
          <p:spPr>
            <a:xfrm>
              <a:off x="0" y="71903"/>
              <a:ext cx="92864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Bắc Ninh</a:t>
              </a:r>
            </a:p>
          </p:txBody>
        </p:sp>
      </p:grpSp>
      <p:sp>
        <p:nvSpPr>
          <p:cNvPr id="1284" name="Shape 1284"/>
          <p:cNvSpPr/>
          <p:nvPr/>
        </p:nvSpPr>
        <p:spPr>
          <a:xfrm>
            <a:off x="7869237" y="5638800"/>
            <a:ext cx="207964" cy="2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85" name="Shape 1285"/>
          <p:cNvSpPr/>
          <p:nvPr/>
        </p:nvSpPr>
        <p:spPr>
          <a:xfrm>
            <a:off x="7915275" y="5678487"/>
            <a:ext cx="103188" cy="131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88" name="Group 1288"/>
          <p:cNvGrpSpPr/>
          <p:nvPr/>
        </p:nvGrpSpPr>
        <p:grpSpPr>
          <a:xfrm>
            <a:off x="5105400" y="685800"/>
            <a:ext cx="3733800" cy="381000"/>
            <a:chOff x="0" y="0"/>
            <a:chExt cx="3733800" cy="381000"/>
          </a:xfrm>
        </p:grpSpPr>
        <p:sp>
          <p:nvSpPr>
            <p:cNvPr id="1286" name="Shape 1286"/>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1287" name="Shape 1287"/>
            <p:cNvSpPr/>
            <p:nvPr/>
          </p:nvSpPr>
          <p:spPr>
            <a:xfrm>
              <a:off x="515064" y="33803"/>
              <a:ext cx="270367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TRA CỨU KẾT QUẢ XỔ SỐ</a:t>
              </a:r>
            </a:p>
          </p:txBody>
        </p:sp>
      </p:grpSp>
      <p:sp>
        <p:nvSpPr>
          <p:cNvPr id="1289" name="Shape 1289"/>
          <p:cNvSpPr/>
          <p:nvPr/>
        </p:nvSpPr>
        <p:spPr>
          <a:xfrm>
            <a:off x="5181600" y="7889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290" name="Shape 1290"/>
          <p:cNvSpPr/>
          <p:nvPr/>
        </p:nvSpPr>
        <p:spPr>
          <a:xfrm>
            <a:off x="5257800" y="8509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291" name="Shape 1291"/>
          <p:cNvSpPr/>
          <p:nvPr/>
        </p:nvSpPr>
        <p:spPr>
          <a:xfrm>
            <a:off x="5243512" y="8985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292" name="Shape 1292"/>
          <p:cNvSpPr/>
          <p:nvPr/>
        </p:nvSpPr>
        <p:spPr>
          <a:xfrm>
            <a:off x="5259387" y="9461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nvSpPr>
        <p:spPr>
          <a:xfrm>
            <a:off x="457200" y="838200"/>
            <a:ext cx="3733800" cy="5867400"/>
          </a:xfrm>
          <a:prstGeom prst="rect">
            <a:avLst/>
          </a:prstGeom>
          <a:solidFill>
            <a:srgbClr val="FFFFFF"/>
          </a:solidFill>
          <a:ln w="38100">
            <a:solidFill/>
            <a:round/>
          </a:ln>
        </p:spPr>
        <p:txBody>
          <a:bodyPr lIns="0" tIns="0" rIns="0" bIns="0" anchor="ctr"/>
          <a:lstStyle/>
          <a:p>
            <a:pPr lvl="0" algn="ctr"/>
          </a:p>
        </p:txBody>
      </p:sp>
      <p:grpSp>
        <p:nvGrpSpPr>
          <p:cNvPr id="66" name="Group 66"/>
          <p:cNvGrpSpPr/>
          <p:nvPr/>
        </p:nvGrpSpPr>
        <p:grpSpPr>
          <a:xfrm>
            <a:off x="457200" y="838200"/>
            <a:ext cx="3733800" cy="381000"/>
            <a:chOff x="0" y="0"/>
            <a:chExt cx="3733800" cy="381000"/>
          </a:xfrm>
        </p:grpSpPr>
        <p:sp>
          <p:nvSpPr>
            <p:cNvPr id="64" name="Shape 64"/>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65" name="Shape 65"/>
            <p:cNvSpPr/>
            <p:nvPr/>
          </p:nvSpPr>
          <p:spPr>
            <a:xfrm>
              <a:off x="1250424" y="33803"/>
              <a:ext cx="123295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TÀI KHOẢN</a:t>
              </a:r>
            </a:p>
          </p:txBody>
        </p:sp>
      </p:grpSp>
      <p:sp>
        <p:nvSpPr>
          <p:cNvPr id="67" name="Shape 67"/>
          <p:cNvSpPr/>
          <p:nvPr/>
        </p:nvSpPr>
        <p:spPr>
          <a:xfrm>
            <a:off x="4419600" y="838200"/>
            <a:ext cx="4343400" cy="50682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42900" indent="-342900">
              <a:spcBef>
                <a:spcPts val="900"/>
              </a:spcBef>
            </a:pPr>
            <a:r>
              <a:rPr sz="1600">
                <a:latin typeface="Arial Bold"/>
                <a:ea typeface="Arial Bold"/>
                <a:cs typeface="Arial Bold"/>
                <a:sym typeface="Arial Bold"/>
              </a:rPr>
              <a:t>2.    Giao diện mục TÀI KHOẢN:</a:t>
            </a:r>
            <a:endParaRPr sz="1600">
              <a:latin typeface="Arial Bold"/>
              <a:ea typeface="Arial Bold"/>
              <a:cs typeface="Arial Bold"/>
              <a:sym typeface="Arial Bold"/>
            </a:endParaRPr>
          </a:p>
          <a:p>
            <a:pPr lvl="0" marL="304800" indent="-304800">
              <a:spcBef>
                <a:spcPts val="900"/>
              </a:spcBef>
              <a:buSzPct val="100000"/>
              <a:buFont typeface="Wingdings"/>
              <a:buChar char="▪"/>
            </a:pPr>
            <a:r>
              <a:rPr sz="1600"/>
              <a:t>Khi click vào chức năng </a:t>
            </a:r>
            <a:r>
              <a:rPr sz="1600">
                <a:latin typeface="Arial Bold"/>
                <a:ea typeface="Arial Bold"/>
                <a:cs typeface="Arial Bold"/>
                <a:sym typeface="Arial Bold"/>
              </a:rPr>
              <a:t>“Tài khoản”</a:t>
            </a:r>
            <a:r>
              <a:rPr sz="1600"/>
              <a:t> ở cuối giao diện trang chủ sẽ hiển thị giao diện có thông tin cụ thể như hình bên cạnh</a:t>
            </a:r>
            <a:endParaRPr sz="1600"/>
          </a:p>
          <a:p>
            <a:pPr lvl="0" marL="304800" indent="-304800">
              <a:spcBef>
                <a:spcPts val="900"/>
              </a:spcBef>
              <a:buSzPct val="100000"/>
              <a:buFont typeface="Wingdings"/>
              <a:buChar char="▪"/>
            </a:pPr>
            <a:r>
              <a:rPr sz="1600"/>
              <a:t>Khi khách hàng bắt đầu sử dụng app sẽ miễn phí 5 ngày sử dụng đầu tiên cho khách hàng bằng cách tự động thêm 5000 xu trong tài khoản</a:t>
            </a:r>
            <a:endParaRPr sz="1600"/>
          </a:p>
          <a:p>
            <a:pPr lvl="0" marL="304800" indent="-304800">
              <a:spcBef>
                <a:spcPts val="900"/>
              </a:spcBef>
              <a:buSzPct val="100000"/>
              <a:buFont typeface="Wingdings"/>
              <a:buChar char="▪"/>
            </a:pPr>
            <a:r>
              <a:rPr sz="1600"/>
              <a:t>Tài khoản của khách hàng được quy đổi ra xu và có mệnh giá như hình bên.</a:t>
            </a:r>
            <a:endParaRPr sz="1600"/>
          </a:p>
          <a:p>
            <a:pPr lvl="0" marL="304800" indent="-304800">
              <a:spcBef>
                <a:spcPts val="900"/>
              </a:spcBef>
              <a:buSzPct val="100000"/>
              <a:buFont typeface="Wingdings"/>
              <a:buChar char="▪"/>
            </a:pPr>
            <a:r>
              <a:rPr sz="1600"/>
              <a:t>Khi nạp bằng  SMS:</a:t>
            </a:r>
            <a:endParaRPr sz="1600"/>
          </a:p>
          <a:p>
            <a:pPr lvl="1" marL="762000" indent="-304800">
              <a:spcBef>
                <a:spcPts val="900"/>
              </a:spcBef>
              <a:buSzPct val="100000"/>
              <a:buFont typeface="Arial"/>
              <a:buChar char="+"/>
            </a:pPr>
            <a:r>
              <a:rPr sz="1600"/>
              <a:t>Nạp 1000 xu sử dụng đầu số 81xx</a:t>
            </a:r>
            <a:endParaRPr sz="1600"/>
          </a:p>
          <a:p>
            <a:pPr lvl="1" marL="762000" indent="-304800">
              <a:spcBef>
                <a:spcPts val="900"/>
              </a:spcBef>
              <a:buSzPct val="100000"/>
              <a:buFont typeface="Arial"/>
              <a:buChar char="+"/>
            </a:pPr>
            <a:r>
              <a:rPr sz="1600"/>
              <a:t>Nạp 7000 xu sử dụng đầu số 85xx</a:t>
            </a:r>
            <a:endParaRPr sz="1600"/>
          </a:p>
          <a:p>
            <a:pPr lvl="1" marL="762000" indent="-304800">
              <a:spcBef>
                <a:spcPts val="900"/>
              </a:spcBef>
              <a:buSzPct val="100000"/>
              <a:buFont typeface="Arial"/>
              <a:buChar char="+"/>
            </a:pPr>
            <a:r>
              <a:rPr sz="1600"/>
              <a:t>Nạp 15000 xu sử dụng đầu số 86xx</a:t>
            </a:r>
            <a:endParaRPr sz="1600"/>
          </a:p>
          <a:p>
            <a:pPr lvl="1" marL="762000" indent="-304800">
              <a:spcBef>
                <a:spcPts val="900"/>
              </a:spcBef>
              <a:buSzPct val="100000"/>
              <a:buFont typeface="Arial"/>
              <a:buChar char="+"/>
            </a:pPr>
            <a:r>
              <a:rPr sz="1600"/>
              <a:t>Nạp 20000 xu sử dụng đầu số 87xx</a:t>
            </a:r>
            <a:endParaRPr sz="1600"/>
          </a:p>
          <a:p>
            <a:pPr lvl="0" marL="304800" indent="-304800">
              <a:spcBef>
                <a:spcPts val="900"/>
              </a:spcBef>
              <a:buSzPct val="100000"/>
              <a:buFont typeface="Wingdings"/>
              <a:buChar char="▪"/>
            </a:pPr>
            <a:r>
              <a:rPr sz="1600"/>
              <a:t>Click vào Biểu tượng thanh menu sẽ hiển thị giao diện menu</a:t>
            </a:r>
          </a:p>
        </p:txBody>
      </p:sp>
      <p:sp>
        <p:nvSpPr>
          <p:cNvPr id="68" name="Shape 68"/>
          <p:cNvSpPr/>
          <p:nvPr/>
        </p:nvSpPr>
        <p:spPr>
          <a:xfrm>
            <a:off x="519112" y="955675"/>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69" name="Shape 69"/>
          <p:cNvSpPr/>
          <p:nvPr/>
        </p:nvSpPr>
        <p:spPr>
          <a:xfrm>
            <a:off x="595312" y="101758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0" name="Shape 70"/>
          <p:cNvSpPr/>
          <p:nvPr/>
        </p:nvSpPr>
        <p:spPr>
          <a:xfrm>
            <a:off x="581025" y="1065212"/>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1" name="Shape 71"/>
          <p:cNvSpPr/>
          <p:nvPr/>
        </p:nvSpPr>
        <p:spPr>
          <a:xfrm>
            <a:off x="596900" y="111283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72" name="Shape 72"/>
          <p:cNvSpPr/>
          <p:nvPr/>
        </p:nvSpPr>
        <p:spPr>
          <a:xfrm>
            <a:off x="533400" y="1506537"/>
            <a:ext cx="3581400" cy="48553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buSzPct val="100000"/>
              <a:buAutoNum type="arabicPeriod" startAt="1"/>
            </a:pPr>
            <a:r>
              <a:rPr sz="1500"/>
              <a:t>    Tài khoản của bạn có: 5000 xu</a:t>
            </a:r>
            <a:endParaRPr sz="1500"/>
          </a:p>
          <a:p>
            <a:pPr lvl="0">
              <a:spcBef>
                <a:spcPts val="900"/>
              </a:spcBef>
              <a:buSzPct val="100000"/>
              <a:buAutoNum type="arabicPeriod" startAt="1"/>
            </a:pPr>
            <a:r>
              <a:rPr sz="1500"/>
              <a:t>     Nạp tiền vào tài khoản để tiếp tục sử dụng các dịch vụ xổ số nhanh:</a:t>
            </a:r>
            <a:endParaRPr sz="1500"/>
          </a:p>
          <a:p>
            <a:pPr lvl="0">
              <a:spcBef>
                <a:spcPts val="1000"/>
              </a:spcBef>
            </a:pPr>
            <a:endParaRPr sz="1500"/>
          </a:p>
          <a:p>
            <a:pPr lvl="0">
              <a:spcBef>
                <a:spcPts val="1000"/>
              </a:spcBef>
            </a:pPr>
            <a:endParaRPr sz="1500"/>
          </a:p>
          <a:p>
            <a:pPr lvl="0">
              <a:spcBef>
                <a:spcPts val="900"/>
              </a:spcBef>
              <a:buSzPct val="100000"/>
              <a:buFont typeface="Wingdings"/>
              <a:buChar char="❖"/>
            </a:pPr>
            <a:r>
              <a:rPr sz="1500"/>
              <a:t>    Phí dịch vụ sử dụng: 1000 xu/ngày</a:t>
            </a:r>
            <a:endParaRPr sz="1500"/>
          </a:p>
          <a:p>
            <a:pPr lvl="0">
              <a:spcBef>
                <a:spcPts val="900"/>
              </a:spcBef>
              <a:buSzPct val="100000"/>
              <a:buFont typeface="Wingdings"/>
              <a:buChar char="❖"/>
            </a:pPr>
            <a:r>
              <a:rPr sz="1500"/>
              <a:t>    Nạp SMS:</a:t>
            </a:r>
            <a:endParaRPr sz="1500"/>
          </a:p>
          <a:p>
            <a:pPr lvl="1" marL="457200" indent="0">
              <a:spcBef>
                <a:spcPts val="900"/>
              </a:spcBef>
              <a:buSzPct val="100000"/>
              <a:buFont typeface="Arial"/>
              <a:buChar char="•"/>
            </a:pPr>
            <a:r>
              <a:rPr sz="1500"/>
              <a:t>   Nạp 1000 xu giá 1000đ/SMS</a:t>
            </a:r>
            <a:endParaRPr sz="1500"/>
          </a:p>
          <a:p>
            <a:pPr lvl="1" marL="457200" indent="0">
              <a:spcBef>
                <a:spcPts val="900"/>
              </a:spcBef>
              <a:buSzPct val="100000"/>
              <a:buFont typeface="Arial"/>
              <a:buChar char="•"/>
            </a:pPr>
            <a:r>
              <a:rPr sz="1500"/>
              <a:t>   Nạp 7000 xu giá 5000đ/SMS</a:t>
            </a:r>
            <a:endParaRPr sz="1500"/>
          </a:p>
          <a:p>
            <a:pPr lvl="1" marL="457200" indent="0">
              <a:spcBef>
                <a:spcPts val="900"/>
              </a:spcBef>
              <a:buSzPct val="100000"/>
              <a:buFont typeface="Arial"/>
              <a:buChar char="•"/>
            </a:pPr>
            <a:r>
              <a:rPr sz="1500"/>
              <a:t>   Nạp 15000 xu giá 10000đ/SMS</a:t>
            </a:r>
            <a:endParaRPr sz="1500"/>
          </a:p>
          <a:p>
            <a:pPr lvl="1" marL="457200" indent="0">
              <a:spcBef>
                <a:spcPts val="900"/>
              </a:spcBef>
              <a:buSzPct val="100000"/>
              <a:buFont typeface="Arial"/>
              <a:buChar char="•"/>
            </a:pPr>
            <a:r>
              <a:rPr sz="1500"/>
              <a:t>   Nạp 20000 xu giá 15000đ/SMS</a:t>
            </a:r>
            <a:endParaRPr sz="1500"/>
          </a:p>
          <a:p>
            <a:pPr lvl="0">
              <a:spcBef>
                <a:spcPts val="900"/>
              </a:spcBef>
              <a:buSzPct val="100000"/>
              <a:buFont typeface="Wingdings"/>
              <a:buChar char="❖"/>
            </a:pPr>
            <a:r>
              <a:rPr sz="1500"/>
              <a:t>    Thẻ cào:</a:t>
            </a:r>
            <a:endParaRPr sz="1500"/>
          </a:p>
          <a:p>
            <a:pPr lvl="1" marL="457200" indent="0">
              <a:spcBef>
                <a:spcPts val="900"/>
              </a:spcBef>
              <a:buSzPct val="100000"/>
              <a:buFont typeface="Arial"/>
              <a:buChar char="•"/>
            </a:pPr>
            <a:r>
              <a:rPr sz="1500"/>
              <a:t>   Nạp 10000đ nhận 15000 xu</a:t>
            </a:r>
            <a:endParaRPr sz="1500"/>
          </a:p>
          <a:p>
            <a:pPr lvl="1" marL="457200" indent="0">
              <a:spcBef>
                <a:spcPts val="900"/>
              </a:spcBef>
              <a:buSzPct val="100000"/>
              <a:buFont typeface="Arial"/>
              <a:buChar char="•"/>
            </a:pPr>
            <a:r>
              <a:rPr sz="1500"/>
              <a:t>   Nạp 20000đ nhận 30000 xu</a:t>
            </a:r>
            <a:endParaRPr sz="1500"/>
          </a:p>
          <a:p>
            <a:pPr lvl="1" marL="457200" indent="0">
              <a:spcBef>
                <a:spcPts val="900"/>
              </a:spcBef>
              <a:buSzPct val="100000"/>
              <a:buFont typeface="Arial"/>
              <a:buChar char="•"/>
            </a:pPr>
            <a:r>
              <a:rPr sz="1500"/>
              <a:t>   Nạp 50000đ nhận 100000 xu</a:t>
            </a:r>
          </a:p>
        </p:txBody>
      </p:sp>
      <p:grpSp>
        <p:nvGrpSpPr>
          <p:cNvPr id="75" name="Group 75"/>
          <p:cNvGrpSpPr/>
          <p:nvPr/>
        </p:nvGrpSpPr>
        <p:grpSpPr>
          <a:xfrm>
            <a:off x="990600" y="2586503"/>
            <a:ext cx="1066801" cy="313394"/>
            <a:chOff x="0" y="0"/>
            <a:chExt cx="1066800" cy="313392"/>
          </a:xfrm>
        </p:grpSpPr>
        <p:sp>
          <p:nvSpPr>
            <p:cNvPr id="73" name="Shape 73"/>
            <p:cNvSpPr/>
            <p:nvPr/>
          </p:nvSpPr>
          <p:spPr>
            <a:xfrm>
              <a:off x="0" y="4296"/>
              <a:ext cx="1066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 y="0"/>
                  </a:moveTo>
                  <a:lnTo>
                    <a:pt x="771" y="0"/>
                  </a:lnTo>
                  <a:cubicBezTo>
                    <a:pt x="345" y="0"/>
                    <a:pt x="0" y="1209"/>
                    <a:pt x="0" y="2700"/>
                  </a:cubicBezTo>
                  <a:lnTo>
                    <a:pt x="0" y="18900"/>
                  </a:lnTo>
                  <a:cubicBezTo>
                    <a:pt x="0" y="20391"/>
                    <a:pt x="345" y="21600"/>
                    <a:pt x="771" y="21600"/>
                  </a:cubicBezTo>
                  <a:lnTo>
                    <a:pt x="20829" y="21600"/>
                  </a:lnTo>
                  <a:cubicBezTo>
                    <a:pt x="21255" y="21600"/>
                    <a:pt x="21600" y="20391"/>
                    <a:pt x="21600" y="18900"/>
                  </a:cubicBezTo>
                  <a:lnTo>
                    <a:pt x="21600" y="2700"/>
                  </a:lnTo>
                  <a:cubicBezTo>
                    <a:pt x="21600" y="1209"/>
                    <a:pt x="21255" y="0"/>
                    <a:pt x="20829" y="0"/>
                  </a:cubicBezTo>
                  <a:close/>
                </a:path>
              </a:pathLst>
            </a:cu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74" name="Shape 74"/>
            <p:cNvSpPr/>
            <p:nvPr/>
          </p:nvSpPr>
          <p:spPr>
            <a:xfrm>
              <a:off x="261163" y="0"/>
              <a:ext cx="544474"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SMS</a:t>
              </a:r>
            </a:p>
          </p:txBody>
        </p:sp>
      </p:grpSp>
      <p:grpSp>
        <p:nvGrpSpPr>
          <p:cNvPr id="78" name="Group 78"/>
          <p:cNvGrpSpPr/>
          <p:nvPr/>
        </p:nvGrpSpPr>
        <p:grpSpPr>
          <a:xfrm>
            <a:off x="2514600" y="2586503"/>
            <a:ext cx="1066801" cy="313394"/>
            <a:chOff x="0" y="0"/>
            <a:chExt cx="1066800" cy="313392"/>
          </a:xfrm>
        </p:grpSpPr>
        <p:sp>
          <p:nvSpPr>
            <p:cNvPr id="76" name="Shape 76"/>
            <p:cNvSpPr/>
            <p:nvPr/>
          </p:nvSpPr>
          <p:spPr>
            <a:xfrm>
              <a:off x="0" y="4296"/>
              <a:ext cx="1066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 y="0"/>
                  </a:moveTo>
                  <a:lnTo>
                    <a:pt x="771" y="0"/>
                  </a:lnTo>
                  <a:cubicBezTo>
                    <a:pt x="345" y="0"/>
                    <a:pt x="0" y="1209"/>
                    <a:pt x="0" y="2700"/>
                  </a:cubicBezTo>
                  <a:lnTo>
                    <a:pt x="0" y="18900"/>
                  </a:lnTo>
                  <a:cubicBezTo>
                    <a:pt x="0" y="20391"/>
                    <a:pt x="345" y="21600"/>
                    <a:pt x="771" y="21600"/>
                  </a:cubicBezTo>
                  <a:lnTo>
                    <a:pt x="20829" y="21600"/>
                  </a:lnTo>
                  <a:cubicBezTo>
                    <a:pt x="21255" y="21600"/>
                    <a:pt x="21600" y="20391"/>
                    <a:pt x="21600" y="18900"/>
                  </a:cubicBezTo>
                  <a:lnTo>
                    <a:pt x="21600" y="2700"/>
                  </a:lnTo>
                  <a:cubicBezTo>
                    <a:pt x="21600" y="1209"/>
                    <a:pt x="21255" y="0"/>
                    <a:pt x="20829" y="0"/>
                  </a:cubicBezTo>
                  <a:close/>
                </a:path>
              </a:pathLst>
            </a:cu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77" name="Shape 77"/>
            <p:cNvSpPr/>
            <p:nvPr/>
          </p:nvSpPr>
          <p:spPr>
            <a:xfrm>
              <a:off x="24129" y="0"/>
              <a:ext cx="1018541"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THẺ CÀO</a:t>
              </a:r>
            </a:p>
          </p:txBody>
        </p:sp>
      </p:grpSp>
      <p:grpSp>
        <p:nvGrpSpPr>
          <p:cNvPr id="81" name="Group 81"/>
          <p:cNvGrpSpPr/>
          <p:nvPr/>
        </p:nvGrpSpPr>
        <p:grpSpPr>
          <a:xfrm>
            <a:off x="-1447801" y="685800"/>
            <a:ext cx="2003441" cy="609601"/>
            <a:chOff x="0" y="0"/>
            <a:chExt cx="2003439" cy="609600"/>
          </a:xfrm>
        </p:grpSpPr>
        <p:sp>
          <p:nvSpPr>
            <p:cNvPr id="79" name="Shape 79"/>
            <p:cNvSpPr/>
            <p:nvPr/>
          </p:nvSpPr>
          <p:spPr>
            <a:xfrm>
              <a:off x="0" y="0"/>
              <a:ext cx="2003440"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1" y="0"/>
                  </a:moveTo>
                  <a:lnTo>
                    <a:pt x="2191" y="0"/>
                  </a:lnTo>
                  <a:cubicBezTo>
                    <a:pt x="981" y="0"/>
                    <a:pt x="0" y="1612"/>
                    <a:pt x="0" y="3600"/>
                  </a:cubicBezTo>
                  <a:lnTo>
                    <a:pt x="0" y="18000"/>
                  </a:lnTo>
                  <a:cubicBezTo>
                    <a:pt x="0" y="19988"/>
                    <a:pt x="981" y="21600"/>
                    <a:pt x="2191" y="21600"/>
                  </a:cubicBezTo>
                  <a:lnTo>
                    <a:pt x="10954" y="21600"/>
                  </a:lnTo>
                  <a:cubicBezTo>
                    <a:pt x="12164" y="21600"/>
                    <a:pt x="13145" y="19988"/>
                    <a:pt x="13145" y="18000"/>
                  </a:cubicBezTo>
                  <a:lnTo>
                    <a:pt x="21600" y="14456"/>
                  </a:lnTo>
                  <a:lnTo>
                    <a:pt x="13145" y="12600"/>
                  </a:lnTo>
                  <a:lnTo>
                    <a:pt x="13145" y="3600"/>
                  </a:lnTo>
                  <a:cubicBezTo>
                    <a:pt x="13145" y="1612"/>
                    <a:pt x="12164" y="0"/>
                    <a:pt x="10954" y="0"/>
                  </a:cubicBezTo>
                  <a:lnTo>
                    <a:pt x="7668"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80" name="Shape 80"/>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grpSp>
        <p:nvGrpSpPr>
          <p:cNvPr id="84" name="Group 84"/>
          <p:cNvGrpSpPr/>
          <p:nvPr/>
        </p:nvGrpSpPr>
        <p:grpSpPr>
          <a:xfrm>
            <a:off x="-1" y="0"/>
            <a:ext cx="9144002" cy="381000"/>
            <a:chOff x="0" y="0"/>
            <a:chExt cx="9144000" cy="381000"/>
          </a:xfrm>
        </p:grpSpPr>
        <p:sp>
          <p:nvSpPr>
            <p:cNvPr id="82" name="Shape 82"/>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83" name="Shape 83"/>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nvSpPr>
        <p:spPr>
          <a:xfrm>
            <a:off x="457200" y="838200"/>
            <a:ext cx="3733800" cy="5867400"/>
          </a:xfrm>
          <a:prstGeom prst="rect">
            <a:avLst/>
          </a:prstGeom>
          <a:solidFill>
            <a:srgbClr val="FFFFFF"/>
          </a:solidFill>
          <a:ln w="38100">
            <a:solidFill/>
            <a:round/>
          </a:ln>
        </p:spPr>
        <p:txBody>
          <a:bodyPr lIns="0" tIns="0" rIns="0" bIns="0" anchor="ctr"/>
          <a:lstStyle/>
          <a:p>
            <a:pPr lvl="0" algn="ctr"/>
          </a:p>
        </p:txBody>
      </p:sp>
      <p:grpSp>
        <p:nvGrpSpPr>
          <p:cNvPr id="89" name="Group 89"/>
          <p:cNvGrpSpPr/>
          <p:nvPr/>
        </p:nvGrpSpPr>
        <p:grpSpPr>
          <a:xfrm>
            <a:off x="457200" y="838200"/>
            <a:ext cx="3733800" cy="381000"/>
            <a:chOff x="0" y="0"/>
            <a:chExt cx="3733800" cy="381000"/>
          </a:xfrm>
        </p:grpSpPr>
        <p:sp>
          <p:nvSpPr>
            <p:cNvPr id="87" name="Shape 87"/>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88" name="Shape 88"/>
            <p:cNvSpPr/>
            <p:nvPr/>
          </p:nvSpPr>
          <p:spPr>
            <a:xfrm>
              <a:off x="1250424" y="33803"/>
              <a:ext cx="123295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TÀI KHOẢN</a:t>
              </a:r>
            </a:p>
          </p:txBody>
        </p:sp>
      </p:grpSp>
      <p:sp>
        <p:nvSpPr>
          <p:cNvPr id="90" name="Shape 90"/>
          <p:cNvSpPr/>
          <p:nvPr/>
        </p:nvSpPr>
        <p:spPr>
          <a:xfrm>
            <a:off x="4419600" y="838200"/>
            <a:ext cx="4343400" cy="5037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42900" indent="-342900">
              <a:spcBef>
                <a:spcPts val="900"/>
              </a:spcBef>
            </a:pPr>
            <a:r>
              <a:rPr sz="1600">
                <a:latin typeface="Arial Bold"/>
                <a:ea typeface="Arial Bold"/>
                <a:cs typeface="Arial Bold"/>
                <a:sym typeface="Arial Bold"/>
              </a:rPr>
              <a:t>2.1.   Click vào nút “SMS” ở giao diện “Tài khoản”:</a:t>
            </a:r>
            <a:endParaRPr sz="1600">
              <a:latin typeface="Arial Bold"/>
              <a:ea typeface="Arial Bold"/>
              <a:cs typeface="Arial Bold"/>
              <a:sym typeface="Arial Bold"/>
            </a:endParaRPr>
          </a:p>
          <a:p>
            <a:pPr lvl="0" marL="304800" indent="-304800">
              <a:spcBef>
                <a:spcPts val="900"/>
              </a:spcBef>
              <a:buSzPct val="100000"/>
              <a:buAutoNum type="arabicPeriod" startAt="1"/>
            </a:pPr>
            <a:r>
              <a:rPr sz="1600"/>
              <a:t>Click vào </a:t>
            </a:r>
            <a:r>
              <a:rPr sz="1600">
                <a:latin typeface="Arial Bold"/>
                <a:ea typeface="Arial Bold"/>
                <a:cs typeface="Arial Bold"/>
                <a:sym typeface="Arial Bold"/>
              </a:rPr>
              <a:t>“SMS” </a:t>
            </a:r>
            <a:r>
              <a:rPr sz="1600"/>
              <a:t>hiển thị giao diện chọn như hình vẽ</a:t>
            </a:r>
            <a:endParaRPr sz="1600"/>
          </a:p>
          <a:p>
            <a:pPr lvl="0" marL="304800" indent="-304800">
              <a:spcBef>
                <a:spcPts val="900"/>
              </a:spcBef>
              <a:buSzPct val="100000"/>
              <a:buAutoNum type="arabicPeriod" startAt="1"/>
            </a:pPr>
            <a:r>
              <a:rPr sz="1600"/>
              <a:t>Để giao diện chọn mệnh giá SMS hiển thị rõ hơn thì khi đó màn hình giao diện </a:t>
            </a:r>
            <a:r>
              <a:rPr sz="1600">
                <a:latin typeface="Arial Bold"/>
                <a:ea typeface="Arial Bold"/>
                <a:cs typeface="Arial Bold"/>
                <a:sym typeface="Arial Bold"/>
              </a:rPr>
              <a:t>“TÀI KHOẢN”</a:t>
            </a:r>
            <a:r>
              <a:rPr sz="1600"/>
              <a:t> ở phía sau sẽ tối lại.</a:t>
            </a:r>
            <a:endParaRPr sz="1600"/>
          </a:p>
          <a:p>
            <a:pPr lvl="0" marL="304800" indent="-304800">
              <a:spcBef>
                <a:spcPts val="900"/>
              </a:spcBef>
              <a:buSzPct val="100000"/>
              <a:buAutoNum type="arabicPeriod" startAt="1"/>
            </a:pPr>
            <a:r>
              <a:rPr sz="1600"/>
              <a:t>Khi khách hàng lựa chọn 1 mệnh giá SMS và ấn </a:t>
            </a:r>
            <a:r>
              <a:rPr sz="1600">
                <a:latin typeface="Arial Bold"/>
                <a:ea typeface="Arial Bold"/>
                <a:cs typeface="Arial Bold"/>
                <a:sym typeface="Arial Bold"/>
              </a:rPr>
              <a:t>“Nạp xu” </a:t>
            </a:r>
            <a:r>
              <a:rPr sz="1600"/>
              <a:t>sẽ hiển thị giao diện soạn tin nhắn, với cú pháp </a:t>
            </a:r>
            <a:r>
              <a:rPr sz="1600">
                <a:latin typeface="Arial Bold"/>
                <a:ea typeface="Arial Bold"/>
                <a:cs typeface="Arial Bold"/>
                <a:sym typeface="Arial Bold"/>
              </a:rPr>
              <a:t>&lt;NAP SMS&gt; &lt;ma ID&gt;</a:t>
            </a:r>
            <a:r>
              <a:rPr sz="1600"/>
              <a:t> gửi tới đầu số phù hợp với mệnh giá SMS</a:t>
            </a:r>
            <a:endParaRPr sz="1600"/>
          </a:p>
          <a:p>
            <a:pPr lvl="0" marL="304800" indent="-304800">
              <a:spcBef>
                <a:spcPts val="900"/>
              </a:spcBef>
              <a:buSzPct val="100000"/>
              <a:buAutoNum type="arabicPeriod" startAt="1"/>
            </a:pPr>
            <a:r>
              <a:rPr sz="1600"/>
              <a:t>Ví dụ nạp chọn nạp 1000 xu thì giao diện soạn tin nhắn sẽ hiển thị </a:t>
            </a:r>
            <a:r>
              <a:rPr sz="1600">
                <a:latin typeface="Arial Bold"/>
                <a:ea typeface="Arial Bold"/>
                <a:cs typeface="Arial Bold"/>
                <a:sym typeface="Arial Bold"/>
              </a:rPr>
              <a:t>NAP SMS 1235</a:t>
            </a:r>
            <a:r>
              <a:rPr sz="1600"/>
              <a:t> gửi </a:t>
            </a:r>
            <a:r>
              <a:rPr sz="1600">
                <a:latin typeface="Arial Bold"/>
                <a:ea typeface="Arial Bold"/>
                <a:cs typeface="Arial Bold"/>
                <a:sym typeface="Arial Bold"/>
              </a:rPr>
              <a:t>8133, </a:t>
            </a:r>
            <a:r>
              <a:rPr sz="1600"/>
              <a:t>trong đó NAP SMS là cú pháp, 1235 là mã ID của khách hàng và khách hàng nhận được 1000 xu trong tài khoản.</a:t>
            </a:r>
            <a:endParaRPr sz="1600"/>
          </a:p>
          <a:p>
            <a:pPr lvl="0" marL="304800" indent="-304800">
              <a:spcBef>
                <a:spcPts val="900"/>
              </a:spcBef>
              <a:buSzPct val="100000"/>
              <a:buAutoNum type="arabicPeriod" startAt="1"/>
            </a:pPr>
            <a:r>
              <a:rPr sz="1600"/>
              <a:t>Click vào Biểu tượng thanh menu sẽ hiển thị giao diện menu</a:t>
            </a:r>
          </a:p>
        </p:txBody>
      </p:sp>
      <p:sp>
        <p:nvSpPr>
          <p:cNvPr id="91" name="Shape 91"/>
          <p:cNvSpPr/>
          <p:nvPr/>
        </p:nvSpPr>
        <p:spPr>
          <a:xfrm>
            <a:off x="519112" y="955675"/>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92" name="Shape 92"/>
          <p:cNvSpPr/>
          <p:nvPr/>
        </p:nvSpPr>
        <p:spPr>
          <a:xfrm>
            <a:off x="595312" y="101758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3" name="Shape 93"/>
          <p:cNvSpPr/>
          <p:nvPr/>
        </p:nvSpPr>
        <p:spPr>
          <a:xfrm>
            <a:off x="581025" y="1065212"/>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94" name="Shape 94"/>
          <p:cNvSpPr/>
          <p:nvPr/>
        </p:nvSpPr>
        <p:spPr>
          <a:xfrm>
            <a:off x="596900" y="111283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97" name="Group 97"/>
          <p:cNvGrpSpPr/>
          <p:nvPr/>
        </p:nvGrpSpPr>
        <p:grpSpPr>
          <a:xfrm>
            <a:off x="-1524001" y="457199"/>
            <a:ext cx="2054241" cy="614371"/>
            <a:chOff x="0" y="0"/>
            <a:chExt cx="2054239" cy="614369"/>
          </a:xfrm>
        </p:grpSpPr>
        <p:sp>
          <p:nvSpPr>
            <p:cNvPr id="95" name="Shape 95"/>
            <p:cNvSpPr/>
            <p:nvPr/>
          </p:nvSpPr>
          <p:spPr>
            <a:xfrm>
              <a:off x="0" y="0"/>
              <a:ext cx="2054240" cy="6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 y="0"/>
                  </a:moveTo>
                  <a:lnTo>
                    <a:pt x="2137" y="0"/>
                  </a:lnTo>
                  <a:cubicBezTo>
                    <a:pt x="957" y="0"/>
                    <a:pt x="0" y="1599"/>
                    <a:pt x="0" y="3572"/>
                  </a:cubicBezTo>
                  <a:lnTo>
                    <a:pt x="0" y="17860"/>
                  </a:lnTo>
                  <a:cubicBezTo>
                    <a:pt x="0" y="19833"/>
                    <a:pt x="957" y="21432"/>
                    <a:pt x="2137" y="21432"/>
                  </a:cubicBezTo>
                  <a:lnTo>
                    <a:pt x="10683" y="21432"/>
                  </a:lnTo>
                  <a:cubicBezTo>
                    <a:pt x="11863" y="21432"/>
                    <a:pt x="12820" y="19833"/>
                    <a:pt x="12820" y="17860"/>
                  </a:cubicBezTo>
                  <a:lnTo>
                    <a:pt x="21600" y="21600"/>
                  </a:lnTo>
                  <a:lnTo>
                    <a:pt x="12820" y="12502"/>
                  </a:lnTo>
                  <a:lnTo>
                    <a:pt x="12820" y="3572"/>
                  </a:lnTo>
                  <a:cubicBezTo>
                    <a:pt x="12820" y="1599"/>
                    <a:pt x="11863" y="0"/>
                    <a:pt x="10683" y="0"/>
                  </a:cubicBezTo>
                  <a:lnTo>
                    <a:pt x="7478"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96" name="Shape 96"/>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sp>
        <p:nvSpPr>
          <p:cNvPr id="98" name="Shape 98"/>
          <p:cNvSpPr/>
          <p:nvPr/>
        </p:nvSpPr>
        <p:spPr>
          <a:xfrm>
            <a:off x="457200" y="1487487"/>
            <a:ext cx="3733800" cy="3742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buSzPct val="100000"/>
              <a:buAutoNum type="arabicPeriod" startAt="1"/>
            </a:pPr>
            <a:r>
              <a:rPr sz="1600"/>
              <a:t>   Tài khoản của bạn có: 5000 xu</a:t>
            </a:r>
            <a:endParaRPr sz="1600"/>
          </a:p>
          <a:p>
            <a:pPr lvl="0">
              <a:buSzPct val="100000"/>
              <a:buAutoNum type="arabicPeriod" startAt="1"/>
            </a:pPr>
            <a:r>
              <a:rPr sz="1600"/>
              <a:t>    Nạp tiền vào tài khoản để tiếp tục sử dụng các dịch vụ xổ số nhanh:</a:t>
            </a:r>
            <a:endParaRPr sz="1600"/>
          </a:p>
          <a:p>
            <a:pPr lvl="0"/>
            <a:endParaRPr sz="1600"/>
          </a:p>
          <a:p>
            <a:pPr lvl="0"/>
            <a:endParaRPr sz="1600"/>
          </a:p>
          <a:p>
            <a:pPr lvl="0"/>
            <a:endParaRPr sz="1600"/>
          </a:p>
          <a:p>
            <a:pPr lvl="0">
              <a:buSzPct val="100000"/>
              <a:buAutoNum type="arabicPeriod" startAt="1"/>
            </a:pPr>
            <a:r>
              <a:rPr sz="1600"/>
              <a:t>    Phí dịch vụ sử dụng: 1000 xu/ngày</a:t>
            </a:r>
            <a:endParaRPr sz="1600"/>
          </a:p>
          <a:p>
            <a:pPr lvl="0">
              <a:buSzPct val="100000"/>
              <a:buAutoNum type="arabicPeriod" startAt="1"/>
            </a:pPr>
            <a:r>
              <a:rPr sz="1600"/>
              <a:t>    Nạp SMS:</a:t>
            </a:r>
            <a:endParaRPr sz="1600"/>
          </a:p>
          <a:p>
            <a:pPr lvl="0"/>
            <a:r>
              <a:rPr sz="1600"/>
              <a:t>       +   Nạp 1000 xu giá 1000đ/SMS</a:t>
            </a:r>
            <a:endParaRPr sz="1600"/>
          </a:p>
          <a:p>
            <a:pPr lvl="0"/>
            <a:r>
              <a:rPr sz="1600"/>
              <a:t>       +   Nạp 7000 xu giá 5000đ/SMS</a:t>
            </a:r>
            <a:endParaRPr sz="1600"/>
          </a:p>
          <a:p>
            <a:pPr lvl="0"/>
            <a:r>
              <a:rPr sz="1600"/>
              <a:t>       +   Nạp 15000 xu giá 10000đ/SMS</a:t>
            </a:r>
            <a:endParaRPr sz="1600"/>
          </a:p>
          <a:p>
            <a:pPr lvl="0"/>
            <a:r>
              <a:rPr sz="1600"/>
              <a:t>       +   Nạp 20000 xu giá 15000đ/SMS</a:t>
            </a:r>
            <a:endParaRPr sz="1600"/>
          </a:p>
          <a:p>
            <a:pPr lvl="0">
              <a:buSzPct val="100000"/>
              <a:buFont typeface="Wingdings"/>
              <a:buChar char="❖"/>
            </a:pPr>
            <a:r>
              <a:rPr sz="1600"/>
              <a:t>    Thẻ cào:</a:t>
            </a:r>
            <a:endParaRPr sz="1600"/>
          </a:p>
          <a:p>
            <a:pPr lvl="1"/>
            <a:r>
              <a:rPr sz="1600"/>
              <a:t>+   Nạp 10000đ nhận 15000 xu</a:t>
            </a:r>
            <a:endParaRPr sz="1600"/>
          </a:p>
          <a:p>
            <a:pPr lvl="1"/>
            <a:r>
              <a:rPr sz="1600"/>
              <a:t>+   Nạp 20000đ nhận 30000 xu</a:t>
            </a:r>
            <a:endParaRPr sz="1600"/>
          </a:p>
          <a:p>
            <a:pPr lvl="1"/>
            <a:r>
              <a:rPr sz="1600"/>
              <a:t>+   Nạp 50000đ nhận 100000 xu</a:t>
            </a:r>
          </a:p>
        </p:txBody>
      </p:sp>
      <p:grpSp>
        <p:nvGrpSpPr>
          <p:cNvPr id="101" name="Group 101"/>
          <p:cNvGrpSpPr/>
          <p:nvPr/>
        </p:nvGrpSpPr>
        <p:grpSpPr>
          <a:xfrm>
            <a:off x="-1" y="0"/>
            <a:ext cx="9144002" cy="381000"/>
            <a:chOff x="0" y="0"/>
            <a:chExt cx="9144000" cy="381000"/>
          </a:xfrm>
        </p:grpSpPr>
        <p:sp>
          <p:nvSpPr>
            <p:cNvPr id="99" name="Shape 99"/>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00" name="Shape 100"/>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104" name="Group 104"/>
          <p:cNvGrpSpPr/>
          <p:nvPr/>
        </p:nvGrpSpPr>
        <p:grpSpPr>
          <a:xfrm>
            <a:off x="990600" y="2510303"/>
            <a:ext cx="1066801" cy="313394"/>
            <a:chOff x="0" y="0"/>
            <a:chExt cx="1066800" cy="313392"/>
          </a:xfrm>
        </p:grpSpPr>
        <p:sp>
          <p:nvSpPr>
            <p:cNvPr id="102" name="Shape 102"/>
            <p:cNvSpPr/>
            <p:nvPr/>
          </p:nvSpPr>
          <p:spPr>
            <a:xfrm>
              <a:off x="0" y="4296"/>
              <a:ext cx="1066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 y="0"/>
                  </a:moveTo>
                  <a:lnTo>
                    <a:pt x="771" y="0"/>
                  </a:lnTo>
                  <a:cubicBezTo>
                    <a:pt x="345" y="0"/>
                    <a:pt x="0" y="1209"/>
                    <a:pt x="0" y="2700"/>
                  </a:cubicBezTo>
                  <a:lnTo>
                    <a:pt x="0" y="18900"/>
                  </a:lnTo>
                  <a:cubicBezTo>
                    <a:pt x="0" y="20391"/>
                    <a:pt x="345" y="21600"/>
                    <a:pt x="771" y="21600"/>
                  </a:cubicBezTo>
                  <a:lnTo>
                    <a:pt x="20829" y="21600"/>
                  </a:lnTo>
                  <a:cubicBezTo>
                    <a:pt x="21255" y="21600"/>
                    <a:pt x="21600" y="20391"/>
                    <a:pt x="21600" y="18900"/>
                  </a:cubicBezTo>
                  <a:lnTo>
                    <a:pt x="21600" y="2700"/>
                  </a:lnTo>
                  <a:cubicBezTo>
                    <a:pt x="21600" y="1209"/>
                    <a:pt x="21255" y="0"/>
                    <a:pt x="20829" y="0"/>
                  </a:cubicBezTo>
                  <a:close/>
                </a:path>
              </a:pathLst>
            </a:cu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103" name="Shape 103"/>
            <p:cNvSpPr/>
            <p:nvPr/>
          </p:nvSpPr>
          <p:spPr>
            <a:xfrm>
              <a:off x="261163" y="0"/>
              <a:ext cx="544474"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SMS</a:t>
              </a:r>
            </a:p>
          </p:txBody>
        </p:sp>
      </p:grpSp>
      <p:grpSp>
        <p:nvGrpSpPr>
          <p:cNvPr id="107" name="Group 107"/>
          <p:cNvGrpSpPr/>
          <p:nvPr/>
        </p:nvGrpSpPr>
        <p:grpSpPr>
          <a:xfrm>
            <a:off x="2514600" y="2510303"/>
            <a:ext cx="1066801" cy="313394"/>
            <a:chOff x="0" y="0"/>
            <a:chExt cx="1066800" cy="313392"/>
          </a:xfrm>
        </p:grpSpPr>
        <p:sp>
          <p:nvSpPr>
            <p:cNvPr id="105" name="Shape 105"/>
            <p:cNvSpPr/>
            <p:nvPr/>
          </p:nvSpPr>
          <p:spPr>
            <a:xfrm>
              <a:off x="0" y="4296"/>
              <a:ext cx="1066801" cy="30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 y="0"/>
                  </a:moveTo>
                  <a:lnTo>
                    <a:pt x="771" y="0"/>
                  </a:lnTo>
                  <a:cubicBezTo>
                    <a:pt x="345" y="0"/>
                    <a:pt x="0" y="1209"/>
                    <a:pt x="0" y="2700"/>
                  </a:cubicBezTo>
                  <a:lnTo>
                    <a:pt x="0" y="18900"/>
                  </a:lnTo>
                  <a:cubicBezTo>
                    <a:pt x="0" y="20391"/>
                    <a:pt x="345" y="21600"/>
                    <a:pt x="771" y="21600"/>
                  </a:cubicBezTo>
                  <a:lnTo>
                    <a:pt x="20829" y="21600"/>
                  </a:lnTo>
                  <a:cubicBezTo>
                    <a:pt x="21255" y="21600"/>
                    <a:pt x="21600" y="20391"/>
                    <a:pt x="21600" y="18900"/>
                  </a:cubicBezTo>
                  <a:lnTo>
                    <a:pt x="21600" y="2700"/>
                  </a:lnTo>
                  <a:cubicBezTo>
                    <a:pt x="21600" y="1209"/>
                    <a:pt x="21255" y="0"/>
                    <a:pt x="20829" y="0"/>
                  </a:cubicBezTo>
                  <a:close/>
                </a:path>
              </a:pathLst>
            </a:cu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106" name="Shape 106"/>
            <p:cNvSpPr/>
            <p:nvPr/>
          </p:nvSpPr>
          <p:spPr>
            <a:xfrm>
              <a:off x="24129" y="0"/>
              <a:ext cx="1018541"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THẺ CÀO</a:t>
              </a:r>
            </a:p>
          </p:txBody>
        </p:sp>
      </p:grpSp>
      <p:grpSp>
        <p:nvGrpSpPr>
          <p:cNvPr id="110" name="Group 110"/>
          <p:cNvGrpSpPr/>
          <p:nvPr/>
        </p:nvGrpSpPr>
        <p:grpSpPr>
          <a:xfrm>
            <a:off x="1523999" y="2209800"/>
            <a:ext cx="1676401" cy="2362201"/>
            <a:chOff x="0" y="0"/>
            <a:chExt cx="1676400" cy="2362200"/>
          </a:xfrm>
        </p:grpSpPr>
        <p:sp>
          <p:nvSpPr>
            <p:cNvPr id="108" name="Shape 108"/>
            <p:cNvSpPr/>
            <p:nvPr/>
          </p:nvSpPr>
          <p:spPr>
            <a:xfrm>
              <a:off x="0" y="0"/>
              <a:ext cx="1676400" cy="236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0"/>
                  </a:moveTo>
                  <a:lnTo>
                    <a:pt x="2700" y="0"/>
                  </a:lnTo>
                  <a:cubicBezTo>
                    <a:pt x="1209" y="0"/>
                    <a:pt x="0" y="858"/>
                    <a:pt x="0" y="1916"/>
                  </a:cubicBezTo>
                  <a:lnTo>
                    <a:pt x="0" y="19684"/>
                  </a:lnTo>
                  <a:cubicBezTo>
                    <a:pt x="0" y="20742"/>
                    <a:pt x="1209" y="21600"/>
                    <a:pt x="2700" y="21600"/>
                  </a:cubicBezTo>
                  <a:lnTo>
                    <a:pt x="18900" y="21600"/>
                  </a:lnTo>
                  <a:cubicBezTo>
                    <a:pt x="20391" y="21600"/>
                    <a:pt x="21600" y="20742"/>
                    <a:pt x="21600" y="19684"/>
                  </a:cubicBezTo>
                  <a:lnTo>
                    <a:pt x="21600" y="1916"/>
                  </a:lnTo>
                  <a:cubicBezTo>
                    <a:pt x="21600" y="858"/>
                    <a:pt x="20391" y="0"/>
                    <a:pt x="18900" y="0"/>
                  </a:cubicBezTo>
                  <a:close/>
                </a:path>
              </a:pathLst>
            </a:custGeom>
            <a:solidFill>
              <a:srgbClr val="BBE0E3"/>
            </a:solidFill>
            <a:ln w="9525" cap="flat">
              <a:solidFill>
                <a:srgbClr val="000000"/>
              </a:solidFill>
              <a:prstDash val="solid"/>
              <a:round/>
            </a:ln>
            <a:effectLst/>
          </p:spPr>
          <p:txBody>
            <a:bodyPr wrap="square" lIns="0" tIns="0" rIns="0" bIns="0" numCol="1" anchor="ctr">
              <a:noAutofit/>
            </a:bodyPr>
            <a:lstStyle/>
            <a:p>
              <a:pPr lvl="0" algn="ctr"/>
            </a:p>
          </p:txBody>
        </p:sp>
        <p:sp>
          <p:nvSpPr>
            <p:cNvPr id="109" name="Shape 109"/>
            <p:cNvSpPr/>
            <p:nvPr/>
          </p:nvSpPr>
          <p:spPr>
            <a:xfrm>
              <a:off x="18524" y="224303"/>
              <a:ext cx="1639352" cy="1913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lgn="ctr"/>
              <a:r>
                <a:rPr sz="1600">
                  <a:latin typeface="Arial Bold"/>
                  <a:ea typeface="Arial Bold"/>
                  <a:cs typeface="Arial Bold"/>
                  <a:sym typeface="Arial Bold"/>
                </a:rPr>
                <a:t>Bạn muốn nạp:</a:t>
              </a: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p:txBody>
        </p:sp>
      </p:grpSp>
      <p:grpSp>
        <p:nvGrpSpPr>
          <p:cNvPr id="113" name="Group 113"/>
          <p:cNvGrpSpPr/>
          <p:nvPr/>
        </p:nvGrpSpPr>
        <p:grpSpPr>
          <a:xfrm>
            <a:off x="1524000" y="2590800"/>
            <a:ext cx="1676400" cy="381000"/>
            <a:chOff x="0" y="0"/>
            <a:chExt cx="1676400" cy="381000"/>
          </a:xfrm>
        </p:grpSpPr>
        <p:sp>
          <p:nvSpPr>
            <p:cNvPr id="111" name="Shape 111"/>
            <p:cNvSpPr/>
            <p:nvPr/>
          </p:nvSpPr>
          <p:spPr>
            <a:xfrm>
              <a:off x="0" y="0"/>
              <a:ext cx="1676400" cy="3810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12" name="Shape 112"/>
            <p:cNvSpPr/>
            <p:nvPr/>
          </p:nvSpPr>
          <p:spPr>
            <a:xfrm>
              <a:off x="0" y="33803"/>
              <a:ext cx="125646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Nạp 1000 xu</a:t>
              </a:r>
            </a:p>
          </p:txBody>
        </p:sp>
      </p:grpSp>
      <p:sp>
        <p:nvSpPr>
          <p:cNvPr id="114" name="Shape 114"/>
          <p:cNvSpPr/>
          <p:nvPr/>
        </p:nvSpPr>
        <p:spPr>
          <a:xfrm>
            <a:off x="2924175" y="2686050"/>
            <a:ext cx="182563" cy="176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15" name="Shape 115"/>
          <p:cNvSpPr/>
          <p:nvPr/>
        </p:nvSpPr>
        <p:spPr>
          <a:xfrm>
            <a:off x="2970212" y="2725737"/>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FF00"/>
          </a:solidFill>
          <a:ln>
            <a:solidFill/>
            <a:round/>
          </a:ln>
        </p:spPr>
        <p:txBody>
          <a:bodyPr lIns="0" tIns="0" rIns="0" bIns="0" anchor="ctr"/>
          <a:lstStyle/>
          <a:p>
            <a:pPr lvl="0"/>
          </a:p>
        </p:txBody>
      </p:sp>
      <p:grpSp>
        <p:nvGrpSpPr>
          <p:cNvPr id="118" name="Group 118"/>
          <p:cNvGrpSpPr/>
          <p:nvPr/>
        </p:nvGrpSpPr>
        <p:grpSpPr>
          <a:xfrm>
            <a:off x="1522412" y="2957512"/>
            <a:ext cx="1676401" cy="381001"/>
            <a:chOff x="0" y="0"/>
            <a:chExt cx="1676400" cy="381000"/>
          </a:xfrm>
        </p:grpSpPr>
        <p:sp>
          <p:nvSpPr>
            <p:cNvPr id="116" name="Shape 116"/>
            <p:cNvSpPr/>
            <p:nvPr/>
          </p:nvSpPr>
          <p:spPr>
            <a:xfrm>
              <a:off x="0" y="0"/>
              <a:ext cx="1676400" cy="3810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17" name="Shape 117"/>
            <p:cNvSpPr/>
            <p:nvPr/>
          </p:nvSpPr>
          <p:spPr>
            <a:xfrm>
              <a:off x="0" y="33803"/>
              <a:ext cx="125646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Nạp 7000 xu</a:t>
              </a:r>
            </a:p>
          </p:txBody>
        </p:sp>
      </p:grpSp>
      <p:sp>
        <p:nvSpPr>
          <p:cNvPr id="119" name="Shape 119"/>
          <p:cNvSpPr/>
          <p:nvPr/>
        </p:nvSpPr>
        <p:spPr>
          <a:xfrm>
            <a:off x="2909887" y="3052762"/>
            <a:ext cx="182563"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0" name="Shape 120"/>
          <p:cNvSpPr/>
          <p:nvPr/>
        </p:nvSpPr>
        <p:spPr>
          <a:xfrm>
            <a:off x="2955925" y="3092450"/>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3" name="Group 123"/>
          <p:cNvGrpSpPr/>
          <p:nvPr/>
        </p:nvGrpSpPr>
        <p:grpSpPr>
          <a:xfrm>
            <a:off x="1524000" y="3322637"/>
            <a:ext cx="1676400" cy="381001"/>
            <a:chOff x="0" y="0"/>
            <a:chExt cx="1676400" cy="381000"/>
          </a:xfrm>
        </p:grpSpPr>
        <p:sp>
          <p:nvSpPr>
            <p:cNvPr id="121" name="Shape 121"/>
            <p:cNvSpPr/>
            <p:nvPr/>
          </p:nvSpPr>
          <p:spPr>
            <a:xfrm>
              <a:off x="0" y="0"/>
              <a:ext cx="1676400" cy="3810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2" name="Shape 122"/>
            <p:cNvSpPr/>
            <p:nvPr/>
          </p:nvSpPr>
          <p:spPr>
            <a:xfrm>
              <a:off x="0" y="33803"/>
              <a:ext cx="136947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Nạp 15000 xu</a:t>
              </a:r>
            </a:p>
          </p:txBody>
        </p:sp>
      </p:grpSp>
      <p:sp>
        <p:nvSpPr>
          <p:cNvPr id="124" name="Shape 124"/>
          <p:cNvSpPr/>
          <p:nvPr/>
        </p:nvSpPr>
        <p:spPr>
          <a:xfrm>
            <a:off x="2924175" y="3417887"/>
            <a:ext cx="182563"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25" name="Shape 125"/>
          <p:cNvSpPr/>
          <p:nvPr/>
        </p:nvSpPr>
        <p:spPr>
          <a:xfrm>
            <a:off x="2970212" y="3457575"/>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28" name="Group 128"/>
          <p:cNvGrpSpPr/>
          <p:nvPr/>
        </p:nvGrpSpPr>
        <p:grpSpPr>
          <a:xfrm>
            <a:off x="1524000" y="3703637"/>
            <a:ext cx="1676400" cy="381001"/>
            <a:chOff x="0" y="0"/>
            <a:chExt cx="1676400" cy="381000"/>
          </a:xfrm>
        </p:grpSpPr>
        <p:sp>
          <p:nvSpPr>
            <p:cNvPr id="126" name="Shape 126"/>
            <p:cNvSpPr/>
            <p:nvPr/>
          </p:nvSpPr>
          <p:spPr>
            <a:xfrm>
              <a:off x="0" y="0"/>
              <a:ext cx="1676400" cy="3810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27" name="Shape 127"/>
            <p:cNvSpPr/>
            <p:nvPr/>
          </p:nvSpPr>
          <p:spPr>
            <a:xfrm>
              <a:off x="0" y="33803"/>
              <a:ext cx="136947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Nạp 20000 xu</a:t>
              </a:r>
            </a:p>
          </p:txBody>
        </p:sp>
      </p:grpSp>
      <p:sp>
        <p:nvSpPr>
          <p:cNvPr id="129" name="Shape 129"/>
          <p:cNvSpPr/>
          <p:nvPr/>
        </p:nvSpPr>
        <p:spPr>
          <a:xfrm>
            <a:off x="2924175" y="3798887"/>
            <a:ext cx="182563"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130" name="Shape 130"/>
          <p:cNvSpPr/>
          <p:nvPr/>
        </p:nvSpPr>
        <p:spPr>
          <a:xfrm>
            <a:off x="2970212" y="3838575"/>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133" name="Group 133"/>
          <p:cNvGrpSpPr/>
          <p:nvPr/>
        </p:nvGrpSpPr>
        <p:grpSpPr>
          <a:xfrm>
            <a:off x="1606550" y="4162425"/>
            <a:ext cx="714375" cy="304800"/>
            <a:chOff x="0" y="0"/>
            <a:chExt cx="714375" cy="304800"/>
          </a:xfrm>
        </p:grpSpPr>
        <p:sp>
          <p:nvSpPr>
            <p:cNvPr id="131" name="Shape 131"/>
            <p:cNvSpPr/>
            <p:nvPr/>
          </p:nvSpPr>
          <p:spPr>
            <a:xfrm>
              <a:off x="0" y="0"/>
              <a:ext cx="714375" cy="304800"/>
            </a:xfrm>
            <a:prstGeom prst="roundRect">
              <a:avLst>
                <a:gd name="adj" fmla="val 16667"/>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132" name="Shape 132"/>
            <p:cNvSpPr/>
            <p:nvPr/>
          </p:nvSpPr>
          <p:spPr>
            <a:xfrm>
              <a:off x="8726" y="7988"/>
              <a:ext cx="6969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Nạp xu</a:t>
              </a:r>
            </a:p>
          </p:txBody>
        </p:sp>
      </p:grpSp>
      <p:grpSp>
        <p:nvGrpSpPr>
          <p:cNvPr id="136" name="Group 136"/>
          <p:cNvGrpSpPr/>
          <p:nvPr/>
        </p:nvGrpSpPr>
        <p:grpSpPr>
          <a:xfrm>
            <a:off x="2438400" y="4162425"/>
            <a:ext cx="685800" cy="304800"/>
            <a:chOff x="0" y="0"/>
            <a:chExt cx="685800" cy="304800"/>
          </a:xfrm>
        </p:grpSpPr>
        <p:sp>
          <p:nvSpPr>
            <p:cNvPr id="134" name="Shape 134"/>
            <p:cNvSpPr/>
            <p:nvPr/>
          </p:nvSpPr>
          <p:spPr>
            <a:xfrm>
              <a:off x="0" y="0"/>
              <a:ext cx="685800" cy="304800"/>
            </a:xfrm>
            <a:prstGeom prst="roundRect">
              <a:avLst>
                <a:gd name="adj" fmla="val 16667"/>
              </a:avLst>
            </a:prstGeom>
            <a:solidFill>
              <a:srgbClr val="FFFFFF"/>
            </a:solidFill>
            <a:ln w="9525" cap="flat">
              <a:solidFill>
                <a:srgbClr val="000000"/>
              </a:solidFill>
              <a:prstDash val="solid"/>
              <a:round/>
            </a:ln>
            <a:effectLst/>
          </p:spPr>
          <p:txBody>
            <a:bodyPr wrap="square" lIns="0" tIns="0" rIns="0" bIns="0" numCol="1" anchor="ctr">
              <a:noAutofit/>
            </a:bodyPr>
            <a:lstStyle/>
            <a:p>
              <a:pPr lvl="0" algn="ctr">
                <a:defRPr sz="1400">
                  <a:latin typeface="Arial Bold"/>
                  <a:ea typeface="Arial Bold"/>
                  <a:cs typeface="Arial Bold"/>
                  <a:sym typeface="Arial Bold"/>
                </a:defRPr>
              </a:pPr>
            </a:p>
          </p:txBody>
        </p:sp>
        <p:sp>
          <p:nvSpPr>
            <p:cNvPr id="135" name="Shape 135"/>
            <p:cNvSpPr/>
            <p:nvPr/>
          </p:nvSpPr>
          <p:spPr>
            <a:xfrm>
              <a:off x="122883" y="7988"/>
              <a:ext cx="44003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400">
                  <a:latin typeface="Arial Bold"/>
                  <a:ea typeface="Arial Bold"/>
                  <a:cs typeface="Arial Bold"/>
                  <a:sym typeface="Arial Bold"/>
                </a:defRPr>
              </a:lvl1pPr>
            </a:lstStyle>
            <a:p>
              <a:pPr lvl="0">
                <a:defRPr sz="1800"/>
              </a:pPr>
              <a:r>
                <a:rPr sz="1400"/>
                <a:t>Hủy</a:t>
              </a:r>
            </a:p>
          </p:txBody>
        </p:sp>
      </p:gr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381000" y="838200"/>
            <a:ext cx="3733800" cy="5791200"/>
          </a:xfrm>
          <a:prstGeom prst="rect">
            <a:avLst/>
          </a:prstGeom>
          <a:solidFill>
            <a:srgbClr val="FFFFFF"/>
          </a:solidFill>
          <a:ln w="38100">
            <a:solidFill/>
            <a:round/>
          </a:ln>
        </p:spPr>
        <p:txBody>
          <a:bodyPr lIns="0" tIns="0" rIns="0" bIns="0" anchor="ctr"/>
          <a:lstStyle/>
          <a:p>
            <a:pPr lvl="0" algn="ctr"/>
          </a:p>
        </p:txBody>
      </p:sp>
      <p:grpSp>
        <p:nvGrpSpPr>
          <p:cNvPr id="141" name="Group 141"/>
          <p:cNvGrpSpPr/>
          <p:nvPr/>
        </p:nvGrpSpPr>
        <p:grpSpPr>
          <a:xfrm>
            <a:off x="381000" y="838200"/>
            <a:ext cx="3733800" cy="381000"/>
            <a:chOff x="0" y="0"/>
            <a:chExt cx="3733800" cy="381000"/>
          </a:xfrm>
        </p:grpSpPr>
        <p:sp>
          <p:nvSpPr>
            <p:cNvPr id="139" name="Shape 139"/>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40" name="Shape 140"/>
            <p:cNvSpPr/>
            <p:nvPr/>
          </p:nvSpPr>
          <p:spPr>
            <a:xfrm>
              <a:off x="697056" y="15169"/>
              <a:ext cx="233968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Nạp xu bằng thẻ cào</a:t>
              </a:r>
            </a:p>
          </p:txBody>
        </p:sp>
      </p:grpSp>
      <p:sp>
        <p:nvSpPr>
          <p:cNvPr id="142" name="Shape 142"/>
          <p:cNvSpPr/>
          <p:nvPr/>
        </p:nvSpPr>
        <p:spPr>
          <a:xfrm>
            <a:off x="4419600" y="838200"/>
            <a:ext cx="4343400" cy="28584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42900" indent="-342900">
              <a:spcBef>
                <a:spcPts val="900"/>
              </a:spcBef>
            </a:pPr>
            <a:r>
              <a:rPr sz="1600">
                <a:latin typeface="Arial Bold"/>
                <a:ea typeface="Arial Bold"/>
                <a:cs typeface="Arial Bold"/>
                <a:sym typeface="Arial Bold"/>
              </a:rPr>
              <a:t>2.2.   Click vào nút “THẺ CÀO” ở giao diện “Tài khoản”:</a:t>
            </a:r>
            <a:endParaRPr sz="1600">
              <a:latin typeface="Arial Bold"/>
              <a:ea typeface="Arial Bold"/>
              <a:cs typeface="Arial Bold"/>
              <a:sym typeface="Arial Bold"/>
            </a:endParaRPr>
          </a:p>
          <a:p>
            <a:pPr lvl="0" marL="304800" indent="-304800">
              <a:spcBef>
                <a:spcPts val="900"/>
              </a:spcBef>
              <a:buSzPct val="100000"/>
              <a:buAutoNum type="arabicPeriod" startAt="1"/>
            </a:pPr>
            <a:r>
              <a:rPr sz="1600"/>
              <a:t>Click vào </a:t>
            </a:r>
            <a:r>
              <a:rPr sz="1600">
                <a:latin typeface="Arial Bold"/>
                <a:ea typeface="Arial Bold"/>
                <a:cs typeface="Arial Bold"/>
                <a:sym typeface="Arial Bold"/>
              </a:rPr>
              <a:t>“THẺ CÀO” </a:t>
            </a:r>
            <a:r>
              <a:rPr sz="1600"/>
              <a:t>hiển thị giao diện chọn như hình vẽ</a:t>
            </a:r>
            <a:endParaRPr sz="1600"/>
          </a:p>
          <a:p>
            <a:pPr lvl="0" marL="304800" indent="-304800">
              <a:spcBef>
                <a:spcPts val="900"/>
              </a:spcBef>
              <a:buSzPct val="100000"/>
              <a:buAutoNum type="arabicPeriod" startAt="1"/>
            </a:pPr>
            <a:r>
              <a:rPr sz="1600"/>
              <a:t>Để nạp thẻ cào cần điền đầy đủ các thông tin về nhà cung cấp thẻ, mã thẻ và số serial</a:t>
            </a:r>
            <a:endParaRPr sz="1600"/>
          </a:p>
          <a:p>
            <a:pPr lvl="0" marL="304800" indent="-304800">
              <a:spcBef>
                <a:spcPts val="900"/>
              </a:spcBef>
              <a:buSzPct val="100000"/>
              <a:buAutoNum type="arabicPeriod" startAt="1"/>
            </a:pPr>
            <a:r>
              <a:rPr sz="1600"/>
              <a:t>Click </a:t>
            </a:r>
            <a:r>
              <a:rPr sz="1600">
                <a:latin typeface="Arial Bold"/>
                <a:ea typeface="Arial Bold"/>
                <a:cs typeface="Arial Bold"/>
                <a:sym typeface="Arial Bold"/>
              </a:rPr>
              <a:t>“NẠP XU” </a:t>
            </a:r>
            <a:r>
              <a:rPr sz="1600"/>
              <a:t>để hoàn tất nạp thẻ</a:t>
            </a:r>
            <a:endParaRPr sz="1600"/>
          </a:p>
          <a:p>
            <a:pPr lvl="0" marL="304800" indent="-304800">
              <a:spcBef>
                <a:spcPts val="900"/>
              </a:spcBef>
              <a:buSzPct val="100000"/>
              <a:buAutoNum type="arabicPeriod" startAt="1"/>
            </a:pPr>
            <a:r>
              <a:rPr sz="1600"/>
              <a:t>Click vào Biểu tượng thanh menu sẽ hiển thị giao diện menu</a:t>
            </a:r>
          </a:p>
        </p:txBody>
      </p:sp>
      <p:sp>
        <p:nvSpPr>
          <p:cNvPr id="143" name="Shape 143"/>
          <p:cNvSpPr/>
          <p:nvPr/>
        </p:nvSpPr>
        <p:spPr>
          <a:xfrm>
            <a:off x="519112" y="955675"/>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44" name="Shape 144"/>
          <p:cNvSpPr/>
          <p:nvPr/>
        </p:nvSpPr>
        <p:spPr>
          <a:xfrm>
            <a:off x="595312" y="101758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45" name="Shape 145"/>
          <p:cNvSpPr/>
          <p:nvPr/>
        </p:nvSpPr>
        <p:spPr>
          <a:xfrm>
            <a:off x="581025" y="1065212"/>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46" name="Shape 146"/>
          <p:cNvSpPr/>
          <p:nvPr/>
        </p:nvSpPr>
        <p:spPr>
          <a:xfrm>
            <a:off x="596900" y="111283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49" name="Group 149"/>
          <p:cNvGrpSpPr/>
          <p:nvPr/>
        </p:nvGrpSpPr>
        <p:grpSpPr>
          <a:xfrm>
            <a:off x="-1524001" y="457199"/>
            <a:ext cx="2054241" cy="614371"/>
            <a:chOff x="0" y="0"/>
            <a:chExt cx="2054239" cy="614369"/>
          </a:xfrm>
        </p:grpSpPr>
        <p:sp>
          <p:nvSpPr>
            <p:cNvPr id="147" name="Shape 147"/>
            <p:cNvSpPr/>
            <p:nvPr/>
          </p:nvSpPr>
          <p:spPr>
            <a:xfrm>
              <a:off x="0" y="0"/>
              <a:ext cx="2054240" cy="6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 y="0"/>
                  </a:moveTo>
                  <a:lnTo>
                    <a:pt x="2137" y="0"/>
                  </a:lnTo>
                  <a:cubicBezTo>
                    <a:pt x="957" y="0"/>
                    <a:pt x="0" y="1599"/>
                    <a:pt x="0" y="3572"/>
                  </a:cubicBezTo>
                  <a:lnTo>
                    <a:pt x="0" y="17860"/>
                  </a:lnTo>
                  <a:cubicBezTo>
                    <a:pt x="0" y="19833"/>
                    <a:pt x="957" y="21432"/>
                    <a:pt x="2137" y="21432"/>
                  </a:cubicBezTo>
                  <a:lnTo>
                    <a:pt x="10683" y="21432"/>
                  </a:lnTo>
                  <a:cubicBezTo>
                    <a:pt x="11863" y="21432"/>
                    <a:pt x="12820" y="19833"/>
                    <a:pt x="12820" y="17860"/>
                  </a:cubicBezTo>
                  <a:lnTo>
                    <a:pt x="21600" y="21600"/>
                  </a:lnTo>
                  <a:lnTo>
                    <a:pt x="12820" y="12502"/>
                  </a:lnTo>
                  <a:lnTo>
                    <a:pt x="12820" y="3572"/>
                  </a:lnTo>
                  <a:cubicBezTo>
                    <a:pt x="12820" y="1599"/>
                    <a:pt x="11863" y="0"/>
                    <a:pt x="10683" y="0"/>
                  </a:cubicBezTo>
                  <a:lnTo>
                    <a:pt x="7478"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148" name="Shape 148"/>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grpSp>
        <p:nvGrpSpPr>
          <p:cNvPr id="152" name="Group 152"/>
          <p:cNvGrpSpPr/>
          <p:nvPr/>
        </p:nvGrpSpPr>
        <p:grpSpPr>
          <a:xfrm>
            <a:off x="-1" y="0"/>
            <a:ext cx="9144002" cy="381000"/>
            <a:chOff x="0" y="0"/>
            <a:chExt cx="9144000" cy="381000"/>
          </a:xfrm>
        </p:grpSpPr>
        <p:sp>
          <p:nvSpPr>
            <p:cNvPr id="150" name="Shape 150"/>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51" name="Shape 151"/>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155" name="Group 155"/>
          <p:cNvGrpSpPr/>
          <p:nvPr/>
        </p:nvGrpSpPr>
        <p:grpSpPr>
          <a:xfrm>
            <a:off x="762000" y="1981200"/>
            <a:ext cx="3048000" cy="381000"/>
            <a:chOff x="0" y="0"/>
            <a:chExt cx="3048000" cy="381000"/>
          </a:xfrm>
        </p:grpSpPr>
        <p:sp>
          <p:nvSpPr>
            <p:cNvPr id="153" name="Shape 153"/>
            <p:cNvSpPr/>
            <p:nvPr/>
          </p:nvSpPr>
          <p:spPr>
            <a:xfrm>
              <a:off x="0" y="0"/>
              <a:ext cx="3048000" cy="381000"/>
            </a:xfrm>
            <a:prstGeom prst="roundRect">
              <a:avLst>
                <a:gd name="adj" fmla="val 16667"/>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54" name="Shape 154"/>
            <p:cNvSpPr/>
            <p:nvPr/>
          </p:nvSpPr>
          <p:spPr>
            <a:xfrm>
              <a:off x="18591" y="33803"/>
              <a:ext cx="1696999"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Nhà cung cấp thẻ</a:t>
              </a:r>
            </a:p>
          </p:txBody>
        </p:sp>
      </p:grpSp>
      <p:sp>
        <p:nvSpPr>
          <p:cNvPr id="156" name="Shape 156"/>
          <p:cNvSpPr/>
          <p:nvPr/>
        </p:nvSpPr>
        <p:spPr>
          <a:xfrm>
            <a:off x="3352800" y="19812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sp>
        <p:nvSpPr>
          <p:cNvPr id="157" name="Shape 157"/>
          <p:cNvSpPr/>
          <p:nvPr/>
        </p:nvSpPr>
        <p:spPr>
          <a:xfrm>
            <a:off x="3505200" y="2098674"/>
            <a:ext cx="201613" cy="146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BBE0E3"/>
          </a:solidFill>
          <a:ln>
            <a:solidFill/>
            <a:round/>
          </a:ln>
        </p:spPr>
        <p:txBody>
          <a:bodyPr lIns="0" tIns="0" rIns="0" bIns="0" anchor="ctr"/>
          <a:lstStyle/>
          <a:p>
            <a:pPr lvl="0"/>
          </a:p>
        </p:txBody>
      </p:sp>
      <p:sp>
        <p:nvSpPr>
          <p:cNvPr id="158" name="Shape 158"/>
          <p:cNvSpPr/>
          <p:nvPr/>
        </p:nvSpPr>
        <p:spPr>
          <a:xfrm>
            <a:off x="714375" y="1538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Chọn nhà cung cấp thẻ</a:t>
            </a:r>
          </a:p>
        </p:txBody>
      </p:sp>
      <p:sp>
        <p:nvSpPr>
          <p:cNvPr id="159" name="Shape 159"/>
          <p:cNvSpPr/>
          <p:nvPr/>
        </p:nvSpPr>
        <p:spPr>
          <a:xfrm>
            <a:off x="762000" y="3124200"/>
            <a:ext cx="3048000" cy="381000"/>
          </a:xfrm>
          <a:prstGeom prst="roundRect">
            <a:avLst>
              <a:gd name="adj" fmla="val 16667"/>
            </a:avLst>
          </a:prstGeom>
          <a:solidFill>
            <a:srgbClr val="CCFFFF">
              <a:alpha val="30195"/>
            </a:srgbClr>
          </a:solidFill>
          <a:ln>
            <a:solidFill/>
            <a:round/>
          </a:ln>
        </p:spPr>
        <p:txBody>
          <a:bodyPr lIns="0" tIns="0" rIns="0" bIns="0" anchor="ctr"/>
          <a:lstStyle/>
          <a:p>
            <a:pPr lvl="0">
              <a:defRPr sz="1600"/>
            </a:pPr>
          </a:p>
        </p:txBody>
      </p:sp>
      <p:sp>
        <p:nvSpPr>
          <p:cNvPr id="160" name="Shape 160"/>
          <p:cNvSpPr/>
          <p:nvPr/>
        </p:nvSpPr>
        <p:spPr>
          <a:xfrm>
            <a:off x="714375" y="2681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Mã thẻ</a:t>
            </a:r>
          </a:p>
        </p:txBody>
      </p:sp>
      <p:sp>
        <p:nvSpPr>
          <p:cNvPr id="161" name="Shape 161"/>
          <p:cNvSpPr/>
          <p:nvPr/>
        </p:nvSpPr>
        <p:spPr>
          <a:xfrm>
            <a:off x="762000" y="4267200"/>
            <a:ext cx="3048000" cy="381000"/>
          </a:xfrm>
          <a:prstGeom prst="roundRect">
            <a:avLst>
              <a:gd name="adj" fmla="val 16667"/>
            </a:avLst>
          </a:prstGeom>
          <a:solidFill>
            <a:srgbClr val="CCFFFF">
              <a:alpha val="30195"/>
            </a:srgbClr>
          </a:solidFill>
          <a:ln>
            <a:solidFill/>
            <a:round/>
          </a:ln>
        </p:spPr>
        <p:txBody>
          <a:bodyPr lIns="0" tIns="0" rIns="0" bIns="0" anchor="ctr"/>
          <a:lstStyle/>
          <a:p>
            <a:pPr lvl="0">
              <a:defRPr sz="1600"/>
            </a:pPr>
          </a:p>
        </p:txBody>
      </p:sp>
      <p:sp>
        <p:nvSpPr>
          <p:cNvPr id="162" name="Shape 162"/>
          <p:cNvSpPr/>
          <p:nvPr/>
        </p:nvSpPr>
        <p:spPr>
          <a:xfrm>
            <a:off x="714375" y="3824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Số serial</a:t>
            </a:r>
          </a:p>
        </p:txBody>
      </p:sp>
      <p:grpSp>
        <p:nvGrpSpPr>
          <p:cNvPr id="165" name="Group 165"/>
          <p:cNvGrpSpPr/>
          <p:nvPr/>
        </p:nvGrpSpPr>
        <p:grpSpPr>
          <a:xfrm>
            <a:off x="1676400" y="5181600"/>
            <a:ext cx="1066800" cy="381000"/>
            <a:chOff x="0" y="0"/>
            <a:chExt cx="1066800" cy="381000"/>
          </a:xfrm>
        </p:grpSpPr>
        <p:sp>
          <p:nvSpPr>
            <p:cNvPr id="163" name="Shape 163"/>
            <p:cNvSpPr/>
            <p:nvPr/>
          </p:nvSpPr>
          <p:spPr>
            <a:xfrm>
              <a:off x="0" y="0"/>
              <a:ext cx="1066800" cy="381000"/>
            </a:xfrm>
            <a:prstGeom prst="roundRect">
              <a:avLst>
                <a:gd name="adj" fmla="val 16667"/>
              </a:avLst>
            </a:prstGeom>
            <a:solidFill>
              <a:srgbClr val="CCFFFF"/>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164" name="Shape 164"/>
            <p:cNvSpPr/>
            <p:nvPr/>
          </p:nvSpPr>
          <p:spPr>
            <a:xfrm>
              <a:off x="99288" y="33803"/>
              <a:ext cx="86822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NẠP XU</a:t>
              </a:r>
            </a:p>
          </p:txBody>
        </p:sp>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381000" y="838200"/>
            <a:ext cx="3733800" cy="5791200"/>
          </a:xfrm>
          <a:prstGeom prst="rect">
            <a:avLst/>
          </a:prstGeom>
          <a:solidFill>
            <a:srgbClr val="FFFFFF"/>
          </a:solidFill>
          <a:ln w="38100">
            <a:solidFill/>
            <a:round/>
          </a:ln>
        </p:spPr>
        <p:txBody>
          <a:bodyPr lIns="0" tIns="0" rIns="0" bIns="0" anchor="ctr"/>
          <a:lstStyle/>
          <a:p>
            <a:pPr lvl="0" algn="ctr"/>
          </a:p>
        </p:txBody>
      </p:sp>
      <p:grpSp>
        <p:nvGrpSpPr>
          <p:cNvPr id="170" name="Group 170"/>
          <p:cNvGrpSpPr/>
          <p:nvPr/>
        </p:nvGrpSpPr>
        <p:grpSpPr>
          <a:xfrm>
            <a:off x="381000" y="838200"/>
            <a:ext cx="3733800" cy="381000"/>
            <a:chOff x="0" y="0"/>
            <a:chExt cx="3733800" cy="381000"/>
          </a:xfrm>
        </p:grpSpPr>
        <p:sp>
          <p:nvSpPr>
            <p:cNvPr id="168" name="Shape 168"/>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69" name="Shape 169"/>
            <p:cNvSpPr/>
            <p:nvPr/>
          </p:nvSpPr>
          <p:spPr>
            <a:xfrm>
              <a:off x="697056" y="15169"/>
              <a:ext cx="2339688"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Nạp xu bằng thẻ cào</a:t>
              </a:r>
            </a:p>
          </p:txBody>
        </p:sp>
      </p:grpSp>
      <p:sp>
        <p:nvSpPr>
          <p:cNvPr id="171" name="Shape 171"/>
          <p:cNvSpPr/>
          <p:nvPr/>
        </p:nvSpPr>
        <p:spPr>
          <a:xfrm>
            <a:off x="4419600" y="838200"/>
            <a:ext cx="4343400" cy="21574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42900" indent="-342900">
              <a:spcBef>
                <a:spcPts val="900"/>
              </a:spcBef>
            </a:pPr>
            <a:r>
              <a:rPr sz="1600">
                <a:latin typeface="Arial Bold"/>
                <a:ea typeface="Arial Bold"/>
                <a:cs typeface="Arial Bold"/>
                <a:sym typeface="Arial Bold"/>
              </a:rPr>
              <a:t>2.2.   Click vào nút “THẺ CÀO” ở giao diện “Tài khoản”:</a:t>
            </a:r>
            <a:endParaRPr sz="1600">
              <a:latin typeface="Arial Bold"/>
              <a:ea typeface="Arial Bold"/>
              <a:cs typeface="Arial Bold"/>
              <a:sym typeface="Arial Bold"/>
            </a:endParaRPr>
          </a:p>
          <a:p>
            <a:pPr lvl="0" marL="304800" indent="-304800">
              <a:spcBef>
                <a:spcPts val="900"/>
              </a:spcBef>
              <a:buSzPct val="100000"/>
              <a:buAutoNum type="arabicPeriod" startAt="1"/>
            </a:pPr>
            <a:r>
              <a:rPr sz="1600"/>
              <a:t>Click vào </a:t>
            </a:r>
            <a:r>
              <a:rPr sz="1600">
                <a:latin typeface="Arial Bold"/>
                <a:ea typeface="Arial Bold"/>
                <a:cs typeface="Arial Bold"/>
                <a:sym typeface="Arial Bold"/>
              </a:rPr>
              <a:t>“Chọn nhà cung cấp thẻ” </a:t>
            </a:r>
            <a:r>
              <a:rPr sz="1600"/>
              <a:t>sẽ hiển thị giao diện chọn như bên cạnh</a:t>
            </a:r>
            <a:endParaRPr sz="1600"/>
          </a:p>
          <a:p>
            <a:pPr lvl="0" marL="304800" indent="-304800">
              <a:spcBef>
                <a:spcPts val="900"/>
              </a:spcBef>
              <a:buSzPct val="100000"/>
              <a:buAutoNum type="arabicPeriod" startAt="1"/>
            </a:pPr>
            <a:r>
              <a:rPr sz="1600"/>
              <a:t>Để giao diện chọn nhà cung cấp thẻ hiển thị rõ hơn thì khi đó màn hình giao diện </a:t>
            </a:r>
            <a:r>
              <a:rPr sz="1600">
                <a:latin typeface="Arial Bold"/>
                <a:ea typeface="Arial Bold"/>
                <a:cs typeface="Arial Bold"/>
                <a:sym typeface="Arial Bold"/>
              </a:rPr>
              <a:t>“Nạp xu bằng thẻ cào”</a:t>
            </a:r>
            <a:r>
              <a:rPr sz="1600"/>
              <a:t> ở phía sau sẽ tối lại.</a:t>
            </a:r>
          </a:p>
        </p:txBody>
      </p:sp>
      <p:sp>
        <p:nvSpPr>
          <p:cNvPr id="172" name="Shape 172"/>
          <p:cNvSpPr/>
          <p:nvPr/>
        </p:nvSpPr>
        <p:spPr>
          <a:xfrm>
            <a:off x="519112" y="955675"/>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173" name="Shape 173"/>
          <p:cNvSpPr/>
          <p:nvPr/>
        </p:nvSpPr>
        <p:spPr>
          <a:xfrm>
            <a:off x="595312" y="101758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74" name="Shape 174"/>
          <p:cNvSpPr/>
          <p:nvPr/>
        </p:nvSpPr>
        <p:spPr>
          <a:xfrm>
            <a:off x="581025" y="1065212"/>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175" name="Shape 175"/>
          <p:cNvSpPr/>
          <p:nvPr/>
        </p:nvSpPr>
        <p:spPr>
          <a:xfrm>
            <a:off x="596900" y="111283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178" name="Group 178"/>
          <p:cNvGrpSpPr/>
          <p:nvPr/>
        </p:nvGrpSpPr>
        <p:grpSpPr>
          <a:xfrm>
            <a:off x="-1524001" y="457199"/>
            <a:ext cx="2054241" cy="614371"/>
            <a:chOff x="0" y="0"/>
            <a:chExt cx="2054239" cy="614369"/>
          </a:xfrm>
        </p:grpSpPr>
        <p:sp>
          <p:nvSpPr>
            <p:cNvPr id="176" name="Shape 176"/>
            <p:cNvSpPr/>
            <p:nvPr/>
          </p:nvSpPr>
          <p:spPr>
            <a:xfrm>
              <a:off x="0" y="0"/>
              <a:ext cx="2054240" cy="6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 y="0"/>
                  </a:moveTo>
                  <a:lnTo>
                    <a:pt x="2137" y="0"/>
                  </a:lnTo>
                  <a:cubicBezTo>
                    <a:pt x="957" y="0"/>
                    <a:pt x="0" y="1599"/>
                    <a:pt x="0" y="3572"/>
                  </a:cubicBezTo>
                  <a:lnTo>
                    <a:pt x="0" y="17860"/>
                  </a:lnTo>
                  <a:cubicBezTo>
                    <a:pt x="0" y="19833"/>
                    <a:pt x="957" y="21432"/>
                    <a:pt x="2137" y="21432"/>
                  </a:cubicBezTo>
                  <a:lnTo>
                    <a:pt x="10683" y="21432"/>
                  </a:lnTo>
                  <a:cubicBezTo>
                    <a:pt x="11863" y="21432"/>
                    <a:pt x="12820" y="19833"/>
                    <a:pt x="12820" y="17860"/>
                  </a:cubicBezTo>
                  <a:lnTo>
                    <a:pt x="21600" y="21600"/>
                  </a:lnTo>
                  <a:lnTo>
                    <a:pt x="12820" y="12502"/>
                  </a:lnTo>
                  <a:lnTo>
                    <a:pt x="12820" y="3572"/>
                  </a:lnTo>
                  <a:cubicBezTo>
                    <a:pt x="12820" y="1599"/>
                    <a:pt x="11863" y="0"/>
                    <a:pt x="10683" y="0"/>
                  </a:cubicBezTo>
                  <a:lnTo>
                    <a:pt x="7478"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177" name="Shape 177"/>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grpSp>
        <p:nvGrpSpPr>
          <p:cNvPr id="181" name="Group 181"/>
          <p:cNvGrpSpPr/>
          <p:nvPr/>
        </p:nvGrpSpPr>
        <p:grpSpPr>
          <a:xfrm>
            <a:off x="-1" y="0"/>
            <a:ext cx="9144002" cy="381000"/>
            <a:chOff x="0" y="0"/>
            <a:chExt cx="9144000" cy="381000"/>
          </a:xfrm>
        </p:grpSpPr>
        <p:sp>
          <p:nvSpPr>
            <p:cNvPr id="179" name="Shape 179"/>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180" name="Shape 180"/>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grpSp>
        <p:nvGrpSpPr>
          <p:cNvPr id="184" name="Group 184"/>
          <p:cNvGrpSpPr/>
          <p:nvPr/>
        </p:nvGrpSpPr>
        <p:grpSpPr>
          <a:xfrm>
            <a:off x="762000" y="1981200"/>
            <a:ext cx="3048000" cy="381000"/>
            <a:chOff x="0" y="0"/>
            <a:chExt cx="3048000" cy="381000"/>
          </a:xfrm>
        </p:grpSpPr>
        <p:sp>
          <p:nvSpPr>
            <p:cNvPr id="182" name="Shape 182"/>
            <p:cNvSpPr/>
            <p:nvPr/>
          </p:nvSpPr>
          <p:spPr>
            <a:xfrm>
              <a:off x="0" y="0"/>
              <a:ext cx="3048000" cy="381000"/>
            </a:xfrm>
            <a:prstGeom prst="roundRect">
              <a:avLst>
                <a:gd name="adj" fmla="val 16667"/>
              </a:avLst>
            </a:prstGeom>
            <a:solidFill>
              <a:srgbClr val="CC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83" name="Shape 183"/>
            <p:cNvSpPr/>
            <p:nvPr/>
          </p:nvSpPr>
          <p:spPr>
            <a:xfrm>
              <a:off x="18591" y="33803"/>
              <a:ext cx="1696999"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Nhà cung cấp thẻ</a:t>
              </a:r>
            </a:p>
          </p:txBody>
        </p:sp>
      </p:grpSp>
      <p:sp>
        <p:nvSpPr>
          <p:cNvPr id="185" name="Shape 185"/>
          <p:cNvSpPr/>
          <p:nvPr/>
        </p:nvSpPr>
        <p:spPr>
          <a:xfrm>
            <a:off x="3352800" y="19812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sp>
        <p:nvSpPr>
          <p:cNvPr id="186" name="Shape 186"/>
          <p:cNvSpPr/>
          <p:nvPr/>
        </p:nvSpPr>
        <p:spPr>
          <a:xfrm>
            <a:off x="3505200" y="2098674"/>
            <a:ext cx="201613" cy="146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BBE0E3"/>
          </a:solidFill>
          <a:ln>
            <a:solidFill/>
            <a:round/>
          </a:ln>
        </p:spPr>
        <p:txBody>
          <a:bodyPr lIns="0" tIns="0" rIns="0" bIns="0" anchor="ctr"/>
          <a:lstStyle/>
          <a:p>
            <a:pPr lvl="0"/>
          </a:p>
        </p:txBody>
      </p:sp>
      <p:sp>
        <p:nvSpPr>
          <p:cNvPr id="187" name="Shape 187"/>
          <p:cNvSpPr/>
          <p:nvPr/>
        </p:nvSpPr>
        <p:spPr>
          <a:xfrm>
            <a:off x="714375" y="1538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Chọn nhà cung cấp thẻ</a:t>
            </a:r>
          </a:p>
        </p:txBody>
      </p:sp>
      <p:sp>
        <p:nvSpPr>
          <p:cNvPr id="188" name="Shape 188"/>
          <p:cNvSpPr/>
          <p:nvPr/>
        </p:nvSpPr>
        <p:spPr>
          <a:xfrm>
            <a:off x="762000" y="3124200"/>
            <a:ext cx="3048000" cy="381000"/>
          </a:xfrm>
          <a:prstGeom prst="roundRect">
            <a:avLst>
              <a:gd name="adj" fmla="val 16667"/>
            </a:avLst>
          </a:prstGeom>
          <a:solidFill>
            <a:srgbClr val="CCFFFF">
              <a:alpha val="30195"/>
            </a:srgbClr>
          </a:solidFill>
          <a:ln>
            <a:solidFill/>
            <a:round/>
          </a:ln>
        </p:spPr>
        <p:txBody>
          <a:bodyPr lIns="0" tIns="0" rIns="0" bIns="0" anchor="ctr"/>
          <a:lstStyle/>
          <a:p>
            <a:pPr lvl="0">
              <a:defRPr sz="1600"/>
            </a:pPr>
          </a:p>
        </p:txBody>
      </p:sp>
      <p:sp>
        <p:nvSpPr>
          <p:cNvPr id="189" name="Shape 189"/>
          <p:cNvSpPr/>
          <p:nvPr/>
        </p:nvSpPr>
        <p:spPr>
          <a:xfrm>
            <a:off x="714375" y="2681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Mã thẻ</a:t>
            </a:r>
          </a:p>
        </p:txBody>
      </p:sp>
      <p:sp>
        <p:nvSpPr>
          <p:cNvPr id="190" name="Shape 190"/>
          <p:cNvSpPr/>
          <p:nvPr/>
        </p:nvSpPr>
        <p:spPr>
          <a:xfrm>
            <a:off x="762000" y="4267200"/>
            <a:ext cx="3048000" cy="381000"/>
          </a:xfrm>
          <a:prstGeom prst="roundRect">
            <a:avLst>
              <a:gd name="adj" fmla="val 16667"/>
            </a:avLst>
          </a:prstGeom>
          <a:solidFill>
            <a:srgbClr val="CCFFFF">
              <a:alpha val="30195"/>
            </a:srgbClr>
          </a:solidFill>
          <a:ln>
            <a:solidFill/>
            <a:round/>
          </a:ln>
        </p:spPr>
        <p:txBody>
          <a:bodyPr lIns="0" tIns="0" rIns="0" bIns="0" anchor="ctr"/>
          <a:lstStyle/>
          <a:p>
            <a:pPr lvl="0">
              <a:defRPr sz="1600"/>
            </a:pPr>
          </a:p>
        </p:txBody>
      </p:sp>
      <p:sp>
        <p:nvSpPr>
          <p:cNvPr id="191" name="Shape 191"/>
          <p:cNvSpPr/>
          <p:nvPr/>
        </p:nvSpPr>
        <p:spPr>
          <a:xfrm>
            <a:off x="714375" y="3824287"/>
            <a:ext cx="32004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900"/>
              </a:spcBef>
              <a:defRPr sz="1600">
                <a:latin typeface="Arial Bold"/>
                <a:ea typeface="Arial Bold"/>
                <a:cs typeface="Arial Bold"/>
                <a:sym typeface="Arial Bold"/>
              </a:defRPr>
            </a:lvl1pPr>
          </a:lstStyle>
          <a:p>
            <a:pPr lvl="0">
              <a:defRPr sz="1800"/>
            </a:pPr>
            <a:r>
              <a:rPr sz="1600"/>
              <a:t>Số serial</a:t>
            </a:r>
          </a:p>
        </p:txBody>
      </p:sp>
      <p:grpSp>
        <p:nvGrpSpPr>
          <p:cNvPr id="194" name="Group 194"/>
          <p:cNvGrpSpPr/>
          <p:nvPr/>
        </p:nvGrpSpPr>
        <p:grpSpPr>
          <a:xfrm>
            <a:off x="1676400" y="5181600"/>
            <a:ext cx="1066800" cy="381000"/>
            <a:chOff x="0" y="0"/>
            <a:chExt cx="1066800" cy="381000"/>
          </a:xfrm>
        </p:grpSpPr>
        <p:sp>
          <p:nvSpPr>
            <p:cNvPr id="192" name="Shape 192"/>
            <p:cNvSpPr/>
            <p:nvPr/>
          </p:nvSpPr>
          <p:spPr>
            <a:xfrm>
              <a:off x="0" y="0"/>
              <a:ext cx="1066800" cy="381000"/>
            </a:xfrm>
            <a:prstGeom prst="roundRect">
              <a:avLst>
                <a:gd name="adj" fmla="val 16667"/>
              </a:avLst>
            </a:prstGeom>
            <a:solidFill>
              <a:srgbClr val="CCFFFF"/>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193" name="Shape 193"/>
            <p:cNvSpPr/>
            <p:nvPr/>
          </p:nvSpPr>
          <p:spPr>
            <a:xfrm>
              <a:off x="99288" y="33803"/>
              <a:ext cx="86822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NẠP XU</a:t>
              </a:r>
            </a:p>
          </p:txBody>
        </p:sp>
      </p:grpSp>
      <p:grpSp>
        <p:nvGrpSpPr>
          <p:cNvPr id="197" name="Group 197"/>
          <p:cNvGrpSpPr/>
          <p:nvPr/>
        </p:nvGrpSpPr>
        <p:grpSpPr>
          <a:xfrm>
            <a:off x="1515586" y="1981200"/>
            <a:ext cx="1921828" cy="2286001"/>
            <a:chOff x="0" y="0"/>
            <a:chExt cx="1921827" cy="2286000"/>
          </a:xfrm>
        </p:grpSpPr>
        <p:sp>
          <p:nvSpPr>
            <p:cNvPr id="195" name="Shape 195"/>
            <p:cNvSpPr/>
            <p:nvPr/>
          </p:nvSpPr>
          <p:spPr>
            <a:xfrm>
              <a:off x="8413" y="0"/>
              <a:ext cx="1905001" cy="228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0"/>
                  </a:moveTo>
                  <a:lnTo>
                    <a:pt x="2700" y="0"/>
                  </a:lnTo>
                  <a:cubicBezTo>
                    <a:pt x="1209" y="0"/>
                    <a:pt x="0" y="1007"/>
                    <a:pt x="0" y="2250"/>
                  </a:cubicBezTo>
                  <a:lnTo>
                    <a:pt x="0" y="19350"/>
                  </a:lnTo>
                  <a:cubicBezTo>
                    <a:pt x="0" y="20593"/>
                    <a:pt x="1209" y="21600"/>
                    <a:pt x="2700" y="21600"/>
                  </a:cubicBezTo>
                  <a:lnTo>
                    <a:pt x="18900" y="21600"/>
                  </a:lnTo>
                  <a:cubicBezTo>
                    <a:pt x="20391" y="21600"/>
                    <a:pt x="21600" y="20593"/>
                    <a:pt x="21600" y="19350"/>
                  </a:cubicBezTo>
                  <a:lnTo>
                    <a:pt x="21600" y="2250"/>
                  </a:lnTo>
                  <a:cubicBezTo>
                    <a:pt x="21600" y="1007"/>
                    <a:pt x="20391" y="0"/>
                    <a:pt x="18900" y="0"/>
                  </a:cubicBezTo>
                  <a:close/>
                </a:path>
              </a:pathLst>
            </a:custGeom>
            <a:solidFill>
              <a:srgbClr val="BBE0E3"/>
            </a:solidFill>
            <a:ln w="9525" cap="flat">
              <a:solidFill>
                <a:srgbClr val="000000"/>
              </a:solidFill>
              <a:prstDash val="solid"/>
              <a:round/>
            </a:ln>
            <a:effectLst/>
          </p:spPr>
          <p:txBody>
            <a:bodyPr wrap="square" lIns="0" tIns="0" rIns="0" bIns="0" numCol="1" anchor="ctr">
              <a:noAutofit/>
            </a:bodyPr>
            <a:lstStyle/>
            <a:p>
              <a:pPr lvl="0" algn="ctr"/>
            </a:p>
          </p:txBody>
        </p:sp>
        <p:sp>
          <p:nvSpPr>
            <p:cNvPr id="196" name="Shape 196"/>
            <p:cNvSpPr/>
            <p:nvPr/>
          </p:nvSpPr>
          <p:spPr>
            <a:xfrm>
              <a:off x="0" y="186203"/>
              <a:ext cx="1921828" cy="1913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lgn="ctr"/>
              <a:r>
                <a:rPr sz="1600">
                  <a:latin typeface="Arial Bold"/>
                  <a:ea typeface="Arial Bold"/>
                  <a:cs typeface="Arial Bold"/>
                  <a:sym typeface="Arial Bold"/>
                </a:rPr>
                <a:t>Nhà cung cấp thẻ:</a:t>
              </a: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a:p>
              <a:pPr lvl="0" algn="ctr"/>
              <a:endParaRPr sz="1600">
                <a:latin typeface="Arial Bold"/>
                <a:ea typeface="Arial Bold"/>
                <a:cs typeface="Arial Bold"/>
                <a:sym typeface="Arial Bold"/>
              </a:endParaRPr>
            </a:p>
          </p:txBody>
        </p:sp>
      </p:grpSp>
      <p:grpSp>
        <p:nvGrpSpPr>
          <p:cNvPr id="200" name="Group 200"/>
          <p:cNvGrpSpPr/>
          <p:nvPr/>
        </p:nvGrpSpPr>
        <p:grpSpPr>
          <a:xfrm>
            <a:off x="1523999" y="2438400"/>
            <a:ext cx="1905001" cy="533400"/>
            <a:chOff x="0" y="0"/>
            <a:chExt cx="1905000" cy="533400"/>
          </a:xfrm>
        </p:grpSpPr>
        <p:sp>
          <p:nvSpPr>
            <p:cNvPr id="198" name="Shape 198"/>
            <p:cNvSpPr/>
            <p:nvPr/>
          </p:nvSpPr>
          <p:spPr>
            <a:xfrm>
              <a:off x="0" y="0"/>
              <a:ext cx="1905000" cy="5334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199" name="Shape 199"/>
            <p:cNvSpPr/>
            <p:nvPr/>
          </p:nvSpPr>
          <p:spPr>
            <a:xfrm>
              <a:off x="0" y="110003"/>
              <a:ext cx="665223"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Viettel</a:t>
              </a:r>
            </a:p>
          </p:txBody>
        </p:sp>
      </p:grpSp>
      <p:sp>
        <p:nvSpPr>
          <p:cNvPr id="201" name="Shape 201"/>
          <p:cNvSpPr/>
          <p:nvPr/>
        </p:nvSpPr>
        <p:spPr>
          <a:xfrm>
            <a:off x="3048000" y="2647950"/>
            <a:ext cx="182563" cy="176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202" name="Shape 202"/>
          <p:cNvSpPr/>
          <p:nvPr/>
        </p:nvSpPr>
        <p:spPr>
          <a:xfrm>
            <a:off x="3094037" y="2687637"/>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00FF00"/>
          </a:solidFill>
          <a:ln>
            <a:solidFill/>
            <a:round/>
          </a:ln>
        </p:spPr>
        <p:txBody>
          <a:bodyPr lIns="0" tIns="0" rIns="0" bIns="0" anchor="ctr"/>
          <a:lstStyle/>
          <a:p>
            <a:pPr lvl="0"/>
          </a:p>
        </p:txBody>
      </p:sp>
      <p:grpSp>
        <p:nvGrpSpPr>
          <p:cNvPr id="205" name="Group 205"/>
          <p:cNvGrpSpPr/>
          <p:nvPr/>
        </p:nvGrpSpPr>
        <p:grpSpPr>
          <a:xfrm>
            <a:off x="1522412" y="2971800"/>
            <a:ext cx="1906588" cy="533400"/>
            <a:chOff x="0" y="0"/>
            <a:chExt cx="1906587" cy="533400"/>
          </a:xfrm>
        </p:grpSpPr>
        <p:sp>
          <p:nvSpPr>
            <p:cNvPr id="203" name="Shape 203"/>
            <p:cNvSpPr/>
            <p:nvPr/>
          </p:nvSpPr>
          <p:spPr>
            <a:xfrm>
              <a:off x="0" y="0"/>
              <a:ext cx="1906588" cy="5334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204" name="Shape 204"/>
            <p:cNvSpPr/>
            <p:nvPr/>
          </p:nvSpPr>
          <p:spPr>
            <a:xfrm>
              <a:off x="0" y="110003"/>
              <a:ext cx="107221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Vinaphone</a:t>
              </a:r>
            </a:p>
          </p:txBody>
        </p:sp>
      </p:grpSp>
      <p:sp>
        <p:nvSpPr>
          <p:cNvPr id="206" name="Shape 206"/>
          <p:cNvSpPr/>
          <p:nvPr/>
        </p:nvSpPr>
        <p:spPr>
          <a:xfrm>
            <a:off x="3044825" y="3133725"/>
            <a:ext cx="182563" cy="176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207" name="Shape 207"/>
          <p:cNvSpPr/>
          <p:nvPr/>
        </p:nvSpPr>
        <p:spPr>
          <a:xfrm>
            <a:off x="3090862" y="3173412"/>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grpSp>
        <p:nvGrpSpPr>
          <p:cNvPr id="210" name="Group 210"/>
          <p:cNvGrpSpPr/>
          <p:nvPr/>
        </p:nvGrpSpPr>
        <p:grpSpPr>
          <a:xfrm>
            <a:off x="1524000" y="3505200"/>
            <a:ext cx="1905000" cy="533400"/>
            <a:chOff x="0" y="0"/>
            <a:chExt cx="1905000" cy="533400"/>
          </a:xfrm>
        </p:grpSpPr>
        <p:sp>
          <p:nvSpPr>
            <p:cNvPr id="208" name="Shape 208"/>
            <p:cNvSpPr/>
            <p:nvPr/>
          </p:nvSpPr>
          <p:spPr>
            <a:xfrm>
              <a:off x="0" y="0"/>
              <a:ext cx="1905000" cy="533400"/>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600"/>
              </a:pPr>
            </a:p>
          </p:txBody>
        </p:sp>
        <p:sp>
          <p:nvSpPr>
            <p:cNvPr id="209" name="Shape 209"/>
            <p:cNvSpPr/>
            <p:nvPr/>
          </p:nvSpPr>
          <p:spPr>
            <a:xfrm>
              <a:off x="0" y="110003"/>
              <a:ext cx="94005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600"/>
              </a:lvl1pPr>
            </a:lstStyle>
            <a:p>
              <a:pPr lvl="0">
                <a:defRPr sz="1800"/>
              </a:pPr>
              <a:r>
                <a:rPr sz="1600"/>
                <a:t>Mobifone</a:t>
              </a:r>
            </a:p>
          </p:txBody>
        </p:sp>
      </p:grpSp>
      <p:sp>
        <p:nvSpPr>
          <p:cNvPr id="211" name="Shape 211"/>
          <p:cNvSpPr/>
          <p:nvPr/>
        </p:nvSpPr>
        <p:spPr>
          <a:xfrm>
            <a:off x="3074987" y="3709987"/>
            <a:ext cx="182563"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
        <p:nvSpPr>
          <p:cNvPr id="212" name="Shape 212"/>
          <p:cNvSpPr/>
          <p:nvPr/>
        </p:nvSpPr>
        <p:spPr>
          <a:xfrm>
            <a:off x="3121025" y="3749675"/>
            <a:ext cx="90488"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381000" y="838200"/>
            <a:ext cx="3733800" cy="5791200"/>
          </a:xfrm>
          <a:prstGeom prst="rect">
            <a:avLst/>
          </a:prstGeom>
          <a:solidFill>
            <a:srgbClr val="FFFFFF"/>
          </a:solidFill>
          <a:ln w="38100">
            <a:solidFill/>
            <a:round/>
          </a:ln>
        </p:spPr>
        <p:txBody>
          <a:bodyPr lIns="0" tIns="0" rIns="0" bIns="0" anchor="ctr"/>
          <a:lstStyle/>
          <a:p>
            <a:pPr lvl="0" algn="ctr">
              <a:defRPr>
                <a:latin typeface="Arial Bold"/>
                <a:ea typeface="Arial Bold"/>
                <a:cs typeface="Arial Bold"/>
                <a:sym typeface="Arial Bold"/>
              </a:defRPr>
            </a:pPr>
          </a:p>
        </p:txBody>
      </p:sp>
      <p:grpSp>
        <p:nvGrpSpPr>
          <p:cNvPr id="217" name="Group 217"/>
          <p:cNvGrpSpPr/>
          <p:nvPr/>
        </p:nvGrpSpPr>
        <p:grpSpPr>
          <a:xfrm>
            <a:off x="381000" y="838200"/>
            <a:ext cx="3733800" cy="381000"/>
            <a:chOff x="0" y="0"/>
            <a:chExt cx="3733800" cy="381000"/>
          </a:xfrm>
        </p:grpSpPr>
        <p:sp>
          <p:nvSpPr>
            <p:cNvPr id="215" name="Shape 215"/>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defRPr sz="1600">
                  <a:latin typeface="Arial Bold"/>
                  <a:ea typeface="Arial Bold"/>
                  <a:cs typeface="Arial Bold"/>
                  <a:sym typeface="Arial Bold"/>
                </a:defRPr>
              </a:pPr>
            </a:p>
          </p:txBody>
        </p:sp>
        <p:sp>
          <p:nvSpPr>
            <p:cNvPr id="216" name="Shape 216"/>
            <p:cNvSpPr/>
            <p:nvPr/>
          </p:nvSpPr>
          <p:spPr>
            <a:xfrm>
              <a:off x="1316106" y="33803"/>
              <a:ext cx="1101588"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600">
                  <a:latin typeface="Arial Bold"/>
                  <a:ea typeface="Arial Bold"/>
                  <a:cs typeface="Arial Bold"/>
                  <a:sym typeface="Arial Bold"/>
                </a:defRPr>
              </a:lvl1pPr>
            </a:lstStyle>
            <a:p>
              <a:pPr lvl="0">
                <a:defRPr sz="1800"/>
              </a:pPr>
              <a:r>
                <a:rPr sz="1600"/>
                <a:t>TRỢ GIÚP</a:t>
              </a:r>
            </a:p>
          </p:txBody>
        </p:sp>
      </p:grpSp>
      <p:sp>
        <p:nvSpPr>
          <p:cNvPr id="218" name="Shape 218"/>
          <p:cNvSpPr/>
          <p:nvPr/>
        </p:nvSpPr>
        <p:spPr>
          <a:xfrm>
            <a:off x="4343400" y="914400"/>
            <a:ext cx="4343400" cy="2507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342900" indent="-342900">
              <a:spcBef>
                <a:spcPts val="900"/>
              </a:spcBef>
            </a:pPr>
            <a:r>
              <a:rPr sz="1600">
                <a:latin typeface="Arial Bold"/>
                <a:ea typeface="Arial Bold"/>
                <a:cs typeface="Arial Bold"/>
                <a:sym typeface="Arial Bold"/>
              </a:rPr>
              <a:t>3.   Giao diện khi click vào “TRỢ GIÚP”</a:t>
            </a:r>
            <a:endParaRPr sz="1600">
              <a:latin typeface="Arial Bold"/>
              <a:ea typeface="Arial Bold"/>
              <a:cs typeface="Arial Bold"/>
              <a:sym typeface="Arial Bold"/>
            </a:endParaRPr>
          </a:p>
          <a:p>
            <a:pPr lvl="0" marL="304800" indent="-304800">
              <a:spcBef>
                <a:spcPts val="900"/>
              </a:spcBef>
              <a:buSzPct val="100000"/>
              <a:buAutoNum type="arabicPeriod" startAt="1"/>
            </a:pPr>
            <a:r>
              <a:rPr sz="1600"/>
              <a:t>Click vào </a:t>
            </a:r>
            <a:r>
              <a:rPr sz="1600">
                <a:latin typeface="Arial Bold"/>
                <a:ea typeface="Arial Bold"/>
                <a:cs typeface="Arial Bold"/>
                <a:sym typeface="Arial Bold"/>
              </a:rPr>
              <a:t>“TRỢ GIÚP” </a:t>
            </a:r>
            <a:r>
              <a:rPr sz="1600"/>
              <a:t>ở cuối giao diện trang chủ sẽ hiển thị giao diện chọn như bên cạnh</a:t>
            </a:r>
            <a:endParaRPr sz="1600"/>
          </a:p>
          <a:p>
            <a:pPr lvl="0" marL="304800" indent="-304800">
              <a:spcBef>
                <a:spcPts val="900"/>
              </a:spcBef>
              <a:buSzPct val="100000"/>
              <a:buAutoNum type="arabicPeriod" startAt="1"/>
            </a:pPr>
            <a:r>
              <a:rPr sz="1600"/>
              <a:t>Để xây dựng được chức năng </a:t>
            </a:r>
            <a:r>
              <a:rPr sz="1600">
                <a:latin typeface="Arial Bold"/>
                <a:ea typeface="Arial Bold"/>
                <a:cs typeface="Arial Bold"/>
                <a:sym typeface="Arial Bold"/>
              </a:rPr>
              <a:t>“Trợ giúp” </a:t>
            </a:r>
            <a:r>
              <a:rPr sz="1600"/>
              <a:t>cần có số nhân sự quản lý số điện thoại và mail chăm sóc khách hàng</a:t>
            </a:r>
            <a:endParaRPr sz="1600"/>
          </a:p>
          <a:p>
            <a:pPr lvl="0" marL="304800" indent="-304800">
              <a:spcBef>
                <a:spcPts val="900"/>
              </a:spcBef>
              <a:buSzPct val="100000"/>
              <a:buAutoNum type="arabicPeriod" startAt="1"/>
            </a:pPr>
            <a:r>
              <a:rPr sz="1600"/>
              <a:t>Click vào Biểu tượng thanh menu sẽ hiển thị giao diện menu</a:t>
            </a:r>
          </a:p>
        </p:txBody>
      </p:sp>
      <p:sp>
        <p:nvSpPr>
          <p:cNvPr id="219" name="Shape 219"/>
          <p:cNvSpPr/>
          <p:nvPr/>
        </p:nvSpPr>
        <p:spPr>
          <a:xfrm>
            <a:off x="519112" y="955675"/>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220" name="Shape 220"/>
          <p:cNvSpPr/>
          <p:nvPr/>
        </p:nvSpPr>
        <p:spPr>
          <a:xfrm>
            <a:off x="595312" y="101758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21" name="Shape 221"/>
          <p:cNvSpPr/>
          <p:nvPr/>
        </p:nvSpPr>
        <p:spPr>
          <a:xfrm>
            <a:off x="581025" y="1065212"/>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22" name="Shape 222"/>
          <p:cNvSpPr/>
          <p:nvPr/>
        </p:nvSpPr>
        <p:spPr>
          <a:xfrm>
            <a:off x="596900" y="1112837"/>
            <a:ext cx="228601" cy="1"/>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225" name="Group 225"/>
          <p:cNvGrpSpPr/>
          <p:nvPr/>
        </p:nvGrpSpPr>
        <p:grpSpPr>
          <a:xfrm>
            <a:off x="-1524001" y="457199"/>
            <a:ext cx="2054241" cy="614371"/>
            <a:chOff x="0" y="0"/>
            <a:chExt cx="2054239" cy="614369"/>
          </a:xfrm>
        </p:grpSpPr>
        <p:sp>
          <p:nvSpPr>
            <p:cNvPr id="223" name="Shape 223"/>
            <p:cNvSpPr/>
            <p:nvPr/>
          </p:nvSpPr>
          <p:spPr>
            <a:xfrm>
              <a:off x="0" y="0"/>
              <a:ext cx="2054240" cy="6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 y="0"/>
                  </a:moveTo>
                  <a:lnTo>
                    <a:pt x="2137" y="0"/>
                  </a:lnTo>
                  <a:cubicBezTo>
                    <a:pt x="957" y="0"/>
                    <a:pt x="0" y="1599"/>
                    <a:pt x="0" y="3572"/>
                  </a:cubicBezTo>
                  <a:lnTo>
                    <a:pt x="0" y="17860"/>
                  </a:lnTo>
                  <a:cubicBezTo>
                    <a:pt x="0" y="19833"/>
                    <a:pt x="957" y="21432"/>
                    <a:pt x="2137" y="21432"/>
                  </a:cubicBezTo>
                  <a:lnTo>
                    <a:pt x="10683" y="21432"/>
                  </a:lnTo>
                  <a:cubicBezTo>
                    <a:pt x="11863" y="21432"/>
                    <a:pt x="12820" y="19833"/>
                    <a:pt x="12820" y="17860"/>
                  </a:cubicBezTo>
                  <a:lnTo>
                    <a:pt x="21600" y="21600"/>
                  </a:lnTo>
                  <a:lnTo>
                    <a:pt x="12820" y="12502"/>
                  </a:lnTo>
                  <a:lnTo>
                    <a:pt x="12820" y="3572"/>
                  </a:lnTo>
                  <a:cubicBezTo>
                    <a:pt x="12820" y="1599"/>
                    <a:pt x="11863" y="0"/>
                    <a:pt x="10683" y="0"/>
                  </a:cubicBezTo>
                  <a:lnTo>
                    <a:pt x="7478"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224" name="Shape 224"/>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grpSp>
        <p:nvGrpSpPr>
          <p:cNvPr id="228" name="Group 228"/>
          <p:cNvGrpSpPr/>
          <p:nvPr/>
        </p:nvGrpSpPr>
        <p:grpSpPr>
          <a:xfrm>
            <a:off x="-1" y="0"/>
            <a:ext cx="9144002" cy="381000"/>
            <a:chOff x="0" y="0"/>
            <a:chExt cx="9144000" cy="381000"/>
          </a:xfrm>
        </p:grpSpPr>
        <p:sp>
          <p:nvSpPr>
            <p:cNvPr id="226" name="Shape 226"/>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227" name="Shape 227"/>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229" name="Shape 229"/>
          <p:cNvSpPr/>
          <p:nvPr/>
        </p:nvSpPr>
        <p:spPr>
          <a:xfrm>
            <a:off x="381000" y="2573337"/>
            <a:ext cx="3733800"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t>Mọi góp ý về app </a:t>
            </a:r>
            <a:r>
              <a:rPr>
                <a:latin typeface="Arial Bold"/>
                <a:ea typeface="Arial Bold"/>
                <a:cs typeface="Arial Bold"/>
                <a:sym typeface="Arial Bold"/>
              </a:rPr>
              <a:t>Xổ số nhanh </a:t>
            </a:r>
            <a:r>
              <a:t>xin vui lòng gọi</a:t>
            </a:r>
            <a:r>
              <a:rPr>
                <a:latin typeface="Arial Bold"/>
                <a:ea typeface="Arial Bold"/>
                <a:cs typeface="Arial Bold"/>
                <a:sym typeface="Arial Bold"/>
              </a:rPr>
              <a:t> &lt;số điện thoại chăm sóc khách hàng&gt; </a:t>
            </a:r>
            <a:r>
              <a:t>hoặc gửi về</a:t>
            </a:r>
            <a:r>
              <a:rPr>
                <a:latin typeface="Arial Bold"/>
                <a:ea typeface="Arial Bold"/>
                <a:cs typeface="Arial Bold"/>
                <a:sym typeface="Arial Bold"/>
              </a:rPr>
              <a:t> </a:t>
            </a:r>
            <a:r>
              <a:t>địa chỉ:</a:t>
            </a:r>
            <a:r>
              <a:rPr>
                <a:latin typeface="Arial Bold"/>
                <a:ea typeface="Arial Bold"/>
                <a:cs typeface="Arial Bold"/>
                <a:sym typeface="Arial Bold"/>
              </a:rPr>
              <a:t> &lt;địa chỉ mail&gt;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nvSpPr>
        <p:spPr>
          <a:xfrm>
            <a:off x="304800" y="762000"/>
            <a:ext cx="3733800" cy="5867400"/>
          </a:xfrm>
          <a:prstGeom prst="rect">
            <a:avLst/>
          </a:prstGeom>
          <a:solidFill>
            <a:srgbClr val="FFFFFF"/>
          </a:solidFill>
          <a:ln w="38100">
            <a:solidFill/>
            <a:round/>
          </a:ln>
        </p:spPr>
        <p:txBody>
          <a:bodyPr lIns="0" tIns="0" rIns="0" bIns="0" anchor="ctr"/>
          <a:lstStyle/>
          <a:p>
            <a:pPr lvl="0" algn="ctr"/>
          </a:p>
        </p:txBody>
      </p:sp>
      <p:sp>
        <p:nvSpPr>
          <p:cNvPr id="232" name="Shape 232"/>
          <p:cNvSpPr/>
          <p:nvPr/>
        </p:nvSpPr>
        <p:spPr>
          <a:xfrm>
            <a:off x="4343400" y="685800"/>
            <a:ext cx="4648200" cy="53303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spcBef>
                <a:spcPts val="900"/>
              </a:spcBef>
            </a:pPr>
            <a:r>
              <a:rPr sz="1500">
                <a:latin typeface="Arial Bold"/>
                <a:ea typeface="Arial Bold"/>
                <a:cs typeface="Arial Bold"/>
                <a:sym typeface="Arial Bold"/>
              </a:rPr>
              <a:t>4. Giao diện mục Tra cứu KQXS</a:t>
            </a:r>
            <a:endParaRPr sz="1500">
              <a:latin typeface="Arial Bold"/>
              <a:ea typeface="Arial Bold"/>
              <a:cs typeface="Arial Bold"/>
              <a:sym typeface="Arial Bold"/>
            </a:endParaRPr>
          </a:p>
          <a:p>
            <a:pPr lvl="0">
              <a:spcBef>
                <a:spcPts val="900"/>
              </a:spcBef>
            </a:pPr>
            <a:r>
              <a:rPr sz="1500">
                <a:latin typeface="Arial Bold"/>
                <a:ea typeface="Arial Bold"/>
                <a:cs typeface="Arial Bold"/>
                <a:sym typeface="Arial Bold"/>
              </a:rPr>
              <a:t>4.1. Mô tả</a:t>
            </a:r>
            <a:endParaRPr sz="1500">
              <a:latin typeface="Arial Bold"/>
              <a:ea typeface="Arial Bold"/>
              <a:cs typeface="Arial Bold"/>
              <a:sym typeface="Arial Bold"/>
            </a:endParaRPr>
          </a:p>
          <a:p>
            <a:pPr lvl="0">
              <a:spcBef>
                <a:spcPts val="900"/>
              </a:spcBef>
              <a:buSzPct val="100000"/>
              <a:buAutoNum type="arabicPeriod" startAt="1"/>
            </a:pPr>
            <a:r>
              <a:rPr sz="1500"/>
              <a:t>    Từ giao diện Trang chủ click vào mục </a:t>
            </a:r>
            <a:r>
              <a:rPr sz="1500">
                <a:latin typeface="Arial Bold"/>
                <a:ea typeface="Arial Bold"/>
                <a:cs typeface="Arial Bold"/>
                <a:sym typeface="Arial Bold"/>
              </a:rPr>
              <a:t>“Tra cứu KQXS” </a:t>
            </a:r>
            <a:r>
              <a:rPr sz="1500"/>
              <a:t>sẽ hiển thị bảng kết quả xổ số miền Bắc ngày hiện tại.</a:t>
            </a:r>
            <a:endParaRPr sz="1500"/>
          </a:p>
          <a:p>
            <a:pPr lvl="0">
              <a:spcBef>
                <a:spcPts val="900"/>
              </a:spcBef>
              <a:buSzPct val="100000"/>
              <a:buChar char="•"/>
            </a:pPr>
            <a:r>
              <a:rPr sz="1500"/>
              <a:t>    Bảng kết quả hiển thị như hình bên cạnh     </a:t>
            </a:r>
            <a:endParaRPr sz="1500"/>
          </a:p>
          <a:p>
            <a:pPr lvl="0">
              <a:spcBef>
                <a:spcPts val="900"/>
              </a:spcBef>
              <a:buSzPct val="100000"/>
              <a:buChar char="•"/>
            </a:pPr>
            <a:r>
              <a:rPr sz="1500"/>
              <a:t>    Tra cứu KQXS giúp khách hàng tra cứu kết quả xổ số và lô tô của từng tỉnh/thành phố trong thời gian cụ thể.</a:t>
            </a:r>
            <a:endParaRPr sz="1500"/>
          </a:p>
          <a:p>
            <a:pPr lvl="0">
              <a:spcBef>
                <a:spcPts val="900"/>
              </a:spcBef>
              <a:buSzPct val="100000"/>
              <a:buChar char="•"/>
            </a:pPr>
            <a:r>
              <a:rPr sz="1500"/>
              <a:t>    Lô tô là 2 chữ số cuối cùng của số trúng thưởng</a:t>
            </a:r>
            <a:endParaRPr sz="1500"/>
          </a:p>
          <a:p>
            <a:pPr lvl="0">
              <a:spcBef>
                <a:spcPts val="900"/>
              </a:spcBef>
              <a:buSzPct val="100000"/>
              <a:buChar char="•"/>
            </a:pPr>
            <a:r>
              <a:rPr sz="1500"/>
              <a:t>    Biểu tượng Thanh menu ở góc trái cạnh </a:t>
            </a:r>
            <a:r>
              <a:rPr sz="1500">
                <a:latin typeface="Arial Bold"/>
                <a:ea typeface="Arial Bold"/>
                <a:cs typeface="Arial Bold"/>
                <a:sym typeface="Arial Bold"/>
              </a:rPr>
              <a:t>“KẾT QUẢ XỔ SỐ MIỀN BẮC”</a:t>
            </a:r>
            <a:endParaRPr sz="1500">
              <a:latin typeface="Arial Bold"/>
              <a:ea typeface="Arial Bold"/>
              <a:cs typeface="Arial Bold"/>
              <a:sym typeface="Arial Bold"/>
            </a:endParaRPr>
          </a:p>
          <a:p>
            <a:pPr lvl="0">
              <a:spcBef>
                <a:spcPts val="900"/>
              </a:spcBef>
              <a:buSzPct val="100000"/>
              <a:buChar char="•"/>
            </a:pPr>
            <a:r>
              <a:rPr sz="1500"/>
              <a:t>     Dữ liệu cho mục </a:t>
            </a:r>
            <a:r>
              <a:rPr sz="1500">
                <a:latin typeface="Arial Bold"/>
                <a:ea typeface="Arial Bold"/>
                <a:cs typeface="Arial Bold"/>
                <a:sym typeface="Arial Bold"/>
              </a:rPr>
              <a:t>TRA CỨU KẾT QUẢ XỔ SỐ</a:t>
            </a:r>
            <a:r>
              <a:rPr sz="1500"/>
              <a:t> từ 1/1/2007 đến nay được lấy từ trang ketqua888.com</a:t>
            </a:r>
            <a:endParaRPr sz="1500"/>
          </a:p>
          <a:p>
            <a:pPr lvl="0">
              <a:spcBef>
                <a:spcPts val="900"/>
              </a:spcBef>
              <a:buSzPct val="100000"/>
              <a:buChar char="•"/>
            </a:pPr>
            <a:r>
              <a:rPr sz="1500"/>
              <a:t>     Tiêu chí tra cứu kết quả xố số:</a:t>
            </a:r>
            <a:endParaRPr sz="1500"/>
          </a:p>
          <a:p>
            <a:pPr lvl="1" marL="457200" indent="0">
              <a:spcBef>
                <a:spcPts val="900"/>
              </a:spcBef>
              <a:buSzPct val="100000"/>
              <a:buFont typeface="Arial"/>
              <a:buChar char="+"/>
            </a:pPr>
            <a:r>
              <a:rPr sz="1500"/>
              <a:t>    Tra cứu theo Tỉnh/ thành phố, lựa chọn tỉnh/TP gồm: Miền Bắc và 64 tỉnh thành</a:t>
            </a:r>
            <a:endParaRPr sz="1500"/>
          </a:p>
          <a:p>
            <a:pPr lvl="1" marL="457200" indent="0">
              <a:spcBef>
                <a:spcPts val="900"/>
              </a:spcBef>
              <a:buSzPct val="100000"/>
              <a:buFont typeface="Arial"/>
              <a:buChar char="+"/>
            </a:pPr>
            <a:r>
              <a:rPr sz="1500"/>
              <a:t>   Tra cứu theo thời gian: ngày/tháng/năm (thiết kế kèm lịch để Khách hàng chọn ngày phù hợp)</a:t>
            </a:r>
          </a:p>
        </p:txBody>
      </p:sp>
      <p:graphicFrame>
        <p:nvGraphicFramePr>
          <p:cNvPr id="233" name="Table 233"/>
          <p:cNvGraphicFramePr/>
          <p:nvPr/>
        </p:nvGraphicFramePr>
        <p:xfrm>
          <a:off x="304800" y="2514600"/>
          <a:ext cx="3733800" cy="3819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2987"/>
                <a:gridCol w="2690812"/>
              </a:tblGrid>
              <a:tr h="422275">
                <a:tc>
                  <a:txBody>
                    <a:bodyPr/>
                    <a:lstStyle/>
                    <a:p>
                      <a:pPr lvl="0" algn="l">
                        <a:spcBef>
                          <a:spcPts val="300"/>
                        </a:spcBef>
                        <a:defRPr b="0" i="0" sz="1800"/>
                      </a:pPr>
                      <a:r>
                        <a:rPr sz="1400"/>
                        <a:t>Đặc biệt</a:t>
                      </a:r>
                    </a:p>
                  </a:txBody>
                  <a:tcPr marL="45720" marR="45720" marT="45720" marB="45720" anchor="t" anchorCtr="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200"/>
                        </a:spcBef>
                        <a:defRPr b="0" i="0" sz="1800"/>
                      </a:pPr>
                      <a:r>
                        <a:rPr sz="1200"/>
                        <a:t>28128</a:t>
                      </a:r>
                    </a:p>
                  </a:txBody>
                  <a:tcPr marL="45720" marR="45720" marT="45720" marB="45720" anchor="t" anchorCtr="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nhất</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defRPr b="0" i="0" sz="1800"/>
                      </a:pPr>
                      <a:r>
                        <a:rPr sz="1200"/>
                        <a:t>60495</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nhì</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200"/>
                        </a:spcBef>
                        <a:buSzPct val="100000"/>
                        <a:buAutoNum type="arabicPeriod" startAt="1"/>
                        <a:defRPr b="0" i="0" sz="1800"/>
                      </a:pPr>
                      <a:r>
                        <a:rPr sz="1200"/>
                        <a:t>                       66684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ba</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80978 	78189 	68994</a:t>
                      </a:r>
                      <a:endParaRPr sz="1200"/>
                    </a:p>
                    <a:p>
                      <a:pPr lvl="0" algn="l">
                        <a:spcBef>
                          <a:spcPts val="200"/>
                        </a:spcBef>
                        <a:defRPr b="0" i="0" sz="1800"/>
                      </a:pPr>
                      <a:r>
                        <a:rPr sz="1200"/>
                        <a:t>25693 	31872 	97882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tư</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9450      4226      7379       1292</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93712">
                <a:tc>
                  <a:txBody>
                    <a:bodyPr/>
                    <a:lstStyle/>
                    <a:p>
                      <a:pPr lvl="0" algn="l">
                        <a:spcBef>
                          <a:spcPts val="300"/>
                        </a:spcBef>
                        <a:defRPr b="0" i="0" sz="1800"/>
                      </a:pPr>
                      <a:r>
                        <a:rPr sz="1400"/>
                        <a:t>Giải năm</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3267 	3463 	2292</a:t>
                      </a:r>
                      <a:endParaRPr sz="1200"/>
                    </a:p>
                    <a:p>
                      <a:pPr lvl="0" algn="l">
                        <a:spcBef>
                          <a:spcPts val="200"/>
                        </a:spcBef>
                        <a:defRPr b="0" i="0" sz="1800"/>
                      </a:pPr>
                      <a:r>
                        <a:rPr sz="1200"/>
                        <a:t>6770 	9141 	8904</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sáu</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spcBef>
                          <a:spcPts val="200"/>
                        </a:spcBef>
                        <a:defRPr b="0" i="0" sz="1800"/>
                      </a:pPr>
                      <a:r>
                        <a:rPr sz="1200"/>
                        <a:t>817             857                    820</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tr>
              <a:tr h="422275">
                <a:tc>
                  <a:txBody>
                    <a:bodyPr/>
                    <a:lstStyle/>
                    <a:p>
                      <a:pPr lvl="0" algn="l">
                        <a:spcBef>
                          <a:spcPts val="300"/>
                        </a:spcBef>
                        <a:defRPr b="0" i="0" sz="1800"/>
                      </a:pPr>
                      <a:r>
                        <a:rPr sz="1400"/>
                        <a:t>Giải bảy</a:t>
                      </a:r>
                    </a:p>
                  </a:txBody>
                  <a:tcPr marL="45720" marR="45720" marT="45720" marB="45720" anchor="t" anchorCtr="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l">
                        <a:spcBef>
                          <a:spcPts val="200"/>
                        </a:spcBef>
                        <a:defRPr b="0" i="0" sz="1800"/>
                      </a:pPr>
                      <a:r>
                        <a:rPr sz="1200"/>
                        <a:t>47           18            84            49</a:t>
                      </a:r>
                    </a:p>
                  </a:txBody>
                  <a:tcPr marL="45720" marR="45720" marT="45720" marB="45720" anchor="t" anchorCtr="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tr>
            </a:tbl>
          </a:graphicData>
        </a:graphic>
      </p:graphicFrame>
      <p:grpSp>
        <p:nvGrpSpPr>
          <p:cNvPr id="236" name="Group 236"/>
          <p:cNvGrpSpPr/>
          <p:nvPr/>
        </p:nvGrpSpPr>
        <p:grpSpPr>
          <a:xfrm>
            <a:off x="304799" y="2133600"/>
            <a:ext cx="3733801" cy="381000"/>
            <a:chOff x="0" y="0"/>
            <a:chExt cx="3733800" cy="381000"/>
          </a:xfrm>
        </p:grpSpPr>
        <p:sp>
          <p:nvSpPr>
            <p:cNvPr id="234" name="Shape 234"/>
            <p:cNvSpPr/>
            <p:nvPr/>
          </p:nvSpPr>
          <p:spPr>
            <a:xfrm>
              <a:off x="0" y="0"/>
              <a:ext cx="3733800" cy="381000"/>
            </a:xfrm>
            <a:prstGeom prst="rect">
              <a:avLst/>
            </a:prstGeom>
            <a:solidFill>
              <a:srgbClr val="FF3300">
                <a:alpha val="50195"/>
              </a:srgbClr>
            </a:solidFill>
            <a:ln w="9525" cap="flat">
              <a:solidFill>
                <a:srgbClr val="000000"/>
              </a:solidFill>
              <a:prstDash val="solid"/>
              <a:round/>
            </a:ln>
            <a:effectLst/>
          </p:spPr>
          <p:txBody>
            <a:bodyPr wrap="square" lIns="0" tIns="0" rIns="0" bIns="0" numCol="1" anchor="ctr">
              <a:noAutofit/>
            </a:bodyPr>
            <a:lstStyle/>
            <a:p>
              <a:pPr lvl="0"/>
            </a:p>
          </p:txBody>
        </p:sp>
        <p:sp>
          <p:nvSpPr>
            <p:cNvPr id="235" name="Shape 235"/>
            <p:cNvSpPr/>
            <p:nvPr/>
          </p:nvSpPr>
          <p:spPr>
            <a:xfrm>
              <a:off x="0" y="15169"/>
              <a:ext cx="3369727"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r>
                <a:t>29-10-2013                         Lô tô</a:t>
              </a:r>
            </a:p>
          </p:txBody>
        </p:sp>
      </p:grpSp>
      <p:sp>
        <p:nvSpPr>
          <p:cNvPr id="237" name="Shape 237"/>
          <p:cNvSpPr/>
          <p:nvPr/>
        </p:nvSpPr>
        <p:spPr>
          <a:xfrm>
            <a:off x="2590800" y="2133600"/>
            <a:ext cx="0" cy="381001"/>
          </a:xfrm>
          <a:prstGeom prst="line">
            <a:avLst/>
          </a:prstGeom>
          <a:ln>
            <a:solidFill/>
            <a:round/>
          </a:ln>
        </p:spPr>
        <p:txBody>
          <a:bodyPr lIns="0" tIns="0" rIns="0" bIns="0"/>
          <a:lstStyle/>
          <a:p>
            <a:pPr lvl="0" defTabSz="457200">
              <a:defRPr sz="1200">
                <a:latin typeface="+mj-lt"/>
                <a:ea typeface="+mj-ea"/>
                <a:cs typeface="+mj-cs"/>
                <a:sym typeface="Helvetica"/>
              </a:defRPr>
            </a:pPr>
          </a:p>
        </p:txBody>
      </p:sp>
      <p:sp>
        <p:nvSpPr>
          <p:cNvPr id="238" name="Shape 238"/>
          <p:cNvSpPr/>
          <p:nvPr/>
        </p:nvSpPr>
        <p:spPr>
          <a:xfrm>
            <a:off x="457200" y="6248400"/>
            <a:ext cx="304800" cy="228600"/>
          </a:xfrm>
          <a:prstGeom prst="leftArrow">
            <a:avLst>
              <a:gd name="adj1" fmla="val 50000"/>
              <a:gd name="adj2" fmla="val 33333"/>
            </a:avLst>
          </a:prstGeom>
          <a:solidFill>
            <a:srgbClr val="BBE0E3"/>
          </a:solidFill>
          <a:ln>
            <a:solidFill/>
            <a:round/>
          </a:ln>
        </p:spPr>
        <p:txBody>
          <a:bodyPr lIns="0" tIns="0" rIns="0" bIns="0" anchor="ctr"/>
          <a:lstStyle/>
          <a:p>
            <a:pPr lvl="0"/>
          </a:p>
        </p:txBody>
      </p:sp>
      <p:sp>
        <p:nvSpPr>
          <p:cNvPr id="239" name="Shape 239"/>
          <p:cNvSpPr/>
          <p:nvPr/>
        </p:nvSpPr>
        <p:spPr>
          <a:xfrm>
            <a:off x="3581400" y="6248400"/>
            <a:ext cx="304800" cy="228600"/>
          </a:xfrm>
          <a:prstGeom prst="rightArrow">
            <a:avLst>
              <a:gd name="adj1" fmla="val 50000"/>
              <a:gd name="adj2" fmla="val 33333"/>
            </a:avLst>
          </a:prstGeom>
          <a:solidFill>
            <a:srgbClr val="BBE0E3"/>
          </a:solidFill>
          <a:ln>
            <a:solidFill/>
            <a:round/>
          </a:ln>
        </p:spPr>
        <p:txBody>
          <a:bodyPr lIns="0" tIns="0" rIns="0" bIns="0" anchor="ctr"/>
          <a:lstStyle/>
          <a:p>
            <a:pPr lvl="0"/>
          </a:p>
        </p:txBody>
      </p:sp>
      <p:grpSp>
        <p:nvGrpSpPr>
          <p:cNvPr id="242" name="Group 242"/>
          <p:cNvGrpSpPr/>
          <p:nvPr/>
        </p:nvGrpSpPr>
        <p:grpSpPr>
          <a:xfrm>
            <a:off x="304800" y="762000"/>
            <a:ext cx="3733800" cy="381000"/>
            <a:chOff x="0" y="0"/>
            <a:chExt cx="3733800" cy="381000"/>
          </a:xfrm>
        </p:grpSpPr>
        <p:sp>
          <p:nvSpPr>
            <p:cNvPr id="240" name="Shape 240"/>
            <p:cNvSpPr/>
            <p:nvPr/>
          </p:nvSpPr>
          <p:spPr>
            <a:xfrm>
              <a:off x="0" y="0"/>
              <a:ext cx="3733800" cy="381000"/>
            </a:xfrm>
            <a:prstGeom prst="rect">
              <a:avLst/>
            </a:prstGeom>
            <a:solidFill>
              <a:srgbClr val="FF3300">
                <a:alpha val="79998"/>
              </a:srgbClr>
            </a:solidFill>
            <a:ln w="9525" cap="flat">
              <a:solidFill>
                <a:srgbClr val="000000"/>
              </a:solidFill>
              <a:prstDash val="solid"/>
              <a:round/>
            </a:ln>
            <a:effectLst/>
          </p:spPr>
          <p:txBody>
            <a:bodyPr wrap="square" lIns="0" tIns="0" rIns="0" bIns="0" numCol="1" anchor="ctr">
              <a:noAutofit/>
            </a:bodyPr>
            <a:lstStyle/>
            <a:p>
              <a:pPr lvl="0" algn="ctr">
                <a:spcBef>
                  <a:spcPts val="1000"/>
                </a:spcBef>
                <a:defRPr sz="1600">
                  <a:latin typeface="Arial Bold"/>
                  <a:ea typeface="Arial Bold"/>
                  <a:cs typeface="Arial Bold"/>
                  <a:sym typeface="Arial Bold"/>
                </a:defRPr>
              </a:pPr>
            </a:p>
          </p:txBody>
        </p:sp>
        <p:sp>
          <p:nvSpPr>
            <p:cNvPr id="241" name="Shape 241"/>
            <p:cNvSpPr/>
            <p:nvPr/>
          </p:nvSpPr>
          <p:spPr>
            <a:xfrm>
              <a:off x="515064" y="33803"/>
              <a:ext cx="2703672"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spcBef>
                  <a:spcPts val="900"/>
                </a:spcBef>
                <a:defRPr sz="1600">
                  <a:latin typeface="Arial Bold"/>
                  <a:ea typeface="Arial Bold"/>
                  <a:cs typeface="Arial Bold"/>
                  <a:sym typeface="Arial Bold"/>
                </a:defRPr>
              </a:lvl1pPr>
            </a:lstStyle>
            <a:p>
              <a:pPr lvl="0">
                <a:defRPr sz="1800"/>
              </a:pPr>
              <a:r>
                <a:rPr sz="1600"/>
                <a:t>TRA CỨU KẾT QUẢ XỔ SỐ</a:t>
              </a:r>
            </a:p>
          </p:txBody>
        </p:sp>
      </p:grpSp>
      <p:sp>
        <p:nvSpPr>
          <p:cNvPr id="243" name="Shape 243"/>
          <p:cNvSpPr/>
          <p:nvPr/>
        </p:nvSpPr>
        <p:spPr>
          <a:xfrm>
            <a:off x="381000" y="865187"/>
            <a:ext cx="3810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 y="0"/>
                </a:moveTo>
                <a:lnTo>
                  <a:pt x="1620" y="0"/>
                </a:lnTo>
                <a:cubicBezTo>
                  <a:pt x="725" y="0"/>
                  <a:pt x="0" y="1209"/>
                  <a:pt x="0" y="2700"/>
                </a:cubicBezTo>
                <a:lnTo>
                  <a:pt x="0" y="18900"/>
                </a:lnTo>
                <a:cubicBezTo>
                  <a:pt x="0" y="20391"/>
                  <a:pt x="725" y="21600"/>
                  <a:pt x="1620" y="21600"/>
                </a:cubicBezTo>
                <a:lnTo>
                  <a:pt x="19980" y="21600"/>
                </a:lnTo>
                <a:cubicBezTo>
                  <a:pt x="20875" y="21600"/>
                  <a:pt x="21600" y="20391"/>
                  <a:pt x="21600" y="18900"/>
                </a:cubicBezTo>
                <a:lnTo>
                  <a:pt x="21600" y="2700"/>
                </a:lnTo>
                <a:cubicBezTo>
                  <a:pt x="21600" y="1209"/>
                  <a:pt x="20875" y="0"/>
                  <a:pt x="19980" y="0"/>
                </a:cubicBezTo>
                <a:close/>
              </a:path>
            </a:pathLst>
          </a:custGeom>
          <a:solidFill>
            <a:srgbClr val="FFFFFF"/>
          </a:solidFill>
          <a:ln>
            <a:solidFill/>
            <a:round/>
          </a:ln>
        </p:spPr>
        <p:txBody>
          <a:bodyPr lIns="0" tIns="0" rIns="0" bIns="0" anchor="ctr"/>
          <a:lstStyle/>
          <a:p>
            <a:pPr lvl="0"/>
          </a:p>
        </p:txBody>
      </p:sp>
      <p:sp>
        <p:nvSpPr>
          <p:cNvPr id="244" name="Shape 244"/>
          <p:cNvSpPr/>
          <p:nvPr/>
        </p:nvSpPr>
        <p:spPr>
          <a:xfrm>
            <a:off x="457200" y="92710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45" name="Shape 245"/>
          <p:cNvSpPr/>
          <p:nvPr/>
        </p:nvSpPr>
        <p:spPr>
          <a:xfrm>
            <a:off x="442912" y="974725"/>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sp>
        <p:nvSpPr>
          <p:cNvPr id="246" name="Shape 246"/>
          <p:cNvSpPr/>
          <p:nvPr/>
        </p:nvSpPr>
        <p:spPr>
          <a:xfrm>
            <a:off x="458787" y="1022350"/>
            <a:ext cx="228601" cy="0"/>
          </a:xfrm>
          <a:prstGeom prst="line">
            <a:avLst/>
          </a:prstGeom>
          <a:ln w="28575">
            <a:solidFill/>
            <a:round/>
          </a:ln>
        </p:spPr>
        <p:txBody>
          <a:bodyPr lIns="0" tIns="0" rIns="0" bIns="0"/>
          <a:lstStyle/>
          <a:p>
            <a:pPr lvl="0" defTabSz="457200">
              <a:defRPr sz="1200">
                <a:latin typeface="+mj-lt"/>
                <a:ea typeface="+mj-ea"/>
                <a:cs typeface="+mj-cs"/>
                <a:sym typeface="Helvetica"/>
              </a:defRPr>
            </a:pPr>
          </a:p>
        </p:txBody>
      </p:sp>
      <p:grpSp>
        <p:nvGrpSpPr>
          <p:cNvPr id="249" name="Group 249"/>
          <p:cNvGrpSpPr/>
          <p:nvPr/>
        </p:nvGrpSpPr>
        <p:grpSpPr>
          <a:xfrm>
            <a:off x="-1447800" y="685800"/>
            <a:ext cx="1905001" cy="609601"/>
            <a:chOff x="0" y="0"/>
            <a:chExt cx="1905000" cy="609600"/>
          </a:xfrm>
        </p:grpSpPr>
        <p:sp>
          <p:nvSpPr>
            <p:cNvPr id="247" name="Shape 247"/>
            <p:cNvSpPr/>
            <p:nvPr/>
          </p:nvSpPr>
          <p:spPr>
            <a:xfrm>
              <a:off x="0" y="0"/>
              <a:ext cx="19050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4" y="0"/>
                  </a:moveTo>
                  <a:lnTo>
                    <a:pt x="2304" y="0"/>
                  </a:lnTo>
                  <a:cubicBezTo>
                    <a:pt x="1032" y="0"/>
                    <a:pt x="0" y="1612"/>
                    <a:pt x="0" y="3600"/>
                  </a:cubicBezTo>
                  <a:lnTo>
                    <a:pt x="0" y="3600"/>
                  </a:lnTo>
                  <a:lnTo>
                    <a:pt x="0" y="18000"/>
                  </a:lnTo>
                  <a:cubicBezTo>
                    <a:pt x="0" y="19988"/>
                    <a:pt x="1032" y="21600"/>
                    <a:pt x="2304" y="21600"/>
                  </a:cubicBezTo>
                  <a:lnTo>
                    <a:pt x="11520" y="21600"/>
                  </a:lnTo>
                  <a:cubicBezTo>
                    <a:pt x="12792" y="21600"/>
                    <a:pt x="13824" y="19988"/>
                    <a:pt x="13824" y="18000"/>
                  </a:cubicBezTo>
                  <a:lnTo>
                    <a:pt x="13824" y="9000"/>
                  </a:lnTo>
                  <a:lnTo>
                    <a:pt x="21600" y="6975"/>
                  </a:lnTo>
                  <a:lnTo>
                    <a:pt x="13824" y="3600"/>
                  </a:lnTo>
                  <a:cubicBezTo>
                    <a:pt x="13824" y="1612"/>
                    <a:pt x="12792" y="0"/>
                    <a:pt x="11520" y="0"/>
                  </a:cubicBezTo>
                  <a:lnTo>
                    <a:pt x="8064" y="0"/>
                  </a:lnTo>
                  <a:close/>
                </a:path>
              </a:pathLst>
            </a:custGeom>
            <a:solidFill>
              <a:srgbClr val="FFFFFF"/>
            </a:solidFill>
            <a:ln w="9525" cap="flat">
              <a:solidFill>
                <a:srgbClr val="000000"/>
              </a:solidFill>
              <a:prstDash val="solid"/>
              <a:round/>
            </a:ln>
            <a:effectLst/>
          </p:spPr>
          <p:txBody>
            <a:bodyPr wrap="square" lIns="0" tIns="0" rIns="0" bIns="0" numCol="1" anchor="t">
              <a:noAutofit/>
            </a:bodyPr>
            <a:lstStyle/>
            <a:p>
              <a:pPr lvl="0" algn="ctr">
                <a:defRPr sz="1400"/>
              </a:pPr>
            </a:p>
          </p:txBody>
        </p:sp>
        <p:sp>
          <p:nvSpPr>
            <p:cNvPr id="248" name="Shape 248"/>
            <p:cNvSpPr/>
            <p:nvPr/>
          </p:nvSpPr>
          <p:spPr>
            <a:xfrm>
              <a:off x="44647" y="22323"/>
              <a:ext cx="1129906"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lvl1pPr>
            </a:lstStyle>
            <a:p>
              <a:pPr lvl="0">
                <a:defRPr sz="1800"/>
              </a:pPr>
              <a:r>
                <a:rPr sz="1400"/>
                <a:t>Biểu tượng thanh menu</a:t>
              </a:r>
            </a:p>
          </p:txBody>
        </p:sp>
      </p:grpSp>
      <p:grpSp>
        <p:nvGrpSpPr>
          <p:cNvPr id="252" name="Group 252"/>
          <p:cNvGrpSpPr/>
          <p:nvPr/>
        </p:nvGrpSpPr>
        <p:grpSpPr>
          <a:xfrm>
            <a:off x="-1" y="0"/>
            <a:ext cx="9144002" cy="381000"/>
            <a:chOff x="0" y="0"/>
            <a:chExt cx="9144000" cy="381000"/>
          </a:xfrm>
        </p:grpSpPr>
        <p:sp>
          <p:nvSpPr>
            <p:cNvPr id="250" name="Shape 250"/>
            <p:cNvSpPr/>
            <p:nvPr/>
          </p:nvSpPr>
          <p:spPr>
            <a:xfrm>
              <a:off x="-1" y="0"/>
              <a:ext cx="9144002" cy="381000"/>
            </a:xfrm>
            <a:prstGeom prst="rect">
              <a:avLst/>
            </a:prstGeom>
            <a:solidFill>
              <a:srgbClr val="FF0000">
                <a:alpha val="50195"/>
              </a:srgbClr>
            </a:solidFill>
            <a:ln w="9525" cap="flat">
              <a:solidFill>
                <a:srgbClr val="000000"/>
              </a:solidFill>
              <a:prstDash val="solid"/>
              <a:round/>
            </a:ln>
            <a:effectLst/>
          </p:spPr>
          <p:txBody>
            <a:bodyPr wrap="square" lIns="0" tIns="0" rIns="0" bIns="0" numCol="1" anchor="ctr">
              <a:noAutofit/>
            </a:bodyPr>
            <a:lstStyle/>
            <a:p>
              <a:pPr lvl="0" algn="ctr">
                <a:defRPr>
                  <a:latin typeface="Arial Bold"/>
                  <a:ea typeface="Arial Bold"/>
                  <a:cs typeface="Arial Bold"/>
                  <a:sym typeface="Arial Bold"/>
                </a:defRPr>
              </a:pPr>
            </a:p>
          </p:txBody>
        </p:sp>
        <p:sp>
          <p:nvSpPr>
            <p:cNvPr id="251" name="Shape 251"/>
            <p:cNvSpPr/>
            <p:nvPr/>
          </p:nvSpPr>
          <p:spPr>
            <a:xfrm>
              <a:off x="2513094" y="15169"/>
              <a:ext cx="411781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latin typeface="Arial Bold"/>
                  <a:ea typeface="Arial Bold"/>
                  <a:cs typeface="Arial Bold"/>
                  <a:sym typeface="Arial Bold"/>
                </a:defRPr>
              </a:lvl1pPr>
            </a:lstStyle>
            <a:p>
              <a:pPr lvl="0"/>
              <a:r>
                <a:t>BẢN ĐỀ XUẤT DỊCH VỤ - APP XỔ SỐ</a:t>
              </a:r>
            </a:p>
          </p:txBody>
        </p:sp>
      </p:grpSp>
      <p:sp>
        <p:nvSpPr>
          <p:cNvPr id="253" name="Shape 253"/>
          <p:cNvSpPr/>
          <p:nvPr/>
        </p:nvSpPr>
        <p:spPr>
          <a:xfrm>
            <a:off x="685800" y="1644650"/>
            <a:ext cx="304800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900"/>
              </a:spcBef>
              <a:defRPr sz="1600">
                <a:latin typeface="Arial Bold"/>
                <a:ea typeface="Arial Bold"/>
                <a:cs typeface="Arial Bold"/>
                <a:sym typeface="Arial Bold"/>
              </a:defRPr>
            </a:lvl1pPr>
          </a:lstStyle>
          <a:p>
            <a:pPr lvl="0">
              <a:defRPr sz="1800"/>
            </a:pPr>
            <a:r>
              <a:rPr sz="1600"/>
              <a:t>Kết quả xổ số miền Bắc</a:t>
            </a:r>
          </a:p>
        </p:txBody>
      </p:sp>
      <p:sp>
        <p:nvSpPr>
          <p:cNvPr id="254" name="Shape 254"/>
          <p:cNvSpPr/>
          <p:nvPr/>
        </p:nvSpPr>
        <p:spPr>
          <a:xfrm>
            <a:off x="1128712" y="1295400"/>
            <a:ext cx="990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sz="1400"/>
            </a:lvl1pPr>
          </a:lstStyle>
          <a:p>
            <a:pPr lvl="0">
              <a:defRPr sz="1800"/>
            </a:pPr>
            <a:r>
              <a:rPr sz="1400"/>
              <a:t>Tỉnh/ TP</a:t>
            </a:r>
          </a:p>
        </p:txBody>
      </p:sp>
      <p:grpSp>
        <p:nvGrpSpPr>
          <p:cNvPr id="257" name="Group 257"/>
          <p:cNvGrpSpPr/>
          <p:nvPr/>
        </p:nvGrpSpPr>
        <p:grpSpPr>
          <a:xfrm>
            <a:off x="2057400" y="1304182"/>
            <a:ext cx="1066800" cy="288824"/>
            <a:chOff x="0" y="0"/>
            <a:chExt cx="1066800" cy="288823"/>
          </a:xfrm>
        </p:grpSpPr>
        <p:sp>
          <p:nvSpPr>
            <p:cNvPr id="255" name="Shape 255"/>
            <p:cNvSpPr/>
            <p:nvPr/>
          </p:nvSpPr>
          <p:spPr>
            <a:xfrm>
              <a:off x="0" y="8680"/>
              <a:ext cx="1066800" cy="271463"/>
            </a:xfrm>
            <a:prstGeom prst="rect">
              <a:avLst/>
            </a:prstGeom>
            <a:solidFill>
              <a:srgbClr val="FFFFFF"/>
            </a:solidFill>
            <a:ln w="9525" cap="flat">
              <a:solidFill>
                <a:srgbClr val="000000"/>
              </a:solidFill>
              <a:prstDash val="solid"/>
              <a:round/>
            </a:ln>
            <a:effectLst/>
          </p:spPr>
          <p:txBody>
            <a:bodyPr wrap="square" lIns="0" tIns="0" rIns="0" bIns="0" numCol="1" anchor="ctr">
              <a:noAutofit/>
            </a:bodyPr>
            <a:lstStyle/>
            <a:p>
              <a:pPr lvl="0">
                <a:defRPr sz="1400"/>
              </a:pPr>
            </a:p>
          </p:txBody>
        </p:sp>
        <p:sp>
          <p:nvSpPr>
            <p:cNvPr id="256" name="Shape 256"/>
            <p:cNvSpPr/>
            <p:nvPr/>
          </p:nvSpPr>
          <p:spPr>
            <a:xfrm>
              <a:off x="0" y="0"/>
              <a:ext cx="84529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a:lvl1pPr>
            </a:lstStyle>
            <a:p>
              <a:pPr lvl="0">
                <a:defRPr sz="1800"/>
              </a:pPr>
              <a:r>
                <a:rPr sz="1400"/>
                <a:t>Miền Bắc</a:t>
              </a:r>
            </a:p>
          </p:txBody>
        </p:sp>
      </p:grpSp>
      <p:sp>
        <p:nvSpPr>
          <p:cNvPr id="258" name="Shape 258"/>
          <p:cNvSpPr/>
          <p:nvPr/>
        </p:nvSpPr>
        <p:spPr>
          <a:xfrm>
            <a:off x="2971800" y="1412875"/>
            <a:ext cx="101600"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a:solidFill/>
            <a:round/>
          </a:ln>
        </p:spPr>
        <p:txBody>
          <a:bodyPr lIns="0" tIns="0" rIns="0" bIns="0" anchor="ctr"/>
          <a:lstStyle/>
          <a:p>
            <a:pPr lvl="0"/>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