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256" r:id="rId2"/>
    <p:sldId id="257" r:id="rId3"/>
    <p:sldId id="258" r:id="rId4"/>
    <p:sldId id="282" r:id="rId5"/>
    <p:sldId id="259" r:id="rId6"/>
    <p:sldId id="261" r:id="rId7"/>
    <p:sldId id="262" r:id="rId8"/>
    <p:sldId id="263" r:id="rId9"/>
    <p:sldId id="264" r:id="rId10"/>
    <p:sldId id="265" r:id="rId11"/>
    <p:sldId id="266" r:id="rId12"/>
    <p:sldId id="283" r:id="rId13"/>
    <p:sldId id="286" r:id="rId14"/>
    <p:sldId id="289" r:id="rId15"/>
    <p:sldId id="287" r:id="rId16"/>
    <p:sldId id="271" r:id="rId17"/>
    <p:sldId id="272" r:id="rId18"/>
    <p:sldId id="273" r:id="rId19"/>
    <p:sldId id="274" r:id="rId20"/>
    <p:sldId id="275" r:id="rId21"/>
    <p:sldId id="277" r:id="rId22"/>
    <p:sldId id="276" r:id="rId23"/>
    <p:sldId id="279" r:id="rId24"/>
    <p:sldId id="278" r:id="rId25"/>
    <p:sldId id="280"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98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D66EEC-985E-4BF8-8642-CA6266E6678B}" type="datetimeFigureOut">
              <a:rPr lang="en-US" smtClean="0"/>
              <a:t>8/21/2016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770F2A-CF54-4DF7-9B17-879D90369A05}" type="slidenum">
              <a:rPr lang="en-US" smtClean="0"/>
              <a:t>‹#›</a:t>
            </a:fld>
            <a:endParaRPr lang="en-US"/>
          </a:p>
        </p:txBody>
      </p:sp>
    </p:spTree>
    <p:extLst>
      <p:ext uri="{BB962C8B-B14F-4D97-AF65-F5344CB8AC3E}">
        <p14:creationId xmlns:p14="http://schemas.microsoft.com/office/powerpoint/2010/main" val="4161698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C2A5FF-CFAA-4C6E-8451-884DC17970A0}" type="datetime1">
              <a:rPr lang="en-US" smtClean="0"/>
              <a:t>8/21/2016</a:t>
            </a:fld>
            <a:endParaRPr lang="en-US" dirty="0"/>
          </a:p>
        </p:txBody>
      </p:sp>
      <p:sp>
        <p:nvSpPr>
          <p:cNvPr id="5" name="Footer Placeholder 4"/>
          <p:cNvSpPr>
            <a:spLocks noGrp="1"/>
          </p:cNvSpPr>
          <p:nvPr>
            <p:ph type="ftr" sz="quarter" idx="11"/>
          </p:nvPr>
        </p:nvSpPr>
        <p:spPr/>
        <p:txBody>
          <a:bodyPr/>
          <a:lstStyle/>
          <a:p>
            <a:r>
              <a:rPr lang="en-US" dirty="0" smtClean="0"/>
              <a:t>EEEE-381 Electronics 1</a:t>
            </a:r>
            <a:endParaRPr lang="en-US" dirty="0"/>
          </a:p>
        </p:txBody>
      </p:sp>
      <p:sp>
        <p:nvSpPr>
          <p:cNvPr id="6" name="Slide Number Placeholder 5"/>
          <p:cNvSpPr>
            <a:spLocks noGrp="1"/>
          </p:cNvSpPr>
          <p:nvPr>
            <p:ph type="sldNum" sz="quarter" idx="12"/>
          </p:nvPr>
        </p:nvSpPr>
        <p:spPr/>
        <p:txBody>
          <a:bodyPr/>
          <a:lstStyle/>
          <a:p>
            <a:fld id="{00EE37EA-112E-4EB3-8DF5-FC8BAA01AC17}" type="slidenum">
              <a:rPr lang="en-US" smtClean="0"/>
              <a:t>‹#›</a:t>
            </a:fld>
            <a:endParaRPr lang="en-US"/>
          </a:p>
        </p:txBody>
      </p:sp>
    </p:spTree>
    <p:extLst>
      <p:ext uri="{BB962C8B-B14F-4D97-AF65-F5344CB8AC3E}">
        <p14:creationId xmlns:p14="http://schemas.microsoft.com/office/powerpoint/2010/main" val="3424124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97AF07-F69F-490D-A53C-224892D02698}" type="datetime1">
              <a:rPr lang="en-US" smtClean="0"/>
              <a:t>8/21/2016</a:t>
            </a:fld>
            <a:endParaRPr lang="en-US"/>
          </a:p>
        </p:txBody>
      </p:sp>
      <p:sp>
        <p:nvSpPr>
          <p:cNvPr id="5" name="Footer Placeholder 4"/>
          <p:cNvSpPr>
            <a:spLocks noGrp="1"/>
          </p:cNvSpPr>
          <p:nvPr>
            <p:ph type="ftr" sz="quarter" idx="11"/>
          </p:nvPr>
        </p:nvSpPr>
        <p:spPr/>
        <p:txBody>
          <a:bodyPr/>
          <a:lstStyle/>
          <a:p>
            <a:r>
              <a:rPr lang="en-US" smtClean="0"/>
              <a:t>EEE281 Circuits I</a:t>
            </a:r>
            <a:endParaRPr lang="en-US"/>
          </a:p>
        </p:txBody>
      </p:sp>
      <p:sp>
        <p:nvSpPr>
          <p:cNvPr id="6" name="Slide Number Placeholder 5"/>
          <p:cNvSpPr>
            <a:spLocks noGrp="1"/>
          </p:cNvSpPr>
          <p:nvPr>
            <p:ph type="sldNum" sz="quarter" idx="12"/>
          </p:nvPr>
        </p:nvSpPr>
        <p:spPr/>
        <p:txBody>
          <a:bodyPr/>
          <a:lstStyle/>
          <a:p>
            <a:fld id="{00EE37EA-112E-4EB3-8DF5-FC8BAA01AC17}" type="slidenum">
              <a:rPr lang="en-US" smtClean="0"/>
              <a:t>‹#›</a:t>
            </a:fld>
            <a:endParaRPr lang="en-US"/>
          </a:p>
        </p:txBody>
      </p:sp>
    </p:spTree>
    <p:extLst>
      <p:ext uri="{BB962C8B-B14F-4D97-AF65-F5344CB8AC3E}">
        <p14:creationId xmlns:p14="http://schemas.microsoft.com/office/powerpoint/2010/main" val="2822904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46A064-BB5E-4BCE-B4CF-811903EDCA6E}" type="datetime1">
              <a:rPr lang="en-US" smtClean="0"/>
              <a:t>8/21/2016</a:t>
            </a:fld>
            <a:endParaRPr lang="en-US"/>
          </a:p>
        </p:txBody>
      </p:sp>
      <p:sp>
        <p:nvSpPr>
          <p:cNvPr id="5" name="Footer Placeholder 4"/>
          <p:cNvSpPr>
            <a:spLocks noGrp="1"/>
          </p:cNvSpPr>
          <p:nvPr>
            <p:ph type="ftr" sz="quarter" idx="11"/>
          </p:nvPr>
        </p:nvSpPr>
        <p:spPr/>
        <p:txBody>
          <a:bodyPr/>
          <a:lstStyle/>
          <a:p>
            <a:r>
              <a:rPr lang="en-US" smtClean="0"/>
              <a:t>EEE281 Circuits I</a:t>
            </a:r>
            <a:endParaRPr lang="en-US"/>
          </a:p>
        </p:txBody>
      </p:sp>
      <p:sp>
        <p:nvSpPr>
          <p:cNvPr id="6" name="Slide Number Placeholder 5"/>
          <p:cNvSpPr>
            <a:spLocks noGrp="1"/>
          </p:cNvSpPr>
          <p:nvPr>
            <p:ph type="sldNum" sz="quarter" idx="12"/>
          </p:nvPr>
        </p:nvSpPr>
        <p:spPr/>
        <p:txBody>
          <a:bodyPr/>
          <a:lstStyle/>
          <a:p>
            <a:fld id="{00EE37EA-112E-4EB3-8DF5-FC8BAA01AC17}" type="slidenum">
              <a:rPr lang="en-US" smtClean="0"/>
              <a:t>‹#›</a:t>
            </a:fld>
            <a:endParaRPr lang="en-US"/>
          </a:p>
        </p:txBody>
      </p:sp>
    </p:spTree>
    <p:extLst>
      <p:ext uri="{BB962C8B-B14F-4D97-AF65-F5344CB8AC3E}">
        <p14:creationId xmlns:p14="http://schemas.microsoft.com/office/powerpoint/2010/main" val="3194489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7A10188-45D5-41D9-990B-7516065750AD}" type="datetime1">
              <a:rPr lang="en-US" smtClean="0"/>
              <a:t>8/21/2016</a:t>
            </a:fld>
            <a:endParaRPr lang="en-US" dirty="0"/>
          </a:p>
        </p:txBody>
      </p:sp>
      <p:sp>
        <p:nvSpPr>
          <p:cNvPr id="5" name="Footer Placeholder 4"/>
          <p:cNvSpPr>
            <a:spLocks noGrp="1"/>
          </p:cNvSpPr>
          <p:nvPr>
            <p:ph type="ftr" sz="quarter" idx="11"/>
          </p:nvPr>
        </p:nvSpPr>
        <p:spPr/>
        <p:txBody>
          <a:bodyPr/>
          <a:lstStyle/>
          <a:p>
            <a:r>
              <a:rPr lang="en-US" dirty="0" smtClean="0"/>
              <a:t>EEEE-381 Electronics 1</a:t>
            </a:r>
            <a:endParaRPr lang="en-US" dirty="0"/>
          </a:p>
        </p:txBody>
      </p:sp>
      <p:sp>
        <p:nvSpPr>
          <p:cNvPr id="6" name="Slide Number Placeholder 5"/>
          <p:cNvSpPr>
            <a:spLocks noGrp="1"/>
          </p:cNvSpPr>
          <p:nvPr>
            <p:ph type="sldNum" sz="quarter" idx="12"/>
          </p:nvPr>
        </p:nvSpPr>
        <p:spPr/>
        <p:txBody>
          <a:bodyPr/>
          <a:lstStyle/>
          <a:p>
            <a:fld id="{00EE37EA-112E-4EB3-8DF5-FC8BAA01AC17}" type="slidenum">
              <a:rPr lang="en-US" smtClean="0"/>
              <a:t>‹#›</a:t>
            </a:fld>
            <a:endParaRPr lang="en-US"/>
          </a:p>
        </p:txBody>
      </p:sp>
    </p:spTree>
    <p:extLst>
      <p:ext uri="{BB962C8B-B14F-4D97-AF65-F5344CB8AC3E}">
        <p14:creationId xmlns:p14="http://schemas.microsoft.com/office/powerpoint/2010/main" val="1205718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EB3040-1E7D-4159-8A66-9B9DD64DFADF}" type="datetime1">
              <a:rPr lang="en-US" smtClean="0"/>
              <a:t>8/21/2016</a:t>
            </a:fld>
            <a:endParaRPr lang="en-US"/>
          </a:p>
        </p:txBody>
      </p:sp>
      <p:sp>
        <p:nvSpPr>
          <p:cNvPr id="5" name="Footer Placeholder 4"/>
          <p:cNvSpPr>
            <a:spLocks noGrp="1"/>
          </p:cNvSpPr>
          <p:nvPr>
            <p:ph type="ftr" sz="quarter" idx="11"/>
          </p:nvPr>
        </p:nvSpPr>
        <p:spPr/>
        <p:txBody>
          <a:bodyPr/>
          <a:lstStyle/>
          <a:p>
            <a:r>
              <a:rPr lang="en-US" smtClean="0"/>
              <a:t>EEE281 Circuits I</a:t>
            </a:r>
            <a:endParaRPr lang="en-US"/>
          </a:p>
        </p:txBody>
      </p:sp>
      <p:sp>
        <p:nvSpPr>
          <p:cNvPr id="6" name="Slide Number Placeholder 5"/>
          <p:cNvSpPr>
            <a:spLocks noGrp="1"/>
          </p:cNvSpPr>
          <p:nvPr>
            <p:ph type="sldNum" sz="quarter" idx="12"/>
          </p:nvPr>
        </p:nvSpPr>
        <p:spPr/>
        <p:txBody>
          <a:bodyPr/>
          <a:lstStyle/>
          <a:p>
            <a:fld id="{00EE37EA-112E-4EB3-8DF5-FC8BAA01AC17}" type="slidenum">
              <a:rPr lang="en-US" smtClean="0"/>
              <a:t>‹#›</a:t>
            </a:fld>
            <a:endParaRPr lang="en-US"/>
          </a:p>
        </p:txBody>
      </p:sp>
    </p:spTree>
    <p:extLst>
      <p:ext uri="{BB962C8B-B14F-4D97-AF65-F5344CB8AC3E}">
        <p14:creationId xmlns:p14="http://schemas.microsoft.com/office/powerpoint/2010/main" val="3917686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379914-CEF4-4D8B-A57C-53D5431D1297}" type="datetime1">
              <a:rPr lang="en-US" smtClean="0"/>
              <a:t>8/21/2016</a:t>
            </a:fld>
            <a:endParaRPr lang="en-US"/>
          </a:p>
        </p:txBody>
      </p:sp>
      <p:sp>
        <p:nvSpPr>
          <p:cNvPr id="6" name="Footer Placeholder 5"/>
          <p:cNvSpPr>
            <a:spLocks noGrp="1"/>
          </p:cNvSpPr>
          <p:nvPr>
            <p:ph type="ftr" sz="quarter" idx="11"/>
          </p:nvPr>
        </p:nvSpPr>
        <p:spPr/>
        <p:txBody>
          <a:bodyPr/>
          <a:lstStyle/>
          <a:p>
            <a:r>
              <a:rPr lang="en-US" smtClean="0"/>
              <a:t>EEE281 Circuits I</a:t>
            </a:r>
            <a:endParaRPr lang="en-US"/>
          </a:p>
        </p:txBody>
      </p:sp>
      <p:sp>
        <p:nvSpPr>
          <p:cNvPr id="7" name="Slide Number Placeholder 6"/>
          <p:cNvSpPr>
            <a:spLocks noGrp="1"/>
          </p:cNvSpPr>
          <p:nvPr>
            <p:ph type="sldNum" sz="quarter" idx="12"/>
          </p:nvPr>
        </p:nvSpPr>
        <p:spPr/>
        <p:txBody>
          <a:bodyPr/>
          <a:lstStyle/>
          <a:p>
            <a:fld id="{00EE37EA-112E-4EB3-8DF5-FC8BAA01AC17}" type="slidenum">
              <a:rPr lang="en-US" smtClean="0"/>
              <a:t>‹#›</a:t>
            </a:fld>
            <a:endParaRPr lang="en-US"/>
          </a:p>
        </p:txBody>
      </p:sp>
    </p:spTree>
    <p:extLst>
      <p:ext uri="{BB962C8B-B14F-4D97-AF65-F5344CB8AC3E}">
        <p14:creationId xmlns:p14="http://schemas.microsoft.com/office/powerpoint/2010/main" val="3060997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5FCCFF-A606-4554-9EF4-6D135B76A683}" type="datetime1">
              <a:rPr lang="en-US" smtClean="0"/>
              <a:t>8/21/2016</a:t>
            </a:fld>
            <a:endParaRPr lang="en-US"/>
          </a:p>
        </p:txBody>
      </p:sp>
      <p:sp>
        <p:nvSpPr>
          <p:cNvPr id="8" name="Footer Placeholder 7"/>
          <p:cNvSpPr>
            <a:spLocks noGrp="1"/>
          </p:cNvSpPr>
          <p:nvPr>
            <p:ph type="ftr" sz="quarter" idx="11"/>
          </p:nvPr>
        </p:nvSpPr>
        <p:spPr/>
        <p:txBody>
          <a:bodyPr/>
          <a:lstStyle/>
          <a:p>
            <a:r>
              <a:rPr lang="en-US" smtClean="0"/>
              <a:t>EEE281 Circuits I</a:t>
            </a:r>
            <a:endParaRPr lang="en-US"/>
          </a:p>
        </p:txBody>
      </p:sp>
      <p:sp>
        <p:nvSpPr>
          <p:cNvPr id="9" name="Slide Number Placeholder 8"/>
          <p:cNvSpPr>
            <a:spLocks noGrp="1"/>
          </p:cNvSpPr>
          <p:nvPr>
            <p:ph type="sldNum" sz="quarter" idx="12"/>
          </p:nvPr>
        </p:nvSpPr>
        <p:spPr/>
        <p:txBody>
          <a:bodyPr/>
          <a:lstStyle/>
          <a:p>
            <a:fld id="{00EE37EA-112E-4EB3-8DF5-FC8BAA01AC17}" type="slidenum">
              <a:rPr lang="en-US" smtClean="0"/>
              <a:t>‹#›</a:t>
            </a:fld>
            <a:endParaRPr lang="en-US"/>
          </a:p>
        </p:txBody>
      </p:sp>
    </p:spTree>
    <p:extLst>
      <p:ext uri="{BB962C8B-B14F-4D97-AF65-F5344CB8AC3E}">
        <p14:creationId xmlns:p14="http://schemas.microsoft.com/office/powerpoint/2010/main" val="3251584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E64EBC-5A46-4FAF-BBA3-1BE4C404EFA7}" type="datetime1">
              <a:rPr lang="en-US" smtClean="0"/>
              <a:t>8/21/2016</a:t>
            </a:fld>
            <a:endParaRPr lang="en-US"/>
          </a:p>
        </p:txBody>
      </p:sp>
      <p:sp>
        <p:nvSpPr>
          <p:cNvPr id="4" name="Footer Placeholder 3"/>
          <p:cNvSpPr>
            <a:spLocks noGrp="1"/>
          </p:cNvSpPr>
          <p:nvPr>
            <p:ph type="ftr" sz="quarter" idx="11"/>
          </p:nvPr>
        </p:nvSpPr>
        <p:spPr/>
        <p:txBody>
          <a:bodyPr/>
          <a:lstStyle/>
          <a:p>
            <a:r>
              <a:rPr lang="en-US" smtClean="0"/>
              <a:t>EEE281 Circuits I</a:t>
            </a:r>
            <a:endParaRPr lang="en-US"/>
          </a:p>
        </p:txBody>
      </p:sp>
      <p:sp>
        <p:nvSpPr>
          <p:cNvPr id="5" name="Slide Number Placeholder 4"/>
          <p:cNvSpPr>
            <a:spLocks noGrp="1"/>
          </p:cNvSpPr>
          <p:nvPr>
            <p:ph type="sldNum" sz="quarter" idx="12"/>
          </p:nvPr>
        </p:nvSpPr>
        <p:spPr/>
        <p:txBody>
          <a:bodyPr/>
          <a:lstStyle/>
          <a:p>
            <a:fld id="{00EE37EA-112E-4EB3-8DF5-FC8BAA01AC17}" type="slidenum">
              <a:rPr lang="en-US" smtClean="0"/>
              <a:t>‹#›</a:t>
            </a:fld>
            <a:endParaRPr lang="en-US"/>
          </a:p>
        </p:txBody>
      </p:sp>
    </p:spTree>
    <p:extLst>
      <p:ext uri="{BB962C8B-B14F-4D97-AF65-F5344CB8AC3E}">
        <p14:creationId xmlns:p14="http://schemas.microsoft.com/office/powerpoint/2010/main" val="3468542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D00131-0EB5-423B-861E-92F09774BE52}" type="datetime1">
              <a:rPr lang="en-US" smtClean="0"/>
              <a:t>8/21/2016</a:t>
            </a:fld>
            <a:endParaRPr lang="en-US"/>
          </a:p>
        </p:txBody>
      </p:sp>
      <p:sp>
        <p:nvSpPr>
          <p:cNvPr id="3" name="Footer Placeholder 2"/>
          <p:cNvSpPr>
            <a:spLocks noGrp="1"/>
          </p:cNvSpPr>
          <p:nvPr>
            <p:ph type="ftr" sz="quarter" idx="11"/>
          </p:nvPr>
        </p:nvSpPr>
        <p:spPr/>
        <p:txBody>
          <a:bodyPr/>
          <a:lstStyle/>
          <a:p>
            <a:r>
              <a:rPr lang="en-US" smtClean="0"/>
              <a:t>EEE281 Circuits I</a:t>
            </a:r>
            <a:endParaRPr lang="en-US"/>
          </a:p>
        </p:txBody>
      </p:sp>
      <p:sp>
        <p:nvSpPr>
          <p:cNvPr id="4" name="Slide Number Placeholder 3"/>
          <p:cNvSpPr>
            <a:spLocks noGrp="1"/>
          </p:cNvSpPr>
          <p:nvPr>
            <p:ph type="sldNum" sz="quarter" idx="12"/>
          </p:nvPr>
        </p:nvSpPr>
        <p:spPr/>
        <p:txBody>
          <a:bodyPr/>
          <a:lstStyle/>
          <a:p>
            <a:fld id="{00EE37EA-112E-4EB3-8DF5-FC8BAA01AC17}" type="slidenum">
              <a:rPr lang="en-US" smtClean="0"/>
              <a:t>‹#›</a:t>
            </a:fld>
            <a:endParaRPr lang="en-US"/>
          </a:p>
        </p:txBody>
      </p:sp>
    </p:spTree>
    <p:extLst>
      <p:ext uri="{BB962C8B-B14F-4D97-AF65-F5344CB8AC3E}">
        <p14:creationId xmlns:p14="http://schemas.microsoft.com/office/powerpoint/2010/main" val="2838181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C18C3F-44D2-4A77-B00C-73EB63369FF7}" type="datetime1">
              <a:rPr lang="en-US" smtClean="0"/>
              <a:t>8/21/2016</a:t>
            </a:fld>
            <a:endParaRPr lang="en-US"/>
          </a:p>
        </p:txBody>
      </p:sp>
      <p:sp>
        <p:nvSpPr>
          <p:cNvPr id="6" name="Footer Placeholder 5"/>
          <p:cNvSpPr>
            <a:spLocks noGrp="1"/>
          </p:cNvSpPr>
          <p:nvPr>
            <p:ph type="ftr" sz="quarter" idx="11"/>
          </p:nvPr>
        </p:nvSpPr>
        <p:spPr/>
        <p:txBody>
          <a:bodyPr/>
          <a:lstStyle/>
          <a:p>
            <a:r>
              <a:rPr lang="en-US" smtClean="0"/>
              <a:t>EEE281 Circuits I</a:t>
            </a:r>
            <a:endParaRPr lang="en-US"/>
          </a:p>
        </p:txBody>
      </p:sp>
      <p:sp>
        <p:nvSpPr>
          <p:cNvPr id="7" name="Slide Number Placeholder 6"/>
          <p:cNvSpPr>
            <a:spLocks noGrp="1"/>
          </p:cNvSpPr>
          <p:nvPr>
            <p:ph type="sldNum" sz="quarter" idx="12"/>
          </p:nvPr>
        </p:nvSpPr>
        <p:spPr/>
        <p:txBody>
          <a:bodyPr/>
          <a:lstStyle/>
          <a:p>
            <a:fld id="{00EE37EA-112E-4EB3-8DF5-FC8BAA01AC17}" type="slidenum">
              <a:rPr lang="en-US" smtClean="0"/>
              <a:t>‹#›</a:t>
            </a:fld>
            <a:endParaRPr lang="en-US"/>
          </a:p>
        </p:txBody>
      </p:sp>
    </p:spTree>
    <p:extLst>
      <p:ext uri="{BB962C8B-B14F-4D97-AF65-F5344CB8AC3E}">
        <p14:creationId xmlns:p14="http://schemas.microsoft.com/office/powerpoint/2010/main" val="3779844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6EC67C-042D-4151-9970-5E25B2E4A7C9}" type="datetime1">
              <a:rPr lang="en-US" smtClean="0"/>
              <a:t>8/21/2016</a:t>
            </a:fld>
            <a:endParaRPr lang="en-US"/>
          </a:p>
        </p:txBody>
      </p:sp>
      <p:sp>
        <p:nvSpPr>
          <p:cNvPr id="6" name="Footer Placeholder 5"/>
          <p:cNvSpPr>
            <a:spLocks noGrp="1"/>
          </p:cNvSpPr>
          <p:nvPr>
            <p:ph type="ftr" sz="quarter" idx="11"/>
          </p:nvPr>
        </p:nvSpPr>
        <p:spPr/>
        <p:txBody>
          <a:bodyPr/>
          <a:lstStyle/>
          <a:p>
            <a:r>
              <a:rPr lang="en-US" smtClean="0"/>
              <a:t>EEE281 Circuits I</a:t>
            </a:r>
            <a:endParaRPr lang="en-US"/>
          </a:p>
        </p:txBody>
      </p:sp>
      <p:sp>
        <p:nvSpPr>
          <p:cNvPr id="7" name="Slide Number Placeholder 6"/>
          <p:cNvSpPr>
            <a:spLocks noGrp="1"/>
          </p:cNvSpPr>
          <p:nvPr>
            <p:ph type="sldNum" sz="quarter" idx="12"/>
          </p:nvPr>
        </p:nvSpPr>
        <p:spPr/>
        <p:txBody>
          <a:bodyPr/>
          <a:lstStyle/>
          <a:p>
            <a:fld id="{00EE37EA-112E-4EB3-8DF5-FC8BAA01AC17}" type="slidenum">
              <a:rPr lang="en-US" smtClean="0"/>
              <a:t>‹#›</a:t>
            </a:fld>
            <a:endParaRPr lang="en-US"/>
          </a:p>
        </p:txBody>
      </p:sp>
    </p:spTree>
    <p:extLst>
      <p:ext uri="{BB962C8B-B14F-4D97-AF65-F5344CB8AC3E}">
        <p14:creationId xmlns:p14="http://schemas.microsoft.com/office/powerpoint/2010/main" val="1972915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9734BD-EA0A-4868-B9D7-BB3BFEE5DA66}" type="datetime1">
              <a:rPr lang="en-US" smtClean="0"/>
              <a:t>8/21/2016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EEEE-381 Electronics 1</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E37EA-112E-4EB3-8DF5-FC8BAA01AC17}" type="slidenum">
              <a:rPr lang="en-US" smtClean="0"/>
              <a:t>‹#›</a:t>
            </a:fld>
            <a:endParaRPr lang="en-US"/>
          </a:p>
        </p:txBody>
      </p:sp>
      <p:cxnSp>
        <p:nvCxnSpPr>
          <p:cNvPr id="8" name="Straight Connector 7"/>
          <p:cNvCxnSpPr/>
          <p:nvPr userDrawn="1"/>
        </p:nvCxnSpPr>
        <p:spPr>
          <a:xfrm>
            <a:off x="381000" y="6248400"/>
            <a:ext cx="8458200" cy="0"/>
          </a:xfrm>
          <a:prstGeom prst="line">
            <a:avLst/>
          </a:prstGeom>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9112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rit.edu/kgcoe/advising/handbook.pd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mailto:ixpeme@rit.edu"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jpeg"/></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EEEE </a:t>
            </a:r>
            <a:r>
              <a:rPr lang="en-US" b="1" dirty="0"/>
              <a:t>3</a:t>
            </a:r>
            <a:r>
              <a:rPr lang="en-US" b="1" dirty="0" smtClean="0"/>
              <a:t>81-03</a:t>
            </a:r>
            <a:r>
              <a:rPr lang="en-US" b="1" dirty="0"/>
              <a:t>  </a:t>
            </a:r>
            <a:r>
              <a:rPr lang="en-US" b="1" dirty="0" smtClean="0"/>
              <a:t>Electronics 1</a:t>
            </a:r>
            <a:endParaRPr lang="en-US" dirty="0"/>
          </a:p>
        </p:txBody>
      </p:sp>
      <p:sp>
        <p:nvSpPr>
          <p:cNvPr id="3" name="Subtitle 2"/>
          <p:cNvSpPr>
            <a:spLocks noGrp="1"/>
          </p:cNvSpPr>
          <p:nvPr>
            <p:ph type="subTitle" idx="1"/>
          </p:nvPr>
        </p:nvSpPr>
        <p:spPr/>
        <p:txBody>
          <a:bodyPr/>
          <a:lstStyle/>
          <a:p>
            <a:r>
              <a:rPr lang="en-US" dirty="0" smtClean="0"/>
              <a:t>Fall Semester 2161</a:t>
            </a:r>
          </a:p>
          <a:p>
            <a:r>
              <a:rPr lang="en-US" dirty="0" smtClean="0"/>
              <a:t>Dr. Ivan </a:t>
            </a:r>
            <a:r>
              <a:rPr lang="en-US" dirty="0" err="1" smtClean="0"/>
              <a:t>Puchades</a:t>
            </a:r>
            <a:endParaRPr lang="en-US" dirty="0"/>
          </a:p>
        </p:txBody>
      </p:sp>
    </p:spTree>
    <p:extLst>
      <p:ext uri="{BB962C8B-B14F-4D97-AF65-F5344CB8AC3E}">
        <p14:creationId xmlns:p14="http://schemas.microsoft.com/office/powerpoint/2010/main" val="1732640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EE381 HOMEWORK FORMAT GUIDELINES</a:t>
            </a:r>
            <a:endParaRPr lang="en-US" dirty="0"/>
          </a:p>
        </p:txBody>
      </p:sp>
      <p:sp>
        <p:nvSpPr>
          <p:cNvPr id="3" name="Content Placeholder 2"/>
          <p:cNvSpPr>
            <a:spLocks noGrp="1"/>
          </p:cNvSpPr>
          <p:nvPr>
            <p:ph idx="1"/>
          </p:nvPr>
        </p:nvSpPr>
        <p:spPr>
          <a:xfrm>
            <a:off x="457200" y="1371600"/>
            <a:ext cx="8229600" cy="4953000"/>
          </a:xfrm>
        </p:spPr>
        <p:txBody>
          <a:bodyPr>
            <a:noAutofit/>
          </a:bodyPr>
          <a:lstStyle/>
          <a:p>
            <a:pPr marL="0" indent="0">
              <a:buNone/>
            </a:pPr>
            <a:r>
              <a:rPr lang="en-US" sz="1200" dirty="0" smtClean="0"/>
              <a:t>- PRESENT SOLUTION IN A FORMAT THAT PROCEEDS FROM LEFT TO RIGHT, TOP TO BOTTOM. IF ORGANIZATION OF SOLUTION IS NOT CLEAR, PROBLEM WILL NOT BE GRADED.</a:t>
            </a:r>
          </a:p>
          <a:p>
            <a:pPr marL="0" indent="0">
              <a:buNone/>
            </a:pPr>
            <a:r>
              <a:rPr lang="en-US" sz="1200" dirty="0" smtClean="0"/>
              <a:t> </a:t>
            </a:r>
          </a:p>
          <a:p>
            <a:pPr marL="0" indent="0">
              <a:buNone/>
            </a:pPr>
            <a:r>
              <a:rPr lang="en-US" sz="1200" dirty="0" smtClean="0"/>
              <a:t>- PROVIDE A CONCISE DESCRIPTION OF YOUR METHOD OF SOLUTION. IF NONE IS PROVIDED, NO PARTIAL CREDIT WILL BE AFFORDED.</a:t>
            </a:r>
          </a:p>
          <a:p>
            <a:pPr marL="0" indent="0">
              <a:buNone/>
            </a:pPr>
            <a:r>
              <a:rPr lang="en-US" sz="1200" dirty="0" smtClean="0"/>
              <a:t> </a:t>
            </a:r>
          </a:p>
          <a:p>
            <a:pPr marL="0" indent="0">
              <a:buNone/>
            </a:pPr>
            <a:r>
              <a:rPr lang="en-US" sz="1200" dirty="0" smtClean="0"/>
              <a:t>- PROVIDE AN APPROPRIATELY LABELED CIRCUIT DIAGRAM. IF CIRCUIT IS MODIFIED, INCLUDE MODIFIED DIAGRAM(S).</a:t>
            </a:r>
          </a:p>
          <a:p>
            <a:pPr marL="0" indent="0">
              <a:buNone/>
            </a:pPr>
            <a:r>
              <a:rPr lang="en-US" sz="1200" dirty="0" smtClean="0"/>
              <a:t> </a:t>
            </a:r>
          </a:p>
          <a:p>
            <a:pPr marL="0" indent="0">
              <a:buNone/>
            </a:pPr>
            <a:r>
              <a:rPr lang="en-US" sz="1200" dirty="0" smtClean="0"/>
              <a:t>- MAKE SURE ALL PAGES ARE ATTACHED TO EACH OTHER SECURELY. STAPLES ARE A CLASSIC WAY TO DO THIS.</a:t>
            </a:r>
          </a:p>
          <a:p>
            <a:pPr marL="0" indent="0">
              <a:buNone/>
            </a:pPr>
            <a:r>
              <a:rPr lang="en-US" sz="1200" dirty="0" smtClean="0"/>
              <a:t> </a:t>
            </a:r>
          </a:p>
          <a:p>
            <a:pPr marL="0" indent="0">
              <a:buNone/>
            </a:pPr>
            <a:r>
              <a:rPr lang="en-US" sz="1200" dirty="0" smtClean="0"/>
              <a:t>-REMEMBER- HOMEWORK ASSIGNMENTS ARE NOT JUST ABOUT LEARNING TO DO THE PROBLEM.  IT IS ABOUT LEARNING TO PRESENT YOUR WORK SO OTHERS CAN UNDERSTAND WHAT YOU DO - A VALUABLE SKILL IN THE WORKPLACE. </a:t>
            </a:r>
          </a:p>
          <a:p>
            <a:pPr marL="0" indent="0">
              <a:buNone/>
            </a:pPr>
            <a:r>
              <a:rPr lang="en-US" sz="1200" dirty="0" smtClean="0"/>
              <a:t> </a:t>
            </a:r>
          </a:p>
          <a:p>
            <a:pPr marL="0" indent="0">
              <a:buNone/>
            </a:pPr>
            <a:r>
              <a:rPr lang="en-US" sz="1200" b="1" dirty="0" smtClean="0"/>
              <a:t>Things to remember</a:t>
            </a:r>
            <a:endParaRPr lang="en-US" sz="1200" dirty="0" smtClean="0"/>
          </a:p>
          <a:p>
            <a:pPr marL="0" indent="0">
              <a:buNone/>
            </a:pPr>
            <a:r>
              <a:rPr lang="en-US" sz="1200" b="1" dirty="0" smtClean="0"/>
              <a:t> </a:t>
            </a:r>
            <a:endParaRPr lang="en-US" sz="1200" dirty="0" smtClean="0"/>
          </a:p>
          <a:p>
            <a:pPr marL="0" indent="0">
              <a:buNone/>
            </a:pPr>
            <a:r>
              <a:rPr lang="en-US" sz="1200" b="1" dirty="0" smtClean="0"/>
              <a:t>	1) Re-Draw the Circuit on your homework sheet.</a:t>
            </a:r>
            <a:endParaRPr lang="en-US" sz="1200" dirty="0" smtClean="0"/>
          </a:p>
          <a:p>
            <a:pPr marL="0" indent="0">
              <a:buNone/>
            </a:pPr>
            <a:r>
              <a:rPr lang="en-US" sz="1200" b="1" dirty="0" smtClean="0"/>
              <a:t>	2) Show all work.</a:t>
            </a:r>
            <a:endParaRPr lang="en-US" sz="1200" dirty="0" smtClean="0"/>
          </a:p>
          <a:p>
            <a:pPr marL="0" indent="0">
              <a:buNone/>
            </a:pPr>
            <a:r>
              <a:rPr lang="en-US" sz="1200" b="1" dirty="0" smtClean="0"/>
              <a:t>	3) Final answer should be in decimal form.</a:t>
            </a:r>
            <a:endParaRPr lang="en-US" sz="1200" dirty="0" smtClean="0"/>
          </a:p>
          <a:p>
            <a:pPr marL="0" indent="0">
              <a:buNone/>
            </a:pPr>
            <a:r>
              <a:rPr lang="en-US" sz="1200" b="1" dirty="0" smtClean="0"/>
              <a:t>	4) Final answers should be boxed.</a:t>
            </a:r>
            <a:endParaRPr lang="en-US" sz="1200" dirty="0" smtClean="0"/>
          </a:p>
          <a:p>
            <a:pPr marL="0" indent="0">
              <a:buNone/>
            </a:pPr>
            <a:r>
              <a:rPr lang="en-US" sz="1200" b="1" dirty="0" smtClean="0"/>
              <a:t>	5) Your name should be on every page.</a:t>
            </a:r>
            <a:endParaRPr lang="en-US" sz="1200" dirty="0" smtClean="0"/>
          </a:p>
          <a:p>
            <a:pPr marL="0" indent="0">
              <a:buNone/>
            </a:pPr>
            <a:r>
              <a:rPr lang="en-US" sz="1200" b="1" dirty="0" smtClean="0"/>
              <a:t> </a:t>
            </a:r>
            <a:endParaRPr lang="en-US" sz="1200" dirty="0" smtClean="0"/>
          </a:p>
          <a:p>
            <a:pPr marL="0" indent="0">
              <a:buNone/>
            </a:pPr>
            <a:r>
              <a:rPr lang="en-US" sz="1200" b="1" dirty="0" smtClean="0"/>
              <a:t>Answers to the odd problems are in the back of the book.  Sometimes the book is wrong.</a:t>
            </a:r>
            <a:endParaRPr lang="en-US" sz="1200" dirty="0" smtClean="0"/>
          </a:p>
          <a:p>
            <a:endParaRPr lang="en-US" sz="1200" dirty="0"/>
          </a:p>
        </p:txBody>
      </p:sp>
      <p:sp>
        <p:nvSpPr>
          <p:cNvPr id="5" name="Footer Placeholder 6"/>
          <p:cNvSpPr>
            <a:spLocks noGrp="1"/>
          </p:cNvSpPr>
          <p:nvPr>
            <p:ph type="ftr" sz="quarter" idx="11"/>
          </p:nvPr>
        </p:nvSpPr>
        <p:spPr>
          <a:xfrm>
            <a:off x="3124200" y="6356350"/>
            <a:ext cx="2895600" cy="365125"/>
          </a:xfrm>
        </p:spPr>
        <p:txBody>
          <a:bodyPr/>
          <a:lstStyle/>
          <a:p>
            <a:r>
              <a:rPr lang="en-US" dirty="0" smtClean="0"/>
              <a:t>EEEE-381 Electronics </a:t>
            </a:r>
            <a:r>
              <a:rPr lang="en-US" dirty="0"/>
              <a:t>1</a:t>
            </a:r>
          </a:p>
        </p:txBody>
      </p:sp>
    </p:spTree>
    <p:extLst>
      <p:ext uri="{BB962C8B-B14F-4D97-AF65-F5344CB8AC3E}">
        <p14:creationId xmlns:p14="http://schemas.microsoft.com/office/powerpoint/2010/main" val="1305696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normAutofit fontScale="90000"/>
          </a:bodyPr>
          <a:lstStyle/>
          <a:p>
            <a:r>
              <a:rPr lang="en-US" dirty="0" smtClean="0"/>
              <a:t>Course Topics</a:t>
            </a:r>
            <a:endParaRPr lang="en-US" dirty="0"/>
          </a:p>
        </p:txBody>
      </p:sp>
      <p:sp>
        <p:nvSpPr>
          <p:cNvPr id="7" name="Footer Placeholder 6"/>
          <p:cNvSpPr>
            <a:spLocks noGrp="1"/>
          </p:cNvSpPr>
          <p:nvPr>
            <p:ph type="ftr" sz="quarter" idx="11"/>
          </p:nvPr>
        </p:nvSpPr>
        <p:spPr/>
        <p:txBody>
          <a:bodyPr/>
          <a:lstStyle/>
          <a:p>
            <a:r>
              <a:rPr lang="en-US" dirty="0" smtClean="0"/>
              <a:t>EEEE-381 Electronics </a:t>
            </a:r>
            <a:r>
              <a:rPr lang="en-US" dirty="0"/>
              <a:t>1</a:t>
            </a:r>
          </a:p>
        </p:txBody>
      </p:sp>
      <p:sp>
        <p:nvSpPr>
          <p:cNvPr id="4" name="Content Placeholder 3"/>
          <p:cNvSpPr>
            <a:spLocks noGrp="1"/>
          </p:cNvSpPr>
          <p:nvPr>
            <p:ph idx="1"/>
          </p:nvPr>
        </p:nvSpPr>
        <p:spPr>
          <a:xfrm>
            <a:off x="152400" y="1066800"/>
            <a:ext cx="4572000" cy="4953000"/>
          </a:xfrm>
        </p:spPr>
        <p:txBody>
          <a:bodyPr>
            <a:normAutofit fontScale="77500" lnSpcReduction="20000"/>
          </a:bodyPr>
          <a:lstStyle/>
          <a:p>
            <a:r>
              <a:rPr lang="en-US" dirty="0" smtClean="0"/>
              <a:t>Digital </a:t>
            </a:r>
            <a:r>
              <a:rPr lang="en-US" dirty="0"/>
              <a:t>vs. analog signals;  signal conditioning, notation;  amp concepts</a:t>
            </a:r>
          </a:p>
          <a:p>
            <a:r>
              <a:rPr lang="en-US" dirty="0"/>
              <a:t>Ideal diode, junction diode I-V characteristics, temperature coefficient</a:t>
            </a:r>
          </a:p>
          <a:p>
            <a:r>
              <a:rPr lang="en-US" dirty="0"/>
              <a:t>Diode Terminal Characteristics</a:t>
            </a:r>
          </a:p>
          <a:p>
            <a:r>
              <a:rPr lang="en-US" dirty="0"/>
              <a:t>Diode circuit analysis methods</a:t>
            </a:r>
          </a:p>
          <a:p>
            <a:r>
              <a:rPr lang="en-US" dirty="0"/>
              <a:t>Diode models, equivalent </a:t>
            </a:r>
            <a:r>
              <a:rPr lang="en-US" dirty="0" smtClean="0"/>
              <a:t>circuits</a:t>
            </a:r>
          </a:p>
          <a:p>
            <a:r>
              <a:rPr lang="en-US" dirty="0" smtClean="0"/>
              <a:t>Zener </a:t>
            </a:r>
            <a:r>
              <a:rPr lang="en-US" dirty="0"/>
              <a:t>diodes;  voltage regulation</a:t>
            </a:r>
          </a:p>
          <a:p>
            <a:r>
              <a:rPr lang="en-US" dirty="0"/>
              <a:t>Rectifying diode circuits</a:t>
            </a:r>
          </a:p>
          <a:p>
            <a:endParaRPr lang="en-US" dirty="0"/>
          </a:p>
        </p:txBody>
      </p:sp>
      <p:pic>
        <p:nvPicPr>
          <p:cNvPr id="1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52999" y="838200"/>
            <a:ext cx="4035425"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
          <p:cNvPicPr>
            <a:picLocks noChangeAspect="1"/>
          </p:cNvPicPr>
          <p:nvPr/>
        </p:nvPicPr>
        <p:blipFill rotWithShape="1">
          <a:blip r:embed="rId3">
            <a:extLst>
              <a:ext uri="{28A0092B-C50C-407E-A947-70E740481C1C}">
                <a14:useLocalDpi xmlns:a14="http://schemas.microsoft.com/office/drawing/2010/main" val="0"/>
              </a:ext>
            </a:extLst>
          </a:blip>
          <a:srcRect b="46870"/>
          <a:stretch/>
        </p:blipFill>
        <p:spPr bwMode="auto">
          <a:xfrm>
            <a:off x="5408104" y="2729345"/>
            <a:ext cx="3027363" cy="1311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4174835"/>
            <a:ext cx="3095285" cy="1999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2052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486400" cy="411162"/>
          </a:xfrm>
        </p:spPr>
        <p:txBody>
          <a:bodyPr>
            <a:normAutofit fontScale="90000"/>
          </a:bodyPr>
          <a:lstStyle/>
          <a:p>
            <a:r>
              <a:rPr lang="en-US" dirty="0"/>
              <a:t>Course </a:t>
            </a:r>
            <a:r>
              <a:rPr lang="en-US" dirty="0" smtClean="0"/>
              <a:t>Topics (cont’d)</a:t>
            </a:r>
            <a:endParaRPr lang="en-US" dirty="0"/>
          </a:p>
        </p:txBody>
      </p:sp>
      <p:sp>
        <p:nvSpPr>
          <p:cNvPr id="3" name="Content Placeholder 2"/>
          <p:cNvSpPr>
            <a:spLocks noGrp="1"/>
          </p:cNvSpPr>
          <p:nvPr>
            <p:ph idx="1"/>
          </p:nvPr>
        </p:nvSpPr>
        <p:spPr>
          <a:xfrm>
            <a:off x="228600" y="838200"/>
            <a:ext cx="4966854" cy="3048000"/>
          </a:xfrm>
        </p:spPr>
        <p:txBody>
          <a:bodyPr>
            <a:normAutofit fontScale="85000" lnSpcReduction="20000"/>
          </a:bodyPr>
          <a:lstStyle/>
          <a:p>
            <a:r>
              <a:rPr lang="en-US" dirty="0">
                <a:solidFill>
                  <a:srgbClr val="000000"/>
                </a:solidFill>
              </a:rPr>
              <a:t>Metal-Oxide-Semiconductor Field-Effect Transistor (MOSFET) ,I-V characteristics</a:t>
            </a:r>
          </a:p>
          <a:p>
            <a:r>
              <a:rPr lang="en-US" dirty="0">
                <a:solidFill>
                  <a:srgbClr val="000000"/>
                </a:solidFill>
              </a:rPr>
              <a:t>DC analysis of MOSFET circuits;  use of MOSFET as an amplifier	</a:t>
            </a:r>
          </a:p>
          <a:p>
            <a:r>
              <a:rPr lang="en-US" dirty="0">
                <a:solidFill>
                  <a:srgbClr val="000000"/>
                </a:solidFill>
              </a:rPr>
              <a:t>DC biasing of MOSFET circuits	</a:t>
            </a:r>
          </a:p>
          <a:p>
            <a:r>
              <a:rPr lang="en-US" dirty="0">
                <a:solidFill>
                  <a:srgbClr val="000000"/>
                </a:solidFill>
              </a:rPr>
              <a:t>Small-signal MOSFET models, small-signal analysis</a:t>
            </a: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p>
        </p:txBody>
      </p:sp>
      <p:sp>
        <p:nvSpPr>
          <p:cNvPr id="4" name="Footer Placeholder 3"/>
          <p:cNvSpPr>
            <a:spLocks noGrp="1"/>
          </p:cNvSpPr>
          <p:nvPr>
            <p:ph type="ftr" sz="quarter" idx="11"/>
          </p:nvPr>
        </p:nvSpPr>
        <p:spPr/>
        <p:txBody>
          <a:bodyPr/>
          <a:lstStyle/>
          <a:p>
            <a:r>
              <a:rPr lang="en-US" smtClean="0"/>
              <a:t>EEEE-381 Electronics 1</a:t>
            </a:r>
            <a:endParaRPr lang="en-US" dirty="0"/>
          </a:p>
        </p:txBody>
      </p:sp>
      <p:pic>
        <p:nvPicPr>
          <p:cNvPr id="6" name="Picture 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2600" y="0"/>
            <a:ext cx="3352800" cy="2354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964791"/>
            <a:ext cx="3548062" cy="1761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30090" y="2135475"/>
            <a:ext cx="1135857" cy="208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6599382" y="2590800"/>
            <a:ext cx="2286000" cy="1015663"/>
          </a:xfrm>
          <a:prstGeom prst="rect">
            <a:avLst/>
          </a:prstGeom>
        </p:spPr>
        <p:txBody>
          <a:bodyPr wrap="square">
            <a:spAutoFit/>
          </a:bodyPr>
          <a:lstStyle/>
          <a:p>
            <a:pPr>
              <a:spcBef>
                <a:spcPct val="0"/>
              </a:spcBef>
              <a:buFontTx/>
              <a:buNone/>
            </a:pPr>
            <a:r>
              <a:rPr lang="en-US" altLang="en-US" sz="1200" dirty="0">
                <a:latin typeface="Times New Roman" pitchFamily="18" charset="0"/>
              </a:rPr>
              <a:t>Simplified </a:t>
            </a:r>
            <a:r>
              <a:rPr lang="en-US" altLang="en-US" sz="1200" dirty="0" smtClean="0">
                <a:latin typeface="Times New Roman" pitchFamily="18" charset="0"/>
              </a:rPr>
              <a:t>NMOS circuit </a:t>
            </a:r>
            <a:r>
              <a:rPr lang="en-US" altLang="en-US" sz="1200" dirty="0">
                <a:latin typeface="Times New Roman" pitchFamily="18" charset="0"/>
              </a:rPr>
              <a:t>symbol to be used when the source is connected to the body or when the effect of the body on device operation is unimportant.</a:t>
            </a:r>
            <a:endParaRPr lang="en-US" altLang="en-US" dirty="0"/>
          </a:p>
        </p:txBody>
      </p:sp>
      <p:sp>
        <p:nvSpPr>
          <p:cNvPr id="16" name="Rectangle 15"/>
          <p:cNvSpPr/>
          <p:nvPr/>
        </p:nvSpPr>
        <p:spPr>
          <a:xfrm>
            <a:off x="152400" y="5726709"/>
            <a:ext cx="3655292" cy="461665"/>
          </a:xfrm>
          <a:prstGeom prst="rect">
            <a:avLst/>
          </a:prstGeom>
        </p:spPr>
        <p:txBody>
          <a:bodyPr wrap="square">
            <a:spAutoFit/>
          </a:bodyPr>
          <a:lstStyle/>
          <a:p>
            <a:pPr>
              <a:spcBef>
                <a:spcPct val="0"/>
              </a:spcBef>
              <a:spcAft>
                <a:spcPts val="1200"/>
              </a:spcAft>
              <a:buFontTx/>
              <a:buNone/>
            </a:pPr>
            <a:r>
              <a:rPr lang="en-US" altLang="en-US" sz="1200" dirty="0">
                <a:latin typeface="Times New Roman" pitchFamily="18" charset="0"/>
                <a:ea typeface="Calibri" pitchFamily="34" charset="0"/>
                <a:cs typeface="Times New Roman" pitchFamily="18" charset="0"/>
              </a:rPr>
              <a:t>Large-signal, equivalent-circuit model of an </a:t>
            </a:r>
            <a:r>
              <a:rPr lang="en-US" altLang="en-US" sz="1200" i="1" dirty="0">
                <a:latin typeface="Times New Roman" pitchFamily="18" charset="0"/>
                <a:ea typeface="Calibri" pitchFamily="34" charset="0"/>
                <a:cs typeface="Times New Roman" pitchFamily="18" charset="0"/>
              </a:rPr>
              <a:t>n</a:t>
            </a:r>
            <a:r>
              <a:rPr lang="en-US" altLang="en-US" sz="1200" dirty="0">
                <a:latin typeface="Times New Roman" pitchFamily="18" charset="0"/>
                <a:ea typeface="Calibri" pitchFamily="34" charset="0"/>
                <a:cs typeface="Times New Roman" pitchFamily="18" charset="0"/>
              </a:rPr>
              <a:t>-channel MOSFET operating in the saturation region.</a:t>
            </a:r>
            <a:endParaRPr lang="en-US" altLang="en-US" sz="1100" dirty="0">
              <a:latin typeface="Calibri" pitchFamily="34" charset="0"/>
              <a:ea typeface="Calibri" pitchFamily="34" charset="0"/>
              <a:cs typeface="Times New Roman" pitchFamily="18" charset="0"/>
            </a:endParaRPr>
          </a:p>
        </p:txBody>
      </p:sp>
      <p:pic>
        <p:nvPicPr>
          <p:cNvPr id="10" name="Picture 3"/>
          <p:cNvPicPr>
            <a:picLocks noChangeAspect="1"/>
          </p:cNvPicPr>
          <p:nvPr/>
        </p:nvPicPr>
        <p:blipFill rotWithShape="1">
          <a:blip r:embed="rId5">
            <a:extLst>
              <a:ext uri="{28A0092B-C50C-407E-A947-70E740481C1C}">
                <a14:useLocalDpi xmlns:a14="http://schemas.microsoft.com/office/drawing/2010/main" val="0"/>
              </a:ext>
            </a:extLst>
          </a:blip>
          <a:srcRect b="10700"/>
          <a:stretch/>
        </p:blipFill>
        <p:spPr bwMode="auto">
          <a:xfrm>
            <a:off x="5548745" y="3983492"/>
            <a:ext cx="2877128" cy="1743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5029200" y="5726709"/>
            <a:ext cx="3655292" cy="461665"/>
          </a:xfrm>
          <a:prstGeom prst="rect">
            <a:avLst/>
          </a:prstGeom>
        </p:spPr>
        <p:txBody>
          <a:bodyPr wrap="square">
            <a:spAutoFit/>
          </a:bodyPr>
          <a:lstStyle/>
          <a:p>
            <a:pPr>
              <a:spcBef>
                <a:spcPct val="0"/>
              </a:spcBef>
              <a:spcAft>
                <a:spcPts val="1200"/>
              </a:spcAft>
              <a:buFontTx/>
              <a:buNone/>
            </a:pPr>
            <a:r>
              <a:rPr lang="en-US" altLang="en-US" sz="1200" dirty="0" smtClean="0">
                <a:latin typeface="Times New Roman" pitchFamily="18" charset="0"/>
                <a:ea typeface="Calibri" pitchFamily="34" charset="0"/>
                <a:cs typeface="Times New Roman" pitchFamily="18" charset="0"/>
              </a:rPr>
              <a:t>Small-signal</a:t>
            </a:r>
            <a:r>
              <a:rPr lang="en-US" altLang="en-US" sz="1200" dirty="0">
                <a:latin typeface="Times New Roman" pitchFamily="18" charset="0"/>
                <a:ea typeface="Calibri" pitchFamily="34" charset="0"/>
                <a:cs typeface="Times New Roman" pitchFamily="18" charset="0"/>
              </a:rPr>
              <a:t>, equivalent-circuit model of an </a:t>
            </a:r>
            <a:r>
              <a:rPr lang="en-US" altLang="en-US" sz="1200" i="1" dirty="0">
                <a:latin typeface="Times New Roman" pitchFamily="18" charset="0"/>
                <a:ea typeface="Calibri" pitchFamily="34" charset="0"/>
                <a:cs typeface="Times New Roman" pitchFamily="18" charset="0"/>
              </a:rPr>
              <a:t>n</a:t>
            </a:r>
            <a:r>
              <a:rPr lang="en-US" altLang="en-US" sz="1200" dirty="0">
                <a:latin typeface="Times New Roman" pitchFamily="18" charset="0"/>
                <a:ea typeface="Calibri" pitchFamily="34" charset="0"/>
                <a:cs typeface="Times New Roman" pitchFamily="18" charset="0"/>
              </a:rPr>
              <a:t>-channel </a:t>
            </a:r>
            <a:r>
              <a:rPr lang="en-US" altLang="en-US" sz="1200" dirty="0" smtClean="0">
                <a:latin typeface="Times New Roman" pitchFamily="18" charset="0"/>
                <a:ea typeface="Calibri" pitchFamily="34" charset="0"/>
                <a:cs typeface="Times New Roman" pitchFamily="18" charset="0"/>
              </a:rPr>
              <a:t>MOSFET.</a:t>
            </a:r>
            <a:endParaRPr lang="en-US" altLang="en-US" sz="1100" dirty="0">
              <a:latin typeface="Calibri" pitchFamily="34" charset="0"/>
              <a:ea typeface="Calibri" pitchFamily="34" charset="0"/>
              <a:cs typeface="Times New Roman" pitchFamily="18" charset="0"/>
            </a:endParaRPr>
          </a:p>
        </p:txBody>
      </p:sp>
    </p:spTree>
    <p:extLst>
      <p:ext uri="{BB962C8B-B14F-4D97-AF65-F5344CB8AC3E}">
        <p14:creationId xmlns:p14="http://schemas.microsoft.com/office/powerpoint/2010/main" val="2682738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007101" cy="411162"/>
          </a:xfrm>
        </p:spPr>
        <p:txBody>
          <a:bodyPr>
            <a:normAutofit fontScale="90000"/>
          </a:bodyPr>
          <a:lstStyle/>
          <a:p>
            <a:r>
              <a:rPr lang="en-US" dirty="0"/>
              <a:t>Course </a:t>
            </a:r>
            <a:r>
              <a:rPr lang="en-US" dirty="0" smtClean="0"/>
              <a:t>Topics (cont’d)</a:t>
            </a:r>
            <a:endParaRPr lang="en-US" dirty="0"/>
          </a:p>
        </p:txBody>
      </p:sp>
      <p:sp>
        <p:nvSpPr>
          <p:cNvPr id="3" name="Content Placeholder 2"/>
          <p:cNvSpPr>
            <a:spLocks noGrp="1"/>
          </p:cNvSpPr>
          <p:nvPr>
            <p:ph idx="1"/>
          </p:nvPr>
        </p:nvSpPr>
        <p:spPr>
          <a:xfrm>
            <a:off x="304800" y="838200"/>
            <a:ext cx="5257800" cy="5715000"/>
          </a:xfrm>
        </p:spPr>
        <p:txBody>
          <a:bodyPr>
            <a:normAutofit fontScale="85000" lnSpcReduction="10000"/>
          </a:bodyPr>
          <a:lstStyle/>
          <a:p>
            <a:r>
              <a:rPr lang="en-US" dirty="0">
                <a:solidFill>
                  <a:srgbClr val="000000"/>
                </a:solidFill>
              </a:rPr>
              <a:t>Single transistor amplifier configurations:  common </a:t>
            </a:r>
            <a:r>
              <a:rPr lang="en-US" dirty="0" smtClean="0">
                <a:solidFill>
                  <a:srgbClr val="000000"/>
                </a:solidFill>
              </a:rPr>
              <a:t>source</a:t>
            </a:r>
            <a:endParaRPr lang="en-US" dirty="0">
              <a:solidFill>
                <a:srgbClr val="000000"/>
              </a:solidFill>
            </a:endParaRPr>
          </a:p>
          <a:p>
            <a:r>
              <a:rPr lang="en-US" dirty="0" smtClean="0">
                <a:solidFill>
                  <a:srgbClr val="000000"/>
                </a:solidFill>
              </a:rPr>
              <a:t>Common </a:t>
            </a:r>
            <a:r>
              <a:rPr lang="en-US" dirty="0">
                <a:solidFill>
                  <a:srgbClr val="000000"/>
                </a:solidFill>
              </a:rPr>
              <a:t>source with source resistance</a:t>
            </a:r>
          </a:p>
          <a:p>
            <a:r>
              <a:rPr lang="en-US" dirty="0">
                <a:solidFill>
                  <a:srgbClr val="000000"/>
                </a:solidFill>
              </a:rPr>
              <a:t>Common gate	</a:t>
            </a:r>
          </a:p>
          <a:p>
            <a:r>
              <a:rPr lang="en-US" dirty="0">
                <a:solidFill>
                  <a:srgbClr val="000000"/>
                </a:solidFill>
              </a:rPr>
              <a:t>Common drain (source follower)</a:t>
            </a:r>
          </a:p>
          <a:p>
            <a:r>
              <a:rPr lang="en-US" dirty="0">
                <a:solidFill>
                  <a:srgbClr val="000000"/>
                </a:solidFill>
              </a:rPr>
              <a:t>Active loads;  </a:t>
            </a:r>
            <a:r>
              <a:rPr lang="en-US" dirty="0" err="1">
                <a:solidFill>
                  <a:srgbClr val="000000"/>
                </a:solidFill>
              </a:rPr>
              <a:t>cascode</a:t>
            </a:r>
            <a:r>
              <a:rPr lang="en-US" dirty="0">
                <a:solidFill>
                  <a:srgbClr val="000000"/>
                </a:solidFill>
              </a:rPr>
              <a:t> configuration</a:t>
            </a:r>
          </a:p>
          <a:p>
            <a:r>
              <a:rPr lang="en-US" dirty="0">
                <a:solidFill>
                  <a:srgbClr val="000000"/>
                </a:solidFill>
              </a:rPr>
              <a:t>DC biasing of MOSFET IC designs (current sources, current mirrors)</a:t>
            </a:r>
          </a:p>
          <a:p>
            <a:r>
              <a:rPr lang="en-US" dirty="0">
                <a:solidFill>
                  <a:srgbClr val="000000"/>
                </a:solidFill>
              </a:rPr>
              <a:t>DC biasing of MOSFET IC designs (advanced sources and </a:t>
            </a:r>
            <a:r>
              <a:rPr lang="en-US" dirty="0" smtClean="0">
                <a:solidFill>
                  <a:srgbClr val="000000"/>
                </a:solidFill>
              </a:rPr>
              <a:t>mirrors</a:t>
            </a:r>
            <a:r>
              <a:rPr lang="en-US" dirty="0">
                <a:solidFill>
                  <a:srgbClr val="000000"/>
                </a:solidFill>
              </a:rPr>
              <a:t>)</a:t>
            </a:r>
            <a:r>
              <a:rPr lang="en-US" dirty="0" smtClean="0">
                <a:solidFill>
                  <a:srgbClr val="000000"/>
                </a:solidFill>
              </a:rPr>
              <a:t>	</a:t>
            </a:r>
            <a:endParaRPr lang="en-US" dirty="0"/>
          </a:p>
        </p:txBody>
      </p:sp>
      <p:sp>
        <p:nvSpPr>
          <p:cNvPr id="4" name="Footer Placeholder 3"/>
          <p:cNvSpPr>
            <a:spLocks noGrp="1"/>
          </p:cNvSpPr>
          <p:nvPr>
            <p:ph type="ftr" sz="quarter" idx="11"/>
          </p:nvPr>
        </p:nvSpPr>
        <p:spPr/>
        <p:txBody>
          <a:bodyPr/>
          <a:lstStyle/>
          <a:p>
            <a:r>
              <a:rPr lang="en-US" smtClean="0"/>
              <a:t>EEEE-381 Electronics 1</a:t>
            </a:r>
            <a:endParaRPr lang="en-US" dirty="0"/>
          </a:p>
        </p:txBody>
      </p:sp>
      <p:pic>
        <p:nvPicPr>
          <p:cNvPr id="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64301" y="381000"/>
            <a:ext cx="2057400" cy="2677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43626" y="3429000"/>
            <a:ext cx="2698750" cy="2516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431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Course Topics (cont’d)</a:t>
            </a:r>
          </a:p>
        </p:txBody>
      </p:sp>
      <p:sp>
        <p:nvSpPr>
          <p:cNvPr id="3" name="Content Placeholder 2"/>
          <p:cNvSpPr>
            <a:spLocks noGrp="1"/>
          </p:cNvSpPr>
          <p:nvPr>
            <p:ph idx="1"/>
          </p:nvPr>
        </p:nvSpPr>
        <p:spPr>
          <a:xfrm>
            <a:off x="228600" y="1066800"/>
            <a:ext cx="4267200" cy="4800600"/>
          </a:xfrm>
        </p:spPr>
        <p:txBody>
          <a:bodyPr>
            <a:normAutofit fontScale="85000" lnSpcReduction="20000"/>
          </a:bodyPr>
          <a:lstStyle/>
          <a:p>
            <a:r>
              <a:rPr lang="en-US" dirty="0">
                <a:solidFill>
                  <a:srgbClr val="000000"/>
                </a:solidFill>
              </a:rPr>
              <a:t>Differential amplifier </a:t>
            </a:r>
            <a:r>
              <a:rPr lang="en-US" dirty="0" smtClean="0">
                <a:solidFill>
                  <a:srgbClr val="000000"/>
                </a:solidFill>
              </a:rPr>
              <a:t>basics</a:t>
            </a:r>
          </a:p>
          <a:p>
            <a:r>
              <a:rPr lang="en-US" dirty="0" smtClean="0">
                <a:solidFill>
                  <a:srgbClr val="000000"/>
                </a:solidFill>
              </a:rPr>
              <a:t>Differential </a:t>
            </a:r>
            <a:r>
              <a:rPr lang="en-US" dirty="0">
                <a:solidFill>
                  <a:srgbClr val="000000"/>
                </a:solidFill>
              </a:rPr>
              <a:t>amplifier mismatch and offset</a:t>
            </a:r>
          </a:p>
          <a:p>
            <a:r>
              <a:rPr lang="en-US" dirty="0">
                <a:solidFill>
                  <a:srgbClr val="000000"/>
                </a:solidFill>
              </a:rPr>
              <a:t>Differential amplifiers with active loads</a:t>
            </a:r>
          </a:p>
          <a:p>
            <a:r>
              <a:rPr lang="en-US" dirty="0">
                <a:solidFill>
                  <a:srgbClr val="000000"/>
                </a:solidFill>
              </a:rPr>
              <a:t>Multistage amplifiers and Two Stage CMOS Op Amp Preview	</a:t>
            </a:r>
          </a:p>
          <a:p>
            <a:r>
              <a:rPr lang="en-US" dirty="0">
                <a:solidFill>
                  <a:srgbClr val="000000"/>
                </a:solidFill>
              </a:rPr>
              <a:t>Frequency Response: Transfer Functions, Bode plots</a:t>
            </a:r>
            <a:endParaRPr lang="en-US" dirty="0"/>
          </a:p>
        </p:txBody>
      </p:sp>
      <p:sp>
        <p:nvSpPr>
          <p:cNvPr id="4" name="Footer Placeholder 3"/>
          <p:cNvSpPr>
            <a:spLocks noGrp="1"/>
          </p:cNvSpPr>
          <p:nvPr>
            <p:ph type="ftr" sz="quarter" idx="11"/>
          </p:nvPr>
        </p:nvSpPr>
        <p:spPr/>
        <p:txBody>
          <a:bodyPr/>
          <a:lstStyle/>
          <a:p>
            <a:r>
              <a:rPr lang="en-US" smtClean="0"/>
              <a:t>EEEE-381 Electronics 1</a:t>
            </a:r>
            <a:endParaRPr lang="en-US" dirty="0"/>
          </a:p>
        </p:txBody>
      </p:sp>
      <p:pic>
        <p:nvPicPr>
          <p:cNvPr id="6"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5688" y="914400"/>
            <a:ext cx="3375511"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32742" y="3810000"/>
            <a:ext cx="4781401"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896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a:t>Course </a:t>
            </a:r>
            <a:r>
              <a:rPr lang="en-US" dirty="0" smtClean="0"/>
              <a:t>Topics (cont’d)</a:t>
            </a:r>
            <a:endParaRPr lang="en-US" dirty="0"/>
          </a:p>
        </p:txBody>
      </p:sp>
      <p:sp>
        <p:nvSpPr>
          <p:cNvPr id="3" name="Content Placeholder 2"/>
          <p:cNvSpPr>
            <a:spLocks noGrp="1"/>
          </p:cNvSpPr>
          <p:nvPr>
            <p:ph idx="1"/>
          </p:nvPr>
        </p:nvSpPr>
        <p:spPr>
          <a:xfrm>
            <a:off x="152400" y="990600"/>
            <a:ext cx="4191000" cy="5181600"/>
          </a:xfrm>
        </p:spPr>
        <p:txBody>
          <a:bodyPr>
            <a:normAutofit fontScale="55000" lnSpcReduction="20000"/>
          </a:bodyPr>
          <a:lstStyle/>
          <a:p>
            <a:r>
              <a:rPr lang="en-US" dirty="0">
                <a:solidFill>
                  <a:srgbClr val="000000"/>
                </a:solidFill>
              </a:rPr>
              <a:t>Time constant methods -- low-frequency response</a:t>
            </a:r>
          </a:p>
          <a:p>
            <a:r>
              <a:rPr lang="en-US" dirty="0">
                <a:solidFill>
                  <a:srgbClr val="000000"/>
                </a:solidFill>
              </a:rPr>
              <a:t>Low-frequency response analysis cont'd</a:t>
            </a:r>
          </a:p>
          <a:p>
            <a:r>
              <a:rPr lang="en-US" dirty="0">
                <a:solidFill>
                  <a:srgbClr val="000000"/>
                </a:solidFill>
              </a:rPr>
              <a:t>High-frequency MOSFET model</a:t>
            </a:r>
          </a:p>
          <a:p>
            <a:r>
              <a:rPr lang="en-US" dirty="0">
                <a:solidFill>
                  <a:srgbClr val="000000"/>
                </a:solidFill>
              </a:rPr>
              <a:t>Time-constant methods -- high-frequency response;  Miller effect</a:t>
            </a:r>
          </a:p>
          <a:p>
            <a:r>
              <a:rPr lang="en-US" dirty="0">
                <a:solidFill>
                  <a:srgbClr val="000000"/>
                </a:solidFill>
              </a:rPr>
              <a:t>CS high-frequency response</a:t>
            </a:r>
          </a:p>
          <a:p>
            <a:r>
              <a:rPr lang="en-US" dirty="0">
                <a:solidFill>
                  <a:srgbClr val="000000"/>
                </a:solidFill>
              </a:rPr>
              <a:t>CG high-frequency response, high-frequency response of </a:t>
            </a:r>
            <a:r>
              <a:rPr lang="en-US" dirty="0" err="1">
                <a:solidFill>
                  <a:srgbClr val="000000"/>
                </a:solidFill>
              </a:rPr>
              <a:t>cascode</a:t>
            </a:r>
            <a:r>
              <a:rPr lang="en-US" dirty="0">
                <a:solidFill>
                  <a:srgbClr val="000000"/>
                </a:solidFill>
              </a:rPr>
              <a:t> </a:t>
            </a:r>
            <a:r>
              <a:rPr lang="en-US" dirty="0" smtClean="0">
                <a:solidFill>
                  <a:srgbClr val="000000"/>
                </a:solidFill>
              </a:rPr>
              <a:t>amplifier</a:t>
            </a:r>
          </a:p>
          <a:p>
            <a:r>
              <a:rPr lang="en-US" dirty="0">
                <a:solidFill>
                  <a:srgbClr val="000000"/>
                </a:solidFill>
              </a:rPr>
              <a:t>CD high-frequency response;  CD-CS and CD-CG cascade high-frequency response                                                                                     </a:t>
            </a:r>
          </a:p>
          <a:p>
            <a:r>
              <a:rPr lang="en-US" dirty="0">
                <a:solidFill>
                  <a:srgbClr val="000000"/>
                </a:solidFill>
              </a:rPr>
              <a:t>Differential amplifier high-frequency response</a:t>
            </a:r>
          </a:p>
          <a:p>
            <a:r>
              <a:rPr lang="en-US" dirty="0">
                <a:solidFill>
                  <a:srgbClr val="000000"/>
                </a:solidFill>
              </a:rPr>
              <a:t>CMOS Multistage amplifier frequency </a:t>
            </a:r>
            <a:r>
              <a:rPr lang="en-US" dirty="0" smtClean="0">
                <a:solidFill>
                  <a:srgbClr val="000000"/>
                </a:solidFill>
              </a:rPr>
              <a:t>response</a:t>
            </a:r>
          </a:p>
          <a:p>
            <a:r>
              <a:rPr lang="en-US" dirty="0">
                <a:solidFill>
                  <a:srgbClr val="000000"/>
                </a:solidFill>
              </a:rPr>
              <a:t>The Two Stage CMOS Op Amp</a:t>
            </a:r>
          </a:p>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4" name="Footer Placeholder 3"/>
          <p:cNvSpPr>
            <a:spLocks noGrp="1"/>
          </p:cNvSpPr>
          <p:nvPr>
            <p:ph type="ftr" sz="quarter" idx="11"/>
          </p:nvPr>
        </p:nvSpPr>
        <p:spPr/>
        <p:txBody>
          <a:bodyPr/>
          <a:lstStyle/>
          <a:p>
            <a:r>
              <a:rPr lang="en-US" smtClean="0"/>
              <a:t>EEEE-381 Electronics 1</a:t>
            </a:r>
            <a:endParaRPr lang="en-US" dirty="0"/>
          </a:p>
        </p:txBody>
      </p:sp>
      <p:pic>
        <p:nvPicPr>
          <p:cNvPr id="5" name="Picture 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14800" y="990600"/>
            <a:ext cx="4800600" cy="238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3429000"/>
            <a:ext cx="2400300" cy="294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0126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Academic Honesty</a:t>
            </a:r>
            <a:endParaRPr lang="en-US" dirty="0"/>
          </a:p>
        </p:txBody>
      </p:sp>
      <p:sp>
        <p:nvSpPr>
          <p:cNvPr id="3" name="Content Placeholder 2"/>
          <p:cNvSpPr>
            <a:spLocks noGrp="1"/>
          </p:cNvSpPr>
          <p:nvPr>
            <p:ph idx="1"/>
          </p:nvPr>
        </p:nvSpPr>
        <p:spPr/>
        <p:txBody>
          <a:bodyPr>
            <a:normAutofit fontScale="62500" lnSpcReduction="20000"/>
          </a:bodyPr>
          <a:lstStyle/>
          <a:p>
            <a:r>
              <a:rPr lang="en-US" b="1" dirty="0"/>
              <a:t>Course Policy on Academic Honesty </a:t>
            </a:r>
          </a:p>
          <a:p>
            <a:r>
              <a:rPr lang="en-US" cap="small" dirty="0"/>
              <a:t>KGCOE Honor Principles:  </a:t>
            </a:r>
            <a:r>
              <a:rPr lang="en-US" i="1" dirty="0"/>
              <a:t>RIT Engineering faculty, staff and students are truthful and honorable, and do not tolerate lying, cheating, stealing, or plagiarism.</a:t>
            </a:r>
            <a:endParaRPr lang="en-US" dirty="0"/>
          </a:p>
          <a:p>
            <a:r>
              <a:rPr lang="en-US" dirty="0"/>
              <a:t>All members of our community are expected to abide by these principles and to embrace the spirit they represent.  We each have a responsibility to address any unethical behavior we observe; either through direct discussion with the offending party, or by discussion with an appropriate faculty or staff member.  Allowing unethical behavior to continue unchallenged is not acceptable.</a:t>
            </a:r>
          </a:p>
          <a:p>
            <a:endParaRPr lang="en-US" dirty="0"/>
          </a:p>
          <a:p>
            <a:r>
              <a:rPr lang="en-US" dirty="0"/>
              <a:t>Rochester Institute of Technology does not condone any form of academic dishonesty. Academic Dishonesty falls into three basic areas: cheating, duplicate submission and plagiarism (refer to </a:t>
            </a:r>
            <a:r>
              <a:rPr lang="en-US" u="sng" dirty="0">
                <a:hlinkClick r:id="rId2"/>
              </a:rPr>
              <a:t>http://www.rit.edu/kgcoe/advising/handbook.pdf</a:t>
            </a:r>
            <a:r>
              <a:rPr lang="en-US" dirty="0"/>
              <a:t>  pages 19-20 for more information).</a:t>
            </a:r>
          </a:p>
          <a:p>
            <a:endParaRPr lang="en-US" dirty="0"/>
          </a:p>
        </p:txBody>
      </p:sp>
      <p:sp>
        <p:nvSpPr>
          <p:cNvPr id="5" name="Footer Placeholder 6"/>
          <p:cNvSpPr>
            <a:spLocks noGrp="1"/>
          </p:cNvSpPr>
          <p:nvPr>
            <p:ph type="ftr" sz="quarter" idx="11"/>
          </p:nvPr>
        </p:nvSpPr>
        <p:spPr>
          <a:xfrm>
            <a:off x="3124200" y="6356350"/>
            <a:ext cx="2895600" cy="365125"/>
          </a:xfrm>
        </p:spPr>
        <p:txBody>
          <a:bodyPr/>
          <a:lstStyle/>
          <a:p>
            <a:r>
              <a:rPr lang="en-US" dirty="0" smtClean="0"/>
              <a:t>EEEE-381 Electronics </a:t>
            </a:r>
            <a:r>
              <a:rPr lang="en-US" dirty="0"/>
              <a:t>1</a:t>
            </a:r>
          </a:p>
        </p:txBody>
      </p:sp>
    </p:spTree>
    <p:extLst>
      <p:ext uri="{BB962C8B-B14F-4D97-AF65-F5344CB8AC3E}">
        <p14:creationId xmlns:p14="http://schemas.microsoft.com/office/powerpoint/2010/main" val="2828396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Academic Honesty</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140210995"/>
              </p:ext>
            </p:extLst>
          </p:nvPr>
        </p:nvGraphicFramePr>
        <p:xfrm>
          <a:off x="350520" y="2028334"/>
          <a:ext cx="8031481" cy="3686665"/>
        </p:xfrm>
        <a:graphic>
          <a:graphicData uri="http://schemas.openxmlformats.org/drawingml/2006/table">
            <a:tbl>
              <a:tblPr firstRow="1" firstCol="1" bandRow="1">
                <a:tableStyleId>{5940675A-B579-460E-94D1-54222C63F5DA}</a:tableStyleId>
              </a:tblPr>
              <a:tblGrid>
                <a:gridCol w="2445068"/>
                <a:gridCol w="5586413"/>
              </a:tblGrid>
              <a:tr h="245778">
                <a:tc>
                  <a:txBody>
                    <a:bodyPr/>
                    <a:lstStyle/>
                    <a:p>
                      <a:pPr marL="0" marR="0">
                        <a:spcBef>
                          <a:spcPts val="0"/>
                        </a:spcBef>
                        <a:spcAft>
                          <a:spcPts val="0"/>
                        </a:spcAft>
                        <a:tabLst>
                          <a:tab pos="0" algn="l"/>
                        </a:tabLst>
                      </a:pPr>
                      <a:r>
                        <a:rPr lang="en-US" sz="1600" dirty="0">
                          <a:effectLst/>
                        </a:rPr>
                        <a:t>Course Element</a:t>
                      </a:r>
                      <a:endParaRPr lang="en-US" sz="1600" dirty="0">
                        <a:effectLst/>
                        <a:latin typeface="Times New Roman"/>
                        <a:ea typeface="Times New Roman"/>
                      </a:endParaRPr>
                    </a:p>
                  </a:txBody>
                  <a:tcPr marL="68580" marR="68580" marT="0" marB="0"/>
                </a:tc>
                <a:tc>
                  <a:txBody>
                    <a:bodyPr/>
                    <a:lstStyle/>
                    <a:p>
                      <a:pPr marL="0" marR="0">
                        <a:spcBef>
                          <a:spcPts val="0"/>
                        </a:spcBef>
                        <a:spcAft>
                          <a:spcPts val="0"/>
                        </a:spcAft>
                        <a:tabLst>
                          <a:tab pos="0" algn="l"/>
                        </a:tabLst>
                      </a:pPr>
                      <a:r>
                        <a:rPr lang="en-US" sz="1600">
                          <a:effectLst/>
                        </a:rPr>
                        <a:t>Specific Conditions</a:t>
                      </a:r>
                      <a:endParaRPr lang="en-US" sz="1600">
                        <a:effectLst/>
                        <a:latin typeface="Times New Roman"/>
                        <a:ea typeface="Times New Roman"/>
                      </a:endParaRPr>
                    </a:p>
                  </a:txBody>
                  <a:tcPr marL="68580" marR="68580" marT="0" marB="0"/>
                </a:tc>
              </a:tr>
              <a:tr h="1720444">
                <a:tc>
                  <a:txBody>
                    <a:bodyPr/>
                    <a:lstStyle/>
                    <a:p>
                      <a:pPr marL="0" marR="0">
                        <a:spcBef>
                          <a:spcPts val="0"/>
                        </a:spcBef>
                        <a:spcAft>
                          <a:spcPts val="0"/>
                        </a:spcAft>
                        <a:tabLst>
                          <a:tab pos="0" algn="l"/>
                        </a:tabLst>
                      </a:pPr>
                      <a:r>
                        <a:rPr lang="en-US" sz="1600" dirty="0">
                          <a:effectLst/>
                        </a:rPr>
                        <a:t>Homework:  Graded and Ungraded</a:t>
                      </a:r>
                      <a:endParaRPr lang="en-US" sz="1600" dirty="0">
                        <a:effectLst/>
                        <a:latin typeface="Times New Roman"/>
                        <a:ea typeface="Times New Roman"/>
                      </a:endParaRPr>
                    </a:p>
                  </a:txBody>
                  <a:tcPr marL="68580" marR="68580" marT="0" marB="0"/>
                </a:tc>
                <a:tc>
                  <a:txBody>
                    <a:bodyPr/>
                    <a:lstStyle/>
                    <a:p>
                      <a:pPr marL="0" marR="0">
                        <a:spcBef>
                          <a:spcPts val="0"/>
                        </a:spcBef>
                        <a:spcAft>
                          <a:spcPts val="0"/>
                        </a:spcAft>
                        <a:tabLst>
                          <a:tab pos="0" algn="l"/>
                        </a:tabLst>
                      </a:pPr>
                      <a:r>
                        <a:rPr lang="en-US" sz="1600" dirty="0">
                          <a:effectLst/>
                        </a:rPr>
                        <a:t>Student collaboration is encouraged.  However, the final product that is turned in must be your own work.  All homework sets must be completely documented in regards to references used (books other than the course textbook, web sites, etc.) and assistance obtained from individuals other than the course instructor.  Proper documentation would include source, date, and extent of information gained through that source.</a:t>
                      </a:r>
                      <a:endParaRPr lang="en-US" sz="1600" dirty="0">
                        <a:effectLst/>
                        <a:latin typeface="Times New Roman"/>
                        <a:ea typeface="Times New Roman"/>
                      </a:endParaRPr>
                    </a:p>
                  </a:txBody>
                  <a:tcPr marL="68580" marR="68580" marT="0" marB="0"/>
                </a:tc>
              </a:tr>
              <a:tr h="491555">
                <a:tc>
                  <a:txBody>
                    <a:bodyPr/>
                    <a:lstStyle/>
                    <a:p>
                      <a:pPr marL="0" marR="0">
                        <a:spcBef>
                          <a:spcPts val="0"/>
                        </a:spcBef>
                        <a:spcAft>
                          <a:spcPts val="0"/>
                        </a:spcAft>
                        <a:tabLst>
                          <a:tab pos="0" algn="l"/>
                        </a:tabLst>
                      </a:pPr>
                      <a:r>
                        <a:rPr lang="en-US" sz="1600">
                          <a:effectLst/>
                        </a:rPr>
                        <a:t>Exams and Quizzes:  </a:t>
                      </a:r>
                    </a:p>
                    <a:p>
                      <a:pPr marL="0" marR="0">
                        <a:spcBef>
                          <a:spcPts val="0"/>
                        </a:spcBef>
                        <a:spcAft>
                          <a:spcPts val="0"/>
                        </a:spcAft>
                        <a:tabLst>
                          <a:tab pos="0" algn="l"/>
                        </a:tabLst>
                      </a:pPr>
                      <a:r>
                        <a:rPr lang="en-US" sz="1600">
                          <a:effectLst/>
                        </a:rPr>
                        <a:t>In-class and Take-home</a:t>
                      </a:r>
                      <a:endParaRPr lang="en-US" sz="1600">
                        <a:effectLst/>
                        <a:latin typeface="Times New Roman"/>
                        <a:ea typeface="Times New Roman"/>
                      </a:endParaRPr>
                    </a:p>
                  </a:txBody>
                  <a:tcPr marL="68580" marR="68580" marT="0" marB="0"/>
                </a:tc>
                <a:tc>
                  <a:txBody>
                    <a:bodyPr/>
                    <a:lstStyle/>
                    <a:p>
                      <a:pPr marL="0" marR="0">
                        <a:spcBef>
                          <a:spcPts val="0"/>
                        </a:spcBef>
                        <a:spcAft>
                          <a:spcPts val="0"/>
                        </a:spcAft>
                        <a:tabLst>
                          <a:tab pos="0" algn="l"/>
                        </a:tabLst>
                      </a:pPr>
                      <a:r>
                        <a:rPr lang="en-US" sz="1600">
                          <a:effectLst/>
                        </a:rPr>
                        <a:t>Individual exercise;  collaboration of any kind is disallowed</a:t>
                      </a:r>
                      <a:endParaRPr lang="en-US" sz="1600">
                        <a:effectLst/>
                        <a:latin typeface="Times New Roman"/>
                        <a:ea typeface="Times New Roman"/>
                      </a:endParaRPr>
                    </a:p>
                  </a:txBody>
                  <a:tcPr marL="68580" marR="68580" marT="0" marB="0"/>
                </a:tc>
              </a:tr>
              <a:tr h="491555">
                <a:tc>
                  <a:txBody>
                    <a:bodyPr/>
                    <a:lstStyle/>
                    <a:p>
                      <a:pPr marL="0" marR="0">
                        <a:spcBef>
                          <a:spcPts val="0"/>
                        </a:spcBef>
                        <a:spcAft>
                          <a:spcPts val="0"/>
                        </a:spcAft>
                        <a:tabLst>
                          <a:tab pos="0" algn="l"/>
                        </a:tabLst>
                      </a:pPr>
                      <a:r>
                        <a:rPr lang="en-US" sz="1600">
                          <a:effectLst/>
                        </a:rPr>
                        <a:t>Team Project</a:t>
                      </a:r>
                      <a:endParaRPr lang="en-US" sz="1600">
                        <a:effectLst/>
                        <a:latin typeface="Times New Roman"/>
                        <a:ea typeface="Times New Roman"/>
                      </a:endParaRPr>
                    </a:p>
                  </a:txBody>
                  <a:tcPr marL="68580" marR="68580" marT="0" marB="0"/>
                </a:tc>
                <a:tc>
                  <a:txBody>
                    <a:bodyPr/>
                    <a:lstStyle/>
                    <a:p>
                      <a:pPr marL="0" marR="0">
                        <a:spcBef>
                          <a:spcPts val="0"/>
                        </a:spcBef>
                        <a:spcAft>
                          <a:spcPts val="0"/>
                        </a:spcAft>
                        <a:tabLst>
                          <a:tab pos="0" algn="l"/>
                        </a:tabLst>
                      </a:pPr>
                      <a:r>
                        <a:rPr lang="en-US" sz="1600">
                          <a:effectLst/>
                        </a:rPr>
                        <a:t>All team members expected to participate fully; one submission  required from each team</a:t>
                      </a:r>
                      <a:endParaRPr lang="en-US" sz="1600">
                        <a:effectLst/>
                        <a:latin typeface="Times New Roman"/>
                        <a:ea typeface="Times New Roman"/>
                      </a:endParaRPr>
                    </a:p>
                  </a:txBody>
                  <a:tcPr marL="68580" marR="68580" marT="0" marB="0"/>
                </a:tc>
              </a:tr>
              <a:tr h="245778">
                <a:tc>
                  <a:txBody>
                    <a:bodyPr/>
                    <a:lstStyle/>
                    <a:p>
                      <a:pPr marL="0" marR="0">
                        <a:spcBef>
                          <a:spcPts val="0"/>
                        </a:spcBef>
                        <a:spcAft>
                          <a:spcPts val="0"/>
                        </a:spcAft>
                        <a:tabLst>
                          <a:tab pos="0" algn="l"/>
                        </a:tabLst>
                      </a:pPr>
                      <a:r>
                        <a:rPr lang="en-US" sz="1600">
                          <a:effectLst/>
                        </a:rPr>
                        <a:t>Individual Project</a:t>
                      </a:r>
                      <a:endParaRPr lang="en-US" sz="1600">
                        <a:effectLst/>
                        <a:latin typeface="Times New Roman"/>
                        <a:ea typeface="Times New Roman"/>
                      </a:endParaRPr>
                    </a:p>
                  </a:txBody>
                  <a:tcPr marL="68580" marR="68580" marT="0" marB="0"/>
                </a:tc>
                <a:tc>
                  <a:txBody>
                    <a:bodyPr/>
                    <a:lstStyle/>
                    <a:p>
                      <a:pPr marL="0" marR="0">
                        <a:spcBef>
                          <a:spcPts val="0"/>
                        </a:spcBef>
                        <a:spcAft>
                          <a:spcPts val="0"/>
                        </a:spcAft>
                        <a:tabLst>
                          <a:tab pos="0" algn="l"/>
                        </a:tabLst>
                      </a:pPr>
                      <a:r>
                        <a:rPr lang="en-US" sz="1600">
                          <a:effectLst/>
                        </a:rPr>
                        <a:t>Individual assignment;  collaboration of any kind is disallowed</a:t>
                      </a:r>
                      <a:endParaRPr lang="en-US" sz="1600">
                        <a:effectLst/>
                        <a:latin typeface="Times New Roman"/>
                        <a:ea typeface="Times New Roman"/>
                      </a:endParaRPr>
                    </a:p>
                  </a:txBody>
                  <a:tcPr marL="68580" marR="68580" marT="0" marB="0"/>
                </a:tc>
              </a:tr>
              <a:tr h="491555">
                <a:tc>
                  <a:txBody>
                    <a:bodyPr/>
                    <a:lstStyle/>
                    <a:p>
                      <a:pPr marL="0" marR="0">
                        <a:spcBef>
                          <a:spcPts val="0"/>
                        </a:spcBef>
                        <a:spcAft>
                          <a:spcPts val="0"/>
                        </a:spcAft>
                        <a:tabLst>
                          <a:tab pos="0" algn="l"/>
                        </a:tabLst>
                      </a:pPr>
                      <a:r>
                        <a:rPr lang="en-US" sz="1600">
                          <a:effectLst/>
                        </a:rPr>
                        <a:t>Laboratory Assignments</a:t>
                      </a:r>
                      <a:endParaRPr lang="en-US" sz="1600">
                        <a:effectLst/>
                        <a:latin typeface="Times New Roman"/>
                        <a:ea typeface="Times New Roman"/>
                      </a:endParaRPr>
                    </a:p>
                  </a:txBody>
                  <a:tcPr marL="68580" marR="68580" marT="0" marB="0"/>
                </a:tc>
                <a:tc>
                  <a:txBody>
                    <a:bodyPr/>
                    <a:lstStyle/>
                    <a:p>
                      <a:pPr marL="0" marR="0">
                        <a:spcBef>
                          <a:spcPts val="0"/>
                        </a:spcBef>
                        <a:spcAft>
                          <a:spcPts val="0"/>
                        </a:spcAft>
                        <a:tabLst>
                          <a:tab pos="0" algn="l"/>
                        </a:tabLst>
                      </a:pPr>
                      <a:r>
                        <a:rPr lang="en-US" sz="1600" dirty="0">
                          <a:effectLst/>
                        </a:rPr>
                        <a:t>All team members expected to participate fully; one submission  required from each team</a:t>
                      </a:r>
                      <a:endParaRPr lang="en-US" sz="1600" dirty="0">
                        <a:effectLst/>
                        <a:latin typeface="Times New Roman"/>
                        <a:ea typeface="Times New Roman"/>
                      </a:endParaRPr>
                    </a:p>
                  </a:txBody>
                  <a:tcPr marL="68580" marR="68580" marT="0" marB="0"/>
                </a:tc>
              </a:tr>
            </a:tbl>
          </a:graphicData>
        </a:graphic>
      </p:graphicFrame>
      <p:sp>
        <p:nvSpPr>
          <p:cNvPr id="10" name="Rectangle 2"/>
          <p:cNvSpPr>
            <a:spLocks noChangeArrowheads="1"/>
          </p:cNvSpPr>
          <p:nvPr/>
        </p:nvSpPr>
        <p:spPr bwMode="auto">
          <a:xfrm>
            <a:off x="1066800" y="1447800"/>
            <a:ext cx="7315200"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0" algn="l"/>
              </a:tabLst>
            </a:pPr>
            <a:r>
              <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Throughout EE-381 the following specific conditions exist in regards to academic honesty:</a:t>
            </a:r>
            <a:endPar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0" algn="l"/>
              </a:tabLst>
            </a:pP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Footer Placeholder 6"/>
          <p:cNvSpPr>
            <a:spLocks noGrp="1"/>
          </p:cNvSpPr>
          <p:nvPr>
            <p:ph type="ftr" sz="quarter" idx="11"/>
          </p:nvPr>
        </p:nvSpPr>
        <p:spPr>
          <a:xfrm>
            <a:off x="3124200" y="6356350"/>
            <a:ext cx="2895600" cy="365125"/>
          </a:xfrm>
        </p:spPr>
        <p:txBody>
          <a:bodyPr/>
          <a:lstStyle/>
          <a:p>
            <a:r>
              <a:rPr lang="en-US" dirty="0" smtClean="0"/>
              <a:t>EEEE-381 Electronics </a:t>
            </a:r>
            <a:r>
              <a:rPr lang="en-US" dirty="0"/>
              <a:t>1</a:t>
            </a:r>
          </a:p>
        </p:txBody>
      </p:sp>
    </p:spTree>
    <p:extLst>
      <p:ext uri="{BB962C8B-B14F-4D97-AF65-F5344CB8AC3E}">
        <p14:creationId xmlns:p14="http://schemas.microsoft.com/office/powerpoint/2010/main" val="1271672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Academic Dishonesty</a:t>
            </a:r>
            <a:endParaRPr lang="en-US" dirty="0"/>
          </a:p>
        </p:txBody>
      </p:sp>
      <p:sp>
        <p:nvSpPr>
          <p:cNvPr id="3" name="Content Placeholder 2"/>
          <p:cNvSpPr>
            <a:spLocks noGrp="1"/>
          </p:cNvSpPr>
          <p:nvPr>
            <p:ph idx="1"/>
          </p:nvPr>
        </p:nvSpPr>
        <p:spPr>
          <a:xfrm>
            <a:off x="457200" y="1371600"/>
            <a:ext cx="8229600" cy="4525963"/>
          </a:xfrm>
        </p:spPr>
        <p:txBody>
          <a:bodyPr>
            <a:normAutofit fontScale="70000" lnSpcReduction="20000"/>
          </a:bodyPr>
          <a:lstStyle/>
          <a:p>
            <a:r>
              <a:rPr lang="en-US" dirty="0"/>
              <a:t>Any act of Academic Dishonesty will incur the following consequences. After notifying and presenting the student with evidence of such misconduct, the instructor has the full prerogative to assign a lower grade, including an “F” for the offense itself or for the entire course.  If after careful review of the evidence, the instructor decides that the student’s actions are indeed misconduct and warrant a penalty, the instructor will add a letter to the student’s file in his or her home department (copy to the student, Department Head and the Dean) documenting the offense.  Depending on the seriousness of the offense, the student may also be brought before the Academic Conduct Committee of the College in which the offense occurred, and may face academic suspension or dismissal from the Institute.  The student has the right to appeal any disciplinary action as described in section D17.0 “Academic Conduct and Appeals Procedures” and D18.0 “RIT Student Conduct Process” of the Institute Policies and Procedures Manual.</a:t>
            </a:r>
          </a:p>
          <a:p>
            <a:endParaRPr lang="en-US" dirty="0"/>
          </a:p>
          <a:p>
            <a:endParaRPr lang="en-US" dirty="0"/>
          </a:p>
        </p:txBody>
      </p:sp>
      <p:sp>
        <p:nvSpPr>
          <p:cNvPr id="5" name="Footer Placeholder 6"/>
          <p:cNvSpPr>
            <a:spLocks noGrp="1"/>
          </p:cNvSpPr>
          <p:nvPr>
            <p:ph type="ftr" sz="quarter" idx="11"/>
          </p:nvPr>
        </p:nvSpPr>
        <p:spPr>
          <a:xfrm>
            <a:off x="3124200" y="6356350"/>
            <a:ext cx="2895600" cy="365125"/>
          </a:xfrm>
        </p:spPr>
        <p:txBody>
          <a:bodyPr/>
          <a:lstStyle/>
          <a:p>
            <a:r>
              <a:rPr lang="en-US" dirty="0" smtClean="0"/>
              <a:t>EEEE-381 Electronics </a:t>
            </a:r>
            <a:r>
              <a:rPr lang="en-US" dirty="0"/>
              <a:t>1</a:t>
            </a:r>
          </a:p>
        </p:txBody>
      </p:sp>
    </p:spTree>
    <p:extLst>
      <p:ext uri="{BB962C8B-B14F-4D97-AF65-F5344CB8AC3E}">
        <p14:creationId xmlns:p14="http://schemas.microsoft.com/office/powerpoint/2010/main" val="1203525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EEEE 281 Introduction </a:t>
            </a:r>
            <a:br>
              <a:rPr lang="en-US" dirty="0" smtClean="0"/>
            </a:br>
            <a:r>
              <a:rPr lang="en-US" dirty="0" smtClean="0"/>
              <a:t>Circuits I and Electrical Engineering</a:t>
            </a:r>
            <a:endParaRPr lang="en-US" dirty="0"/>
          </a:p>
        </p:txBody>
      </p:sp>
      <p:sp>
        <p:nvSpPr>
          <p:cNvPr id="3" name="Subtitle 2"/>
          <p:cNvSpPr>
            <a:spLocks noGrp="1"/>
          </p:cNvSpPr>
          <p:nvPr>
            <p:ph type="subTitle" idx="1"/>
          </p:nvPr>
        </p:nvSpPr>
        <p:spPr/>
        <p:txBody>
          <a:bodyPr/>
          <a:lstStyle/>
          <a:p>
            <a:r>
              <a:rPr lang="en-US" dirty="0" smtClean="0"/>
              <a:t>Dr. Ivan </a:t>
            </a:r>
            <a:r>
              <a:rPr lang="en-US" dirty="0" err="1" smtClean="0"/>
              <a:t>Puchades</a:t>
            </a:r>
            <a:endParaRPr lang="en-US" dirty="0" smtClean="0"/>
          </a:p>
          <a:p>
            <a:endParaRPr lang="en-US" dirty="0"/>
          </a:p>
        </p:txBody>
      </p:sp>
    </p:spTree>
    <p:extLst>
      <p:ext uri="{BB962C8B-B14F-4D97-AF65-F5344CB8AC3E}">
        <p14:creationId xmlns:p14="http://schemas.microsoft.com/office/powerpoint/2010/main" val="19438109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Instructor</a:t>
            </a:r>
            <a:endParaRPr lang="en-US" dirty="0"/>
          </a:p>
        </p:txBody>
      </p:sp>
      <p:sp>
        <p:nvSpPr>
          <p:cNvPr id="3" name="Content Placeholder 2"/>
          <p:cNvSpPr>
            <a:spLocks noGrp="1"/>
          </p:cNvSpPr>
          <p:nvPr>
            <p:ph idx="1"/>
          </p:nvPr>
        </p:nvSpPr>
        <p:spPr>
          <a:xfrm>
            <a:off x="457200" y="1371600"/>
            <a:ext cx="8382000" cy="4572000"/>
          </a:xfrm>
        </p:spPr>
        <p:txBody>
          <a:bodyPr>
            <a:normAutofit fontScale="77500" lnSpcReduction="20000"/>
          </a:bodyPr>
          <a:lstStyle/>
          <a:p>
            <a:r>
              <a:rPr lang="en-US" b="1" dirty="0"/>
              <a:t>Dr. Ivan Puchades 		</a:t>
            </a:r>
            <a:endParaRPr lang="en-US" b="1" dirty="0" smtClean="0"/>
          </a:p>
          <a:p>
            <a:r>
              <a:rPr lang="en-US" dirty="0" smtClean="0"/>
              <a:t>Department </a:t>
            </a:r>
            <a:r>
              <a:rPr lang="en-US" dirty="0"/>
              <a:t>of Electrical Engineering		</a:t>
            </a:r>
            <a:endParaRPr lang="en-US" dirty="0" smtClean="0"/>
          </a:p>
          <a:p>
            <a:r>
              <a:rPr lang="en-US" dirty="0" smtClean="0"/>
              <a:t>Office: 9-3173							</a:t>
            </a:r>
          </a:p>
          <a:p>
            <a:r>
              <a:rPr lang="en-US" dirty="0" smtClean="0"/>
              <a:t>Telephone: (585) 475-7294				</a:t>
            </a:r>
          </a:p>
          <a:p>
            <a:r>
              <a:rPr lang="en-US" dirty="0" smtClean="0"/>
              <a:t>E-mail: </a:t>
            </a:r>
            <a:r>
              <a:rPr lang="en-US" u="sng" dirty="0" smtClean="0">
                <a:hlinkClick r:id="rId2"/>
              </a:rPr>
              <a:t>ixpeme@rit.edu</a:t>
            </a:r>
            <a:endParaRPr lang="en-US" dirty="0" smtClean="0"/>
          </a:p>
          <a:p>
            <a:pPr marL="0" indent="0">
              <a:buNone/>
            </a:pPr>
            <a:r>
              <a:rPr lang="en-US" dirty="0" smtClean="0"/>
              <a:t> </a:t>
            </a:r>
            <a:r>
              <a:rPr lang="en-US" dirty="0"/>
              <a:t>		</a:t>
            </a:r>
            <a:endParaRPr lang="en-US" dirty="0" smtClean="0"/>
          </a:p>
          <a:p>
            <a:pPr marL="0" indent="0">
              <a:buNone/>
            </a:pPr>
            <a:endParaRPr lang="en-US" dirty="0" smtClean="0"/>
          </a:p>
          <a:p>
            <a:r>
              <a:rPr lang="en-US" b="1" dirty="0" smtClean="0"/>
              <a:t>Office Hours:</a:t>
            </a:r>
          </a:p>
          <a:p>
            <a:pPr>
              <a:lnSpc>
                <a:spcPct val="120000"/>
              </a:lnSpc>
              <a:spcBef>
                <a:spcPts val="0"/>
              </a:spcBef>
            </a:pPr>
            <a:r>
              <a:rPr lang="en-US" dirty="0" smtClean="0"/>
              <a:t>M,W,F </a:t>
            </a:r>
            <a:r>
              <a:rPr lang="en-US" dirty="0" smtClean="0"/>
              <a:t>11AM-12PM </a:t>
            </a:r>
            <a:endParaRPr lang="en-US" dirty="0" smtClean="0"/>
          </a:p>
          <a:p>
            <a:pPr>
              <a:lnSpc>
                <a:spcPct val="120000"/>
              </a:lnSpc>
              <a:spcBef>
                <a:spcPts val="0"/>
              </a:spcBef>
            </a:pPr>
            <a:r>
              <a:rPr lang="en-US" dirty="0" smtClean="0"/>
              <a:t>M,W,F other times (set appointment by email)</a:t>
            </a:r>
            <a:endParaRPr lang="en-US" dirty="0"/>
          </a:p>
          <a:p>
            <a:pPr marL="0" indent="0">
              <a:buNone/>
            </a:pPr>
            <a:r>
              <a:rPr lang="en-US" dirty="0"/>
              <a:t>						</a:t>
            </a:r>
          </a:p>
          <a:p>
            <a:endParaRPr lang="en-US" dirty="0"/>
          </a:p>
        </p:txBody>
      </p:sp>
      <p:sp>
        <p:nvSpPr>
          <p:cNvPr id="5" name="Footer Placeholder 6"/>
          <p:cNvSpPr>
            <a:spLocks noGrp="1"/>
          </p:cNvSpPr>
          <p:nvPr>
            <p:ph type="ftr" sz="quarter" idx="11"/>
          </p:nvPr>
        </p:nvSpPr>
        <p:spPr>
          <a:xfrm>
            <a:off x="3124200" y="6356350"/>
            <a:ext cx="2895600" cy="365125"/>
          </a:xfrm>
        </p:spPr>
        <p:txBody>
          <a:bodyPr/>
          <a:lstStyle/>
          <a:p>
            <a:r>
              <a:rPr lang="en-US" dirty="0" smtClean="0"/>
              <a:t>EEEE-381 Electronics </a:t>
            </a:r>
            <a:r>
              <a:rPr lang="en-US" dirty="0"/>
              <a:t>1</a:t>
            </a:r>
          </a:p>
        </p:txBody>
      </p:sp>
    </p:spTree>
    <p:extLst>
      <p:ext uri="{BB962C8B-B14F-4D97-AF65-F5344CB8AC3E}">
        <p14:creationId xmlns:p14="http://schemas.microsoft.com/office/powerpoint/2010/main" val="562143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Circuits</a:t>
            </a:r>
            <a:endParaRPr lang="en-US" dirty="0"/>
          </a:p>
        </p:txBody>
      </p:sp>
      <p:pic>
        <p:nvPicPr>
          <p:cNvPr id="5122" name="Picture 2" descr="http://bp3.blogger.com/_LNqqfZChdQ8/SHpCIZdK6BI/AAAAAAAAACc/4Nkj3d2lzxc/s400/iphone3gteardown-2008071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2887" y="2057400"/>
            <a:ext cx="2546495" cy="1642490"/>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0036" y="2057400"/>
            <a:ext cx="2600325"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7" name="Picture 7" descr="iphone  3g dismantle 2 300x225 Third Generation iPhone circuit boards shipping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200" y="3445163"/>
            <a:ext cx="32512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1400" y="380999"/>
            <a:ext cx="1828800" cy="3020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Footer Placeholder 6"/>
          <p:cNvSpPr>
            <a:spLocks noGrp="1"/>
          </p:cNvSpPr>
          <p:nvPr>
            <p:ph type="ftr" sz="quarter" idx="11"/>
          </p:nvPr>
        </p:nvSpPr>
        <p:spPr>
          <a:xfrm>
            <a:off x="3124200" y="6356350"/>
            <a:ext cx="2895600" cy="365125"/>
          </a:xfrm>
        </p:spPr>
        <p:txBody>
          <a:bodyPr/>
          <a:lstStyle/>
          <a:p>
            <a:r>
              <a:rPr lang="en-US" dirty="0" smtClean="0"/>
              <a:t>EEEE-381 Electronics </a:t>
            </a:r>
            <a:r>
              <a:rPr lang="en-US" dirty="0"/>
              <a:t>1</a:t>
            </a:r>
          </a:p>
        </p:txBody>
      </p:sp>
    </p:spTree>
    <p:extLst>
      <p:ext uri="{BB962C8B-B14F-4D97-AF65-F5344CB8AC3E}">
        <p14:creationId xmlns:p14="http://schemas.microsoft.com/office/powerpoint/2010/main" val="12080942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RF components (green)</a:t>
            </a:r>
            <a:endParaRPr lang="en-US" dirty="0"/>
          </a:p>
        </p:txBody>
      </p:sp>
      <p:pic>
        <p:nvPicPr>
          <p:cNvPr id="6146" name="Picture 2" descr="In the iPhone 3G, a number of main parts, including the RF circuit, the baseband circuit and the application processor, are mounted on a single printed circuit board (main board). In the iPhone 2G, the wireless circuit board was separate from the main board. The purposes of the parts are estimated by Nikkei Electronics. (Click to enlar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532475"/>
            <a:ext cx="7467600" cy="4629912"/>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6"/>
          <p:cNvSpPr>
            <a:spLocks noGrp="1"/>
          </p:cNvSpPr>
          <p:nvPr>
            <p:ph type="ftr" sz="quarter" idx="11"/>
          </p:nvPr>
        </p:nvSpPr>
        <p:spPr>
          <a:xfrm>
            <a:off x="3124200" y="6356350"/>
            <a:ext cx="2895600" cy="365125"/>
          </a:xfrm>
        </p:spPr>
        <p:txBody>
          <a:bodyPr/>
          <a:lstStyle/>
          <a:p>
            <a:r>
              <a:rPr lang="en-US" dirty="0" smtClean="0"/>
              <a:t>EEEE-381 Electronics </a:t>
            </a:r>
            <a:r>
              <a:rPr lang="en-US" dirty="0"/>
              <a:t>1</a:t>
            </a:r>
          </a:p>
        </p:txBody>
      </p:sp>
    </p:spTree>
    <p:extLst>
      <p:ext uri="{BB962C8B-B14F-4D97-AF65-F5344CB8AC3E}">
        <p14:creationId xmlns:p14="http://schemas.microsoft.com/office/powerpoint/2010/main" val="1524189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Block diagram</a:t>
            </a:r>
            <a:endParaRPr lang="en-US" dirty="0"/>
          </a:p>
        </p:txBody>
      </p:sp>
      <p:pic>
        <p:nvPicPr>
          <p:cNvPr id="7170" name="Picture 2" descr="http://3.bp.blogspot.com/_1neq2KSL4SE/TGJ_MwCTh7I/AAAAAAAAACw/kLPRmwYdk8Y/s1600/mobile.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447800"/>
            <a:ext cx="5943600" cy="3128595"/>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6"/>
          <p:cNvSpPr>
            <a:spLocks noGrp="1"/>
          </p:cNvSpPr>
          <p:nvPr>
            <p:ph type="ftr" sz="quarter" idx="11"/>
          </p:nvPr>
        </p:nvSpPr>
        <p:spPr>
          <a:xfrm>
            <a:off x="3124200" y="6356350"/>
            <a:ext cx="2895600" cy="365125"/>
          </a:xfrm>
        </p:spPr>
        <p:txBody>
          <a:bodyPr/>
          <a:lstStyle/>
          <a:p>
            <a:r>
              <a:rPr lang="en-US" dirty="0" smtClean="0"/>
              <a:t>EEEE-381 Electronics </a:t>
            </a:r>
            <a:r>
              <a:rPr lang="en-US" dirty="0"/>
              <a:t>1</a:t>
            </a:r>
          </a:p>
        </p:txBody>
      </p:sp>
    </p:spTree>
    <p:extLst>
      <p:ext uri="{BB962C8B-B14F-4D97-AF65-F5344CB8AC3E}">
        <p14:creationId xmlns:p14="http://schemas.microsoft.com/office/powerpoint/2010/main" val="3729041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RF Receiver Block Diagram</a:t>
            </a:r>
            <a:endParaRPr lang="en-US" dirty="0"/>
          </a:p>
        </p:txBody>
      </p:sp>
      <p:pic>
        <p:nvPicPr>
          <p:cNvPr id="9218" name="Picture 2" descr="http://zone.ni.com/cms/images/devzone/tut/dhall_streaming_apps_figure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199" y="3986799"/>
            <a:ext cx="5327495" cy="1981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3.bp.blogspot.com/_1neq2KSL4SE/TGJ_MwCTh7I/AAAAAAAAACw/kLPRmwYdk8Y/s1600/mobile.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168" y="1219199"/>
            <a:ext cx="5213927" cy="2744509"/>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6"/>
          <p:cNvSpPr>
            <a:spLocks noGrp="1"/>
          </p:cNvSpPr>
          <p:nvPr>
            <p:ph type="ftr" sz="quarter" idx="11"/>
          </p:nvPr>
        </p:nvSpPr>
        <p:spPr>
          <a:xfrm>
            <a:off x="3124200" y="6356350"/>
            <a:ext cx="2895600" cy="365125"/>
          </a:xfrm>
        </p:spPr>
        <p:txBody>
          <a:bodyPr/>
          <a:lstStyle/>
          <a:p>
            <a:r>
              <a:rPr lang="en-US" dirty="0" smtClean="0"/>
              <a:t>EEEE-381 Electronics </a:t>
            </a:r>
            <a:r>
              <a:rPr lang="en-US" dirty="0"/>
              <a:t>1</a:t>
            </a:r>
          </a:p>
        </p:txBody>
      </p:sp>
    </p:spTree>
    <p:extLst>
      <p:ext uri="{BB962C8B-B14F-4D97-AF65-F5344CB8AC3E}">
        <p14:creationId xmlns:p14="http://schemas.microsoft.com/office/powerpoint/2010/main" val="709078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RF Receiver Amplifier Schematic</a:t>
            </a:r>
            <a:endParaRPr lang="en-US"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752600"/>
            <a:ext cx="3581400" cy="286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6"/>
          <p:cNvSpPr>
            <a:spLocks noGrp="1"/>
          </p:cNvSpPr>
          <p:nvPr>
            <p:ph type="ftr" sz="quarter" idx="11"/>
          </p:nvPr>
        </p:nvSpPr>
        <p:spPr>
          <a:xfrm>
            <a:off x="3124200" y="6356350"/>
            <a:ext cx="2895600" cy="365125"/>
          </a:xfrm>
        </p:spPr>
        <p:txBody>
          <a:bodyPr/>
          <a:lstStyle/>
          <a:p>
            <a:r>
              <a:rPr lang="en-US" dirty="0" smtClean="0"/>
              <a:t>EEEE-381 Electronics </a:t>
            </a:r>
            <a:r>
              <a:rPr lang="en-US" dirty="0"/>
              <a:t>1</a:t>
            </a:r>
          </a:p>
        </p:txBody>
      </p:sp>
    </p:spTree>
    <p:extLst>
      <p:ext uri="{BB962C8B-B14F-4D97-AF65-F5344CB8AC3E}">
        <p14:creationId xmlns:p14="http://schemas.microsoft.com/office/powerpoint/2010/main" val="555635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391400" cy="838200"/>
          </a:xfrm>
        </p:spPr>
        <p:txBody>
          <a:bodyPr/>
          <a:lstStyle/>
          <a:p>
            <a:r>
              <a:rPr lang="en-US" dirty="0" smtClean="0"/>
              <a:t>EE “layers”</a:t>
            </a:r>
            <a:endParaRPr lang="en-US" dirty="0"/>
          </a:p>
        </p:txBody>
      </p:sp>
      <p:sp>
        <p:nvSpPr>
          <p:cNvPr id="3" name="Content Placeholder 2"/>
          <p:cNvSpPr>
            <a:spLocks noGrp="1"/>
          </p:cNvSpPr>
          <p:nvPr>
            <p:ph idx="1"/>
          </p:nvPr>
        </p:nvSpPr>
        <p:spPr>
          <a:xfrm>
            <a:off x="381000" y="1219200"/>
            <a:ext cx="8229600" cy="4525963"/>
          </a:xfrm>
        </p:spPr>
        <p:txBody>
          <a:bodyPr>
            <a:normAutofit fontScale="70000" lnSpcReduction="20000"/>
          </a:bodyPr>
          <a:lstStyle/>
          <a:p>
            <a:r>
              <a:rPr lang="en-US" dirty="0" smtClean="0"/>
              <a:t>Devices</a:t>
            </a:r>
          </a:p>
          <a:p>
            <a:pPr lvl="1"/>
            <a:r>
              <a:rPr lang="en-US" dirty="0" smtClean="0"/>
              <a:t>Single elements</a:t>
            </a:r>
          </a:p>
          <a:p>
            <a:pPr lvl="2"/>
            <a:r>
              <a:rPr lang="en-US" b="1" dirty="0" smtClean="0"/>
              <a:t>Resistors, capacitors, inductors</a:t>
            </a:r>
          </a:p>
          <a:p>
            <a:pPr lvl="2"/>
            <a:r>
              <a:rPr lang="en-US" dirty="0" smtClean="0"/>
              <a:t>Diode, LED, MOSFET, BJT and more</a:t>
            </a:r>
          </a:p>
          <a:p>
            <a:pPr lvl="1"/>
            <a:r>
              <a:rPr lang="en-US" dirty="0" smtClean="0"/>
              <a:t>Semiconductors</a:t>
            </a:r>
          </a:p>
          <a:p>
            <a:pPr lvl="2"/>
            <a:r>
              <a:rPr lang="en-US" dirty="0" smtClean="0"/>
              <a:t>Can be engineered</a:t>
            </a:r>
          </a:p>
          <a:p>
            <a:pPr lvl="1"/>
            <a:r>
              <a:rPr lang="en-US" dirty="0" smtClean="0"/>
              <a:t>Electrons, holes and photons</a:t>
            </a:r>
          </a:p>
          <a:p>
            <a:r>
              <a:rPr lang="en-US" b="1" dirty="0" smtClean="0">
                <a:effectLst>
                  <a:outerShdw blurRad="38100" dist="38100" dir="2700000" algn="tl">
                    <a:srgbClr val="000000">
                      <a:alpha val="43137"/>
                    </a:srgbClr>
                  </a:outerShdw>
                </a:effectLst>
              </a:rPr>
              <a:t>Electronic Circuits</a:t>
            </a:r>
          </a:p>
          <a:p>
            <a:pPr lvl="1"/>
            <a:r>
              <a:rPr lang="en-US" dirty="0" smtClean="0"/>
              <a:t>Interconnection of devices</a:t>
            </a:r>
          </a:p>
          <a:p>
            <a:pPr lvl="1"/>
            <a:r>
              <a:rPr lang="en-US" dirty="0" smtClean="0"/>
              <a:t>Digital/analog circuits, RF, microwave</a:t>
            </a:r>
          </a:p>
          <a:p>
            <a:pPr lvl="1"/>
            <a:r>
              <a:rPr lang="en-US" dirty="0" smtClean="0"/>
              <a:t>NOR, NAND, MUX, DEMUX , ADC, DAC, OPAMP, VCO …</a:t>
            </a:r>
          </a:p>
          <a:p>
            <a:r>
              <a:rPr lang="en-US" dirty="0" smtClean="0"/>
              <a:t>Systems</a:t>
            </a:r>
          </a:p>
          <a:p>
            <a:pPr lvl="1"/>
            <a:r>
              <a:rPr lang="en-US" dirty="0" smtClean="0"/>
              <a:t>Combination of circuits</a:t>
            </a:r>
          </a:p>
          <a:p>
            <a:pPr lvl="1"/>
            <a:r>
              <a:rPr lang="en-US" dirty="0" smtClean="0"/>
              <a:t>Digital signal processing </a:t>
            </a:r>
            <a:endParaRPr lang="en-US" dirty="0"/>
          </a:p>
        </p:txBody>
      </p:sp>
      <p:pic>
        <p:nvPicPr>
          <p:cNvPr id="10242" name="Picture 2" descr="C:\Users\ixp6782\AppData\Local\Microsoft\Windows\Temporary Internet Files\Content.IE5\1FE677CL\MP900316545[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64199" y="419100"/>
            <a:ext cx="19050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descr="C:\Users\ixp6782\AppData\Local\Microsoft\Windows\Temporary Internet Files\Content.IE5\PGUZB30E\MP900316593[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9236" y="76200"/>
            <a:ext cx="113157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C:\Users\ixp6782\AppData\Local\Microsoft\Windows\Temporary Internet Files\Content.IE5\1FE677CL\MP900316494[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61709" y="1784927"/>
            <a:ext cx="2133600" cy="1440180"/>
          </a:xfrm>
          <a:prstGeom prst="rect">
            <a:avLst/>
          </a:prstGeom>
          <a:noFill/>
          <a:extLst>
            <a:ext uri="{909E8E84-426E-40DD-AFC4-6F175D3DCCD1}">
              <a14:hiddenFill xmlns:a14="http://schemas.microsoft.com/office/drawing/2010/main">
                <a:solidFill>
                  <a:srgbClr val="FFFFFF"/>
                </a:solidFill>
              </a14:hiddenFill>
            </a:ext>
          </a:extLst>
        </p:spPr>
      </p:pic>
      <p:pic>
        <p:nvPicPr>
          <p:cNvPr id="10247" name="Picture 7" descr="C:\Users\ixp6782\AppData\Local\Microsoft\Windows\Temporary Internet Files\Content.IE5\PGUZB30E\MP900316387[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29236" y="1784927"/>
            <a:ext cx="1521954" cy="1133856"/>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C:\Users\ixp6782\AppData\Local\Microsoft\Windows\Temporary Internet Files\Content.IE5\SAK1DYS4\MP900182776[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84998" y="3352799"/>
            <a:ext cx="1775807" cy="2663711"/>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6"/>
          <p:cNvSpPr>
            <a:spLocks noGrp="1"/>
          </p:cNvSpPr>
          <p:nvPr>
            <p:ph type="ftr" sz="quarter" idx="11"/>
          </p:nvPr>
        </p:nvSpPr>
        <p:spPr>
          <a:xfrm>
            <a:off x="3124200" y="6356350"/>
            <a:ext cx="2895600" cy="365125"/>
          </a:xfrm>
        </p:spPr>
        <p:txBody>
          <a:bodyPr/>
          <a:lstStyle/>
          <a:p>
            <a:r>
              <a:rPr lang="en-US" dirty="0" smtClean="0"/>
              <a:t>EEEE-381 Electronics </a:t>
            </a:r>
            <a:r>
              <a:rPr lang="en-US" dirty="0"/>
              <a:t>1</a:t>
            </a:r>
          </a:p>
        </p:txBody>
      </p:sp>
    </p:spTree>
    <p:extLst>
      <p:ext uri="{BB962C8B-B14F-4D97-AF65-F5344CB8AC3E}">
        <p14:creationId xmlns:p14="http://schemas.microsoft.com/office/powerpoint/2010/main" val="22187124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lstStyle/>
          <a:p>
            <a:r>
              <a:rPr lang="en-US" dirty="0" smtClean="0"/>
              <a:t>Read Chapter 1:</a:t>
            </a:r>
          </a:p>
          <a:p>
            <a:pPr lvl="1"/>
            <a:r>
              <a:rPr lang="en-US" dirty="0" smtClean="0"/>
              <a:t>Basic Concepts</a:t>
            </a:r>
            <a:endParaRPr lang="en-US" dirty="0"/>
          </a:p>
        </p:txBody>
      </p:sp>
      <p:sp>
        <p:nvSpPr>
          <p:cNvPr id="5" name="Footer Placeholder 6"/>
          <p:cNvSpPr>
            <a:spLocks noGrp="1"/>
          </p:cNvSpPr>
          <p:nvPr>
            <p:ph type="ftr" sz="quarter" idx="11"/>
          </p:nvPr>
        </p:nvSpPr>
        <p:spPr>
          <a:xfrm>
            <a:off x="3124200" y="6356350"/>
            <a:ext cx="2895600" cy="365125"/>
          </a:xfrm>
        </p:spPr>
        <p:txBody>
          <a:bodyPr/>
          <a:lstStyle/>
          <a:p>
            <a:r>
              <a:rPr lang="en-US" dirty="0" smtClean="0"/>
              <a:t>EEEE-381 Electronics </a:t>
            </a:r>
            <a:r>
              <a:rPr lang="en-US" dirty="0"/>
              <a:t>1</a:t>
            </a:r>
          </a:p>
        </p:txBody>
      </p:sp>
    </p:spTree>
    <p:extLst>
      <p:ext uri="{BB962C8B-B14F-4D97-AF65-F5344CB8AC3E}">
        <p14:creationId xmlns:p14="http://schemas.microsoft.com/office/powerpoint/2010/main" val="2808532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Schedule</a:t>
            </a:r>
            <a:endParaRPr lang="en-US" dirty="0"/>
          </a:p>
        </p:txBody>
      </p:sp>
      <p:sp>
        <p:nvSpPr>
          <p:cNvPr id="3" name="Content Placeholder 2"/>
          <p:cNvSpPr>
            <a:spLocks noGrp="1"/>
          </p:cNvSpPr>
          <p:nvPr>
            <p:ph idx="1"/>
          </p:nvPr>
        </p:nvSpPr>
        <p:spPr>
          <a:xfrm>
            <a:off x="381000" y="1219200"/>
            <a:ext cx="8458200" cy="4525963"/>
          </a:xfrm>
        </p:spPr>
        <p:txBody>
          <a:bodyPr>
            <a:normAutofit fontScale="85000" lnSpcReduction="10000"/>
          </a:bodyPr>
          <a:lstStyle/>
          <a:p>
            <a:r>
              <a:rPr lang="en-US" b="1" dirty="0"/>
              <a:t>Course Schedule:</a:t>
            </a:r>
            <a:endParaRPr lang="en-US" dirty="0"/>
          </a:p>
          <a:p>
            <a:r>
              <a:rPr lang="en-US" dirty="0"/>
              <a:t>Section </a:t>
            </a:r>
            <a:r>
              <a:rPr lang="en-US" dirty="0" smtClean="0"/>
              <a:t>03</a:t>
            </a:r>
            <a:r>
              <a:rPr lang="en-US" dirty="0"/>
              <a:t>	</a:t>
            </a:r>
            <a:r>
              <a:rPr lang="en-US" dirty="0" smtClean="0"/>
              <a:t>MWF</a:t>
            </a:r>
            <a:r>
              <a:rPr lang="en-US" dirty="0"/>
              <a:t>	</a:t>
            </a:r>
            <a:r>
              <a:rPr lang="en-US" dirty="0" smtClean="0"/>
              <a:t>3:00-3:50 pm</a:t>
            </a:r>
            <a:r>
              <a:rPr lang="en-US" dirty="0"/>
              <a:t>		</a:t>
            </a:r>
            <a:r>
              <a:rPr lang="en-US" dirty="0" smtClean="0"/>
              <a:t>GLE-2580</a:t>
            </a:r>
            <a:endParaRPr lang="en-US" dirty="0"/>
          </a:p>
          <a:p>
            <a:pPr marL="0" indent="0">
              <a:buNone/>
            </a:pPr>
            <a:r>
              <a:rPr lang="en-US" dirty="0"/>
              <a:t> </a:t>
            </a:r>
          </a:p>
          <a:p>
            <a:r>
              <a:rPr lang="en-US" dirty="0" smtClean="0"/>
              <a:t>Lab: Varies</a:t>
            </a:r>
          </a:p>
          <a:p>
            <a:r>
              <a:rPr lang="en-US" dirty="0"/>
              <a:t>https://people.rit.edu/lffeee/eeee381Lab.html</a:t>
            </a:r>
            <a:endParaRPr lang="en-US" dirty="0" smtClean="0"/>
          </a:p>
          <a:p>
            <a:endParaRPr lang="en-US" dirty="0" smtClean="0"/>
          </a:p>
          <a:p>
            <a:r>
              <a:rPr lang="en-US" b="1" dirty="0"/>
              <a:t>You must pass both the lab and the lecture portion of the class independent of the other, in order to pass the course.  Laboratory attendance is mandatory.  Turning in Laboratory Reports is mandatory.   No exceptions.</a:t>
            </a:r>
          </a:p>
        </p:txBody>
      </p:sp>
      <p:sp>
        <p:nvSpPr>
          <p:cNvPr id="5" name="Footer Placeholder 6"/>
          <p:cNvSpPr>
            <a:spLocks noGrp="1"/>
          </p:cNvSpPr>
          <p:nvPr>
            <p:ph type="ftr" sz="quarter" idx="11"/>
          </p:nvPr>
        </p:nvSpPr>
        <p:spPr>
          <a:xfrm>
            <a:off x="3124200" y="6356350"/>
            <a:ext cx="2895600" cy="365125"/>
          </a:xfrm>
        </p:spPr>
        <p:txBody>
          <a:bodyPr/>
          <a:lstStyle/>
          <a:p>
            <a:r>
              <a:rPr lang="en-US" dirty="0" smtClean="0"/>
              <a:t>EEEE-381 Electronics </a:t>
            </a:r>
            <a:r>
              <a:rPr lang="en-US" dirty="0"/>
              <a:t>1</a:t>
            </a:r>
          </a:p>
        </p:txBody>
      </p:sp>
    </p:spTree>
    <p:extLst>
      <p:ext uri="{BB962C8B-B14F-4D97-AF65-F5344CB8AC3E}">
        <p14:creationId xmlns:p14="http://schemas.microsoft.com/office/powerpoint/2010/main" val="8199767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818" y="0"/>
            <a:ext cx="8229600" cy="563562"/>
          </a:xfrm>
        </p:spPr>
        <p:txBody>
          <a:bodyPr>
            <a:normAutofit fontScale="90000"/>
          </a:bodyPr>
          <a:lstStyle/>
          <a:p>
            <a:r>
              <a:rPr lang="en-US" dirty="0" smtClean="0"/>
              <a:t>Electronics 1 Lab</a:t>
            </a:r>
            <a:endParaRPr lang="en-US" dirty="0"/>
          </a:p>
        </p:txBody>
      </p:sp>
      <p:pic>
        <p:nvPicPr>
          <p:cNvPr id="614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9874" b="13063"/>
          <a:stretch/>
        </p:blipFill>
        <p:spPr bwMode="auto">
          <a:xfrm>
            <a:off x="-152400" y="838200"/>
            <a:ext cx="9499267"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Footer Placeholder 6"/>
          <p:cNvSpPr>
            <a:spLocks noGrp="1"/>
          </p:cNvSpPr>
          <p:nvPr>
            <p:ph type="ftr" sz="quarter" idx="11"/>
          </p:nvPr>
        </p:nvSpPr>
        <p:spPr>
          <a:xfrm>
            <a:off x="3124200" y="6356350"/>
            <a:ext cx="2895600" cy="365125"/>
          </a:xfrm>
        </p:spPr>
        <p:txBody>
          <a:bodyPr/>
          <a:lstStyle/>
          <a:p>
            <a:r>
              <a:rPr lang="en-US" dirty="0" smtClean="0"/>
              <a:t>EEEE-381 Electronics </a:t>
            </a:r>
            <a:r>
              <a:rPr lang="en-US" dirty="0"/>
              <a:t>1</a:t>
            </a:r>
          </a:p>
        </p:txBody>
      </p:sp>
    </p:spTree>
    <p:extLst>
      <p:ext uri="{BB962C8B-B14F-4D97-AF65-F5344CB8AC3E}">
        <p14:creationId xmlns:p14="http://schemas.microsoft.com/office/powerpoint/2010/main" val="33602583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Textbook</a:t>
            </a:r>
            <a:endParaRPr lang="en-US" dirty="0"/>
          </a:p>
        </p:txBody>
      </p:sp>
      <p:sp>
        <p:nvSpPr>
          <p:cNvPr id="3" name="Content Placeholder 2"/>
          <p:cNvSpPr>
            <a:spLocks noGrp="1"/>
          </p:cNvSpPr>
          <p:nvPr>
            <p:ph idx="1"/>
          </p:nvPr>
        </p:nvSpPr>
        <p:spPr>
          <a:xfrm>
            <a:off x="457200" y="1371600"/>
            <a:ext cx="4572000" cy="4525963"/>
          </a:xfrm>
        </p:spPr>
        <p:txBody>
          <a:bodyPr>
            <a:noAutofit/>
          </a:bodyPr>
          <a:lstStyle/>
          <a:p>
            <a:r>
              <a:rPr lang="en-US" sz="2000" b="1" dirty="0"/>
              <a:t>Required Textbooks</a:t>
            </a:r>
            <a:r>
              <a:rPr lang="en-US" sz="2000" b="1" dirty="0">
                <a:solidFill>
                  <a:schemeClr val="tx2"/>
                </a:solidFill>
              </a:rPr>
              <a:t>:  </a:t>
            </a:r>
            <a:r>
              <a:rPr lang="en-US" sz="2000" u="sng" dirty="0" smtClean="0">
                <a:solidFill>
                  <a:schemeClr val="tx2"/>
                </a:solidFill>
              </a:rPr>
              <a:t>Microelectronic Circuits, Seventh Ed</a:t>
            </a:r>
            <a:r>
              <a:rPr lang="en-US" sz="2000" dirty="0" smtClean="0">
                <a:solidFill>
                  <a:schemeClr val="tx2"/>
                </a:solidFill>
              </a:rPr>
              <a:t>ition</a:t>
            </a:r>
            <a:r>
              <a:rPr lang="en-US" sz="2000" dirty="0">
                <a:solidFill>
                  <a:schemeClr val="tx2"/>
                </a:solidFill>
              </a:rPr>
              <a:t>, </a:t>
            </a:r>
            <a:r>
              <a:rPr lang="en-US" sz="2000" dirty="0" err="1" smtClean="0">
                <a:solidFill>
                  <a:schemeClr val="tx2"/>
                </a:solidFill>
              </a:rPr>
              <a:t>Sedran</a:t>
            </a:r>
            <a:r>
              <a:rPr lang="en-US" sz="2000" dirty="0" smtClean="0">
                <a:solidFill>
                  <a:schemeClr val="tx2"/>
                </a:solidFill>
              </a:rPr>
              <a:t>/Smith, Oxford University Press, 2015</a:t>
            </a:r>
          </a:p>
        </p:txBody>
      </p:sp>
      <p:pic>
        <p:nvPicPr>
          <p:cNvPr id="7172" name="Picture 4" descr="97801993391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1066800"/>
            <a:ext cx="3552825" cy="443808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6"/>
          <p:cNvSpPr>
            <a:spLocks noGrp="1"/>
          </p:cNvSpPr>
          <p:nvPr>
            <p:ph type="ftr" sz="quarter" idx="11"/>
          </p:nvPr>
        </p:nvSpPr>
        <p:spPr>
          <a:xfrm>
            <a:off x="3124200" y="6356350"/>
            <a:ext cx="2895600" cy="365125"/>
          </a:xfrm>
        </p:spPr>
        <p:txBody>
          <a:bodyPr/>
          <a:lstStyle/>
          <a:p>
            <a:r>
              <a:rPr lang="en-US" dirty="0" smtClean="0"/>
              <a:t>EEEE-381 Electronics </a:t>
            </a:r>
            <a:r>
              <a:rPr lang="en-US" dirty="0"/>
              <a:t>1</a:t>
            </a:r>
          </a:p>
        </p:txBody>
      </p:sp>
    </p:spTree>
    <p:extLst>
      <p:ext uri="{BB962C8B-B14F-4D97-AF65-F5344CB8AC3E}">
        <p14:creationId xmlns:p14="http://schemas.microsoft.com/office/powerpoint/2010/main" val="31561683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Grading</a:t>
            </a:r>
            <a:endParaRPr lang="en-US" dirty="0"/>
          </a:p>
        </p:txBody>
      </p:sp>
      <p:sp>
        <p:nvSpPr>
          <p:cNvPr id="3" name="Content Placeholder 2"/>
          <p:cNvSpPr>
            <a:spLocks noGrp="1"/>
          </p:cNvSpPr>
          <p:nvPr>
            <p:ph idx="1"/>
          </p:nvPr>
        </p:nvSpPr>
        <p:spPr>
          <a:xfrm>
            <a:off x="457200" y="1143000"/>
            <a:ext cx="8229600" cy="4525963"/>
          </a:xfrm>
        </p:spPr>
        <p:txBody>
          <a:bodyPr>
            <a:normAutofit fontScale="92500" lnSpcReduction="10000"/>
          </a:bodyPr>
          <a:lstStyle/>
          <a:p>
            <a:r>
              <a:rPr lang="en-US" sz="2400" b="1" dirty="0"/>
              <a:t>Grading</a:t>
            </a:r>
          </a:p>
          <a:p>
            <a:pPr marL="0" indent="0">
              <a:buNone/>
            </a:pPr>
            <a:r>
              <a:rPr lang="en-US" sz="2400" dirty="0"/>
              <a:t>Homework, Quizzes ……………	</a:t>
            </a:r>
            <a:r>
              <a:rPr lang="en-US" sz="2400" dirty="0" smtClean="0"/>
              <a:t>	15</a:t>
            </a:r>
            <a:r>
              <a:rPr lang="en-US" sz="2400" dirty="0"/>
              <a:t>%</a:t>
            </a:r>
          </a:p>
          <a:p>
            <a:pPr marL="0" indent="0">
              <a:buNone/>
            </a:pPr>
            <a:r>
              <a:rPr lang="en-US" sz="2400" dirty="0"/>
              <a:t>Laboratory.....................................	20%</a:t>
            </a:r>
          </a:p>
          <a:p>
            <a:pPr marL="0" indent="0">
              <a:buNone/>
            </a:pPr>
            <a:r>
              <a:rPr lang="en-US" sz="2400" dirty="0"/>
              <a:t>3 tests …………………3* 15% = 	</a:t>
            </a:r>
            <a:r>
              <a:rPr lang="en-US" sz="2400" dirty="0" smtClean="0"/>
              <a:t>	45</a:t>
            </a:r>
            <a:r>
              <a:rPr lang="en-US" sz="2400" dirty="0"/>
              <a:t>%</a:t>
            </a:r>
          </a:p>
          <a:p>
            <a:pPr marL="0" indent="0">
              <a:buNone/>
            </a:pPr>
            <a:r>
              <a:rPr lang="en-US" sz="2400" dirty="0"/>
              <a:t>Final ……………………………..	</a:t>
            </a:r>
            <a:r>
              <a:rPr lang="en-US" sz="2400" dirty="0" smtClean="0"/>
              <a:t>	20</a:t>
            </a:r>
            <a:r>
              <a:rPr lang="en-US" sz="2400" dirty="0"/>
              <a:t>%</a:t>
            </a:r>
          </a:p>
          <a:p>
            <a:pPr marL="0" indent="0">
              <a:buNone/>
            </a:pPr>
            <a:r>
              <a:rPr lang="en-US" sz="2400" dirty="0"/>
              <a:t>Professor’s Discretion……………  </a:t>
            </a:r>
            <a:r>
              <a:rPr lang="en-US" sz="2400" dirty="0" smtClean="0"/>
              <a:t>?</a:t>
            </a:r>
          </a:p>
          <a:p>
            <a:endParaRPr lang="en-US" sz="2400" dirty="0"/>
          </a:p>
          <a:p>
            <a:r>
              <a:rPr lang="en-US" sz="2400" b="1" dirty="0" smtClean="0"/>
              <a:t>Tentative Test Dates:</a:t>
            </a:r>
            <a:r>
              <a:rPr lang="en-US" sz="2400" b="1" dirty="0"/>
              <a:t>	</a:t>
            </a:r>
            <a:endParaRPr lang="en-US" sz="2400" b="1" dirty="0" smtClean="0"/>
          </a:p>
          <a:p>
            <a:pPr marL="0" indent="0">
              <a:buNone/>
            </a:pPr>
            <a:r>
              <a:rPr lang="en-US" sz="2400" dirty="0" smtClean="0"/>
              <a:t>1. Week </a:t>
            </a:r>
            <a:r>
              <a:rPr lang="en-US" sz="2400" dirty="0" smtClean="0"/>
              <a:t>5 </a:t>
            </a:r>
            <a:r>
              <a:rPr lang="en-US" sz="2400" dirty="0" smtClean="0"/>
              <a:t>– 50 minutes</a:t>
            </a:r>
            <a:endParaRPr lang="en-US" sz="2400" dirty="0"/>
          </a:p>
          <a:p>
            <a:pPr marL="0" indent="0">
              <a:buNone/>
            </a:pPr>
            <a:r>
              <a:rPr lang="en-US" sz="2400" dirty="0" smtClean="0"/>
              <a:t>2. Week </a:t>
            </a:r>
            <a:r>
              <a:rPr lang="en-US" sz="2400" dirty="0"/>
              <a:t>9</a:t>
            </a:r>
            <a:r>
              <a:rPr lang="en-US" sz="2400" dirty="0" smtClean="0"/>
              <a:t> – </a:t>
            </a:r>
            <a:r>
              <a:rPr lang="en-US" sz="2400" dirty="0"/>
              <a:t>50 minutes</a:t>
            </a:r>
          </a:p>
          <a:p>
            <a:pPr marL="0" indent="0">
              <a:buNone/>
            </a:pPr>
            <a:r>
              <a:rPr lang="en-US" sz="2400" dirty="0" smtClean="0"/>
              <a:t>3. Week 13 – </a:t>
            </a:r>
            <a:r>
              <a:rPr lang="en-US" sz="2400" dirty="0"/>
              <a:t>50 minutes</a:t>
            </a:r>
          </a:p>
          <a:p>
            <a:pPr marL="0" indent="0">
              <a:buNone/>
            </a:pPr>
            <a:r>
              <a:rPr lang="en-US" sz="2400" dirty="0" smtClean="0"/>
              <a:t>Final </a:t>
            </a:r>
            <a:r>
              <a:rPr lang="en-US" sz="2400" dirty="0"/>
              <a:t>– </a:t>
            </a:r>
            <a:r>
              <a:rPr lang="en-US" sz="2400" dirty="0" smtClean="0"/>
              <a:t>2 hours</a:t>
            </a:r>
            <a:endParaRPr lang="en-US" sz="2400" dirty="0"/>
          </a:p>
          <a:p>
            <a:endParaRPr lang="en-US" sz="2400" dirty="0"/>
          </a:p>
        </p:txBody>
      </p:sp>
      <p:sp>
        <p:nvSpPr>
          <p:cNvPr id="5" name="Footer Placeholder 6"/>
          <p:cNvSpPr>
            <a:spLocks noGrp="1"/>
          </p:cNvSpPr>
          <p:nvPr>
            <p:ph type="ftr" sz="quarter" idx="11"/>
          </p:nvPr>
        </p:nvSpPr>
        <p:spPr>
          <a:xfrm>
            <a:off x="3124200" y="6356350"/>
            <a:ext cx="2895600" cy="365125"/>
          </a:xfrm>
        </p:spPr>
        <p:txBody>
          <a:bodyPr/>
          <a:lstStyle/>
          <a:p>
            <a:r>
              <a:rPr lang="en-US" dirty="0" smtClean="0"/>
              <a:t>EEEE-381 Electronics </a:t>
            </a:r>
            <a:r>
              <a:rPr lang="en-US" dirty="0"/>
              <a:t>1</a:t>
            </a:r>
          </a:p>
        </p:txBody>
      </p:sp>
    </p:spTree>
    <p:extLst>
      <p:ext uri="{BB962C8B-B14F-4D97-AF65-F5344CB8AC3E}">
        <p14:creationId xmlns:p14="http://schemas.microsoft.com/office/powerpoint/2010/main" val="2978613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Homework, quizzes and attendance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b="1" dirty="0" smtClean="0"/>
              <a:t>Announced throughout the quarter.</a:t>
            </a:r>
          </a:p>
          <a:p>
            <a:pPr>
              <a:buFont typeface="Wingdings" panose="05000000000000000000" pitchFamily="2" charset="2"/>
              <a:buChar char="q"/>
            </a:pPr>
            <a:r>
              <a:rPr lang="en-US" b="1" dirty="0" smtClean="0"/>
              <a:t>Doing </a:t>
            </a:r>
            <a:r>
              <a:rPr lang="en-US" b="1" dirty="0"/>
              <a:t>the homework can improve the final grade.</a:t>
            </a:r>
            <a:endParaRPr lang="en-US" dirty="0"/>
          </a:p>
          <a:p>
            <a:pPr>
              <a:buFont typeface="Wingdings" panose="05000000000000000000" pitchFamily="2" charset="2"/>
              <a:buChar char="q"/>
            </a:pPr>
            <a:r>
              <a:rPr lang="en-US" b="1" dirty="0" smtClean="0"/>
              <a:t>Attending </a:t>
            </a:r>
            <a:r>
              <a:rPr lang="en-US" b="1" dirty="0"/>
              <a:t>class can greatly improve final grade</a:t>
            </a:r>
            <a:r>
              <a:rPr lang="en-US" b="1" dirty="0" smtClean="0"/>
              <a:t>.</a:t>
            </a:r>
          </a:p>
          <a:p>
            <a:pPr>
              <a:buFont typeface="Wingdings" panose="05000000000000000000" pitchFamily="2" charset="2"/>
              <a:buChar char="q"/>
            </a:pPr>
            <a:endParaRPr lang="en-US" dirty="0"/>
          </a:p>
        </p:txBody>
      </p:sp>
      <p:sp>
        <p:nvSpPr>
          <p:cNvPr id="5" name="Footer Placeholder 6"/>
          <p:cNvSpPr>
            <a:spLocks noGrp="1"/>
          </p:cNvSpPr>
          <p:nvPr>
            <p:ph type="ftr" sz="quarter" idx="11"/>
          </p:nvPr>
        </p:nvSpPr>
        <p:spPr>
          <a:xfrm>
            <a:off x="3124200" y="6356350"/>
            <a:ext cx="2895600" cy="365125"/>
          </a:xfrm>
        </p:spPr>
        <p:txBody>
          <a:bodyPr/>
          <a:lstStyle/>
          <a:p>
            <a:r>
              <a:rPr lang="en-US" dirty="0" smtClean="0"/>
              <a:t>EEEE-381 Electronics </a:t>
            </a:r>
            <a:r>
              <a:rPr lang="en-US" dirty="0"/>
              <a:t>1</a:t>
            </a:r>
          </a:p>
        </p:txBody>
      </p:sp>
    </p:spTree>
    <p:extLst>
      <p:ext uri="{BB962C8B-B14F-4D97-AF65-F5344CB8AC3E}">
        <p14:creationId xmlns:p14="http://schemas.microsoft.com/office/powerpoint/2010/main" val="1580476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Grading Policy</a:t>
            </a:r>
            <a:endParaRPr lang="en-US" dirty="0"/>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q"/>
            </a:pPr>
            <a:r>
              <a:rPr lang="en-US" b="1" dirty="0"/>
              <a:t>Grading Policy</a:t>
            </a:r>
            <a:endParaRPr lang="en-US" dirty="0"/>
          </a:p>
          <a:p>
            <a:pPr>
              <a:buFont typeface="Wingdings" panose="05000000000000000000" pitchFamily="2" charset="2"/>
              <a:buChar char="q"/>
            </a:pPr>
            <a:r>
              <a:rPr lang="en-US" dirty="0" smtClean="0"/>
              <a:t>Neatness</a:t>
            </a:r>
            <a:r>
              <a:rPr lang="en-US" dirty="0"/>
              <a:t>, organization and format count</a:t>
            </a:r>
            <a:r>
              <a:rPr lang="en-US" dirty="0" smtClean="0"/>
              <a:t>! </a:t>
            </a:r>
            <a:r>
              <a:rPr lang="en-US" dirty="0"/>
              <a:t>Sloppy or haphazard work will not be accepted.</a:t>
            </a:r>
          </a:p>
          <a:p>
            <a:pPr>
              <a:buFont typeface="Wingdings" panose="05000000000000000000" pitchFamily="2" charset="2"/>
              <a:buChar char="q"/>
            </a:pPr>
            <a:r>
              <a:rPr lang="en-US" dirty="0" smtClean="0"/>
              <a:t>There </a:t>
            </a:r>
            <a:r>
              <a:rPr lang="en-US" dirty="0"/>
              <a:t>will NOT be make-up exams, quizzes or </a:t>
            </a:r>
            <a:r>
              <a:rPr lang="en-US" dirty="0" err="1"/>
              <a:t>homeworks</a:t>
            </a:r>
            <a:r>
              <a:rPr lang="en-US" dirty="0"/>
              <a:t>.</a:t>
            </a:r>
          </a:p>
          <a:p>
            <a:pPr>
              <a:buFont typeface="Wingdings" panose="05000000000000000000" pitchFamily="2" charset="2"/>
              <a:buChar char="q"/>
            </a:pPr>
            <a:r>
              <a:rPr lang="en-US" dirty="0" smtClean="0"/>
              <a:t>Homework </a:t>
            </a:r>
            <a:r>
              <a:rPr lang="en-US" dirty="0"/>
              <a:t>will NOT be accepted for grading after the posted due dates.</a:t>
            </a:r>
          </a:p>
          <a:p>
            <a:pPr>
              <a:buFont typeface="Wingdings" panose="05000000000000000000" pitchFamily="2" charset="2"/>
              <a:buChar char="q"/>
            </a:pPr>
            <a:r>
              <a:rPr lang="en-US" dirty="0" smtClean="0"/>
              <a:t>Individual </a:t>
            </a:r>
            <a:r>
              <a:rPr lang="en-US" dirty="0"/>
              <a:t>and original efforts are expected for all work. Efforts of multiple students will result in equally divided scores for the submitted work.</a:t>
            </a:r>
          </a:p>
          <a:p>
            <a:pPr>
              <a:buFont typeface="Wingdings" panose="05000000000000000000" pitchFamily="2" charset="2"/>
              <a:buChar char="q"/>
            </a:pPr>
            <a:r>
              <a:rPr lang="en-US" b="1" dirty="0"/>
              <a:t>If you find that you have missed an exam you have 24 hours to contact the professor to explain the reason - otherwise it will be recorded as a 0.  There is no extra credit.</a:t>
            </a:r>
            <a:endParaRPr lang="en-US" dirty="0"/>
          </a:p>
          <a:p>
            <a:pPr>
              <a:buFont typeface="Wingdings" panose="05000000000000000000" pitchFamily="2" charset="2"/>
              <a:buChar char="q"/>
            </a:pPr>
            <a:endParaRPr lang="en-US" dirty="0"/>
          </a:p>
        </p:txBody>
      </p:sp>
      <p:sp>
        <p:nvSpPr>
          <p:cNvPr id="5" name="Footer Placeholder 6"/>
          <p:cNvSpPr>
            <a:spLocks noGrp="1"/>
          </p:cNvSpPr>
          <p:nvPr>
            <p:ph type="ftr" sz="quarter" idx="11"/>
          </p:nvPr>
        </p:nvSpPr>
        <p:spPr>
          <a:xfrm>
            <a:off x="3124200" y="6356350"/>
            <a:ext cx="2895600" cy="365125"/>
          </a:xfrm>
        </p:spPr>
        <p:txBody>
          <a:bodyPr/>
          <a:lstStyle/>
          <a:p>
            <a:r>
              <a:rPr lang="en-US" dirty="0" smtClean="0"/>
              <a:t>EEEE-381 Electronics </a:t>
            </a:r>
            <a:r>
              <a:rPr lang="en-US" dirty="0"/>
              <a:t>1</a:t>
            </a:r>
          </a:p>
        </p:txBody>
      </p:sp>
    </p:spTree>
    <p:extLst>
      <p:ext uri="{BB962C8B-B14F-4D97-AF65-F5344CB8AC3E}">
        <p14:creationId xmlns:p14="http://schemas.microsoft.com/office/powerpoint/2010/main" val="3557630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EE381 </a:t>
            </a:r>
            <a:r>
              <a:rPr lang="en-US" b="1" dirty="0"/>
              <a:t>HOMEWORK FORMAT GUIDELINES</a:t>
            </a:r>
            <a:endParaRPr lang="en-US" dirty="0"/>
          </a:p>
        </p:txBody>
      </p:sp>
      <p:sp>
        <p:nvSpPr>
          <p:cNvPr id="3" name="Content Placeholder 2"/>
          <p:cNvSpPr>
            <a:spLocks noGrp="1"/>
          </p:cNvSpPr>
          <p:nvPr>
            <p:ph idx="1"/>
          </p:nvPr>
        </p:nvSpPr>
        <p:spPr/>
        <p:txBody>
          <a:bodyPr>
            <a:noAutofit/>
          </a:bodyPr>
          <a:lstStyle/>
          <a:p>
            <a:pPr marL="0" indent="0">
              <a:buNone/>
            </a:pPr>
            <a:r>
              <a:rPr lang="en-US" sz="1400" dirty="0"/>
              <a:t>GENERAL: NEATNESS AND ORGANIZATION WILL BE GRADED. THE SAME GUIDELINES SHOULD BE FOLLOWED FOR EXAMS.</a:t>
            </a:r>
          </a:p>
          <a:p>
            <a:pPr marL="0" indent="0">
              <a:buNone/>
            </a:pPr>
            <a:r>
              <a:rPr lang="en-US" sz="1400" dirty="0"/>
              <a:t> </a:t>
            </a:r>
          </a:p>
          <a:p>
            <a:pPr marL="0" indent="0">
              <a:buNone/>
            </a:pPr>
            <a:r>
              <a:rPr lang="en-US" sz="1400" dirty="0"/>
              <a:t>- ALL HOMEWORK IS TO BE HANDED ON ENGINEERING GRAPH </a:t>
            </a:r>
            <a:r>
              <a:rPr lang="en-US" sz="1400" dirty="0" smtClean="0"/>
              <a:t>PAPER OR PLAIN WHITE PAPER </a:t>
            </a:r>
            <a:r>
              <a:rPr lang="en-US" sz="1400" b="1" dirty="0" smtClean="0"/>
              <a:t>(</a:t>
            </a:r>
            <a:r>
              <a:rPr lang="en-US" sz="1400" b="1" dirty="0"/>
              <a:t>8.5 inch x 11 inch</a:t>
            </a:r>
            <a:r>
              <a:rPr lang="en-US" sz="1400" b="1" dirty="0" smtClean="0"/>
              <a:t>)</a:t>
            </a:r>
            <a:r>
              <a:rPr lang="en-US" sz="1400" dirty="0" smtClean="0"/>
              <a:t>. </a:t>
            </a:r>
            <a:endParaRPr lang="en-US" sz="1400" dirty="0"/>
          </a:p>
          <a:p>
            <a:pPr marL="0" indent="0">
              <a:buNone/>
            </a:pPr>
            <a:r>
              <a:rPr lang="en-US" sz="1400" dirty="0"/>
              <a:t> </a:t>
            </a:r>
          </a:p>
          <a:p>
            <a:pPr marL="0" indent="0">
              <a:buNone/>
            </a:pPr>
            <a:r>
              <a:rPr lang="en-US" sz="1400" dirty="0"/>
              <a:t>- NUMBER EACH PROBLEM INCLUDING CHAPTER IT COMES FROM</a:t>
            </a:r>
          </a:p>
          <a:p>
            <a:pPr marL="0" indent="0">
              <a:buNone/>
            </a:pPr>
            <a:r>
              <a:rPr lang="en-US" sz="1400" dirty="0"/>
              <a:t> </a:t>
            </a:r>
          </a:p>
          <a:p>
            <a:pPr marL="0" indent="0">
              <a:buNone/>
            </a:pPr>
            <a:r>
              <a:rPr lang="en-US" sz="1400" dirty="0"/>
              <a:t>- HIGHLIGHT EACH FINAL ANSWER WITH A BOX AND INCLUDE </a:t>
            </a:r>
            <a:r>
              <a:rPr lang="en-US" sz="1400" dirty="0" smtClean="0"/>
              <a:t>APPROPRIATE UNITS</a:t>
            </a:r>
            <a:r>
              <a:rPr lang="en-US" sz="1400" dirty="0"/>
              <a:t>.</a:t>
            </a:r>
          </a:p>
          <a:p>
            <a:pPr marL="0" indent="0">
              <a:buNone/>
            </a:pPr>
            <a:r>
              <a:rPr lang="en-US" sz="1400" dirty="0"/>
              <a:t> </a:t>
            </a:r>
          </a:p>
          <a:p>
            <a:pPr marL="0" indent="0">
              <a:buNone/>
            </a:pPr>
            <a:r>
              <a:rPr lang="en-US" sz="1400" dirty="0" smtClean="0"/>
              <a:t>-  INCLUDE </a:t>
            </a:r>
            <a:r>
              <a:rPr lang="en-US" sz="1400" dirty="0"/>
              <a:t>YOUR NAME ON EVERY PAGE</a:t>
            </a:r>
          </a:p>
          <a:p>
            <a:pPr marL="0" indent="0">
              <a:buNone/>
            </a:pPr>
            <a:r>
              <a:rPr lang="en-US" sz="1400" dirty="0"/>
              <a:t> </a:t>
            </a:r>
          </a:p>
          <a:p>
            <a:pPr marL="0" indent="0">
              <a:buNone/>
            </a:pPr>
            <a:r>
              <a:rPr lang="en-US" sz="1400" dirty="0" smtClean="0"/>
              <a:t>-  ALL </a:t>
            </a:r>
            <a:r>
              <a:rPr lang="en-US" sz="1400" dirty="0"/>
              <a:t>PROBLEMS SHOULD BE TURNED IN, IN ORDER!</a:t>
            </a:r>
          </a:p>
          <a:p>
            <a:pPr marL="0" indent="0">
              <a:buNone/>
            </a:pPr>
            <a:r>
              <a:rPr lang="en-US" sz="1400" dirty="0"/>
              <a:t> </a:t>
            </a:r>
          </a:p>
          <a:p>
            <a:pPr marL="0" indent="0">
              <a:buNone/>
            </a:pPr>
            <a:r>
              <a:rPr lang="en-US" sz="1400" dirty="0"/>
              <a:t>- IF WORK IS NOT LEGIBLE, IT WILL NOT BE GRADED</a:t>
            </a:r>
          </a:p>
          <a:p>
            <a:pPr marL="0" indent="0">
              <a:buNone/>
            </a:pPr>
            <a:r>
              <a:rPr lang="en-US" sz="1400" dirty="0"/>
              <a:t> </a:t>
            </a:r>
          </a:p>
          <a:p>
            <a:pPr marL="0" indent="0">
              <a:buNone/>
            </a:pPr>
            <a:r>
              <a:rPr lang="en-US" sz="1400" dirty="0"/>
              <a:t>- CROSS OUTS ARE NOT ACCEPTABLE. USE A PENCIL AND ERASER OR PEN </a:t>
            </a:r>
            <a:r>
              <a:rPr lang="en-US" sz="1400" dirty="0" smtClean="0"/>
              <a:t>AND WHITE-OUT</a:t>
            </a:r>
            <a:r>
              <a:rPr lang="en-US" sz="1400" dirty="0"/>
              <a:t>. (Green-out?)</a:t>
            </a:r>
          </a:p>
          <a:p>
            <a:pPr marL="0" indent="0">
              <a:buNone/>
            </a:pPr>
            <a:r>
              <a:rPr lang="en-US" sz="1400" dirty="0"/>
              <a:t> </a:t>
            </a:r>
          </a:p>
          <a:p>
            <a:endParaRPr lang="en-US" sz="1400" dirty="0"/>
          </a:p>
        </p:txBody>
      </p:sp>
      <p:sp>
        <p:nvSpPr>
          <p:cNvPr id="5" name="Footer Placeholder 6"/>
          <p:cNvSpPr>
            <a:spLocks noGrp="1"/>
          </p:cNvSpPr>
          <p:nvPr>
            <p:ph type="ftr" sz="quarter" idx="11"/>
          </p:nvPr>
        </p:nvSpPr>
        <p:spPr>
          <a:xfrm>
            <a:off x="3124200" y="6356350"/>
            <a:ext cx="2895600" cy="365125"/>
          </a:xfrm>
        </p:spPr>
        <p:txBody>
          <a:bodyPr/>
          <a:lstStyle/>
          <a:p>
            <a:r>
              <a:rPr lang="en-US" dirty="0" smtClean="0"/>
              <a:t>EEEE-381 Electronics </a:t>
            </a:r>
            <a:r>
              <a:rPr lang="en-US" dirty="0"/>
              <a:t>1</a:t>
            </a:r>
          </a:p>
        </p:txBody>
      </p:sp>
    </p:spTree>
    <p:extLst>
      <p:ext uri="{BB962C8B-B14F-4D97-AF65-F5344CB8AC3E}">
        <p14:creationId xmlns:p14="http://schemas.microsoft.com/office/powerpoint/2010/main" val="1902113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3121</TotalTime>
  <Words>1114</Words>
  <Application>Microsoft Office PowerPoint</Application>
  <PresentationFormat>On-screen Show (4:3)</PresentationFormat>
  <Paragraphs>204</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EEEE 381-03  Electronics 1</vt:lpstr>
      <vt:lpstr>Course Instructor</vt:lpstr>
      <vt:lpstr>Course Schedule</vt:lpstr>
      <vt:lpstr>Electronics 1 Lab</vt:lpstr>
      <vt:lpstr>Course Textbook</vt:lpstr>
      <vt:lpstr>Grading</vt:lpstr>
      <vt:lpstr>Homework, quizzes and attendance</vt:lpstr>
      <vt:lpstr>Grading Policy</vt:lpstr>
      <vt:lpstr>EE381 HOMEWORK FORMAT GUIDELINES</vt:lpstr>
      <vt:lpstr>EE381 HOMEWORK FORMAT GUIDELINES</vt:lpstr>
      <vt:lpstr>Course Topics</vt:lpstr>
      <vt:lpstr>Course Topics (cont’d)</vt:lpstr>
      <vt:lpstr>Course Topics (cont’d)</vt:lpstr>
      <vt:lpstr>Course Topics (cont’d)</vt:lpstr>
      <vt:lpstr>Course Topics (cont’d)</vt:lpstr>
      <vt:lpstr>Academic Honesty</vt:lpstr>
      <vt:lpstr>Academic Honesty</vt:lpstr>
      <vt:lpstr>Academic Dishonesty</vt:lpstr>
      <vt:lpstr>EEEE 281 Introduction  Circuits I and Electrical Engineering</vt:lpstr>
      <vt:lpstr>Circuits</vt:lpstr>
      <vt:lpstr>RF components (green)</vt:lpstr>
      <vt:lpstr>Block diagram</vt:lpstr>
      <vt:lpstr>RF Receiver Block Diagram</vt:lpstr>
      <vt:lpstr>RF Receiver Amplifier Schematic</vt:lpstr>
      <vt:lpstr>EE “layers”</vt:lpstr>
      <vt:lpstr>Assignment</vt:lpstr>
    </vt:vector>
  </TitlesOfParts>
  <Company>RIT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EEEE381 Electronics 1</dc:title>
  <dc:creator>Administrator</dc:creator>
  <cp:lastModifiedBy>Ivan Puchades</cp:lastModifiedBy>
  <cp:revision>42</cp:revision>
  <dcterms:created xsi:type="dcterms:W3CDTF">2011-11-23T19:16:10Z</dcterms:created>
  <dcterms:modified xsi:type="dcterms:W3CDTF">2016-08-21T12:40:13Z</dcterms:modified>
</cp:coreProperties>
</file>