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16"/>
  </p:notesMasterIdLst>
  <p:sldIdLst>
    <p:sldId id="256" r:id="rId2"/>
    <p:sldId id="257" r:id="rId3"/>
    <p:sldId id="265" r:id="rId4"/>
    <p:sldId id="258" r:id="rId5"/>
    <p:sldId id="266" r:id="rId6"/>
    <p:sldId id="259" r:id="rId7"/>
    <p:sldId id="260" r:id="rId8"/>
    <p:sldId id="274" r:id="rId9"/>
    <p:sldId id="267" r:id="rId10"/>
    <p:sldId id="275" r:id="rId11"/>
    <p:sldId id="279" r:id="rId12"/>
    <p:sldId id="261" r:id="rId13"/>
    <p:sldId id="278"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a:srgbClr val="865640"/>
    <a:srgbClr val="9B8357"/>
    <a:srgbClr val="C2BC80"/>
    <a:srgbClr val="9CDE9F"/>
    <a:srgbClr val="9DB17C"/>
    <a:srgbClr val="4B3B40"/>
    <a:srgbClr val="E48312"/>
    <a:srgbClr val="4A5240"/>
    <a:srgbClr val="ADA8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74026" autoAdjust="0"/>
  </p:normalViewPr>
  <p:slideViewPr>
    <p:cSldViewPr snapToGrid="0">
      <p:cViewPr>
        <p:scale>
          <a:sx n="80" d="100"/>
          <a:sy n="80" d="100"/>
        </p:scale>
        <p:origin x="30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9FHP3726\Desktop\Diploma%20Backup\experiments\RESULTS_PER_ALGO_PER_PRODUCT\DECISION_TREE\PER_PRODUCT_PER_PARAMETER_ANALYSIS\results_credit_c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9FHP3726\Desktop\Diploma%20Backup\experiments\RESULTS_PER_ALGO_PER_PRODUCT\DECISION_TREE\PER_PRODUCT_PER_PARAMETER_ANALYSIS\results_credit_c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Y9FHP3726\Desktop\Diploma%20Backup\experiments\RESULTS_PER_ALGO_PER_PRODUCT\DECISION_TREE\PER_PRODUCT_PER_PARAMETER_ANALYSIS\results_credit_c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Y9FHP3726\Desktop\ANDREAS\DiplomaThesis\experiments\RESULTS_PER_PRODUCT_PER_ALGO\Results_per_product_per_algo.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Y9FHP3726\Desktop\ANDREAS\DiplomaThesis\experiments\RESULTS_PER_PRODUCT_PER_ALGO\Results_per_product_per_algo.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Y9FHP3726\Desktop\ANDREAS\DiplomaThesis\experiments\RESULTS_PER_PRODUCT_PER_ALGO\Results_per_product_per_algo.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Y9FHP3726\Desktop\ANDREAS\DiplomaThesis\experiments\RESULTS_PER_PRODUCT_PER_ALGO\Results_per_product_per_algo.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Decision Tree criterion param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Sheet1!$G$23</c:f>
              <c:strCache>
                <c:ptCount val="1"/>
                <c:pt idx="0">
                  <c:v>credit_card</c:v>
                </c:pt>
              </c:strCache>
            </c:strRef>
          </c:tx>
          <c:spPr>
            <a:solidFill>
              <a:schemeClr val="accent1"/>
            </a:solidFill>
            <a:ln>
              <a:noFill/>
            </a:ln>
            <a:effectLst/>
          </c:spPr>
          <c:invertIfNegative val="0"/>
          <c:cat>
            <c:strRef>
              <c:f>Sheet1!$F$24:$F$25</c:f>
              <c:strCache>
                <c:ptCount val="2"/>
                <c:pt idx="0">
                  <c:v>entropy</c:v>
                </c:pt>
                <c:pt idx="1">
                  <c:v>gini</c:v>
                </c:pt>
              </c:strCache>
            </c:strRef>
          </c:cat>
          <c:val>
            <c:numRef>
              <c:f>Sheet1!$G$24:$G$25</c:f>
              <c:numCache>
                <c:formatCode>General</c:formatCode>
                <c:ptCount val="2"/>
                <c:pt idx="0">
                  <c:v>14.1875</c:v>
                </c:pt>
                <c:pt idx="1">
                  <c:v>18.812499999375</c:v>
                </c:pt>
              </c:numCache>
            </c:numRef>
          </c:val>
          <c:extLst>
            <c:ext xmlns:c16="http://schemas.microsoft.com/office/drawing/2014/chart" uri="{C3380CC4-5D6E-409C-BE32-E72D297353CC}">
              <c16:uniqueId val="{00000000-78D6-4B8F-9FE8-52A5BA8F7666}"/>
            </c:ext>
          </c:extLst>
        </c:ser>
        <c:ser>
          <c:idx val="1"/>
          <c:order val="1"/>
          <c:tx>
            <c:strRef>
              <c:f>Sheet1!$H$23</c:f>
              <c:strCache>
                <c:ptCount val="1"/>
                <c:pt idx="0">
                  <c:v>current_account</c:v>
                </c:pt>
              </c:strCache>
            </c:strRef>
          </c:tx>
          <c:spPr>
            <a:solidFill>
              <a:schemeClr val="accent2"/>
            </a:solidFill>
            <a:ln>
              <a:noFill/>
            </a:ln>
            <a:effectLst/>
          </c:spPr>
          <c:invertIfNegative val="0"/>
          <c:cat>
            <c:strRef>
              <c:f>Sheet1!$F$24:$F$25</c:f>
              <c:strCache>
                <c:ptCount val="2"/>
                <c:pt idx="0">
                  <c:v>entropy</c:v>
                </c:pt>
                <c:pt idx="1">
                  <c:v>gini</c:v>
                </c:pt>
              </c:strCache>
            </c:strRef>
          </c:cat>
          <c:val>
            <c:numRef>
              <c:f>Sheet1!$H$24:$H$25</c:f>
              <c:numCache>
                <c:formatCode>General</c:formatCode>
                <c:ptCount val="2"/>
                <c:pt idx="0">
                  <c:v>18.270833333750002</c:v>
                </c:pt>
                <c:pt idx="1">
                  <c:v>14.7291666673125</c:v>
                </c:pt>
              </c:numCache>
            </c:numRef>
          </c:val>
          <c:extLst>
            <c:ext xmlns:c16="http://schemas.microsoft.com/office/drawing/2014/chart" uri="{C3380CC4-5D6E-409C-BE32-E72D297353CC}">
              <c16:uniqueId val="{00000001-78D6-4B8F-9FE8-52A5BA8F7666}"/>
            </c:ext>
          </c:extLst>
        </c:ser>
        <c:ser>
          <c:idx val="2"/>
          <c:order val="2"/>
          <c:tx>
            <c:strRef>
              <c:f>Sheet1!$I$23</c:f>
              <c:strCache>
                <c:ptCount val="1"/>
                <c:pt idx="0">
                  <c:v>funds</c:v>
                </c:pt>
              </c:strCache>
            </c:strRef>
          </c:tx>
          <c:spPr>
            <a:solidFill>
              <a:schemeClr val="accent3"/>
            </a:solidFill>
            <a:ln>
              <a:noFill/>
            </a:ln>
            <a:effectLst/>
          </c:spPr>
          <c:invertIfNegative val="0"/>
          <c:cat>
            <c:strRef>
              <c:f>Sheet1!$F$24:$F$25</c:f>
              <c:strCache>
                <c:ptCount val="2"/>
                <c:pt idx="0">
                  <c:v>entropy</c:v>
                </c:pt>
                <c:pt idx="1">
                  <c:v>gini</c:v>
                </c:pt>
              </c:strCache>
            </c:strRef>
          </c:cat>
          <c:val>
            <c:numRef>
              <c:f>Sheet1!$I$24:$I$25</c:f>
              <c:numCache>
                <c:formatCode>General</c:formatCode>
                <c:ptCount val="2"/>
                <c:pt idx="0">
                  <c:v>19.3125</c:v>
                </c:pt>
                <c:pt idx="1">
                  <c:v>13.687499998374999</c:v>
                </c:pt>
              </c:numCache>
            </c:numRef>
          </c:val>
          <c:extLst>
            <c:ext xmlns:c16="http://schemas.microsoft.com/office/drawing/2014/chart" uri="{C3380CC4-5D6E-409C-BE32-E72D297353CC}">
              <c16:uniqueId val="{00000002-78D6-4B8F-9FE8-52A5BA8F7666}"/>
            </c:ext>
          </c:extLst>
        </c:ser>
        <c:ser>
          <c:idx val="3"/>
          <c:order val="3"/>
          <c:tx>
            <c:strRef>
              <c:f>Sheet1!$J$23</c:f>
              <c:strCache>
                <c:ptCount val="1"/>
                <c:pt idx="0">
                  <c:v>lt_deposits</c:v>
                </c:pt>
              </c:strCache>
            </c:strRef>
          </c:tx>
          <c:spPr>
            <a:solidFill>
              <a:schemeClr val="accent4"/>
            </a:solidFill>
            <a:ln>
              <a:noFill/>
            </a:ln>
            <a:effectLst/>
          </c:spPr>
          <c:invertIfNegative val="0"/>
          <c:cat>
            <c:strRef>
              <c:f>Sheet1!$F$24:$F$25</c:f>
              <c:strCache>
                <c:ptCount val="2"/>
                <c:pt idx="0">
                  <c:v>entropy</c:v>
                </c:pt>
                <c:pt idx="1">
                  <c:v>gini</c:v>
                </c:pt>
              </c:strCache>
            </c:strRef>
          </c:cat>
          <c:val>
            <c:numRef>
              <c:f>Sheet1!$J$24:$J$25</c:f>
              <c:numCache>
                <c:formatCode>General</c:formatCode>
                <c:ptCount val="2"/>
                <c:pt idx="0">
                  <c:v>16.145833332500001</c:v>
                </c:pt>
                <c:pt idx="1">
                  <c:v>16.854166665625002</c:v>
                </c:pt>
              </c:numCache>
            </c:numRef>
          </c:val>
          <c:extLst>
            <c:ext xmlns:c16="http://schemas.microsoft.com/office/drawing/2014/chart" uri="{C3380CC4-5D6E-409C-BE32-E72D297353CC}">
              <c16:uniqueId val="{00000003-78D6-4B8F-9FE8-52A5BA8F7666}"/>
            </c:ext>
          </c:extLst>
        </c:ser>
        <c:dLbls>
          <c:showLegendKey val="0"/>
          <c:showVal val="0"/>
          <c:showCatName val="0"/>
          <c:showSerName val="0"/>
          <c:showPercent val="0"/>
          <c:showBubbleSize val="0"/>
        </c:dLbls>
        <c:gapWidth val="219"/>
        <c:overlap val="-27"/>
        <c:axId val="1491618896"/>
        <c:axId val="1491619856"/>
      </c:barChart>
      <c:catAx>
        <c:axId val="1491618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1619856"/>
        <c:crosses val="autoZero"/>
        <c:auto val="1"/>
        <c:lblAlgn val="ctr"/>
        <c:lblOffset val="100"/>
        <c:noMultiLvlLbl val="0"/>
      </c:catAx>
      <c:valAx>
        <c:axId val="1491619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1618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Random Forest n_estimators param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Sheet1!$G$47</c:f>
              <c:strCache>
                <c:ptCount val="1"/>
                <c:pt idx="0">
                  <c:v>credit_card</c:v>
                </c:pt>
              </c:strCache>
            </c:strRef>
          </c:tx>
          <c:spPr>
            <a:solidFill>
              <a:schemeClr val="accent1"/>
            </a:solidFill>
            <a:ln>
              <a:noFill/>
            </a:ln>
            <a:effectLst/>
          </c:spPr>
          <c:invertIfNegative val="0"/>
          <c:cat>
            <c:numRef>
              <c:f>Sheet1!$F$48:$F$51</c:f>
              <c:numCache>
                <c:formatCode>General</c:formatCode>
                <c:ptCount val="4"/>
                <c:pt idx="0">
                  <c:v>100</c:v>
                </c:pt>
                <c:pt idx="1">
                  <c:v>250</c:v>
                </c:pt>
                <c:pt idx="2">
                  <c:v>500</c:v>
                </c:pt>
                <c:pt idx="3">
                  <c:v>1000</c:v>
                </c:pt>
              </c:numCache>
            </c:numRef>
          </c:cat>
          <c:val>
            <c:numRef>
              <c:f>Sheet1!$G$48:$G$51</c:f>
              <c:numCache>
                <c:formatCode>General</c:formatCode>
                <c:ptCount val="4"/>
                <c:pt idx="0">
                  <c:v>629.38888889166662</c:v>
                </c:pt>
                <c:pt idx="1">
                  <c:v>520.89999998999997</c:v>
                </c:pt>
                <c:pt idx="2">
                  <c:v>428.63333333266661</c:v>
                </c:pt>
                <c:pt idx="3">
                  <c:v>343.07777777450002</c:v>
                </c:pt>
              </c:numCache>
            </c:numRef>
          </c:val>
          <c:extLst>
            <c:ext xmlns:c16="http://schemas.microsoft.com/office/drawing/2014/chart" uri="{C3380CC4-5D6E-409C-BE32-E72D297353CC}">
              <c16:uniqueId val="{00000000-6A87-41B1-9893-A6EC5A9B770F}"/>
            </c:ext>
          </c:extLst>
        </c:ser>
        <c:ser>
          <c:idx val="1"/>
          <c:order val="1"/>
          <c:tx>
            <c:strRef>
              <c:f>Sheet1!$H$47</c:f>
              <c:strCache>
                <c:ptCount val="1"/>
                <c:pt idx="0">
                  <c:v>current_account</c:v>
                </c:pt>
              </c:strCache>
            </c:strRef>
          </c:tx>
          <c:spPr>
            <a:solidFill>
              <a:schemeClr val="accent2"/>
            </a:solidFill>
            <a:ln>
              <a:noFill/>
            </a:ln>
            <a:effectLst/>
          </c:spPr>
          <c:invertIfNegative val="0"/>
          <c:cat>
            <c:numRef>
              <c:f>Sheet1!$F$48:$F$51</c:f>
              <c:numCache>
                <c:formatCode>General</c:formatCode>
                <c:ptCount val="4"/>
                <c:pt idx="0">
                  <c:v>100</c:v>
                </c:pt>
                <c:pt idx="1">
                  <c:v>250</c:v>
                </c:pt>
                <c:pt idx="2">
                  <c:v>500</c:v>
                </c:pt>
                <c:pt idx="3">
                  <c:v>1000</c:v>
                </c:pt>
              </c:numCache>
            </c:numRef>
          </c:cat>
          <c:val>
            <c:numRef>
              <c:f>Sheet1!$H$48:$H$51</c:f>
              <c:numCache>
                <c:formatCode>General</c:formatCode>
                <c:ptCount val="4"/>
                <c:pt idx="0">
                  <c:v>538.92222221999998</c:v>
                </c:pt>
                <c:pt idx="1">
                  <c:v>497.5444444449999</c:v>
                </c:pt>
                <c:pt idx="2">
                  <c:v>461.233333335</c:v>
                </c:pt>
                <c:pt idx="3">
                  <c:v>424.3</c:v>
                </c:pt>
              </c:numCache>
            </c:numRef>
          </c:val>
          <c:extLst>
            <c:ext xmlns:c16="http://schemas.microsoft.com/office/drawing/2014/chart" uri="{C3380CC4-5D6E-409C-BE32-E72D297353CC}">
              <c16:uniqueId val="{00000001-6A87-41B1-9893-A6EC5A9B770F}"/>
            </c:ext>
          </c:extLst>
        </c:ser>
        <c:ser>
          <c:idx val="2"/>
          <c:order val="2"/>
          <c:tx>
            <c:strRef>
              <c:f>Sheet1!$I$47</c:f>
              <c:strCache>
                <c:ptCount val="1"/>
                <c:pt idx="0">
                  <c:v>funds</c:v>
                </c:pt>
              </c:strCache>
            </c:strRef>
          </c:tx>
          <c:spPr>
            <a:solidFill>
              <a:schemeClr val="accent3"/>
            </a:solidFill>
            <a:ln>
              <a:noFill/>
            </a:ln>
            <a:effectLst/>
          </c:spPr>
          <c:invertIfNegative val="0"/>
          <c:cat>
            <c:numRef>
              <c:f>Sheet1!$F$48:$F$51</c:f>
              <c:numCache>
                <c:formatCode>General</c:formatCode>
                <c:ptCount val="4"/>
                <c:pt idx="0">
                  <c:v>100</c:v>
                </c:pt>
                <c:pt idx="1">
                  <c:v>250</c:v>
                </c:pt>
                <c:pt idx="2">
                  <c:v>500</c:v>
                </c:pt>
                <c:pt idx="3">
                  <c:v>1000</c:v>
                </c:pt>
              </c:numCache>
            </c:numRef>
          </c:cat>
          <c:val>
            <c:numRef>
              <c:f>Sheet1!$I$48:$I$51</c:f>
              <c:numCache>
                <c:formatCode>General</c:formatCode>
                <c:ptCount val="4"/>
                <c:pt idx="0">
                  <c:v>637.27777777666677</c:v>
                </c:pt>
                <c:pt idx="1">
                  <c:v>525.14444444833339</c:v>
                </c:pt>
                <c:pt idx="2">
                  <c:v>430.05555555699999</c:v>
                </c:pt>
                <c:pt idx="3">
                  <c:v>329.52222222192091</c:v>
                </c:pt>
              </c:numCache>
            </c:numRef>
          </c:val>
          <c:extLst>
            <c:ext xmlns:c16="http://schemas.microsoft.com/office/drawing/2014/chart" uri="{C3380CC4-5D6E-409C-BE32-E72D297353CC}">
              <c16:uniqueId val="{00000002-6A87-41B1-9893-A6EC5A9B770F}"/>
            </c:ext>
          </c:extLst>
        </c:ser>
        <c:ser>
          <c:idx val="3"/>
          <c:order val="3"/>
          <c:tx>
            <c:strRef>
              <c:f>Sheet1!$J$47</c:f>
              <c:strCache>
                <c:ptCount val="1"/>
                <c:pt idx="0">
                  <c:v>lt_deposits</c:v>
                </c:pt>
              </c:strCache>
            </c:strRef>
          </c:tx>
          <c:spPr>
            <a:solidFill>
              <a:schemeClr val="accent4"/>
            </a:solidFill>
            <a:ln>
              <a:noFill/>
            </a:ln>
            <a:effectLst/>
          </c:spPr>
          <c:invertIfNegative val="0"/>
          <c:cat>
            <c:numRef>
              <c:f>Sheet1!$F$48:$F$51</c:f>
              <c:numCache>
                <c:formatCode>General</c:formatCode>
                <c:ptCount val="4"/>
                <c:pt idx="0">
                  <c:v>100</c:v>
                </c:pt>
                <c:pt idx="1">
                  <c:v>250</c:v>
                </c:pt>
                <c:pt idx="2">
                  <c:v>500</c:v>
                </c:pt>
                <c:pt idx="3">
                  <c:v>1000</c:v>
                </c:pt>
              </c:numCache>
            </c:numRef>
          </c:cat>
          <c:val>
            <c:numRef>
              <c:f>Sheet1!$J$48:$J$51</c:f>
              <c:numCache>
                <c:formatCode>General</c:formatCode>
                <c:ptCount val="4"/>
                <c:pt idx="0">
                  <c:v>618.69999999333334</c:v>
                </c:pt>
                <c:pt idx="1">
                  <c:v>520.85555555500002</c:v>
                </c:pt>
                <c:pt idx="2">
                  <c:v>440.16666666466671</c:v>
                </c:pt>
                <c:pt idx="3">
                  <c:v>342.27777777625829</c:v>
                </c:pt>
              </c:numCache>
            </c:numRef>
          </c:val>
          <c:extLst>
            <c:ext xmlns:c16="http://schemas.microsoft.com/office/drawing/2014/chart" uri="{C3380CC4-5D6E-409C-BE32-E72D297353CC}">
              <c16:uniqueId val="{00000003-6A87-41B1-9893-A6EC5A9B770F}"/>
            </c:ext>
          </c:extLst>
        </c:ser>
        <c:dLbls>
          <c:showLegendKey val="0"/>
          <c:showVal val="0"/>
          <c:showCatName val="0"/>
          <c:showSerName val="0"/>
          <c:showPercent val="0"/>
          <c:showBubbleSize val="0"/>
        </c:dLbls>
        <c:gapWidth val="219"/>
        <c:overlap val="-27"/>
        <c:axId val="1478544816"/>
        <c:axId val="1478530896"/>
      </c:barChart>
      <c:catAx>
        <c:axId val="147854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8530896"/>
        <c:crosses val="autoZero"/>
        <c:auto val="1"/>
        <c:lblAlgn val="ctr"/>
        <c:lblOffset val="100"/>
        <c:noMultiLvlLbl val="0"/>
      </c:catAx>
      <c:valAx>
        <c:axId val="1478530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8544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Light GBM max_depth param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Sheet1!$G$71</c:f>
              <c:strCache>
                <c:ptCount val="1"/>
                <c:pt idx="0">
                  <c:v>credit_card</c:v>
                </c:pt>
              </c:strCache>
            </c:strRef>
          </c:tx>
          <c:spPr>
            <a:solidFill>
              <a:schemeClr val="accent1"/>
            </a:solidFill>
            <a:ln>
              <a:noFill/>
            </a:ln>
            <a:effectLst/>
          </c:spPr>
          <c:invertIfNegative val="0"/>
          <c:cat>
            <c:numRef>
              <c:f>Sheet1!$F$72:$F$75</c:f>
              <c:numCache>
                <c:formatCode>General</c:formatCode>
                <c:ptCount val="4"/>
                <c:pt idx="0">
                  <c:v>-1</c:v>
                </c:pt>
                <c:pt idx="1">
                  <c:v>4</c:v>
                </c:pt>
                <c:pt idx="2">
                  <c:v>8</c:v>
                </c:pt>
                <c:pt idx="3">
                  <c:v>16</c:v>
                </c:pt>
              </c:numCache>
            </c:numRef>
          </c:cat>
          <c:val>
            <c:numRef>
              <c:f>Sheet1!$G$72:$G$75</c:f>
              <c:numCache>
                <c:formatCode>General</c:formatCode>
                <c:ptCount val="4"/>
                <c:pt idx="0">
                  <c:v>407.03333332666671</c:v>
                </c:pt>
                <c:pt idx="1">
                  <c:v>602.05555555000001</c:v>
                </c:pt>
                <c:pt idx="2">
                  <c:v>495.76666666616671</c:v>
                </c:pt>
                <c:pt idx="3">
                  <c:v>417.14444444600002</c:v>
                </c:pt>
              </c:numCache>
            </c:numRef>
          </c:val>
          <c:extLst>
            <c:ext xmlns:c16="http://schemas.microsoft.com/office/drawing/2014/chart" uri="{C3380CC4-5D6E-409C-BE32-E72D297353CC}">
              <c16:uniqueId val="{00000000-58ED-4B74-ADAD-563FA05D4EDA}"/>
            </c:ext>
          </c:extLst>
        </c:ser>
        <c:ser>
          <c:idx val="1"/>
          <c:order val="1"/>
          <c:tx>
            <c:strRef>
              <c:f>Sheet1!$H$71</c:f>
              <c:strCache>
                <c:ptCount val="1"/>
                <c:pt idx="0">
                  <c:v>current_account</c:v>
                </c:pt>
              </c:strCache>
            </c:strRef>
          </c:tx>
          <c:spPr>
            <a:solidFill>
              <a:schemeClr val="accent2"/>
            </a:solidFill>
            <a:ln>
              <a:noFill/>
            </a:ln>
            <a:effectLst/>
          </c:spPr>
          <c:invertIfNegative val="0"/>
          <c:cat>
            <c:numRef>
              <c:f>Sheet1!$F$72:$F$75</c:f>
              <c:numCache>
                <c:formatCode>General</c:formatCode>
                <c:ptCount val="4"/>
                <c:pt idx="0">
                  <c:v>-1</c:v>
                </c:pt>
                <c:pt idx="1">
                  <c:v>4</c:v>
                </c:pt>
                <c:pt idx="2">
                  <c:v>8</c:v>
                </c:pt>
                <c:pt idx="3">
                  <c:v>16</c:v>
                </c:pt>
              </c:numCache>
            </c:numRef>
          </c:cat>
          <c:val>
            <c:numRef>
              <c:f>Sheet1!$H$72:$H$75</c:f>
              <c:numCache>
                <c:formatCode>General</c:formatCode>
                <c:ptCount val="4"/>
                <c:pt idx="0">
                  <c:v>440.85555555166673</c:v>
                </c:pt>
                <c:pt idx="1">
                  <c:v>556.47777778166665</c:v>
                </c:pt>
                <c:pt idx="2">
                  <c:v>478.43333333666658</c:v>
                </c:pt>
                <c:pt idx="3">
                  <c:v>446.23333333000011</c:v>
                </c:pt>
              </c:numCache>
            </c:numRef>
          </c:val>
          <c:extLst>
            <c:ext xmlns:c16="http://schemas.microsoft.com/office/drawing/2014/chart" uri="{C3380CC4-5D6E-409C-BE32-E72D297353CC}">
              <c16:uniqueId val="{00000001-58ED-4B74-ADAD-563FA05D4EDA}"/>
            </c:ext>
          </c:extLst>
        </c:ser>
        <c:ser>
          <c:idx val="2"/>
          <c:order val="2"/>
          <c:tx>
            <c:strRef>
              <c:f>Sheet1!$I$71</c:f>
              <c:strCache>
                <c:ptCount val="1"/>
                <c:pt idx="0">
                  <c:v>funds</c:v>
                </c:pt>
              </c:strCache>
            </c:strRef>
          </c:tx>
          <c:spPr>
            <a:solidFill>
              <a:schemeClr val="accent3"/>
            </a:solidFill>
            <a:ln>
              <a:noFill/>
            </a:ln>
            <a:effectLst/>
          </c:spPr>
          <c:invertIfNegative val="0"/>
          <c:cat>
            <c:numRef>
              <c:f>Sheet1!$F$72:$F$75</c:f>
              <c:numCache>
                <c:formatCode>General</c:formatCode>
                <c:ptCount val="4"/>
                <c:pt idx="0">
                  <c:v>-1</c:v>
                </c:pt>
                <c:pt idx="1">
                  <c:v>4</c:v>
                </c:pt>
                <c:pt idx="2">
                  <c:v>8</c:v>
                </c:pt>
                <c:pt idx="3">
                  <c:v>16</c:v>
                </c:pt>
              </c:numCache>
            </c:numRef>
          </c:cat>
          <c:val>
            <c:numRef>
              <c:f>Sheet1!$I$72:$I$75</c:f>
              <c:numCache>
                <c:formatCode>General</c:formatCode>
                <c:ptCount val="4"/>
                <c:pt idx="0">
                  <c:v>414.21111111612919</c:v>
                </c:pt>
                <c:pt idx="1">
                  <c:v>634.67777777333345</c:v>
                </c:pt>
                <c:pt idx="2">
                  <c:v>457.92222222254162</c:v>
                </c:pt>
                <c:pt idx="3">
                  <c:v>415.18888889191669</c:v>
                </c:pt>
              </c:numCache>
            </c:numRef>
          </c:val>
          <c:extLst>
            <c:ext xmlns:c16="http://schemas.microsoft.com/office/drawing/2014/chart" uri="{C3380CC4-5D6E-409C-BE32-E72D297353CC}">
              <c16:uniqueId val="{00000002-58ED-4B74-ADAD-563FA05D4EDA}"/>
            </c:ext>
          </c:extLst>
        </c:ser>
        <c:ser>
          <c:idx val="3"/>
          <c:order val="3"/>
          <c:tx>
            <c:strRef>
              <c:f>Sheet1!$J$71</c:f>
              <c:strCache>
                <c:ptCount val="1"/>
                <c:pt idx="0">
                  <c:v>lt_deposits</c:v>
                </c:pt>
              </c:strCache>
            </c:strRef>
          </c:tx>
          <c:spPr>
            <a:solidFill>
              <a:schemeClr val="accent4"/>
            </a:solidFill>
            <a:ln>
              <a:noFill/>
            </a:ln>
            <a:effectLst/>
          </c:spPr>
          <c:invertIfNegative val="0"/>
          <c:cat>
            <c:numRef>
              <c:f>Sheet1!$F$72:$F$75</c:f>
              <c:numCache>
                <c:formatCode>General</c:formatCode>
                <c:ptCount val="4"/>
                <c:pt idx="0">
                  <c:v>-1</c:v>
                </c:pt>
                <c:pt idx="1">
                  <c:v>4</c:v>
                </c:pt>
                <c:pt idx="2">
                  <c:v>8</c:v>
                </c:pt>
                <c:pt idx="3">
                  <c:v>16</c:v>
                </c:pt>
              </c:numCache>
            </c:numRef>
          </c:cat>
          <c:val>
            <c:numRef>
              <c:f>Sheet1!$J$72:$J$75</c:f>
              <c:numCache>
                <c:formatCode>General</c:formatCode>
                <c:ptCount val="4"/>
                <c:pt idx="0">
                  <c:v>413.81111110792511</c:v>
                </c:pt>
                <c:pt idx="1">
                  <c:v>608.9</c:v>
                </c:pt>
                <c:pt idx="2">
                  <c:v>478.54444444116672</c:v>
                </c:pt>
                <c:pt idx="3">
                  <c:v>420.74444444016672</c:v>
                </c:pt>
              </c:numCache>
            </c:numRef>
          </c:val>
          <c:extLst>
            <c:ext xmlns:c16="http://schemas.microsoft.com/office/drawing/2014/chart" uri="{C3380CC4-5D6E-409C-BE32-E72D297353CC}">
              <c16:uniqueId val="{00000003-58ED-4B74-ADAD-563FA05D4EDA}"/>
            </c:ext>
          </c:extLst>
        </c:ser>
        <c:dLbls>
          <c:showLegendKey val="0"/>
          <c:showVal val="0"/>
          <c:showCatName val="0"/>
          <c:showSerName val="0"/>
          <c:showPercent val="0"/>
          <c:showBubbleSize val="0"/>
        </c:dLbls>
        <c:gapWidth val="219"/>
        <c:overlap val="-27"/>
        <c:axId val="1668795904"/>
        <c:axId val="1668796384"/>
      </c:barChart>
      <c:catAx>
        <c:axId val="1668795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796384"/>
        <c:crosses val="autoZero"/>
        <c:auto val="1"/>
        <c:lblAlgn val="ctr"/>
        <c:lblOffset val="100"/>
        <c:noMultiLvlLbl val="0"/>
      </c:catAx>
      <c:valAx>
        <c:axId val="166879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7959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l-GR" dirty="0"/>
              <a:t>Προϊόν </a:t>
            </a:r>
            <a:r>
              <a:rPr lang="en-US" dirty="0"/>
              <a:t>Credit</a:t>
            </a:r>
            <a:r>
              <a:rPr lang="en-US" baseline="0" dirty="0"/>
              <a:t> Card</a:t>
            </a:r>
            <a:r>
              <a:rPr lang="el-GR" baseline="0" dirty="0"/>
              <a:t> </a:t>
            </a:r>
            <a:endParaRPr lang="en-US" dirty="0"/>
          </a:p>
        </c:rich>
      </c:tx>
      <c:layout>
        <c:manualLayout>
          <c:xMode val="edge"/>
          <c:yMode val="edge"/>
          <c:x val="0.40306383127703033"/>
          <c:y val="2.272305528731501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4000157545959111"/>
          <c:y val="0.13338433453653914"/>
          <c:w val="0.72309415887415907"/>
          <c:h val="0.73003911228256546"/>
        </c:manualLayout>
      </c:layout>
      <c:barChart>
        <c:barDir val="bar"/>
        <c:grouping val="clustered"/>
        <c:varyColors val="0"/>
        <c:ser>
          <c:idx val="0"/>
          <c:order val="0"/>
          <c:tx>
            <c:strRef>
              <c:f>Sheet1!$B$2</c:f>
              <c:strCache>
                <c:ptCount val="1"/>
                <c:pt idx="0">
                  <c:v>AUC</c:v>
                </c:pt>
              </c:strCache>
            </c:strRef>
          </c:tx>
          <c:spPr>
            <a:solidFill>
              <a:schemeClr val="accent1"/>
            </a:solidFill>
            <a:ln>
              <a:noFill/>
            </a:ln>
            <a:effectLst/>
          </c:spPr>
          <c:invertIfNegative val="0"/>
          <c:cat>
            <c:strRef>
              <c:f>Sheet1!$A$3:$A$6</c:f>
              <c:strCache>
                <c:ptCount val="4"/>
                <c:pt idx="0">
                  <c:v>Logistic_Regression</c:v>
                </c:pt>
                <c:pt idx="1">
                  <c:v>Decision_Tree</c:v>
                </c:pt>
                <c:pt idx="2">
                  <c:v>Random_Forest</c:v>
                </c:pt>
                <c:pt idx="3">
                  <c:v>LightGBM</c:v>
                </c:pt>
              </c:strCache>
            </c:strRef>
          </c:cat>
          <c:val>
            <c:numRef>
              <c:f>Sheet1!$B$3:$B$6</c:f>
              <c:numCache>
                <c:formatCode>General</c:formatCode>
                <c:ptCount val="4"/>
                <c:pt idx="0">
                  <c:v>0.67575953746017403</c:v>
                </c:pt>
                <c:pt idx="1">
                  <c:v>0.87688232799999999</c:v>
                </c:pt>
                <c:pt idx="2">
                  <c:v>0.93915124999999999</c:v>
                </c:pt>
                <c:pt idx="3">
                  <c:v>0.91357164899999999</c:v>
                </c:pt>
              </c:numCache>
            </c:numRef>
          </c:val>
          <c:extLst>
            <c:ext xmlns:c16="http://schemas.microsoft.com/office/drawing/2014/chart" uri="{C3380CC4-5D6E-409C-BE32-E72D297353CC}">
              <c16:uniqueId val="{00000000-3C18-4B4B-9031-C58E76C1F0BD}"/>
            </c:ext>
          </c:extLst>
        </c:ser>
        <c:ser>
          <c:idx val="1"/>
          <c:order val="1"/>
          <c:tx>
            <c:strRef>
              <c:f>Sheet1!$C$2</c:f>
              <c:strCache>
                <c:ptCount val="1"/>
                <c:pt idx="0">
                  <c:v>ACCURACY</c:v>
                </c:pt>
              </c:strCache>
            </c:strRef>
          </c:tx>
          <c:spPr>
            <a:solidFill>
              <a:schemeClr val="accent2"/>
            </a:solidFill>
            <a:ln>
              <a:noFill/>
            </a:ln>
            <a:effectLst/>
          </c:spPr>
          <c:invertIfNegative val="0"/>
          <c:cat>
            <c:strRef>
              <c:f>Sheet1!$A$3:$A$6</c:f>
              <c:strCache>
                <c:ptCount val="4"/>
                <c:pt idx="0">
                  <c:v>Logistic_Regression</c:v>
                </c:pt>
                <c:pt idx="1">
                  <c:v>Decision_Tree</c:v>
                </c:pt>
                <c:pt idx="2">
                  <c:v>Random_Forest</c:v>
                </c:pt>
                <c:pt idx="3">
                  <c:v>LightGBM</c:v>
                </c:pt>
              </c:strCache>
            </c:strRef>
          </c:cat>
          <c:val>
            <c:numRef>
              <c:f>Sheet1!$C$3:$C$6</c:f>
              <c:numCache>
                <c:formatCode>General</c:formatCode>
                <c:ptCount val="4"/>
                <c:pt idx="0">
                  <c:v>0.62464646722891004</c:v>
                </c:pt>
                <c:pt idx="1">
                  <c:v>0.79419519199999999</c:v>
                </c:pt>
                <c:pt idx="2">
                  <c:v>0.80321367300000002</c:v>
                </c:pt>
                <c:pt idx="3">
                  <c:v>0.79737498900000003</c:v>
                </c:pt>
              </c:numCache>
            </c:numRef>
          </c:val>
          <c:extLst>
            <c:ext xmlns:c16="http://schemas.microsoft.com/office/drawing/2014/chart" uri="{C3380CC4-5D6E-409C-BE32-E72D297353CC}">
              <c16:uniqueId val="{00000001-3C18-4B4B-9031-C58E76C1F0BD}"/>
            </c:ext>
          </c:extLst>
        </c:ser>
        <c:ser>
          <c:idx val="2"/>
          <c:order val="2"/>
          <c:tx>
            <c:strRef>
              <c:f>Sheet1!$D$2</c:f>
              <c:strCache>
                <c:ptCount val="1"/>
                <c:pt idx="0">
                  <c:v>PRECISION</c:v>
                </c:pt>
              </c:strCache>
            </c:strRef>
          </c:tx>
          <c:spPr>
            <a:solidFill>
              <a:schemeClr val="accent3"/>
            </a:solidFill>
            <a:ln>
              <a:noFill/>
            </a:ln>
            <a:effectLst/>
          </c:spPr>
          <c:invertIfNegative val="0"/>
          <c:cat>
            <c:strRef>
              <c:f>Sheet1!$A$3:$A$6</c:f>
              <c:strCache>
                <c:ptCount val="4"/>
                <c:pt idx="0">
                  <c:v>Logistic_Regression</c:v>
                </c:pt>
                <c:pt idx="1">
                  <c:v>Decision_Tree</c:v>
                </c:pt>
                <c:pt idx="2">
                  <c:v>Random_Forest</c:v>
                </c:pt>
                <c:pt idx="3">
                  <c:v>LightGBM</c:v>
                </c:pt>
              </c:strCache>
            </c:strRef>
          </c:cat>
          <c:val>
            <c:numRef>
              <c:f>Sheet1!$D$3:$D$6</c:f>
              <c:numCache>
                <c:formatCode>General</c:formatCode>
                <c:ptCount val="4"/>
                <c:pt idx="0">
                  <c:v>0.16170472925389001</c:v>
                </c:pt>
                <c:pt idx="1">
                  <c:v>0.293483616</c:v>
                </c:pt>
                <c:pt idx="2">
                  <c:v>0.32096285499999999</c:v>
                </c:pt>
                <c:pt idx="3">
                  <c:v>0.31037382099999999</c:v>
                </c:pt>
              </c:numCache>
            </c:numRef>
          </c:val>
          <c:extLst>
            <c:ext xmlns:c16="http://schemas.microsoft.com/office/drawing/2014/chart" uri="{C3380CC4-5D6E-409C-BE32-E72D297353CC}">
              <c16:uniqueId val="{00000002-3C18-4B4B-9031-C58E76C1F0BD}"/>
            </c:ext>
          </c:extLst>
        </c:ser>
        <c:ser>
          <c:idx val="3"/>
          <c:order val="3"/>
          <c:tx>
            <c:strRef>
              <c:f>Sheet1!$E$2</c:f>
              <c:strCache>
                <c:ptCount val="1"/>
                <c:pt idx="0">
                  <c:v>RECALL</c:v>
                </c:pt>
              </c:strCache>
            </c:strRef>
          </c:tx>
          <c:spPr>
            <a:solidFill>
              <a:schemeClr val="accent4"/>
            </a:solidFill>
            <a:ln>
              <a:noFill/>
            </a:ln>
            <a:effectLst/>
          </c:spPr>
          <c:invertIfNegative val="0"/>
          <c:cat>
            <c:strRef>
              <c:f>Sheet1!$A$3:$A$6</c:f>
              <c:strCache>
                <c:ptCount val="4"/>
                <c:pt idx="0">
                  <c:v>Logistic_Regression</c:v>
                </c:pt>
                <c:pt idx="1">
                  <c:v>Decision_Tree</c:v>
                </c:pt>
                <c:pt idx="2">
                  <c:v>Random_Forest</c:v>
                </c:pt>
                <c:pt idx="3">
                  <c:v>LightGBM</c:v>
                </c:pt>
              </c:strCache>
            </c:strRef>
          </c:cat>
          <c:val>
            <c:numRef>
              <c:f>Sheet1!$E$3:$E$6</c:f>
              <c:numCache>
                <c:formatCode>General</c:formatCode>
                <c:ptCount val="4"/>
                <c:pt idx="0">
                  <c:v>0.69589688936255201</c:v>
                </c:pt>
                <c:pt idx="1">
                  <c:v>0.81342836200000002</c:v>
                </c:pt>
                <c:pt idx="2">
                  <c:v>0.94188370099999996</c:v>
                </c:pt>
                <c:pt idx="3">
                  <c:v>0.90974488799999997</c:v>
                </c:pt>
              </c:numCache>
            </c:numRef>
          </c:val>
          <c:extLst>
            <c:ext xmlns:c16="http://schemas.microsoft.com/office/drawing/2014/chart" uri="{C3380CC4-5D6E-409C-BE32-E72D297353CC}">
              <c16:uniqueId val="{00000003-3C18-4B4B-9031-C58E76C1F0BD}"/>
            </c:ext>
          </c:extLst>
        </c:ser>
        <c:dLbls>
          <c:showLegendKey val="0"/>
          <c:showVal val="0"/>
          <c:showCatName val="0"/>
          <c:showSerName val="0"/>
          <c:showPercent val="0"/>
          <c:showBubbleSize val="0"/>
        </c:dLbls>
        <c:gapWidth val="182"/>
        <c:axId val="1729859456"/>
        <c:axId val="1729866176"/>
      </c:barChart>
      <c:catAx>
        <c:axId val="17298594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9866176"/>
        <c:crosses val="autoZero"/>
        <c:auto val="1"/>
        <c:lblAlgn val="ctr"/>
        <c:lblOffset val="100"/>
        <c:noMultiLvlLbl val="0"/>
      </c:catAx>
      <c:valAx>
        <c:axId val="1729866176"/>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9859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Current</a:t>
            </a:r>
            <a:r>
              <a:rPr lang="en-US" baseline="0"/>
              <a:t> account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Sheet1!$B$9</c:f>
              <c:strCache>
                <c:ptCount val="1"/>
                <c:pt idx="0">
                  <c:v>AUC</c:v>
                </c:pt>
              </c:strCache>
            </c:strRef>
          </c:tx>
          <c:spPr>
            <a:solidFill>
              <a:schemeClr val="accent1"/>
            </a:solidFill>
            <a:ln>
              <a:noFill/>
            </a:ln>
            <a:effectLst/>
          </c:spPr>
          <c:invertIfNegative val="0"/>
          <c:cat>
            <c:strRef>
              <c:f>Sheet1!$A$10:$A$13</c:f>
              <c:strCache>
                <c:ptCount val="4"/>
                <c:pt idx="0">
                  <c:v>Logistic_Regression</c:v>
                </c:pt>
                <c:pt idx="1">
                  <c:v>Decision_Tree</c:v>
                </c:pt>
                <c:pt idx="2">
                  <c:v>Random_Forest</c:v>
                </c:pt>
                <c:pt idx="3">
                  <c:v>LightGBM</c:v>
                </c:pt>
              </c:strCache>
            </c:strRef>
          </c:cat>
          <c:val>
            <c:numRef>
              <c:f>Sheet1!$B$10:$B$13</c:f>
              <c:numCache>
                <c:formatCode>General</c:formatCode>
                <c:ptCount val="4"/>
                <c:pt idx="0">
                  <c:v>0.58066862350556103</c:v>
                </c:pt>
                <c:pt idx="1">
                  <c:v>0.94829727100000005</c:v>
                </c:pt>
                <c:pt idx="2">
                  <c:v>0.978541734</c:v>
                </c:pt>
                <c:pt idx="3">
                  <c:v>0.96291139299999995</c:v>
                </c:pt>
              </c:numCache>
            </c:numRef>
          </c:val>
          <c:extLst>
            <c:ext xmlns:c16="http://schemas.microsoft.com/office/drawing/2014/chart" uri="{C3380CC4-5D6E-409C-BE32-E72D297353CC}">
              <c16:uniqueId val="{00000000-E509-4288-9954-BA0A401D3A88}"/>
            </c:ext>
          </c:extLst>
        </c:ser>
        <c:ser>
          <c:idx val="1"/>
          <c:order val="1"/>
          <c:tx>
            <c:strRef>
              <c:f>Sheet1!$C$9</c:f>
              <c:strCache>
                <c:ptCount val="1"/>
                <c:pt idx="0">
                  <c:v>ACCURACY</c:v>
                </c:pt>
              </c:strCache>
            </c:strRef>
          </c:tx>
          <c:spPr>
            <a:solidFill>
              <a:schemeClr val="accent2"/>
            </a:solidFill>
            <a:ln>
              <a:noFill/>
            </a:ln>
            <a:effectLst/>
          </c:spPr>
          <c:invertIfNegative val="0"/>
          <c:cat>
            <c:strRef>
              <c:f>Sheet1!$A$10:$A$13</c:f>
              <c:strCache>
                <c:ptCount val="4"/>
                <c:pt idx="0">
                  <c:v>Logistic_Regression</c:v>
                </c:pt>
                <c:pt idx="1">
                  <c:v>Decision_Tree</c:v>
                </c:pt>
                <c:pt idx="2">
                  <c:v>Random_Forest</c:v>
                </c:pt>
                <c:pt idx="3">
                  <c:v>LightGBM</c:v>
                </c:pt>
              </c:strCache>
            </c:strRef>
          </c:cat>
          <c:val>
            <c:numRef>
              <c:f>Sheet1!$C$10:$C$13</c:f>
              <c:numCache>
                <c:formatCode>General</c:formatCode>
                <c:ptCount val="4"/>
                <c:pt idx="0">
                  <c:v>0.59277498857509903</c:v>
                </c:pt>
                <c:pt idx="1">
                  <c:v>0.87327787599999995</c:v>
                </c:pt>
                <c:pt idx="2">
                  <c:v>0.92011198000000005</c:v>
                </c:pt>
                <c:pt idx="3">
                  <c:v>0.90250005600000005</c:v>
                </c:pt>
              </c:numCache>
            </c:numRef>
          </c:val>
          <c:extLst>
            <c:ext xmlns:c16="http://schemas.microsoft.com/office/drawing/2014/chart" uri="{C3380CC4-5D6E-409C-BE32-E72D297353CC}">
              <c16:uniqueId val="{00000001-E509-4288-9954-BA0A401D3A88}"/>
            </c:ext>
          </c:extLst>
        </c:ser>
        <c:ser>
          <c:idx val="2"/>
          <c:order val="2"/>
          <c:tx>
            <c:strRef>
              <c:f>Sheet1!$D$9</c:f>
              <c:strCache>
                <c:ptCount val="1"/>
                <c:pt idx="0">
                  <c:v>PRECISION</c:v>
                </c:pt>
              </c:strCache>
            </c:strRef>
          </c:tx>
          <c:spPr>
            <a:solidFill>
              <a:schemeClr val="accent3"/>
            </a:solidFill>
            <a:ln>
              <a:noFill/>
            </a:ln>
            <a:effectLst/>
          </c:spPr>
          <c:invertIfNegative val="0"/>
          <c:cat>
            <c:strRef>
              <c:f>Sheet1!$A$10:$A$13</c:f>
              <c:strCache>
                <c:ptCount val="4"/>
                <c:pt idx="0">
                  <c:v>Logistic_Regression</c:v>
                </c:pt>
                <c:pt idx="1">
                  <c:v>Decision_Tree</c:v>
                </c:pt>
                <c:pt idx="2">
                  <c:v>Random_Forest</c:v>
                </c:pt>
                <c:pt idx="3">
                  <c:v>LightGBM</c:v>
                </c:pt>
              </c:strCache>
            </c:strRef>
          </c:cat>
          <c:val>
            <c:numRef>
              <c:f>Sheet1!$D$10:$D$13</c:f>
              <c:numCache>
                <c:formatCode>General</c:formatCode>
                <c:ptCount val="4"/>
                <c:pt idx="0">
                  <c:v>0.80510787589223298</c:v>
                </c:pt>
                <c:pt idx="1">
                  <c:v>0.95685552399999996</c:v>
                </c:pt>
                <c:pt idx="2">
                  <c:v>0.989084929</c:v>
                </c:pt>
                <c:pt idx="3">
                  <c:v>0.96329620900000001</c:v>
                </c:pt>
              </c:numCache>
            </c:numRef>
          </c:val>
          <c:extLst>
            <c:ext xmlns:c16="http://schemas.microsoft.com/office/drawing/2014/chart" uri="{C3380CC4-5D6E-409C-BE32-E72D297353CC}">
              <c16:uniqueId val="{00000002-E509-4288-9954-BA0A401D3A88}"/>
            </c:ext>
          </c:extLst>
        </c:ser>
        <c:ser>
          <c:idx val="3"/>
          <c:order val="3"/>
          <c:tx>
            <c:strRef>
              <c:f>Sheet1!$E$9</c:f>
              <c:strCache>
                <c:ptCount val="1"/>
                <c:pt idx="0">
                  <c:v>RECALL</c:v>
                </c:pt>
              </c:strCache>
            </c:strRef>
          </c:tx>
          <c:spPr>
            <a:solidFill>
              <a:schemeClr val="accent4"/>
            </a:solidFill>
            <a:ln>
              <a:noFill/>
            </a:ln>
            <a:effectLst/>
          </c:spPr>
          <c:invertIfNegative val="0"/>
          <c:cat>
            <c:strRef>
              <c:f>Sheet1!$A$10:$A$13</c:f>
              <c:strCache>
                <c:ptCount val="4"/>
                <c:pt idx="0">
                  <c:v>Logistic_Regression</c:v>
                </c:pt>
                <c:pt idx="1">
                  <c:v>Decision_Tree</c:v>
                </c:pt>
                <c:pt idx="2">
                  <c:v>Random_Forest</c:v>
                </c:pt>
                <c:pt idx="3">
                  <c:v>LightGBM</c:v>
                </c:pt>
              </c:strCache>
            </c:strRef>
          </c:cat>
          <c:val>
            <c:numRef>
              <c:f>Sheet1!$E$10:$E$13</c:f>
              <c:numCache>
                <c:formatCode>General</c:formatCode>
                <c:ptCount val="4"/>
                <c:pt idx="0">
                  <c:v>0.598369478979487</c:v>
                </c:pt>
                <c:pt idx="1">
                  <c:v>0.86913374799999998</c:v>
                </c:pt>
                <c:pt idx="2">
                  <c:v>0.902756275</c:v>
                </c:pt>
                <c:pt idx="3">
                  <c:v>0.903588261</c:v>
                </c:pt>
              </c:numCache>
            </c:numRef>
          </c:val>
          <c:extLst>
            <c:ext xmlns:c16="http://schemas.microsoft.com/office/drawing/2014/chart" uri="{C3380CC4-5D6E-409C-BE32-E72D297353CC}">
              <c16:uniqueId val="{00000003-E509-4288-9954-BA0A401D3A88}"/>
            </c:ext>
          </c:extLst>
        </c:ser>
        <c:dLbls>
          <c:showLegendKey val="0"/>
          <c:showVal val="0"/>
          <c:showCatName val="0"/>
          <c:showSerName val="0"/>
          <c:showPercent val="0"/>
          <c:showBubbleSize val="0"/>
        </c:dLbls>
        <c:gapWidth val="182"/>
        <c:axId val="665641760"/>
        <c:axId val="665642240"/>
      </c:barChart>
      <c:catAx>
        <c:axId val="6656417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5642240"/>
        <c:crosses val="autoZero"/>
        <c:auto val="1"/>
        <c:lblAlgn val="ctr"/>
        <c:lblOffset val="100"/>
        <c:noMultiLvlLbl val="0"/>
      </c:catAx>
      <c:valAx>
        <c:axId val="665642240"/>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56417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Long</a:t>
            </a:r>
            <a:r>
              <a:rPr lang="en-US" baseline="0"/>
              <a:t> term deposits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Sheet1!$B$23</c:f>
              <c:strCache>
                <c:ptCount val="1"/>
                <c:pt idx="0">
                  <c:v>AUC</c:v>
                </c:pt>
              </c:strCache>
            </c:strRef>
          </c:tx>
          <c:spPr>
            <a:solidFill>
              <a:schemeClr val="accent1"/>
            </a:solidFill>
            <a:ln>
              <a:noFill/>
            </a:ln>
            <a:effectLst/>
          </c:spPr>
          <c:invertIfNegative val="0"/>
          <c:cat>
            <c:strRef>
              <c:f>Sheet1!$A$24:$A$27</c:f>
              <c:strCache>
                <c:ptCount val="4"/>
                <c:pt idx="0">
                  <c:v>Logistic_Regression</c:v>
                </c:pt>
                <c:pt idx="1">
                  <c:v>Decision_Tree</c:v>
                </c:pt>
                <c:pt idx="2">
                  <c:v>Random_Forest</c:v>
                </c:pt>
                <c:pt idx="3">
                  <c:v>LightGBM</c:v>
                </c:pt>
              </c:strCache>
            </c:strRef>
          </c:cat>
          <c:val>
            <c:numRef>
              <c:f>Sheet1!$B$24:$B$27</c:f>
              <c:numCache>
                <c:formatCode>General</c:formatCode>
                <c:ptCount val="4"/>
                <c:pt idx="0">
                  <c:v>0.63673779799999997</c:v>
                </c:pt>
                <c:pt idx="1">
                  <c:v>0.87456572499999996</c:v>
                </c:pt>
                <c:pt idx="2">
                  <c:v>0.96293223299999997</c:v>
                </c:pt>
                <c:pt idx="3">
                  <c:v>0.92506777200000001</c:v>
                </c:pt>
              </c:numCache>
            </c:numRef>
          </c:val>
          <c:extLst>
            <c:ext xmlns:c16="http://schemas.microsoft.com/office/drawing/2014/chart" uri="{C3380CC4-5D6E-409C-BE32-E72D297353CC}">
              <c16:uniqueId val="{00000000-2C0E-43BE-BD2F-A6708C1C1271}"/>
            </c:ext>
          </c:extLst>
        </c:ser>
        <c:ser>
          <c:idx val="1"/>
          <c:order val="1"/>
          <c:tx>
            <c:strRef>
              <c:f>Sheet1!$C$23</c:f>
              <c:strCache>
                <c:ptCount val="1"/>
                <c:pt idx="0">
                  <c:v>ACCURACY</c:v>
                </c:pt>
              </c:strCache>
            </c:strRef>
          </c:tx>
          <c:spPr>
            <a:solidFill>
              <a:schemeClr val="accent2"/>
            </a:solidFill>
            <a:ln>
              <a:noFill/>
            </a:ln>
            <a:effectLst/>
          </c:spPr>
          <c:invertIfNegative val="0"/>
          <c:cat>
            <c:strRef>
              <c:f>Sheet1!$A$24:$A$27</c:f>
              <c:strCache>
                <c:ptCount val="4"/>
                <c:pt idx="0">
                  <c:v>Logistic_Regression</c:v>
                </c:pt>
                <c:pt idx="1">
                  <c:v>Decision_Tree</c:v>
                </c:pt>
                <c:pt idx="2">
                  <c:v>Random_Forest</c:v>
                </c:pt>
                <c:pt idx="3">
                  <c:v>LightGBM</c:v>
                </c:pt>
              </c:strCache>
            </c:strRef>
          </c:cat>
          <c:val>
            <c:numRef>
              <c:f>Sheet1!$C$24:$C$27</c:f>
              <c:numCache>
                <c:formatCode>General</c:formatCode>
                <c:ptCount val="4"/>
                <c:pt idx="0">
                  <c:v>0.15910492700000001</c:v>
                </c:pt>
                <c:pt idx="1">
                  <c:v>0.77309348</c:v>
                </c:pt>
                <c:pt idx="2">
                  <c:v>0.79981017099999996</c:v>
                </c:pt>
                <c:pt idx="3">
                  <c:v>0.78783879199999995</c:v>
                </c:pt>
              </c:numCache>
            </c:numRef>
          </c:val>
          <c:extLst>
            <c:ext xmlns:c16="http://schemas.microsoft.com/office/drawing/2014/chart" uri="{C3380CC4-5D6E-409C-BE32-E72D297353CC}">
              <c16:uniqueId val="{00000001-2C0E-43BE-BD2F-A6708C1C1271}"/>
            </c:ext>
          </c:extLst>
        </c:ser>
        <c:ser>
          <c:idx val="2"/>
          <c:order val="2"/>
          <c:tx>
            <c:strRef>
              <c:f>Sheet1!$D$23</c:f>
              <c:strCache>
                <c:ptCount val="1"/>
                <c:pt idx="0">
                  <c:v>PRECISION</c:v>
                </c:pt>
              </c:strCache>
            </c:strRef>
          </c:tx>
          <c:spPr>
            <a:solidFill>
              <a:schemeClr val="accent3"/>
            </a:solidFill>
            <a:ln>
              <a:noFill/>
            </a:ln>
            <a:effectLst/>
          </c:spPr>
          <c:invertIfNegative val="0"/>
          <c:cat>
            <c:strRef>
              <c:f>Sheet1!$A$24:$A$27</c:f>
              <c:strCache>
                <c:ptCount val="4"/>
                <c:pt idx="0">
                  <c:v>Logistic_Regression</c:v>
                </c:pt>
                <c:pt idx="1">
                  <c:v>Decision_Tree</c:v>
                </c:pt>
                <c:pt idx="2">
                  <c:v>Random_Forest</c:v>
                </c:pt>
                <c:pt idx="3">
                  <c:v>LightGBM</c:v>
                </c:pt>
              </c:strCache>
            </c:strRef>
          </c:cat>
          <c:val>
            <c:numRef>
              <c:f>Sheet1!$D$24:$D$27</c:f>
              <c:numCache>
                <c:formatCode>General</c:formatCode>
                <c:ptCount val="4"/>
                <c:pt idx="0">
                  <c:v>0.106394723</c:v>
                </c:pt>
                <c:pt idx="1">
                  <c:v>0.29100205200000001</c:v>
                </c:pt>
                <c:pt idx="2">
                  <c:v>0.33595687800000001</c:v>
                </c:pt>
                <c:pt idx="3">
                  <c:v>0.31618490300000002</c:v>
                </c:pt>
              </c:numCache>
            </c:numRef>
          </c:val>
          <c:extLst>
            <c:ext xmlns:c16="http://schemas.microsoft.com/office/drawing/2014/chart" uri="{C3380CC4-5D6E-409C-BE32-E72D297353CC}">
              <c16:uniqueId val="{00000002-2C0E-43BE-BD2F-A6708C1C1271}"/>
            </c:ext>
          </c:extLst>
        </c:ser>
        <c:ser>
          <c:idx val="3"/>
          <c:order val="3"/>
          <c:tx>
            <c:strRef>
              <c:f>Sheet1!$E$23</c:f>
              <c:strCache>
                <c:ptCount val="1"/>
                <c:pt idx="0">
                  <c:v>RECALL</c:v>
                </c:pt>
              </c:strCache>
            </c:strRef>
          </c:tx>
          <c:spPr>
            <a:solidFill>
              <a:schemeClr val="accent4"/>
            </a:solidFill>
            <a:ln>
              <a:noFill/>
            </a:ln>
            <a:effectLst/>
          </c:spPr>
          <c:invertIfNegative val="0"/>
          <c:cat>
            <c:strRef>
              <c:f>Sheet1!$A$24:$A$27</c:f>
              <c:strCache>
                <c:ptCount val="4"/>
                <c:pt idx="0">
                  <c:v>Logistic_Regression</c:v>
                </c:pt>
                <c:pt idx="1">
                  <c:v>Decision_Tree</c:v>
                </c:pt>
                <c:pt idx="2">
                  <c:v>Random_Forest</c:v>
                </c:pt>
                <c:pt idx="3">
                  <c:v>LightGBM</c:v>
                </c:pt>
              </c:strCache>
            </c:strRef>
          </c:cat>
          <c:val>
            <c:numRef>
              <c:f>Sheet1!$E$24:$E$27</c:f>
              <c:numCache>
                <c:formatCode>General</c:formatCode>
                <c:ptCount val="4"/>
                <c:pt idx="0">
                  <c:v>0.97316670299999997</c:v>
                </c:pt>
                <c:pt idx="1">
                  <c:v>0.84432947899999999</c:v>
                </c:pt>
                <c:pt idx="2">
                  <c:v>0.97509895000000002</c:v>
                </c:pt>
                <c:pt idx="3">
                  <c:v>0.91940661300000004</c:v>
                </c:pt>
              </c:numCache>
            </c:numRef>
          </c:val>
          <c:extLst>
            <c:ext xmlns:c16="http://schemas.microsoft.com/office/drawing/2014/chart" uri="{C3380CC4-5D6E-409C-BE32-E72D297353CC}">
              <c16:uniqueId val="{00000003-2C0E-43BE-BD2F-A6708C1C1271}"/>
            </c:ext>
          </c:extLst>
        </c:ser>
        <c:dLbls>
          <c:showLegendKey val="0"/>
          <c:showVal val="0"/>
          <c:showCatName val="0"/>
          <c:showSerName val="0"/>
          <c:showPercent val="0"/>
          <c:showBubbleSize val="0"/>
        </c:dLbls>
        <c:gapWidth val="182"/>
        <c:axId val="497347088"/>
        <c:axId val="497346608"/>
      </c:barChart>
      <c:catAx>
        <c:axId val="4973470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346608"/>
        <c:crosses val="autoZero"/>
        <c:auto val="1"/>
        <c:lblAlgn val="ctr"/>
        <c:lblOffset val="100"/>
        <c:noMultiLvlLbl val="0"/>
      </c:catAx>
      <c:valAx>
        <c:axId val="497346608"/>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347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l-GR"/>
              <a:t>Προϊόν</a:t>
            </a:r>
            <a:r>
              <a:rPr lang="el-GR" baseline="0"/>
              <a:t> </a:t>
            </a:r>
            <a:r>
              <a:rPr lang="en-US" baseline="0"/>
              <a:t>Funds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Sheet1!$B$16</c:f>
              <c:strCache>
                <c:ptCount val="1"/>
                <c:pt idx="0">
                  <c:v>AUC</c:v>
                </c:pt>
              </c:strCache>
            </c:strRef>
          </c:tx>
          <c:spPr>
            <a:solidFill>
              <a:schemeClr val="accent1"/>
            </a:solidFill>
            <a:ln>
              <a:noFill/>
            </a:ln>
            <a:effectLst/>
          </c:spPr>
          <c:invertIfNegative val="0"/>
          <c:cat>
            <c:strRef>
              <c:f>Sheet1!$A$17:$A$20</c:f>
              <c:strCache>
                <c:ptCount val="4"/>
                <c:pt idx="0">
                  <c:v>Logistic_Regression</c:v>
                </c:pt>
                <c:pt idx="1">
                  <c:v>Decision_Tree</c:v>
                </c:pt>
                <c:pt idx="2">
                  <c:v>Random_Forest</c:v>
                </c:pt>
                <c:pt idx="3">
                  <c:v>LightGBM</c:v>
                </c:pt>
              </c:strCache>
            </c:strRef>
          </c:cat>
          <c:val>
            <c:numRef>
              <c:f>Sheet1!$B$17:$B$20</c:f>
              <c:numCache>
                <c:formatCode>General</c:formatCode>
                <c:ptCount val="4"/>
                <c:pt idx="0">
                  <c:v>0.68936676500000005</c:v>
                </c:pt>
                <c:pt idx="1">
                  <c:v>0.84360549299999998</c:v>
                </c:pt>
                <c:pt idx="2">
                  <c:v>0.95666954299999996</c:v>
                </c:pt>
                <c:pt idx="3">
                  <c:v>0.92873118099999996</c:v>
                </c:pt>
              </c:numCache>
            </c:numRef>
          </c:val>
          <c:extLst>
            <c:ext xmlns:c16="http://schemas.microsoft.com/office/drawing/2014/chart" uri="{C3380CC4-5D6E-409C-BE32-E72D297353CC}">
              <c16:uniqueId val="{00000000-B148-4A98-99AA-EBFE4A5D729B}"/>
            </c:ext>
          </c:extLst>
        </c:ser>
        <c:ser>
          <c:idx val="1"/>
          <c:order val="1"/>
          <c:tx>
            <c:strRef>
              <c:f>Sheet1!$C$16</c:f>
              <c:strCache>
                <c:ptCount val="1"/>
                <c:pt idx="0">
                  <c:v>ACCURACY</c:v>
                </c:pt>
              </c:strCache>
            </c:strRef>
          </c:tx>
          <c:spPr>
            <a:solidFill>
              <a:schemeClr val="accent2"/>
            </a:solidFill>
            <a:ln>
              <a:noFill/>
            </a:ln>
            <a:effectLst/>
          </c:spPr>
          <c:invertIfNegative val="0"/>
          <c:cat>
            <c:strRef>
              <c:f>Sheet1!$A$17:$A$20</c:f>
              <c:strCache>
                <c:ptCount val="4"/>
                <c:pt idx="0">
                  <c:v>Logistic_Regression</c:v>
                </c:pt>
                <c:pt idx="1">
                  <c:v>Decision_Tree</c:v>
                </c:pt>
                <c:pt idx="2">
                  <c:v>Random_Forest</c:v>
                </c:pt>
                <c:pt idx="3">
                  <c:v>LightGBM</c:v>
                </c:pt>
              </c:strCache>
            </c:strRef>
          </c:cat>
          <c:val>
            <c:numRef>
              <c:f>Sheet1!$C$17:$C$20</c:f>
              <c:numCache>
                <c:formatCode>General</c:formatCode>
                <c:ptCount val="4"/>
                <c:pt idx="0">
                  <c:v>0.55080485599999995</c:v>
                </c:pt>
                <c:pt idx="1">
                  <c:v>0.72847085300000003</c:v>
                </c:pt>
                <c:pt idx="2">
                  <c:v>0.74721727800000004</c:v>
                </c:pt>
                <c:pt idx="3">
                  <c:v>0.75071984899999999</c:v>
                </c:pt>
              </c:numCache>
            </c:numRef>
          </c:val>
          <c:extLst>
            <c:ext xmlns:c16="http://schemas.microsoft.com/office/drawing/2014/chart" uri="{C3380CC4-5D6E-409C-BE32-E72D297353CC}">
              <c16:uniqueId val="{00000001-B148-4A98-99AA-EBFE4A5D729B}"/>
            </c:ext>
          </c:extLst>
        </c:ser>
        <c:ser>
          <c:idx val="2"/>
          <c:order val="2"/>
          <c:tx>
            <c:strRef>
              <c:f>Sheet1!$D$16</c:f>
              <c:strCache>
                <c:ptCount val="1"/>
                <c:pt idx="0">
                  <c:v>PRECISION</c:v>
                </c:pt>
              </c:strCache>
            </c:strRef>
          </c:tx>
          <c:spPr>
            <a:solidFill>
              <a:schemeClr val="accent3"/>
            </a:solidFill>
            <a:ln>
              <a:noFill/>
            </a:ln>
            <a:effectLst/>
          </c:spPr>
          <c:invertIfNegative val="0"/>
          <c:cat>
            <c:strRef>
              <c:f>Sheet1!$A$17:$A$20</c:f>
              <c:strCache>
                <c:ptCount val="4"/>
                <c:pt idx="0">
                  <c:v>Logistic_Regression</c:v>
                </c:pt>
                <c:pt idx="1">
                  <c:v>Decision_Tree</c:v>
                </c:pt>
                <c:pt idx="2">
                  <c:v>Random_Forest</c:v>
                </c:pt>
                <c:pt idx="3">
                  <c:v>LightGBM</c:v>
                </c:pt>
              </c:strCache>
            </c:strRef>
          </c:cat>
          <c:val>
            <c:numRef>
              <c:f>Sheet1!$D$17:$D$20</c:f>
              <c:numCache>
                <c:formatCode>General</c:formatCode>
                <c:ptCount val="4"/>
                <c:pt idx="0">
                  <c:v>6.3566639999999994E-2</c:v>
                </c:pt>
                <c:pt idx="1">
                  <c:v>0.122358972</c:v>
                </c:pt>
                <c:pt idx="2">
                  <c:v>0.13144676299999999</c:v>
                </c:pt>
                <c:pt idx="3">
                  <c:v>0.132725487</c:v>
                </c:pt>
              </c:numCache>
            </c:numRef>
          </c:val>
          <c:extLst>
            <c:ext xmlns:c16="http://schemas.microsoft.com/office/drawing/2014/chart" uri="{C3380CC4-5D6E-409C-BE32-E72D297353CC}">
              <c16:uniqueId val="{00000002-B148-4A98-99AA-EBFE4A5D729B}"/>
            </c:ext>
          </c:extLst>
        </c:ser>
        <c:ser>
          <c:idx val="3"/>
          <c:order val="3"/>
          <c:tx>
            <c:strRef>
              <c:f>Sheet1!$E$16</c:f>
              <c:strCache>
                <c:ptCount val="1"/>
                <c:pt idx="0">
                  <c:v>RECALL</c:v>
                </c:pt>
              </c:strCache>
            </c:strRef>
          </c:tx>
          <c:spPr>
            <a:solidFill>
              <a:schemeClr val="accent4"/>
            </a:solidFill>
            <a:ln>
              <a:noFill/>
            </a:ln>
            <a:effectLst/>
          </c:spPr>
          <c:invertIfNegative val="0"/>
          <c:cat>
            <c:strRef>
              <c:f>Sheet1!$A$17:$A$20</c:f>
              <c:strCache>
                <c:ptCount val="4"/>
                <c:pt idx="0">
                  <c:v>Logistic_Regression</c:v>
                </c:pt>
                <c:pt idx="1">
                  <c:v>Decision_Tree</c:v>
                </c:pt>
                <c:pt idx="2">
                  <c:v>Random_Forest</c:v>
                </c:pt>
                <c:pt idx="3">
                  <c:v>LightGBM</c:v>
                </c:pt>
              </c:strCache>
            </c:strRef>
          </c:cat>
          <c:val>
            <c:numRef>
              <c:f>Sheet1!$E$17:$E$20</c:f>
              <c:numCache>
                <c:formatCode>General</c:formatCode>
                <c:ptCount val="4"/>
                <c:pt idx="0">
                  <c:v>0.76738077599999999</c:v>
                </c:pt>
                <c:pt idx="1">
                  <c:v>0.96782401699999998</c:v>
                </c:pt>
                <c:pt idx="2">
                  <c:v>0.97947960300000003</c:v>
                </c:pt>
                <c:pt idx="3">
                  <c:v>0.97619633900000002</c:v>
                </c:pt>
              </c:numCache>
            </c:numRef>
          </c:val>
          <c:extLst>
            <c:ext xmlns:c16="http://schemas.microsoft.com/office/drawing/2014/chart" uri="{C3380CC4-5D6E-409C-BE32-E72D297353CC}">
              <c16:uniqueId val="{00000003-B148-4A98-99AA-EBFE4A5D729B}"/>
            </c:ext>
          </c:extLst>
        </c:ser>
        <c:dLbls>
          <c:showLegendKey val="0"/>
          <c:showVal val="0"/>
          <c:showCatName val="0"/>
          <c:showSerName val="0"/>
          <c:showPercent val="0"/>
          <c:showBubbleSize val="0"/>
        </c:dLbls>
        <c:gapWidth val="182"/>
        <c:axId val="529154944"/>
        <c:axId val="435373104"/>
      </c:barChart>
      <c:catAx>
        <c:axId val="5291549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373104"/>
        <c:crosses val="autoZero"/>
        <c:auto val="1"/>
        <c:lblAlgn val="ctr"/>
        <c:lblOffset val="100"/>
        <c:noMultiLvlLbl val="0"/>
      </c:catAx>
      <c:valAx>
        <c:axId val="435373104"/>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154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CF7AF-3C48-4110-9334-FAE9984026FF}" type="datetimeFigureOut">
              <a:rPr lang="el-GR" smtClean="0"/>
              <a:t>11/7/2023</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AC2CB-02F3-4787-B598-923EEFF9DF17}" type="slidenum">
              <a:rPr lang="el-GR" smtClean="0"/>
              <a:t>‹#›</a:t>
            </a:fld>
            <a:endParaRPr lang="el-GR"/>
          </a:p>
        </p:txBody>
      </p:sp>
    </p:spTree>
    <p:extLst>
      <p:ext uri="{BB962C8B-B14F-4D97-AF65-F5344CB8AC3E}">
        <p14:creationId xmlns:p14="http://schemas.microsoft.com/office/powerpoint/2010/main" val="304174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Καλημέρα σας. Εγω είμαι ο Ανδρέας Δελής και θα σας παρουσιάσω την διπλωματική εργασία μου που αφορά την πρόβλεψη της συμπεριφοράς καταναλωτών. Καταρχήν προτόυ ξεκινήσω, θα ήθελα να ευχαριστήσω για μια ακόμα φορά τον κύριο Ασημακόπουλο που μου έδωσε την ευκαιρία να ασχοληθώ με τη  διπλωματική εργασία που θα δείτε στη συνέχεια και φυσικά τον Αρτέμη ο οποίος ήταν δίπλα μου με τις συμβουλές του και την καθοδήγηση του απο την αρχή. Για εμένα είναι μια ιδιαίτερα σημαντική στιγμή καθώς ολοκληρώνοντας τη συγκεκριμένη παρουσίαση κλείνει ο κύκλος των σπουδών μου στη σχολή, Αλλά για να μην μακρυγορώ, να ξεκινήσω και να σας πω πως η εργασία που βλέπετε, αφορά στην δημιουργία μιας μεθοδολογίας η οποία κυρίως μέσω τεχνικών μηχανικής μαθησης σκοπεύει να πρόβλεψει τη συμπεριφορά των καταναλωτών σχετικά με την πρόθεση τους να προβούν ή όχι σε αγορά νέων προϊόντων και υπηρεσιών από μια επιχέιρηση ή έναν οργανισμο. Γιατί όμως είναι σημαντική η μελέτη αυτού του αντικεμένου(?). Κύριος λόγος είναι πως μέσω της ορθής πρόβλεψης της συμπεριφοράς των καταναλωτών και ειδικά των πελατών της, μια επιχείρηση μπορεί να προσαρμοστέι και να δώσει εξατομικευμένες λύσεις, προσφέροντας έτσι μεγαλύτερη ικανοποίηση και αυξανοντας τις πιθανότητες απόκτησης κέρδους τόσο σε οικονομικό όσο και σε κοινωνικό επίπεδο. </a:t>
            </a:r>
            <a:endParaRPr lang="en-US" dirty="0"/>
          </a:p>
        </p:txBody>
      </p:sp>
      <p:sp>
        <p:nvSpPr>
          <p:cNvPr id="4" name="Slide Number Placeholder 3"/>
          <p:cNvSpPr>
            <a:spLocks noGrp="1"/>
          </p:cNvSpPr>
          <p:nvPr>
            <p:ph type="sldNum" sz="quarter" idx="5"/>
          </p:nvPr>
        </p:nvSpPr>
        <p:spPr/>
        <p:txBody>
          <a:bodyPr/>
          <a:lstStyle/>
          <a:p>
            <a:fld id="{8C8AC2CB-02F3-4787-B598-923EEFF9DF17}" type="slidenum">
              <a:rPr lang="el-GR" smtClean="0"/>
              <a:t>1</a:t>
            </a:fld>
            <a:endParaRPr lang="el-GR"/>
          </a:p>
        </p:txBody>
      </p:sp>
    </p:spTree>
    <p:extLst>
      <p:ext uri="{BB962C8B-B14F-4D97-AF65-F5344CB8AC3E}">
        <p14:creationId xmlns:p14="http://schemas.microsoft.com/office/powerpoint/2010/main" val="2013865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l-GR" sz="1200" dirty="0">
                <a:effectLst/>
                <a:latin typeface="Cambria" panose="02040503050406030204" pitchFamily="18" charset="0"/>
                <a:ea typeface="Calibri" panose="020F0502020204030204" pitchFamily="34" charset="0"/>
                <a:cs typeface="Times New Roman" panose="02020603050405020304" pitchFamily="18" charset="0"/>
              </a:rPr>
              <a:t>Σα γενικό συμπέρασμα φαίνεται ότι ο ταξινομητής </a:t>
            </a:r>
            <a:r>
              <a:rPr lang="en-US" sz="1200" dirty="0">
                <a:effectLst/>
                <a:latin typeface="Cambria" panose="02040503050406030204" pitchFamily="18" charset="0"/>
                <a:ea typeface="Calibri" panose="020F0502020204030204" pitchFamily="34" charset="0"/>
                <a:cs typeface="Times New Roman" panose="02020603050405020304" pitchFamily="18" charset="0"/>
              </a:rPr>
              <a:t>Logistic Regression</a:t>
            </a:r>
            <a:r>
              <a:rPr lang="el-GR" sz="1200" dirty="0">
                <a:effectLst/>
                <a:latin typeface="Cambria" panose="02040503050406030204" pitchFamily="18" charset="0"/>
                <a:ea typeface="Calibri" panose="020F0502020204030204" pitchFamily="34" charset="0"/>
                <a:cs typeface="Times New Roman" panose="02020603050405020304" pitchFamily="18" charset="0"/>
              </a:rPr>
              <a:t> δεν έχει καλή επίδοση ενώ οι ταξινομητές που βασίζονται σε δέντρα αποφάσεων έχουν πολύ καλή επίδοση στο συγκεκριμένο πρόβλημα και ειδικότερα, την καλύτερη φαίνεται να παρουσιάζει ο </a:t>
            </a:r>
            <a:r>
              <a:rPr lang="en-US" sz="1200" dirty="0">
                <a:effectLst/>
                <a:latin typeface="Cambria" panose="02040503050406030204" pitchFamily="18" charset="0"/>
                <a:ea typeface="Calibri" panose="020F0502020204030204" pitchFamily="34" charset="0"/>
                <a:cs typeface="Times New Roman" panose="02020603050405020304" pitchFamily="18" charset="0"/>
              </a:rPr>
              <a:t>Random Forest</a:t>
            </a:r>
            <a:r>
              <a:rPr lang="el-GR" sz="1200" dirty="0">
                <a:effectLst/>
                <a:latin typeface="Cambria" panose="02040503050406030204" pitchFamily="18" charset="0"/>
                <a:ea typeface="Calibri" panose="020F0502020204030204" pitchFamily="34" charset="0"/>
                <a:cs typeface="Times New Roman" panose="02020603050405020304" pitchFamily="18" charset="0"/>
              </a:rPr>
              <a:t>. Η προκύπτουσα κατάταξη κατά φθίνουσα σειρά επιδόσεων όπως συμπεράινεται απο τα διαγράμματα  είναι:</a:t>
            </a:r>
          </a:p>
          <a:p>
            <a:pPr marL="342900" marR="0" lvl="0" indent="-342900" algn="just">
              <a:lnSpc>
                <a:spcPct val="150000"/>
              </a:lnSpc>
              <a:spcBef>
                <a:spcPts val="0"/>
              </a:spcBef>
              <a:spcAft>
                <a:spcPts val="0"/>
              </a:spcAft>
              <a:buSzPts val="1200"/>
              <a:buFont typeface="+mj-lt"/>
              <a:buAutoNum type="arabicParenR"/>
            </a:pPr>
            <a:r>
              <a:rPr lang="el-GR" sz="1200" i="1" dirty="0">
                <a:effectLst/>
                <a:latin typeface="Cambria" panose="02040503050406030204" pitchFamily="18" charset="0"/>
                <a:ea typeface="Calibri" panose="020F0502020204030204" pitchFamily="34" charset="0"/>
                <a:cs typeface="Times New Roman" panose="02020603050405020304" pitchFamily="18" charset="0"/>
              </a:rPr>
              <a:t>Πρώτος ο αλγόριθμος </a:t>
            </a:r>
            <a:r>
              <a:rPr lang="en-US" sz="1200" i="1" dirty="0">
                <a:effectLst/>
                <a:latin typeface="Cambria" panose="02040503050406030204" pitchFamily="18" charset="0"/>
                <a:ea typeface="Cambria" panose="02040503050406030204" pitchFamily="18" charset="0"/>
                <a:cs typeface="Cambria" panose="02040503050406030204" pitchFamily="18" charset="0"/>
              </a:rPr>
              <a:t>Random forest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200"/>
              <a:buFont typeface="+mj-lt"/>
              <a:buAutoNum type="arabicParenR"/>
            </a:pPr>
            <a:r>
              <a:rPr lang="el-GR" sz="1200" i="1" dirty="0">
                <a:effectLst/>
                <a:latin typeface="Cambria" panose="02040503050406030204" pitchFamily="18" charset="0"/>
                <a:ea typeface="Cambria" panose="02040503050406030204" pitchFamily="18" charset="0"/>
                <a:cs typeface="Cambria" panose="02040503050406030204" pitchFamily="18" charset="0"/>
              </a:rPr>
              <a:t>Δεύτερος ο </a:t>
            </a:r>
            <a:r>
              <a:rPr lang="en-US" sz="1200" i="1" dirty="0">
                <a:effectLst/>
                <a:latin typeface="Cambria" panose="02040503050406030204" pitchFamily="18" charset="0"/>
                <a:ea typeface="Cambria" panose="02040503050406030204" pitchFamily="18" charset="0"/>
                <a:cs typeface="Cambria" panose="02040503050406030204" pitchFamily="18" charset="0"/>
              </a:rPr>
              <a:t>Light GBM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SzPts val="1200"/>
              <a:buFont typeface="+mj-lt"/>
              <a:buAutoNum type="arabicParenR"/>
            </a:pPr>
            <a:r>
              <a:rPr lang="el-GR" sz="1200" i="1" dirty="0">
                <a:effectLst/>
                <a:latin typeface="Cambria" panose="02040503050406030204" pitchFamily="18" charset="0"/>
                <a:ea typeface="Cambria" panose="02040503050406030204" pitchFamily="18" charset="0"/>
                <a:cs typeface="Cambria" panose="02040503050406030204" pitchFamily="18" charset="0"/>
              </a:rPr>
              <a:t>Τρίτος ο </a:t>
            </a:r>
            <a:r>
              <a:rPr lang="en-US" sz="1200" i="1" dirty="0">
                <a:effectLst/>
                <a:latin typeface="Cambria" panose="02040503050406030204" pitchFamily="18" charset="0"/>
                <a:ea typeface="Cambria" panose="02040503050406030204" pitchFamily="18" charset="0"/>
                <a:cs typeface="Cambria" panose="02040503050406030204" pitchFamily="18" charset="0"/>
              </a:rPr>
              <a:t>Decision Tree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SzPts val="1200"/>
              <a:buFont typeface="+mj-lt"/>
              <a:buAutoNum type="arabicParenR"/>
            </a:pPr>
            <a:r>
              <a:rPr lang="el-GR" sz="1200" i="1" dirty="0">
                <a:effectLst/>
                <a:latin typeface="Cambria" panose="02040503050406030204" pitchFamily="18" charset="0"/>
                <a:ea typeface="Cambria" panose="02040503050406030204" pitchFamily="18" charset="0"/>
                <a:cs typeface="Cambria" panose="02040503050406030204" pitchFamily="18" charset="0"/>
              </a:rPr>
              <a:t>Και Τέταρτος ο </a:t>
            </a:r>
            <a:r>
              <a:rPr lang="en-US" sz="1200" i="1" dirty="0">
                <a:effectLst/>
                <a:latin typeface="Cambria" panose="02040503050406030204" pitchFamily="18" charset="0"/>
                <a:ea typeface="Cambria" panose="02040503050406030204" pitchFamily="18" charset="0"/>
                <a:cs typeface="Cambria" panose="02040503050406030204" pitchFamily="18" charset="0"/>
              </a:rPr>
              <a:t>Logistic Regression </a:t>
            </a:r>
            <a:r>
              <a:rPr lang="el-GR" sz="1200" i="1" dirty="0">
                <a:effectLst/>
                <a:latin typeface="Cambria" panose="02040503050406030204" pitchFamily="18" charset="0"/>
                <a:ea typeface="Cambria" panose="02040503050406030204" pitchFamily="18" charset="0"/>
                <a:cs typeface="Cambria" panose="02040503050406030204" pitchFamily="18" charset="0"/>
              </a:rPr>
              <a:t>που χρησιμοποιήθηκε και περισσότερο ως ένα </a:t>
            </a:r>
            <a:r>
              <a:rPr lang="en-US" sz="1200" i="1" dirty="0">
                <a:effectLst/>
                <a:latin typeface="Cambria" panose="02040503050406030204" pitchFamily="18" charset="0"/>
                <a:ea typeface="Cambria" panose="02040503050406030204" pitchFamily="18" charset="0"/>
                <a:cs typeface="Cambria" panose="02040503050406030204" pitchFamily="18" charset="0"/>
              </a:rPr>
              <a:t>Benchmark </a:t>
            </a:r>
            <a:r>
              <a:rPr lang="el-GR" sz="1200" i="1" dirty="0">
                <a:effectLst/>
                <a:latin typeface="Cambria" panose="02040503050406030204" pitchFamily="18" charset="0"/>
                <a:ea typeface="Cambria" panose="02040503050406030204" pitchFamily="18" charset="0"/>
                <a:cs typeface="Cambria" panose="02040503050406030204" pitchFamily="18" charset="0"/>
              </a:rPr>
              <a:t>μοντέλο</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C8AC2CB-02F3-4787-B598-923EEFF9DF17}" type="slidenum">
              <a:rPr lang="el-GR" smtClean="0"/>
              <a:t>10</a:t>
            </a:fld>
            <a:endParaRPr lang="el-GR"/>
          </a:p>
        </p:txBody>
      </p:sp>
    </p:spTree>
    <p:extLst>
      <p:ext uri="{BB962C8B-B14F-4D97-AF65-F5344CB8AC3E}">
        <p14:creationId xmlns:p14="http://schemas.microsoft.com/office/powerpoint/2010/main" val="3694796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5080" algn="just">
              <a:lnSpc>
                <a:spcPct val="150000"/>
              </a:lnSpc>
              <a:spcBef>
                <a:spcPts val="0"/>
              </a:spcBef>
              <a:spcAft>
                <a:spcPts val="800"/>
              </a:spcAft>
            </a:pPr>
            <a:r>
              <a:rPr lang="el-GR" sz="1800" dirty="0">
                <a:effectLst/>
                <a:latin typeface="Cambria" panose="02040503050406030204" pitchFamily="18" charset="0"/>
                <a:ea typeface="Calibri" panose="020F0502020204030204" pitchFamily="34" charset="0"/>
                <a:cs typeface="Times New Roman" panose="02020603050405020304" pitchFamily="18" charset="0"/>
              </a:rPr>
              <a:t>Μια ακόμα σημαντική γραφική παράσταση, είναι αυτή που αναδεικνύει τη σημασία των χαρακτηριστικών που χρησιμοποιήθηκαν για την εκπαίδευση του μοντέλου που παράγει ο Random Forest. </a:t>
            </a:r>
          </a:p>
          <a:p>
            <a:pPr marL="0" marR="5080" algn="just">
              <a:lnSpc>
                <a:spcPct val="15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5080" algn="just">
              <a:lnSpc>
                <a:spcPct val="150000"/>
              </a:lnSpc>
              <a:spcBef>
                <a:spcPts val="0"/>
              </a:spcBef>
              <a:spcAft>
                <a:spcPts val="800"/>
              </a:spcAft>
            </a:pPr>
            <a:r>
              <a:rPr lang="el-GR" sz="1800" dirty="0">
                <a:effectLst/>
                <a:latin typeface="Cambria" panose="02040503050406030204" pitchFamily="18" charset="0"/>
                <a:ea typeface="Calibri" panose="020F0502020204030204" pitchFamily="34" charset="0"/>
                <a:cs typeface="Times New Roman" panose="02020603050405020304" pitchFamily="18" charset="0"/>
              </a:rPr>
              <a:t>Το feature importance βασισμένο στο permutation importance είναι μια τεχνική που χρησιμοποιείται για να αξιολογήσει τη σημαντικότητα των χαρακτηριστικών σε ένα μοντέλο ταξινόμησης με τον αλγόριθμο Random Forest,  και η βασική ιδέα πίσω από το permutation importance είναι ότι αν ανακατέψουμε τις τιμές ενός συγκεκριμένου χαρακτηριστικού στο σύνολο δεδομένων μας, οποιαδήποτε σημασία είχε αυτό το χαρακτηριστικό για το μοντέλο, θα χαθεί.</a:t>
            </a:r>
          </a:p>
          <a:p>
            <a:pPr marL="0" marR="5080" algn="just">
              <a:lnSpc>
                <a:spcPct val="150000"/>
              </a:lnSpc>
              <a:spcBef>
                <a:spcPts val="0"/>
              </a:spcBef>
              <a:spcAft>
                <a:spcPts val="800"/>
              </a:spcAft>
            </a:pPr>
            <a:endParaRPr lang="el-GR"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5080" algn="just">
              <a:lnSpc>
                <a:spcPct val="150000"/>
              </a:lnSpc>
              <a:spcBef>
                <a:spcPts val="0"/>
              </a:spcBef>
              <a:spcAft>
                <a:spcPts val="800"/>
              </a:spcAft>
            </a:pPr>
            <a:r>
              <a:rPr lang="el-GR" sz="1800" dirty="0">
                <a:effectLst/>
                <a:latin typeface="Cambria" panose="02040503050406030204" pitchFamily="18" charset="0"/>
                <a:ea typeface="Calibri" panose="020F0502020204030204" pitchFamily="34" charset="0"/>
                <a:cs typeface="Times New Roman" panose="02020603050405020304" pitchFamily="18" charset="0"/>
              </a:rPr>
              <a:t> Συνεπώς, μπορούμε να υπολογίσουμε πόσο σημαντικό είναι το χαρακτηριστικό μετρώντας την απόκλιση της απόδοσης του μοντέλου μετά το ανακάτεμα των τιμών του χαρακτηριστικού.</a:t>
            </a:r>
          </a:p>
          <a:p>
            <a:pPr marL="0" marR="5080" algn="just">
              <a:lnSpc>
                <a:spcPct val="150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5080" algn="just">
              <a:lnSpc>
                <a:spcPct val="150000"/>
              </a:lnSpc>
              <a:spcBef>
                <a:spcPts val="0"/>
              </a:spcBef>
              <a:spcAft>
                <a:spcPts val="800"/>
              </a:spcAft>
            </a:pPr>
            <a:r>
              <a:rPr lang="el-GR" sz="1800" dirty="0">
                <a:effectLst/>
                <a:latin typeface="Cambria" panose="02040503050406030204" pitchFamily="18" charset="0"/>
                <a:ea typeface="Calibri" panose="020F0502020204030204" pitchFamily="34" charset="0"/>
                <a:cs typeface="Times New Roman" panose="02020603050405020304" pitchFamily="18" charset="0"/>
              </a:rPr>
              <a:t>Από τη δική μας μέτρηση για την καθολική πρόβλεψη του πρώτου σεναρίου με τα 4 </a:t>
            </a:r>
            <a:r>
              <a:rPr lang="en-US" sz="1800" dirty="0">
                <a:effectLst/>
                <a:latin typeface="Cambria" panose="02040503050406030204" pitchFamily="18" charset="0"/>
                <a:ea typeface="Calibri" panose="020F0502020204030204" pitchFamily="34" charset="0"/>
                <a:cs typeface="Times New Roman" panose="02020603050405020304" pitchFamily="18" charset="0"/>
              </a:rPr>
              <a:t>transitions </a:t>
            </a:r>
            <a:r>
              <a:rPr lang="el-GR" sz="1800" dirty="0">
                <a:effectLst/>
                <a:latin typeface="Cambria" panose="02040503050406030204" pitchFamily="18" charset="0"/>
                <a:ea typeface="Calibri" panose="020F0502020204030204" pitchFamily="34" charset="0"/>
                <a:cs typeface="Times New Roman" panose="02020603050405020304" pitchFamily="18" charset="0"/>
              </a:rPr>
              <a:t>(0</a:t>
            </a:r>
            <a:r>
              <a:rPr lang="el-GR" sz="1800" dirty="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r>
              <a:rPr lang="el-GR" sz="1800" dirty="0">
                <a:effectLst/>
                <a:latin typeface="Cambria" panose="02040503050406030204" pitchFamily="18" charset="0"/>
                <a:ea typeface="Calibri" panose="020F0502020204030204" pitchFamily="34" charset="0"/>
                <a:cs typeface="Times New Roman" panose="02020603050405020304" pitchFamily="18" charset="0"/>
              </a:rPr>
              <a:t>0, 0</a:t>
            </a:r>
            <a:r>
              <a:rPr lang="el-GR" sz="1800" dirty="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r>
              <a:rPr lang="el-GR" sz="1800" dirty="0">
                <a:effectLst/>
                <a:latin typeface="Cambria" panose="02040503050406030204" pitchFamily="18" charset="0"/>
                <a:ea typeface="Calibri" panose="020F0502020204030204" pitchFamily="34" charset="0"/>
                <a:cs typeface="Times New Roman" panose="02020603050405020304" pitchFamily="18" charset="0"/>
              </a:rPr>
              <a:t>1, 1</a:t>
            </a:r>
            <a:r>
              <a:rPr lang="el-GR" sz="1800" dirty="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r>
              <a:rPr lang="el-GR" sz="1800" dirty="0">
                <a:effectLst/>
                <a:latin typeface="Cambria" panose="02040503050406030204" pitchFamily="18" charset="0"/>
                <a:ea typeface="Calibri" panose="020F0502020204030204" pitchFamily="34" charset="0"/>
                <a:cs typeface="Times New Roman" panose="02020603050405020304" pitchFamily="18" charset="0"/>
              </a:rPr>
              <a:t>0, 1</a:t>
            </a:r>
            <a:r>
              <a:rPr lang="el-GR" sz="1800" dirty="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r>
              <a:rPr lang="el-GR" sz="1800" dirty="0">
                <a:effectLst/>
                <a:latin typeface="Cambria" panose="02040503050406030204" pitchFamily="18" charset="0"/>
                <a:ea typeface="Calibri" panose="020F0502020204030204" pitchFamily="34" charset="0"/>
                <a:cs typeface="Times New Roman" panose="02020603050405020304" pitchFamily="18" charset="0"/>
              </a:rPr>
              <a:t>1) για το προϊόν «</a:t>
            </a:r>
            <a:r>
              <a:rPr lang="en-US" sz="1800" dirty="0">
                <a:effectLst/>
                <a:latin typeface="Cambria" panose="02040503050406030204" pitchFamily="18" charset="0"/>
                <a:ea typeface="Calibri" panose="020F0502020204030204" pitchFamily="34" charset="0"/>
                <a:cs typeface="Times New Roman" panose="02020603050405020304" pitchFamily="18" charset="0"/>
              </a:rPr>
              <a:t>credit</a:t>
            </a:r>
            <a:r>
              <a:rPr lang="el-GR" sz="1800" dirty="0">
                <a:effectLst/>
                <a:latin typeface="Cambria" panose="02040503050406030204" pitchFamily="18" charset="0"/>
                <a:ea typeface="Calibri" panose="020F0502020204030204" pitchFamily="34" charset="0"/>
                <a:cs typeface="Times New Roman" panose="02020603050405020304" pitchFamily="18" charset="0"/>
              </a:rPr>
              <a:t>_</a:t>
            </a:r>
            <a:r>
              <a:rPr lang="en-US" sz="1800" dirty="0">
                <a:effectLst/>
                <a:latin typeface="Cambria" panose="02040503050406030204" pitchFamily="18" charset="0"/>
                <a:ea typeface="Calibri" panose="020F0502020204030204" pitchFamily="34" charset="0"/>
                <a:cs typeface="Times New Roman" panose="02020603050405020304" pitchFamily="18" charset="0"/>
              </a:rPr>
              <a:t>card</a:t>
            </a:r>
            <a:r>
              <a:rPr lang="el-GR" sz="1800" dirty="0">
                <a:effectLst/>
                <a:latin typeface="Cambria" panose="02040503050406030204" pitchFamily="18" charset="0"/>
                <a:ea typeface="Calibri" panose="020F0502020204030204" pitchFamily="34" charset="0"/>
                <a:cs typeface="Times New Roman" panose="02020603050405020304" pitchFamily="18" charset="0"/>
              </a:rPr>
              <a:t>», βλέπουμε ότι τα σημαντικότερα χαρακτηριστικά είναι ορισμένα άλλα προϊόντα που χρησιμοποιήθηκαν στη διαδικασία εκπαίδευσης και παραγωγής προβλέψεων από το μοντέλο, και συγκεκριμένα, προϊόντα όπως ο λογαριασμός μισθοδοσίας, η άμεση χρέωση και ο τρεχούμενος λογαριασμός, αποτελούν χαρακτηριστικά που η κατοχή τους αυξάνει την πιθανότητα απόκτησης του προϊόντος της πιστωτικής κάρτας ενώ παράλληλα φαίνεται  ορισμένες κατηγορικές μεταβλητές όπως το εισόδημα, η ηλικία</a:t>
            </a:r>
            <a:r>
              <a:rPr lang="en-US" sz="1800" dirty="0">
                <a:effectLst/>
                <a:latin typeface="Cambria" panose="02040503050406030204" pitchFamily="18" charset="0"/>
                <a:ea typeface="Calibri" panose="020F0502020204030204" pitchFamily="34" charset="0"/>
                <a:cs typeface="Times New Roman" panose="02020603050405020304" pitchFamily="18" charset="0"/>
              </a:rPr>
              <a:t> </a:t>
            </a:r>
            <a:r>
              <a:rPr lang="el-GR" sz="1800" dirty="0">
                <a:effectLst/>
                <a:latin typeface="Cambria" panose="02040503050406030204" pitchFamily="18" charset="0"/>
                <a:ea typeface="Calibri" panose="020F0502020204030204" pitchFamily="34" charset="0"/>
                <a:cs typeface="Times New Roman" panose="02020603050405020304" pitchFamily="18" charset="0"/>
              </a:rPr>
              <a:t>και το φύλο ενός πελάτη να επηρέαζουν και αυτά την εξέλιξη της πρόβλεψης όπως ήταν αναμενόμενο.</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C8AC2CB-02F3-4787-B598-923EEFF9DF17}" type="slidenum">
              <a:rPr lang="el-GR" smtClean="0"/>
              <a:t>11</a:t>
            </a:fld>
            <a:endParaRPr lang="el-GR"/>
          </a:p>
        </p:txBody>
      </p:sp>
    </p:spTree>
    <p:extLst>
      <p:ext uri="{BB962C8B-B14F-4D97-AF65-F5344CB8AC3E}">
        <p14:creationId xmlns:p14="http://schemas.microsoft.com/office/powerpoint/2010/main" val="3519505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l-GR" sz="1800" dirty="0">
                <a:effectLst/>
                <a:latin typeface="Cambria" panose="02040503050406030204" pitchFamily="18" charset="0"/>
                <a:ea typeface="Calibri" panose="020F0502020204030204" pitchFamily="34" charset="0"/>
                <a:cs typeface="Times New Roman" panose="02020603050405020304" pitchFamily="18" charset="0"/>
              </a:rPr>
              <a:t>Συμπερασματικά γίνεται εύκολα αντιληπτό ότι οι τεχνικές αυτές μπορούν να αποτελέσουν ιδιαίτερα αποδοτικό μέσο παραγωγής προβλέψεων για τον καθορισμό της αγοράς προϊόντων και υπηρεσιών από πελάτες μιας επιχείρησης, με τα αποτελέσματα της παρούσας διπλωματικής εργασίας να επιβεβαιώνουν αυτή τη θέση και να παρουσιάζουν ενδιαφέρον ως προς την πρόβλεψη της αγοράς προϊόντων μιας τράπεζας. </a:t>
            </a:r>
          </a:p>
          <a:p>
            <a:pPr marL="0" marR="0" algn="just">
              <a:lnSpc>
                <a:spcPct val="150000"/>
              </a:lnSpc>
              <a:spcBef>
                <a:spcPts val="0"/>
              </a:spcBef>
              <a:spcAft>
                <a:spcPts val="800"/>
              </a:spcAft>
            </a:pPr>
            <a:endParaRPr lang="el-GR"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l-GR" sz="1800" dirty="0">
                <a:effectLst/>
                <a:latin typeface="Cambria" panose="02040503050406030204" pitchFamily="18" charset="0"/>
                <a:ea typeface="Calibri" panose="020F0502020204030204" pitchFamily="34" charset="0"/>
                <a:cs typeface="Times New Roman" panose="02020603050405020304" pitchFamily="18" charset="0"/>
              </a:rPr>
              <a:t>Εγινε σαφής η ανωτερότητα των μοντέλων που βασίζονται στα δέντρα αποφάσεων στα προβλήματα ταξινόμησης, με τους ταξινομητές </a:t>
            </a:r>
            <a:r>
              <a:rPr lang="en-US" sz="1800" dirty="0">
                <a:effectLst/>
                <a:latin typeface="Cambria" panose="02040503050406030204" pitchFamily="18" charset="0"/>
                <a:ea typeface="Calibri" panose="020F0502020204030204" pitchFamily="34" charset="0"/>
                <a:cs typeface="Times New Roman" panose="02020603050405020304" pitchFamily="18" charset="0"/>
              </a:rPr>
              <a:t>Decision Tree</a:t>
            </a:r>
            <a:r>
              <a:rPr lang="el-GR" sz="1800" dirty="0">
                <a:effectLst/>
                <a:latin typeface="Cambria" panose="02040503050406030204" pitchFamily="18" charset="0"/>
                <a:ea typeface="Calibri" panose="020F0502020204030204" pitchFamily="34" charset="0"/>
                <a:cs typeface="Times New Roman" panose="02020603050405020304" pitchFamily="18" charset="0"/>
              </a:rPr>
              <a:t>, </a:t>
            </a:r>
            <a:r>
              <a:rPr lang="en-US" sz="1800" dirty="0">
                <a:effectLst/>
                <a:latin typeface="Cambria" panose="02040503050406030204" pitchFamily="18" charset="0"/>
                <a:ea typeface="Calibri" panose="020F0502020204030204" pitchFamily="34" charset="0"/>
                <a:cs typeface="Times New Roman" panose="02020603050405020304" pitchFamily="18" charset="0"/>
              </a:rPr>
              <a:t>Random Forest</a:t>
            </a:r>
            <a:r>
              <a:rPr lang="el-GR" sz="1800" dirty="0">
                <a:effectLst/>
                <a:latin typeface="Cambria" panose="02040503050406030204" pitchFamily="18" charset="0"/>
                <a:ea typeface="Calibri" panose="020F0502020204030204" pitchFamily="34" charset="0"/>
                <a:cs typeface="Times New Roman" panose="02020603050405020304" pitchFamily="18" charset="0"/>
              </a:rPr>
              <a:t>, και </a:t>
            </a:r>
            <a:r>
              <a:rPr lang="en-US" sz="1800" dirty="0" err="1">
                <a:effectLst/>
                <a:latin typeface="Cambria" panose="02040503050406030204" pitchFamily="18" charset="0"/>
                <a:ea typeface="Calibri" panose="020F0502020204030204" pitchFamily="34" charset="0"/>
                <a:cs typeface="Times New Roman" panose="02020603050405020304" pitchFamily="18" charset="0"/>
              </a:rPr>
              <a:t>LightGBM</a:t>
            </a:r>
            <a:r>
              <a:rPr lang="el-GR" sz="1800" dirty="0">
                <a:effectLst/>
                <a:latin typeface="Cambria" panose="02040503050406030204" pitchFamily="18" charset="0"/>
                <a:ea typeface="Calibri" panose="020F0502020204030204" pitchFamily="34" charset="0"/>
                <a:cs typeface="Times New Roman" panose="02020603050405020304" pitchFamily="18" charset="0"/>
              </a:rPr>
              <a:t> να έχουν καλύτερη επίδοση σε όλες τις μετρικές που εξετάστηκαν σε σχέση με τον ταξινομητή </a:t>
            </a:r>
            <a:r>
              <a:rPr lang="en-US" sz="1800" dirty="0">
                <a:effectLst/>
                <a:latin typeface="Cambria" panose="02040503050406030204" pitchFamily="18" charset="0"/>
                <a:ea typeface="Calibri" panose="020F0502020204030204" pitchFamily="34" charset="0"/>
                <a:cs typeface="Times New Roman" panose="02020603050405020304" pitchFamily="18" charset="0"/>
              </a:rPr>
              <a:t>Logistic Regression</a:t>
            </a:r>
            <a:r>
              <a:rPr lang="el-GR" sz="1800" dirty="0">
                <a:effectLst/>
                <a:latin typeface="Cambria" panose="02040503050406030204" pitchFamily="18" charset="0"/>
                <a:ea typeface="Calibri" panose="020F0502020204030204" pitchFamily="34" charset="0"/>
                <a:cs typeface="Times New Roman" panose="02020603050405020304" pitchFamily="18" charset="0"/>
              </a:rPr>
              <a:t> και τις υπόλοιπες απλόυστερες τεχνικές συνεργατικού φιλτραρίσματος. </a:t>
            </a:r>
          </a:p>
          <a:p>
            <a:pPr marL="0" marR="0" algn="just">
              <a:lnSpc>
                <a:spcPct val="150000"/>
              </a:lnSpc>
              <a:spcBef>
                <a:spcPts val="0"/>
              </a:spcBef>
              <a:spcAft>
                <a:spcPts val="800"/>
              </a:spcAft>
            </a:pPr>
            <a:endParaRPr lang="el-GR"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l-GR" sz="1800" dirty="0">
                <a:effectLst/>
                <a:latin typeface="Cambria" panose="02040503050406030204" pitchFamily="18" charset="0"/>
                <a:ea typeface="Calibri" panose="020F0502020204030204" pitchFamily="34" charset="0"/>
                <a:cs typeface="Times New Roman" panose="02020603050405020304" pitchFamily="18" charset="0"/>
              </a:rPr>
              <a:t>Επιπλέον Αναδείχθηκε ο τύπος δεδομένων του πελάτη που σχετίζεται πιο άμεσα με την αγορά νέων προϊόντων. Παρατηρήθηκε ότι ορισμένα δημογραφικά δεδομένα και τα δεδομένα χρήσης άλλων προϊόντων και υπηρεσιών ήταν σημαντικά για την εκπαίδευση των μοντέλων πρόβλεψης ΕΝΏ άλλα κατηγορικά </a:t>
            </a:r>
            <a:r>
              <a:rPr lang="en-US" sz="1800" dirty="0">
                <a:effectLst/>
                <a:latin typeface="Cambria" panose="02040503050406030204" pitchFamily="18" charset="0"/>
                <a:ea typeface="Calibri" panose="020F0502020204030204" pitchFamily="34" charset="0"/>
                <a:cs typeface="Times New Roman" panose="02020603050405020304" pitchFamily="18" charset="0"/>
              </a:rPr>
              <a:t>features</a:t>
            </a:r>
            <a:r>
              <a:rPr lang="el-GR" sz="1800" dirty="0">
                <a:effectLst/>
                <a:latin typeface="Cambria" panose="02040503050406030204" pitchFamily="18" charset="0"/>
                <a:ea typeface="Calibri" panose="020F0502020204030204" pitchFamily="34" charset="0"/>
                <a:cs typeface="Times New Roman" panose="02020603050405020304" pitchFamily="18" charset="0"/>
              </a:rPr>
              <a:t>  όπως η «χώρα» και το αν ένας πελάτης είναι νέος ή όχι δεν επηρεάζουν καθόλου τις προβλέψεις.</a:t>
            </a:r>
          </a:p>
          <a:p>
            <a:pPr marL="0" marR="0" algn="just">
              <a:lnSpc>
                <a:spcPct val="150000"/>
              </a:lnSpc>
              <a:spcBef>
                <a:spcPts val="0"/>
              </a:spcBef>
              <a:spcAft>
                <a:spcPts val="800"/>
              </a:spcAft>
            </a:pPr>
            <a:endParaRPr lang="el-GR" dirty="0"/>
          </a:p>
          <a:p>
            <a:r>
              <a:rPr lang="el-GR" dirty="0"/>
              <a:t>Κλέινοντας, αναφορικά με τις πιθανές προεκτάσεις της παρούσας διπλωματικής εργασίας, θα προβαίναμε ίσως σε εξέταση μεγαλύτερου εύρους επιλογών τεχνικών και μοντέλων κατα την πειραματική διαδικασία, ενδεχομένως και με χρήση τεχνικών πέραν της μηχανικής μάθησης. Θα εξετάζαμε ένα ευρύτερο σύνολο δεδομένων και από άλλους τομείς πέραν του τραπεζικού, θα πραγματοποιούσαμε μια αναζήτηση σε ένα ακόμα μεγαλύτερο έυρος τιμών για τις υπερπαραμέτρους των μοντέλων μας που πιθανώς να οδηγούσαν σε ακόμα καλύτερα συμπεράσματα, και τέλος θα εξετάζαμε ένα μεγαλύτερο χρονικό διάστημα της χρονοσειράς και όχι απλώς δύο διαδοχικούς μήνες, ούτως ώστε να  μελετήσουμε σε βάθος χρόνου τη συπεριφορά των καταναλωτών μειώνοντας ενδχομένως και όποια πιθανότητα παραγωγής αναξιόπιστων προβλέψεων.</a:t>
            </a:r>
            <a:endParaRPr lang="en-US" dirty="0"/>
          </a:p>
        </p:txBody>
      </p:sp>
      <p:sp>
        <p:nvSpPr>
          <p:cNvPr id="4" name="Slide Number Placeholder 3"/>
          <p:cNvSpPr>
            <a:spLocks noGrp="1"/>
          </p:cNvSpPr>
          <p:nvPr>
            <p:ph type="sldNum" sz="quarter" idx="5"/>
          </p:nvPr>
        </p:nvSpPr>
        <p:spPr/>
        <p:txBody>
          <a:bodyPr/>
          <a:lstStyle/>
          <a:p>
            <a:fld id="{8C8AC2CB-02F3-4787-B598-923EEFF9DF17}" type="slidenum">
              <a:rPr lang="el-GR" smtClean="0"/>
              <a:t>12</a:t>
            </a:fld>
            <a:endParaRPr lang="el-GR"/>
          </a:p>
        </p:txBody>
      </p:sp>
    </p:spTree>
    <p:extLst>
      <p:ext uri="{BB962C8B-B14F-4D97-AF65-F5344CB8AC3E}">
        <p14:creationId xmlns:p14="http://schemas.microsoft.com/office/powerpoint/2010/main" val="1836802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Σας ευχαριστώ πολύ για την προσοχή σας, είμαι στη διάθεση σας για οποιεσδήποτε ερωτήσεις. </a:t>
            </a:r>
            <a:endParaRPr lang="en-US" dirty="0"/>
          </a:p>
          <a:p>
            <a:endParaRPr lang="en-US" dirty="0"/>
          </a:p>
        </p:txBody>
      </p:sp>
      <p:sp>
        <p:nvSpPr>
          <p:cNvPr id="4" name="Slide Number Placeholder 3"/>
          <p:cNvSpPr>
            <a:spLocks noGrp="1"/>
          </p:cNvSpPr>
          <p:nvPr>
            <p:ph type="sldNum" sz="quarter" idx="5"/>
          </p:nvPr>
        </p:nvSpPr>
        <p:spPr/>
        <p:txBody>
          <a:bodyPr/>
          <a:lstStyle/>
          <a:p>
            <a:fld id="{8C8AC2CB-02F3-4787-B598-923EEFF9DF17}" type="slidenum">
              <a:rPr lang="el-GR" smtClean="0"/>
              <a:t>13</a:t>
            </a:fld>
            <a:endParaRPr lang="el-GR"/>
          </a:p>
        </p:txBody>
      </p:sp>
    </p:spTree>
    <p:extLst>
      <p:ext uri="{BB962C8B-B14F-4D97-AF65-F5344CB8AC3E}">
        <p14:creationId xmlns:p14="http://schemas.microsoft.com/office/powerpoint/2010/main" val="2800142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8AC2CB-02F3-4787-B598-923EEFF9DF17}" type="slidenum">
              <a:rPr lang="el-GR" smtClean="0"/>
              <a:t>14</a:t>
            </a:fld>
            <a:endParaRPr lang="el-GR"/>
          </a:p>
        </p:txBody>
      </p:sp>
    </p:spTree>
    <p:extLst>
      <p:ext uri="{BB962C8B-B14F-4D97-AF65-F5344CB8AC3E}">
        <p14:creationId xmlns:p14="http://schemas.microsoft.com/office/powerpoint/2010/main" val="421957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5080" algn="just">
              <a:lnSpc>
                <a:spcPct val="150000"/>
              </a:lnSpc>
              <a:spcBef>
                <a:spcPts val="0"/>
              </a:spcBef>
              <a:spcAft>
                <a:spcPts val="800"/>
              </a:spcAft>
            </a:pPr>
            <a:r>
              <a:rPr lang="el-GR" dirty="0"/>
              <a:t>Ξεκινώντας με τον ορισμό της ‘συμπεριφοράς των καταναλωτών’, θα έλεγε κανείς πως με τον όρο αυτό, αναφερόμαστε σε ένα σύνολο απο δράσεις, αντιδράσεις και επιλογές στις οποιες προβαίνουν  οι καταναλωτές κατα τη διάρκεια της αγοράς προϊόντων και υπηρεσιών απο μια επιχείρηση</a:t>
            </a:r>
            <a:r>
              <a:rPr lang="el-GR" dirty="0">
                <a:solidFill>
                  <a:srgbClr val="FF0000"/>
                </a:solidFill>
              </a:rPr>
              <a:t>, </a:t>
            </a:r>
            <a:r>
              <a:rPr lang="el-GR" strike="noStrike" dirty="0">
                <a:solidFill>
                  <a:srgbClr val="FF0000"/>
                </a:solidFill>
              </a:rPr>
              <a:t>δηλαδή, </a:t>
            </a:r>
            <a:r>
              <a:rPr lang="el-GR" strike="noStrike" dirty="0"/>
              <a:t>περιλαμβάνει</a:t>
            </a:r>
            <a:r>
              <a:rPr lang="el-GR" dirty="0"/>
              <a:t> </a:t>
            </a:r>
            <a:r>
              <a:rPr lang="el-GR" sz="1800" dirty="0">
                <a:effectLst/>
                <a:latin typeface="Cambria" panose="02040503050406030204" pitchFamily="18" charset="0"/>
                <a:ea typeface="Calibri" panose="020F0502020204030204" pitchFamily="34" charset="0"/>
                <a:cs typeface="Times New Roman" panose="02020603050405020304" pitchFamily="18" charset="0"/>
              </a:rPr>
              <a:t>τον τρόπο με τον οποίο οι πελάτες αντιλαμβάνονται, αξιολογούν και αντιδρούν σε μια πρόταση ή προσφορά, καθώς και την επιρροή που έχουν οι προσωπικές τους ανάγκες, προτιμήσεις και συνήθειες στην αγοραστική τους συμπεριφορά.</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5080" algn="just">
              <a:lnSpc>
                <a:spcPct val="150000"/>
              </a:lnSpc>
              <a:spcBef>
                <a:spcPts val="0"/>
              </a:spcBef>
              <a:spcAft>
                <a:spcPts val="800"/>
              </a:spcAft>
            </a:pPr>
            <a:r>
              <a:rPr lang="el-GR" sz="1800" dirty="0">
                <a:effectLst/>
                <a:latin typeface="Cambria" panose="02040503050406030204" pitchFamily="18" charset="0"/>
                <a:ea typeface="Calibri" panose="020F0502020204030204" pitchFamily="34" charset="0"/>
                <a:cs typeface="Times New Roman" panose="02020603050405020304" pitchFamily="18" charset="0"/>
              </a:rPr>
              <a:t>Οι συμπεριφορές των καταναλωτών μπορούν να ταξινομηθούν σε κατηγορίες, οι κυριότερες εκ των οποίων παρουσιάζονται και στην διαφάνεια που βλέπετε, και είναι  ΠΡΩΤΟΝ Η </a:t>
            </a:r>
            <a:r>
              <a:rPr lang="el-GR" sz="1800" u="sng" dirty="0">
                <a:effectLst/>
                <a:latin typeface="Cambria" panose="02040503050406030204" pitchFamily="18" charset="0"/>
                <a:ea typeface="Calibri" panose="020F0502020204030204" pitchFamily="34" charset="0"/>
                <a:cs typeface="Times New Roman" panose="02020603050405020304" pitchFamily="18" charset="0"/>
              </a:rPr>
              <a:t>Συμπεριφορά </a:t>
            </a:r>
            <a:r>
              <a:rPr lang="el-GR" sz="1800" u="sng" strike="noStrike" dirty="0">
                <a:effectLst/>
                <a:latin typeface="Cambria" panose="02040503050406030204" pitchFamily="18" charset="0"/>
                <a:ea typeface="Calibri" panose="020F0502020204030204" pitchFamily="34" charset="0"/>
                <a:cs typeface="Times New Roman" panose="02020603050405020304" pitchFamily="18" charset="0"/>
              </a:rPr>
              <a:t>αγοράς</a:t>
            </a:r>
            <a:r>
              <a:rPr lang="el-GR" sz="1800" u="none" strike="noStrike" dirty="0">
                <a:effectLst/>
                <a:latin typeface="Cambria" panose="02040503050406030204" pitchFamily="18" charset="0"/>
                <a:ea typeface="Calibri" panose="020F0502020204030204" pitchFamily="34" charset="0"/>
                <a:cs typeface="Times New Roman" panose="02020603050405020304" pitchFamily="18" charset="0"/>
              </a:rPr>
              <a:t>: </a:t>
            </a:r>
            <a:r>
              <a:rPr lang="el-GR" sz="1800" strike="noStrike" dirty="0">
                <a:effectLst/>
                <a:latin typeface="Cambria" panose="02040503050406030204" pitchFamily="18" charset="0"/>
                <a:ea typeface="Calibri" panose="020F0502020204030204" pitchFamily="34" charset="0"/>
                <a:cs typeface="Times New Roman" panose="02020603050405020304" pitchFamily="18" charset="0"/>
              </a:rPr>
              <a:t>που π</a:t>
            </a:r>
            <a:r>
              <a:rPr lang="el-GR" sz="1800" dirty="0">
                <a:effectLst/>
                <a:latin typeface="Cambria" panose="02040503050406030204" pitchFamily="18" charset="0"/>
                <a:ea typeface="Calibri" panose="020F0502020204030204" pitchFamily="34" charset="0"/>
                <a:cs typeface="Times New Roman" panose="02020603050405020304" pitchFamily="18" charset="0"/>
              </a:rPr>
              <a:t>εριλαμβάνει τις ενέργειες των καταναλωτών κατά την αγορά προϊόντων ή υπηρεσιών και αφορά τη λήψη αποφάσεων αγοράς, την αναζήτηση πληροφοριών, τη σύγκριση τιμών και την επιλογή προμηθευτών για την πραγματοποίησή της.</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5080" algn="just">
              <a:lnSpc>
                <a:spcPct val="150000"/>
              </a:lnSpc>
              <a:spcBef>
                <a:spcPts val="0"/>
              </a:spcBef>
              <a:spcAft>
                <a:spcPts val="800"/>
              </a:spcAft>
            </a:pPr>
            <a:r>
              <a:rPr lang="el-GR" sz="1800" u="none" dirty="0">
                <a:effectLst/>
                <a:latin typeface="Cambria" panose="02040503050406030204" pitchFamily="18" charset="0"/>
                <a:ea typeface="Calibri" panose="020F0502020204030204" pitchFamily="34" charset="0"/>
                <a:cs typeface="Times New Roman" panose="02020603050405020304" pitchFamily="18" charset="0"/>
              </a:rPr>
              <a:t>ΔΕΥΤΡΟΝ: Η </a:t>
            </a:r>
            <a:r>
              <a:rPr lang="el-GR" sz="1800" u="sng" dirty="0">
                <a:effectLst/>
                <a:latin typeface="Cambria" panose="02040503050406030204" pitchFamily="18" charset="0"/>
                <a:ea typeface="Calibri" panose="020F0502020204030204" pitchFamily="34" charset="0"/>
                <a:cs typeface="Times New Roman" panose="02020603050405020304" pitchFamily="18" charset="0"/>
              </a:rPr>
              <a:t>Συμπεριφορά κατανάλωσης:</a:t>
            </a:r>
            <a:r>
              <a:rPr lang="el-GR" sz="1800" dirty="0">
                <a:effectLst/>
                <a:latin typeface="Cambria" panose="02040503050406030204" pitchFamily="18" charset="0"/>
                <a:ea typeface="Calibri" panose="020F0502020204030204" pitchFamily="34" charset="0"/>
                <a:cs typeface="Times New Roman" panose="02020603050405020304" pitchFamily="18" charset="0"/>
              </a:rPr>
              <a:t> που εξετάζει τον τρόπο με τον οποίο οι καταναλωτές αξιοποιούν και καταναλώνουν τα προϊόντα ή τις υπηρεσίες που έχουν αγοράσει, για παράδειγμα περιλαμβάνει τη συχνότητα και την ποσότητα της κατανάλωσης και την αξιοποίηση των προϊόντων με βάση τις προσωπικές προτιμήσεις και συνήθειες που έχει ο καθένας.</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5080" algn="just">
              <a:lnSpc>
                <a:spcPct val="150000"/>
              </a:lnSpc>
              <a:spcBef>
                <a:spcPts val="0"/>
              </a:spcBef>
              <a:spcAft>
                <a:spcPts val="800"/>
              </a:spcAft>
            </a:pPr>
            <a:r>
              <a:rPr lang="el-GR" sz="1800" u="none" dirty="0">
                <a:effectLst/>
                <a:latin typeface="Cambria" panose="02040503050406030204" pitchFamily="18" charset="0"/>
                <a:ea typeface="Calibri" panose="020F0502020204030204" pitchFamily="34" charset="0"/>
                <a:cs typeface="Times New Roman" panose="02020603050405020304" pitchFamily="18" charset="0"/>
              </a:rPr>
              <a:t>ΤΡΙΤΟΝ Η </a:t>
            </a:r>
            <a:r>
              <a:rPr lang="el-GR" sz="1800" u="sng" dirty="0">
                <a:effectLst/>
                <a:latin typeface="Cambria" panose="02040503050406030204" pitchFamily="18" charset="0"/>
                <a:ea typeface="Calibri" panose="020F0502020204030204" pitchFamily="34" charset="0"/>
                <a:cs typeface="Times New Roman" panose="02020603050405020304" pitchFamily="18" charset="0"/>
              </a:rPr>
              <a:t>Συμπεριφορά επικοινωνίας</a:t>
            </a:r>
            <a:r>
              <a:rPr lang="el-GR" sz="1800" dirty="0">
                <a:effectLst/>
                <a:latin typeface="Cambria" panose="02040503050406030204" pitchFamily="18" charset="0"/>
                <a:ea typeface="Calibri" panose="020F0502020204030204" pitchFamily="34" charset="0"/>
                <a:cs typeface="Times New Roman" panose="02020603050405020304" pitchFamily="18" charset="0"/>
              </a:rPr>
              <a:t> που εξετάζει την αλληλεπίδραση των καταναλωτών με τις επιχειρήσεις και τους άλλους καταναλωτές και περιλαμβάνει τις προτιμήσεις επικοινωνίας, τη συμμετοχή σε κοινότητες καταναλωτών, την αξιολόγηση και την ανταλλαγή απόψεων μεταξύ των ανθρώπων για προϊόντα ή υπηρεσίες., ΚΑΙ ΤΕΤΑΡΤΟΝ, η</a:t>
            </a:r>
            <a:r>
              <a:rPr lang="el-GR" sz="1800" strike="noStrike" dirty="0">
                <a:effectLst/>
                <a:latin typeface="Cambria" panose="02040503050406030204" pitchFamily="18" charset="0"/>
                <a:ea typeface="Calibri" panose="020F0502020204030204" pitchFamily="34" charset="0"/>
                <a:cs typeface="Times New Roman" panose="02020603050405020304" pitchFamily="18" charset="0"/>
              </a:rPr>
              <a:t> </a:t>
            </a:r>
            <a:r>
              <a:rPr lang="el-GR" sz="1800" u="sng" dirty="0">
                <a:effectLst/>
                <a:latin typeface="Cambria" panose="02040503050406030204" pitchFamily="18" charset="0"/>
                <a:ea typeface="Calibri" panose="020F0502020204030204" pitchFamily="34" charset="0"/>
                <a:cs typeface="Times New Roman" panose="02020603050405020304" pitchFamily="18" charset="0"/>
              </a:rPr>
              <a:t>Συμπεριφορά απόφασης:</a:t>
            </a:r>
            <a:r>
              <a:rPr lang="el-GR" sz="1800" dirty="0">
                <a:effectLst/>
                <a:latin typeface="Cambria" panose="02040503050406030204" pitchFamily="18" charset="0"/>
                <a:ea typeface="Calibri" panose="020F0502020204030204" pitchFamily="34" charset="0"/>
                <a:cs typeface="Times New Roman" panose="02020603050405020304" pitchFamily="18" charset="0"/>
              </a:rPr>
              <a:t> στην οποία ανήκουν οι διαδικασίες και οι παράγοντες που επηρεάζουν τις αποφάσεις αγοράς, και περιλαμβάνει την επίδραση της διαφήμισης, των προσωπικών συστάσεων και γενικότερα των κοινωνικών παραγόντων και των προηγούμενων εμπειριών. 	</a:t>
            </a:r>
          </a:p>
          <a:p>
            <a:pPr marL="0" marR="5080" algn="just">
              <a:lnSpc>
                <a:spcPct val="150000"/>
              </a:lnSpc>
              <a:spcBef>
                <a:spcPts val="0"/>
              </a:spcBef>
              <a:spcAft>
                <a:spcPts val="800"/>
              </a:spcAft>
            </a:pPr>
            <a:r>
              <a:rPr lang="el-GR" sz="1800" dirty="0">
                <a:effectLst/>
                <a:latin typeface="Cambria" panose="02040503050406030204" pitchFamily="18" charset="0"/>
                <a:ea typeface="Calibri" panose="020F0502020204030204" pitchFamily="34" charset="0"/>
                <a:cs typeface="Times New Roman" panose="02020603050405020304" pitchFamily="18" charset="0"/>
              </a:rPr>
              <a:t>Συνολικά, η κατανόηση της συμπεριφοράς των καταναλωτών είναι κρίσιμη για τις επιχειρήσεις, καθώς τους επιτρέπει να αντιληφθούν και να προβλέψουν τις ανάγκες και τις προτιμήσεις των πελατών τους και μέσω αναλύσεων και εφαρμογής στρατηγικών μάρκετινγκ, αυτές μπορούν να προσαρμόζονται και να παρέχουν εξατομικευμένες υπηρεσίες, βελτιώνοντας έτσι την ικανοποίηση των πελατών και ενισχύοντας την ανταγωνιστικότητά τους.</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C8AC2CB-02F3-4787-B598-923EEFF9DF17}" type="slidenum">
              <a:rPr lang="el-GR" smtClean="0"/>
              <a:t>2</a:t>
            </a:fld>
            <a:endParaRPr lang="el-GR"/>
          </a:p>
        </p:txBody>
      </p:sp>
    </p:spTree>
    <p:extLst>
      <p:ext uri="{BB962C8B-B14F-4D97-AF65-F5344CB8AC3E}">
        <p14:creationId xmlns:p14="http://schemas.microsoft.com/office/powerpoint/2010/main" val="1242591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800" dirty="0">
                <a:effectLst/>
                <a:latin typeface="Cambria" panose="02040503050406030204" pitchFamily="18" charset="0"/>
                <a:ea typeface="Cambria" panose="02040503050406030204" pitchFamily="18" charset="0"/>
                <a:cs typeface="Cambria" panose="02040503050406030204" pitchFamily="18" charset="0"/>
              </a:rPr>
              <a:t>Επιδιώκοντας να αποδώσουμε περαιτέρω τον ορισμό της πρόβλεψης της συμπεριφοράς των καταναλωτών, θα λέγαμε πως πρόκειται ουσιαστικά για ένα σύνολο μεθοδευμένων και στοχευμένων ενεργειών, κατά τις οποίες χρησιμοποιώντας </a:t>
            </a:r>
            <a:r>
              <a:rPr lang="el-GR" sz="1800" strike="noStrike" dirty="0">
                <a:effectLst/>
                <a:latin typeface="Cambria" panose="02040503050406030204" pitchFamily="18" charset="0"/>
                <a:ea typeface="Cambria" panose="02040503050406030204" pitchFamily="18" charset="0"/>
                <a:cs typeface="Cambria" panose="02040503050406030204" pitchFamily="18" charset="0"/>
              </a:rPr>
              <a:t>τα διαθέσιμα δεδομένα,  επιχειρούμε </a:t>
            </a:r>
            <a:r>
              <a:rPr lang="el-GR" sz="1800" dirty="0">
                <a:effectLst/>
                <a:latin typeface="Cambria" panose="02040503050406030204" pitchFamily="18" charset="0"/>
                <a:ea typeface="Cambria" panose="02040503050406030204" pitchFamily="18" charset="0"/>
                <a:cs typeface="Cambria" panose="02040503050406030204" pitchFamily="18" charset="0"/>
              </a:rPr>
              <a:t>μια πρόβλεψη βάσει πιθανοτήτων σχετικά με το ποιοί πελάτες καθώς και τι είδους προϊόντα ή υπηρεσίες πρόκειται να αγοράσουν ή και να πάψουν να χρησιμοποιούν στο μέλλον.</a:t>
            </a:r>
          </a:p>
          <a:p>
            <a:r>
              <a:rPr lang="el-GR" sz="1800" dirty="0">
                <a:effectLst/>
                <a:latin typeface="Cambria" panose="02040503050406030204" pitchFamily="18" charset="0"/>
                <a:ea typeface="Cambria" panose="02040503050406030204" pitchFamily="18" charset="0"/>
                <a:cs typeface="Cambria" panose="02040503050406030204" pitchFamily="18" charset="0"/>
              </a:rPr>
              <a:t>Σήμερα με τη ραγδαία ανάπτυξη της τεχνολογίας και της τεχνητής νοημοσύνης είναι</a:t>
            </a:r>
            <a:r>
              <a:rPr lang="el-GR" sz="1800" strike="noStrike" dirty="0">
                <a:effectLst/>
                <a:latin typeface="Cambria" panose="02040503050406030204" pitchFamily="18" charset="0"/>
                <a:ea typeface="Cambria" panose="02040503050406030204" pitchFamily="18" charset="0"/>
                <a:cs typeface="Cambria" panose="02040503050406030204" pitchFamily="18" charset="0"/>
              </a:rPr>
              <a:t> </a:t>
            </a:r>
            <a:r>
              <a:rPr lang="el-GR" sz="1800" dirty="0">
                <a:effectLst/>
                <a:latin typeface="Cambria" panose="02040503050406030204" pitchFamily="18" charset="0"/>
                <a:ea typeface="Cambria" panose="02040503050406030204" pitchFamily="18" charset="0"/>
                <a:cs typeface="Cambria" panose="02040503050406030204" pitchFamily="18" charset="0"/>
              </a:rPr>
              <a:t>καίρια η συνεισφορά τόσο του </a:t>
            </a:r>
            <a:r>
              <a:rPr lang="en-US" sz="1800" dirty="0">
                <a:effectLst/>
                <a:latin typeface="Cambria" panose="02040503050406030204" pitchFamily="18" charset="0"/>
                <a:ea typeface="Cambria" panose="02040503050406030204" pitchFamily="18" charset="0"/>
                <a:cs typeface="Cambria" panose="02040503050406030204" pitchFamily="18" charset="0"/>
              </a:rPr>
              <a:t>data analytics </a:t>
            </a:r>
            <a:r>
              <a:rPr lang="el-GR" sz="1800" dirty="0">
                <a:effectLst/>
                <a:latin typeface="Cambria" panose="02040503050406030204" pitchFamily="18" charset="0"/>
                <a:ea typeface="Cambria" panose="02040503050406030204" pitchFamily="18" charset="0"/>
                <a:cs typeface="Cambria" panose="02040503050406030204" pitchFamily="18" charset="0"/>
              </a:rPr>
              <a:t>τομέα όσο και των αρμόδιων </a:t>
            </a:r>
            <a:r>
              <a:rPr lang="en-US" sz="1800" dirty="0">
                <a:effectLst/>
                <a:latin typeface="Cambria" panose="02040503050406030204" pitchFamily="18" charset="0"/>
                <a:ea typeface="Cambria" panose="02040503050406030204" pitchFamily="18" charset="0"/>
                <a:cs typeface="Cambria" panose="02040503050406030204" pitchFamily="18" charset="0"/>
              </a:rPr>
              <a:t>recommender systems </a:t>
            </a:r>
            <a:r>
              <a:rPr lang="el-GR" sz="1800" dirty="0">
                <a:effectLst/>
                <a:latin typeface="Cambria" panose="02040503050406030204" pitchFamily="18" charset="0"/>
                <a:ea typeface="Cambria" panose="02040503050406030204" pitchFamily="18" charset="0"/>
                <a:cs typeface="Cambria" panose="02040503050406030204" pitchFamily="18" charset="0"/>
              </a:rPr>
              <a:t>και</a:t>
            </a:r>
            <a:r>
              <a:rPr lang="en-US" sz="1800" dirty="0">
                <a:effectLst/>
                <a:latin typeface="Cambria" panose="02040503050406030204" pitchFamily="18" charset="0"/>
                <a:ea typeface="Cambria" panose="02040503050406030204" pitchFamily="18" charset="0"/>
                <a:cs typeface="Cambria" panose="02040503050406030204" pitchFamily="18" charset="0"/>
              </a:rPr>
              <a:t> Artificial Intelligence engineers</a:t>
            </a:r>
            <a:r>
              <a:rPr lang="el-GR" sz="1800" dirty="0">
                <a:effectLst/>
                <a:latin typeface="Cambria" panose="02040503050406030204" pitchFamily="18" charset="0"/>
                <a:ea typeface="Cambria" panose="02040503050406030204" pitchFamily="18" charset="0"/>
                <a:cs typeface="Cambria" panose="02040503050406030204" pitchFamily="18" charset="0"/>
              </a:rPr>
              <a:t> στη δουλειά των οποίων βασίζεται συνήθως όλη η ανάπτυξη μιας μεθοδολογίας για την εκάστοτε εταιρεία ΠΟΥ συμβάλλει στην αύξηση των εσόδων, στη μείωση απώλειας πελατών και ΚΥΡΙΩΣ στη διατήρηση ή και αύξηση του πελατολογίου. Δεν είναι λίγα τα παραδείγματα και οι έρευνες που αποδεικνύουν ΣΤΗΝ ΠΡΑΞΗ ΤΑ ΠΡΟΑΝΑΦΕΡΟΜΕΝΑ, με χαρακτηριστικό παράδειγμα μια μέλέτη της </a:t>
            </a:r>
            <a:r>
              <a:rPr lang="en-US" sz="1800" dirty="0">
                <a:effectLst/>
                <a:latin typeface="Cambria" panose="02040503050406030204" pitchFamily="18" charset="0"/>
                <a:ea typeface="Cambria" panose="02040503050406030204" pitchFamily="18" charset="0"/>
                <a:cs typeface="Cambria" panose="02040503050406030204" pitchFamily="18" charset="0"/>
              </a:rPr>
              <a:t>Gartner </a:t>
            </a:r>
            <a:r>
              <a:rPr lang="el-GR" sz="1800" dirty="0">
                <a:effectLst/>
                <a:latin typeface="Cambria" panose="02040503050406030204" pitchFamily="18" charset="0"/>
                <a:ea typeface="Cambria" panose="02040503050406030204" pitchFamily="18" charset="0"/>
                <a:cs typeface="Cambria" panose="02040503050406030204" pitchFamily="18" charset="0"/>
              </a:rPr>
              <a:t>σχετικά με το </a:t>
            </a:r>
            <a:r>
              <a:rPr lang="en-US" sz="1800" dirty="0">
                <a:effectLst/>
                <a:latin typeface="Cambria" panose="02040503050406030204" pitchFamily="18" charset="0"/>
                <a:ea typeface="Cambria" panose="02040503050406030204" pitchFamily="18" charset="0"/>
                <a:cs typeface="Cambria" panose="02040503050406030204" pitchFamily="18" charset="0"/>
              </a:rPr>
              <a:t>Netflix </a:t>
            </a:r>
            <a:r>
              <a:rPr lang="el-GR" sz="1800" dirty="0">
                <a:effectLst/>
                <a:latin typeface="Cambria" panose="02040503050406030204" pitchFamily="18" charset="0"/>
                <a:ea typeface="Cambria" panose="02040503050406030204" pitchFamily="18" charset="0"/>
                <a:cs typeface="Cambria" panose="02040503050406030204" pitchFamily="18" charset="0"/>
              </a:rPr>
              <a:t>σύμφωνα με την οποία ένα ποσοστό προβολών απο χρήστες της πλατφορμας  γύρω στο 75% προέρχεται απο μελέτη και πρόβλεψη της συμπεριφοράς τους.</a:t>
            </a:r>
            <a:endParaRPr lang="en-US" dirty="0"/>
          </a:p>
        </p:txBody>
      </p:sp>
      <p:sp>
        <p:nvSpPr>
          <p:cNvPr id="4" name="Slide Number Placeholder 3"/>
          <p:cNvSpPr>
            <a:spLocks noGrp="1"/>
          </p:cNvSpPr>
          <p:nvPr>
            <p:ph type="sldNum" sz="quarter" idx="5"/>
          </p:nvPr>
        </p:nvSpPr>
        <p:spPr/>
        <p:txBody>
          <a:bodyPr/>
          <a:lstStyle/>
          <a:p>
            <a:fld id="{8C8AC2CB-02F3-4787-B598-923EEFF9DF17}" type="slidenum">
              <a:rPr lang="el-GR" smtClean="0"/>
              <a:t>3</a:t>
            </a:fld>
            <a:endParaRPr lang="el-GR"/>
          </a:p>
        </p:txBody>
      </p:sp>
    </p:spTree>
    <p:extLst>
      <p:ext uri="{BB962C8B-B14F-4D97-AF65-F5344CB8AC3E}">
        <p14:creationId xmlns:p14="http://schemas.microsoft.com/office/powerpoint/2010/main" val="412097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5080" algn="just">
              <a:lnSpc>
                <a:spcPct val="150000"/>
              </a:lnSpc>
              <a:spcBef>
                <a:spcPts val="0"/>
              </a:spcBef>
              <a:spcAft>
                <a:spcPts val="800"/>
              </a:spcAft>
            </a:pPr>
            <a:r>
              <a:rPr lang="el-GR" sz="1800" dirty="0">
                <a:effectLst/>
                <a:latin typeface="Cambria" panose="02040503050406030204" pitchFamily="18" charset="0"/>
                <a:ea typeface="Cambria" panose="02040503050406030204" pitchFamily="18" charset="0"/>
                <a:cs typeface="Times New Roman" panose="02020603050405020304" pitchFamily="18" charset="0"/>
              </a:rPr>
              <a:t>Στην εικόνα της συγκεκριμένης διαφάνειας βλέπετε μια σχηματική αναπαράσταση ενός δενδρικού μοντέλου λήψης απόφασης σχετικά με την</a:t>
            </a:r>
            <a:r>
              <a:rPr lang="en-US" sz="1800" dirty="0">
                <a:effectLst/>
                <a:latin typeface="Cambria" panose="02040503050406030204" pitchFamily="18" charset="0"/>
                <a:ea typeface="Cambria" panose="02040503050406030204" pitchFamily="18" charset="0"/>
                <a:cs typeface="Times New Roman" panose="02020603050405020304" pitchFamily="18" charset="0"/>
              </a:rPr>
              <a:t> </a:t>
            </a:r>
            <a:r>
              <a:rPr lang="el-GR" sz="1800" dirty="0">
                <a:effectLst/>
                <a:latin typeface="Cambria" panose="02040503050406030204" pitchFamily="18" charset="0"/>
                <a:ea typeface="Cambria" panose="02040503050406030204" pitchFamily="18" charset="0"/>
                <a:cs typeface="Times New Roman" panose="02020603050405020304" pitchFamily="18" charset="0"/>
              </a:rPr>
              <a:t>αγορά ή όχι ενός αυτοκινήτου απο έναν καταναλωτή.</a:t>
            </a:r>
          </a:p>
          <a:p>
            <a:pPr marL="0" marR="5080" algn="just">
              <a:lnSpc>
                <a:spcPct val="150000"/>
              </a:lnSpc>
              <a:spcBef>
                <a:spcPts val="0"/>
              </a:spcBef>
              <a:spcAft>
                <a:spcPts val="800"/>
              </a:spcAft>
            </a:pPr>
            <a:endParaRPr lang="el-GR" sz="1800" dirty="0">
              <a:effectLst/>
              <a:latin typeface="Cambria" panose="02040503050406030204" pitchFamily="18" charset="0"/>
              <a:ea typeface="Cambria" panose="02040503050406030204" pitchFamily="18" charset="0"/>
              <a:cs typeface="Times New Roman" panose="02020603050405020304" pitchFamily="18" charset="0"/>
            </a:endParaRPr>
          </a:p>
          <a:p>
            <a:pPr marL="0" marR="5080" algn="just">
              <a:lnSpc>
                <a:spcPct val="150000"/>
              </a:lnSpc>
              <a:spcBef>
                <a:spcPts val="0"/>
              </a:spcBef>
              <a:spcAft>
                <a:spcPts val="800"/>
              </a:spcAft>
            </a:pPr>
            <a:r>
              <a:rPr lang="el-GR" sz="1800" dirty="0">
                <a:effectLst/>
                <a:latin typeface="Cambria" panose="02040503050406030204" pitchFamily="18" charset="0"/>
                <a:ea typeface="Cambria" panose="02040503050406030204" pitchFamily="18" charset="0"/>
                <a:cs typeface="Cambria" panose="02040503050406030204" pitchFamily="18" charset="0"/>
              </a:rPr>
              <a:t>Η πρόβλεψη προϋποθέτει ένα σύνολο βημάτων όπως είναι ο εντοπισμός και η συλλογή των δεδομένων, η προεπεξεργασία ΤΟΥΣ  ΚΑΙ Η ΕΞΑΛΕΙΨΗ ΕΛΑΤΤΩΜΑΤΙΚΩΝ ΤΙΜΩΝ</a:t>
            </a:r>
            <a:r>
              <a:rPr lang="el-GR" sz="1800" strike="noStrike" dirty="0">
                <a:effectLst/>
                <a:latin typeface="Cambria" panose="02040503050406030204" pitchFamily="18" charset="0"/>
                <a:ea typeface="Cambria" panose="02040503050406030204" pitchFamily="18" charset="0"/>
                <a:cs typeface="Cambria" panose="02040503050406030204" pitchFamily="18" charset="0"/>
              </a:rPr>
              <a:t>, η ανάπτυξη ενός ή περισσότερων μοντέλων,  και φυσικά η αξιολόγηση και η βελτίωση αυτών αλλά και ολόκληρης της διαδικασίας. </a:t>
            </a:r>
          </a:p>
          <a:p>
            <a:pPr marL="0" marR="5080" algn="just">
              <a:lnSpc>
                <a:spcPct val="150000"/>
              </a:lnSpc>
              <a:spcBef>
                <a:spcPts val="0"/>
              </a:spcBef>
              <a:spcAft>
                <a:spcPts val="800"/>
              </a:spcAft>
            </a:pPr>
            <a:endParaRPr lang="el-GR" sz="1800" strike="noStrike" dirty="0">
              <a:effectLst/>
              <a:latin typeface="Cambria" panose="02040503050406030204" pitchFamily="18" charset="0"/>
              <a:ea typeface="Cambria" panose="02040503050406030204" pitchFamily="18" charset="0"/>
              <a:cs typeface="Cambria" panose="02040503050406030204" pitchFamily="18" charset="0"/>
            </a:endParaRPr>
          </a:p>
          <a:p>
            <a:pPr marL="0" marR="5080" algn="just">
              <a:lnSpc>
                <a:spcPct val="150000"/>
              </a:lnSpc>
              <a:spcBef>
                <a:spcPts val="0"/>
              </a:spcBef>
              <a:spcAft>
                <a:spcPts val="800"/>
              </a:spcAft>
            </a:pPr>
            <a:r>
              <a:rPr lang="el-GR" sz="1800" dirty="0">
                <a:effectLst/>
                <a:latin typeface="Cambria" panose="02040503050406030204" pitchFamily="18" charset="0"/>
                <a:ea typeface="Cambria" panose="02040503050406030204" pitchFamily="18" charset="0"/>
                <a:cs typeface="Times New Roman" panose="02020603050405020304" pitchFamily="18" charset="0"/>
              </a:rPr>
              <a:t>Το πρόβλημα της πρόβλεψης της συπεριφοράς των καταναλωτών εντάσσεται στην κατηγορία των προβλημάτων ταξινόμησης καθώς ουσιαστικά προσπαθούμε να ταξινομήσουμε κάθε πελάτη σε μία εκ των δύο πιθανών κατηγοριών, αυτή δηλαδή του αγοραστή ή όχι ενός προϊόντος. Οι μέθοδοι που χρησιμοποιούνται συνήθως, βάσίζονται τόσο σε στατιστικά μοντέλα, όπως είναι η γραμμική παλινδρόμηση, σε μοντέλα μηχανικής μάθησης όπως είναι οι αλγόριθμοι δέντρων αποφάσεων και ενίοτε σε τεχνικες συνεργατικού φιλτραρίσματος που χρησιμοποιούνται πολύ  στα συστήματα προτάσεων.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C8AC2CB-02F3-4787-B598-923EEFF9DF17}" type="slidenum">
              <a:rPr lang="el-GR" smtClean="0"/>
              <a:t>4</a:t>
            </a:fld>
            <a:endParaRPr lang="el-GR"/>
          </a:p>
        </p:txBody>
      </p:sp>
    </p:spTree>
    <p:extLst>
      <p:ext uri="{BB962C8B-B14F-4D97-AF65-F5344CB8AC3E}">
        <p14:creationId xmlns:p14="http://schemas.microsoft.com/office/powerpoint/2010/main" val="1072904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t>Εδώ βλέπουμε αριστερά μία σχηματική αναπαράσταση του αλγορίθμου </a:t>
            </a:r>
            <a:r>
              <a:rPr lang="en-US" dirty="0"/>
              <a:t>Random Forest </a:t>
            </a:r>
            <a:r>
              <a:rPr lang="el-GR" dirty="0"/>
              <a:t>ο οποίος είναι μια παραλλαγή της τεχνικής </a:t>
            </a:r>
            <a:r>
              <a:rPr lang="en-US" dirty="0"/>
              <a:t>bootstrap aggregating</a:t>
            </a:r>
            <a:r>
              <a:rPr lang="el-GR" dirty="0"/>
              <a:t>,</a:t>
            </a:r>
            <a:r>
              <a:rPr lang="en-US" dirty="0"/>
              <a:t> </a:t>
            </a:r>
            <a:r>
              <a:rPr lang="el-GR" dirty="0"/>
              <a:t>γνωστή και ως </a:t>
            </a:r>
            <a:r>
              <a:rPr lang="en-US" dirty="0"/>
              <a:t>bagging, </a:t>
            </a:r>
            <a:r>
              <a:rPr lang="el-GR" dirty="0"/>
              <a:t>η οποία λαμβάνει τυχαία δείγματα απο το σύνολο εκπαίδευσης και εκπαιδεύει ενα </a:t>
            </a:r>
            <a:r>
              <a:rPr lang="el-GR" sz="1800" dirty="0">
                <a:effectLst/>
                <a:latin typeface="Cambria" panose="02040503050406030204" pitchFamily="18" charset="0"/>
                <a:ea typeface="Calibri" panose="020F0502020204030204" pitchFamily="34" charset="0"/>
                <a:cs typeface="Times New Roman" panose="02020603050405020304" pitchFamily="18" charset="0"/>
              </a:rPr>
              <a:t>δέντρο αποφάσεων για κάθε δείγμα. </a:t>
            </a: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Cambria" panose="02040503050406030204" pitchFamily="18" charset="0"/>
                <a:ea typeface="Calibri" panose="020F0502020204030204" pitchFamily="34" charset="0"/>
                <a:cs typeface="Times New Roman" panose="02020603050405020304" pitchFamily="18" charset="0"/>
              </a:rPr>
              <a:t>Κατόπιν, τα δέντρα συνδέονται σε ένα σύνολο και οι τελικές προβλέψεις λαμβάνονται μέσω ψηφοφορίας ή μέσου όρου των προβλέψεων των δέντρων. Έτσι βελτιώνεται η σταθερότητα και η ακρίβεια των προβλέψεων ενώ με παρόμοιο τρόπο λειτουργεί και ο αλγόριμος </a:t>
            </a:r>
            <a:r>
              <a:rPr lang="en-US" sz="1800" dirty="0">
                <a:effectLst/>
                <a:latin typeface="Cambria" panose="02040503050406030204" pitchFamily="18" charset="0"/>
                <a:ea typeface="Calibri" panose="020F0502020204030204" pitchFamily="34" charset="0"/>
                <a:cs typeface="Times New Roman" panose="02020603050405020304" pitchFamily="18" charset="0"/>
              </a:rPr>
              <a:t>Random Forest </a:t>
            </a:r>
            <a:r>
              <a:rPr lang="el-GR" sz="1800" dirty="0">
                <a:effectLst/>
                <a:latin typeface="Cambria" panose="02040503050406030204" pitchFamily="18" charset="0"/>
                <a:ea typeface="Calibri" panose="020F0502020204030204" pitchFamily="34" charset="0"/>
                <a:cs typeface="Times New Roman" panose="02020603050405020304" pitchFamily="18" charset="0"/>
              </a:rPr>
              <a:t>ΠΟΥ ΧΡΗΣΙΜΟΠΟΙΗΘΗΚΕ ΣΤΗΝ ΠΑΡΟΥΣΑ ΔΙΠΛΩΜΑΤΙΚΗ ΕΡΓΑΣΙΑ, και χρησιμοποιεί τυχαία επιλεγμένα χαρακτηριστικά σε κάθε κόμβο των δέντρων αποφάσεων,</a:t>
            </a:r>
            <a:r>
              <a:rPr lang="en-US" sz="1800" dirty="0">
                <a:effectLst/>
                <a:latin typeface="Cambria" panose="02040503050406030204" pitchFamily="18" charset="0"/>
                <a:ea typeface="Calibri" panose="020F0502020204030204" pitchFamily="34" charset="0"/>
                <a:cs typeface="Times New Roman" panose="02020603050405020304" pitchFamily="18" charset="0"/>
              </a:rPr>
              <a:t> </a:t>
            </a:r>
            <a:r>
              <a:rPr lang="el-GR" sz="1800" dirty="0">
                <a:effectLst/>
                <a:latin typeface="Cambria" panose="02040503050406030204" pitchFamily="18" charset="0"/>
                <a:ea typeface="Calibri" panose="020F0502020204030204" pitchFamily="34" charset="0"/>
                <a:cs typeface="Times New Roman" panose="02020603050405020304" pitchFamily="18" charset="0"/>
              </a:rPr>
              <a:t>οδηγώντας σε πιο πολυμεταβλητές προβλέψεις.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Cambria" panose="02040503050406030204" pitchFamily="18" charset="0"/>
                <a:ea typeface="Calibri" panose="020F0502020204030204" pitchFamily="34" charset="0"/>
                <a:cs typeface="Times New Roman" panose="02020603050405020304" pitchFamily="18" charset="0"/>
              </a:rPr>
              <a:t>Στο διπλανό σχήμα παρουσιάζεται μια άλλη βασική τεχνική που χρησιμοποιήθηκε και αυτή για τη διεκπεραίωση της εργασίας, και είναι η μέθοδος </a:t>
            </a:r>
            <a:r>
              <a:rPr lang="en-US" sz="1800" dirty="0">
                <a:effectLst/>
                <a:latin typeface="Cambria" panose="02040503050406030204" pitchFamily="18" charset="0"/>
                <a:ea typeface="Calibri" panose="020F0502020204030204" pitchFamily="34" charset="0"/>
                <a:cs typeface="Times New Roman" panose="02020603050405020304" pitchFamily="18" charset="0"/>
              </a:rPr>
              <a:t>Boosting </a:t>
            </a:r>
            <a:r>
              <a:rPr lang="el-GR" sz="1800" dirty="0">
                <a:effectLst/>
                <a:latin typeface="Cambria" panose="02040503050406030204" pitchFamily="18" charset="0"/>
                <a:ea typeface="Calibri" panose="020F0502020204030204" pitchFamily="34" charset="0"/>
                <a:cs typeface="Times New Roman" panose="02020603050405020304" pitchFamily="18" charset="0"/>
              </a:rPr>
              <a:t>που εστιάζει στην εκπαίδευση δέντρων αποφάσεων που επικεντρώνονται στα παραδείγματα που δυσκολεύουν το μοντέλο. Τα δέντρα εκπαιδεύονται σειριακά, με κάθε νέο δέντρο να προσπαθεί να διορθώσει ουσιαστικά τα λάθη του προηγούμενου δέντρου, έχοντας ως αποτέλεσμα η τεχνική της ενίσχυσης να βελτιώνει συνεχώς την απόδοση του συνόλου.</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C8AC2CB-02F3-4787-B598-923EEFF9DF17}" type="slidenum">
              <a:rPr lang="el-GR" smtClean="0"/>
              <a:t>5</a:t>
            </a:fld>
            <a:endParaRPr lang="el-GR"/>
          </a:p>
        </p:txBody>
      </p:sp>
    </p:spTree>
    <p:extLst>
      <p:ext uri="{BB962C8B-B14F-4D97-AF65-F5344CB8AC3E}">
        <p14:creationId xmlns:p14="http://schemas.microsoft.com/office/powerpoint/2010/main" val="225484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z="1800" dirty="0">
                <a:effectLst/>
                <a:latin typeface="Cambria" panose="02040503050406030204" pitchFamily="18" charset="0"/>
                <a:ea typeface="Cambria" panose="02040503050406030204" pitchFamily="18" charset="0"/>
                <a:cs typeface="Cambria" panose="02040503050406030204" pitchFamily="18" charset="0"/>
              </a:rPr>
              <a:t>Η πειραματική μεθοδολογία της ΠΑΡΟΥΣΑΣ ΔΙΠΛΩΜΑΤΙΚΗΣ αφορά τη χρήση ή την απόκτηση προϊόντων ή υπηρεσιών από πελάτες του Ισπανικού πολυεθνικού ομίλου επιχειρήσεων </a:t>
            </a:r>
            <a:r>
              <a:rPr lang="en-US" sz="1800" dirty="0">
                <a:effectLst/>
                <a:latin typeface="Cambria" panose="02040503050406030204" pitchFamily="18" charset="0"/>
                <a:ea typeface="Cambria" panose="02040503050406030204" pitchFamily="18" charset="0"/>
                <a:cs typeface="Cambria" panose="02040503050406030204" pitchFamily="18" charset="0"/>
              </a:rPr>
              <a:t>Santander</a:t>
            </a:r>
            <a:r>
              <a:rPr lang="el-GR" sz="1800" dirty="0">
                <a:effectLst/>
                <a:latin typeface="Cambria" panose="02040503050406030204" pitchFamily="18" charset="0"/>
                <a:ea typeface="Cambria" panose="02040503050406030204" pitchFamily="18" charset="0"/>
                <a:cs typeface="Cambria" panose="02040503050406030204" pitchFamily="18" charset="0"/>
              </a:rPr>
              <a:t>, και συγκεκριμένα από την τράπεζα </a:t>
            </a:r>
            <a:r>
              <a:rPr lang="en-US" sz="1800" dirty="0">
                <a:effectLst/>
                <a:latin typeface="Cambria" panose="02040503050406030204" pitchFamily="18" charset="0"/>
                <a:ea typeface="Cambria" panose="02040503050406030204" pitchFamily="18" charset="0"/>
                <a:cs typeface="Cambria" panose="02040503050406030204" pitchFamily="18" charset="0"/>
              </a:rPr>
              <a:t>Santander Bank</a:t>
            </a:r>
            <a:r>
              <a:rPr lang="el-GR" sz="1800" dirty="0">
                <a:effectLst/>
                <a:latin typeface="Cambria" panose="02040503050406030204" pitchFamily="18" charset="0"/>
                <a:ea typeface="Cambria" panose="02040503050406030204" pitchFamily="18" charset="0"/>
                <a:cs typeface="Cambria" panose="02040503050406030204" pitchFamily="18" charset="0"/>
              </a:rPr>
              <a:t>. Το πλαίσιο που αναπτύχθηκε, δέχεται ως είσοδο ένα σύνολο δεδομένων με τα χαρακτηριστικά του, ΚΑΙ ΣΥΓΚΕΚΡΙΜΕΝΑ ΤΟΥΣ βπελάτες των οποίων τη συμπεριφορά προβλέψαμε.  Η αξιολόγηση των προβλέψεων έγινε μέσω μετρικών που θα δείτε σε επόμενη διαφάνεια. Δεδομένου ότι το ζητούενο αφορά την απόκτηση ή μη, προιόντων και υπηρεσιών από τους πελάτες της  τράπεζας, ο ορίζοντας πρόβλεψης που χρησιμοποιήθηκε είναι ο επόμενος μήνας, και τα δεδομένα εισόδου είναι  του προηγούμενου μήνα απο αυτόν που επιθυμούμε να προβλέψουμε.</a:t>
            </a:r>
          </a:p>
          <a:p>
            <a:pPr marL="0" marR="12700" algn="just">
              <a:lnSpc>
                <a:spcPct val="150000"/>
              </a:lnSpc>
              <a:spcBef>
                <a:spcPts val="0"/>
              </a:spcBef>
              <a:spcAft>
                <a:spcPts val="0"/>
              </a:spcAft>
              <a:tabLst>
                <a:tab pos="591820" algn="l"/>
              </a:tabLst>
            </a:pPr>
            <a:endParaRPr lang="el-GR" sz="1800" dirty="0">
              <a:effectLst/>
              <a:latin typeface="Cambria" panose="02040503050406030204" pitchFamily="18" charset="0"/>
              <a:ea typeface="Cambria" panose="02040503050406030204" pitchFamily="18" charset="0"/>
              <a:cs typeface="Cambria" panose="02040503050406030204" pitchFamily="18" charset="0"/>
            </a:endParaRPr>
          </a:p>
          <a:p>
            <a:pPr marL="0" marR="12700" algn="just">
              <a:lnSpc>
                <a:spcPct val="150000"/>
              </a:lnSpc>
              <a:spcBef>
                <a:spcPts val="0"/>
              </a:spcBef>
              <a:spcAft>
                <a:spcPts val="0"/>
              </a:spcAft>
              <a:tabLst>
                <a:tab pos="591820" algn="l"/>
              </a:tabLst>
            </a:pPr>
            <a:r>
              <a:rPr lang="el-GR" sz="1800" dirty="0">
                <a:effectLst/>
                <a:latin typeface="Cambria" panose="02040503050406030204" pitchFamily="18" charset="0"/>
                <a:ea typeface="Cambria" panose="02040503050406030204" pitchFamily="18" charset="0"/>
                <a:cs typeface="Cambria" panose="02040503050406030204" pitchFamily="18" charset="0"/>
              </a:rPr>
              <a:t>Η μεθοδολογία που ακολουθήθηκε είναι βασισμένη στην πειραματική διαδικασία που περιγράφεται στη διαφάνεια και αναπτύχθηκε σε περιβάλλον </a:t>
            </a:r>
            <a:r>
              <a:rPr lang="en-US" sz="1800" dirty="0" err="1">
                <a:effectLst/>
                <a:latin typeface="Cambria" panose="02040503050406030204" pitchFamily="18" charset="0"/>
                <a:ea typeface="Cambria" panose="02040503050406030204" pitchFamily="18" charset="0"/>
                <a:cs typeface="Cambria" panose="02040503050406030204" pitchFamily="18" charset="0"/>
              </a:rPr>
              <a:t>Jupyter</a:t>
            </a:r>
            <a:r>
              <a:rPr lang="en-US" sz="1800" dirty="0">
                <a:effectLst/>
                <a:latin typeface="Cambria" panose="02040503050406030204" pitchFamily="18" charset="0"/>
                <a:ea typeface="Cambria" panose="02040503050406030204" pitchFamily="18" charset="0"/>
                <a:cs typeface="Cambria" panose="02040503050406030204" pitchFamily="18" charset="0"/>
              </a:rPr>
              <a:t> Notebook</a:t>
            </a:r>
            <a:r>
              <a:rPr lang="el-GR" sz="1800" dirty="0">
                <a:effectLst/>
                <a:latin typeface="Cambria" panose="02040503050406030204" pitchFamily="18" charset="0"/>
                <a:ea typeface="Cambria" panose="02040503050406030204" pitchFamily="18" charset="0"/>
                <a:cs typeface="Cambria" panose="02040503050406030204" pitchFamily="18" charset="0"/>
              </a:rPr>
              <a:t> και σε γλώσσα προγραμματισμού </a:t>
            </a:r>
            <a:r>
              <a:rPr lang="en-US" sz="1800" dirty="0">
                <a:effectLst/>
                <a:latin typeface="Cambria" panose="02040503050406030204" pitchFamily="18" charset="0"/>
                <a:ea typeface="Cambria" panose="02040503050406030204" pitchFamily="18" charset="0"/>
                <a:cs typeface="Cambria" panose="02040503050406030204" pitchFamily="18" charset="0"/>
              </a:rPr>
              <a:t>Python</a:t>
            </a:r>
            <a:r>
              <a:rPr lang="el-GR" sz="1800" dirty="0">
                <a:effectLst/>
                <a:latin typeface="Cambria" panose="02040503050406030204" pitchFamily="18" charset="0"/>
                <a:ea typeface="Cambria" panose="02040503050406030204" pitchFamily="18" charset="0"/>
                <a:cs typeface="Cambria" panose="02040503050406030204" pitchFamily="18" charset="0"/>
              </a:rPr>
              <a:t> ενώ ο κώδικας μπορεί να βρεθεί στον προσωπικό μου λογαριασμό </a:t>
            </a:r>
            <a:r>
              <a:rPr lang="en-US" sz="1800" dirty="0">
                <a:effectLst/>
                <a:latin typeface="Cambria" panose="02040503050406030204" pitchFamily="18" charset="0"/>
                <a:ea typeface="Cambria" panose="02040503050406030204" pitchFamily="18" charset="0"/>
                <a:cs typeface="Cambria" panose="02040503050406030204" pitchFamily="18" charset="0"/>
              </a:rPr>
              <a:t>GitHub</a:t>
            </a:r>
            <a:r>
              <a:rPr lang="el-GR" sz="1800" dirty="0">
                <a:effectLst/>
                <a:latin typeface="Cambria" panose="02040503050406030204" pitchFamily="18" charset="0"/>
                <a:ea typeface="Cambria" panose="02040503050406030204" pitchFamily="18" charset="0"/>
                <a:cs typeface="Cambria" panose="02040503050406030204" pitchFamily="18" charset="0"/>
              </a:rPr>
              <a:t>: </a:t>
            </a:r>
            <a:r>
              <a:rPr lang="el-GR" sz="1800" u="sng" dirty="0">
                <a:solidFill>
                  <a:srgbClr val="0563C1"/>
                </a:solidFill>
                <a:effectLst/>
                <a:latin typeface="Cambria" panose="02040503050406030204" pitchFamily="18" charset="0"/>
                <a:ea typeface="Cambria" panose="02040503050406030204" pitchFamily="18" charset="0"/>
                <a:cs typeface="Cambria" panose="02040503050406030204" pitchFamily="18" charset="0"/>
              </a:rPr>
              <a:t>που φαίνεται στο κάτω δεξιά μέρος της διαφάνειας . </a:t>
            </a:r>
          </a:p>
          <a:p>
            <a:pPr marL="0" marR="12700" algn="just">
              <a:lnSpc>
                <a:spcPct val="150000"/>
              </a:lnSpc>
              <a:spcBef>
                <a:spcPts val="0"/>
              </a:spcBef>
              <a:spcAft>
                <a:spcPts val="0"/>
              </a:spcAft>
              <a:tabLst>
                <a:tab pos="591820" algn="l"/>
              </a:tabLst>
            </a:pPr>
            <a:endParaRPr lang="el-GR" sz="1800" u="sng" dirty="0">
              <a:solidFill>
                <a:srgbClr val="0563C1"/>
              </a:solidFill>
              <a:effectLst/>
              <a:latin typeface="Cambria" panose="02040503050406030204" pitchFamily="18" charset="0"/>
              <a:ea typeface="Cambria" panose="02040503050406030204" pitchFamily="18" charset="0"/>
              <a:cs typeface="Cambria" panose="02040503050406030204" pitchFamily="18" charset="0"/>
            </a:endParaRPr>
          </a:p>
          <a:p>
            <a:pPr marL="0" marR="12700" algn="just">
              <a:lnSpc>
                <a:spcPct val="150000"/>
              </a:lnSpc>
              <a:spcBef>
                <a:spcPts val="0"/>
              </a:spcBef>
              <a:spcAft>
                <a:spcPts val="0"/>
              </a:spcAft>
              <a:tabLst>
                <a:tab pos="591820" algn="l"/>
              </a:tabLst>
            </a:pPr>
            <a:r>
              <a:rPr lang="el-GR" sz="1800" dirty="0">
                <a:effectLst/>
                <a:latin typeface="Cambria" panose="02040503050406030204" pitchFamily="18" charset="0"/>
                <a:ea typeface="Cambria" panose="02040503050406030204" pitchFamily="18" charset="0"/>
                <a:cs typeface="Cambria" panose="02040503050406030204" pitchFamily="18" charset="0"/>
              </a:rPr>
              <a:t>Η μεθοδολόγία π</a:t>
            </a:r>
            <a:r>
              <a:rPr lang="el-GR"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εριλαμβάνει 5 διακριτά βήματα.</a:t>
            </a:r>
          </a:p>
          <a:p>
            <a:pPr marL="0" marR="12700" algn="just">
              <a:lnSpc>
                <a:spcPct val="150000"/>
              </a:lnSpc>
              <a:spcBef>
                <a:spcPts val="0"/>
              </a:spcBef>
              <a:spcAft>
                <a:spcPts val="0"/>
              </a:spcAft>
              <a:tabLst>
                <a:tab pos="591820" algn="l"/>
              </a:tabLst>
            </a:pPr>
            <a:r>
              <a:rPr lang="el-GR" sz="18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Αρχικά, έχουμε την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12700" lvl="0" indent="-342900" algn="just">
              <a:lnSpc>
                <a:spcPct val="150000"/>
              </a:lnSpc>
              <a:spcBef>
                <a:spcPts val="0"/>
              </a:spcBef>
              <a:spcAft>
                <a:spcPts val="0"/>
              </a:spcAft>
              <a:buFont typeface="Symbol" panose="05050102010706020507" pitchFamily="18" charset="2"/>
              <a:buChar char=""/>
              <a:tabLst>
                <a:tab pos="457200" algn="l"/>
              </a:tabLst>
            </a:pPr>
            <a:r>
              <a:rPr lang="el-GR" sz="1800" dirty="0">
                <a:effectLst/>
                <a:latin typeface="Cambria" panose="02040503050406030204" pitchFamily="18" charset="0"/>
                <a:ea typeface="Cambria" panose="02040503050406030204" pitchFamily="18" charset="0"/>
                <a:cs typeface="Cambria" panose="02040503050406030204" pitchFamily="18" charset="0"/>
              </a:rPr>
              <a:t>Ανάγνωση και Προεπεξεργασία δεδομένων όπου το στάδιο αυτό περιλαμβάνει την επεξεργασία των χαρακτηριστικών των δεδομένων εισόδου για την καλύτερη εκπαίδευση των μοντέλων πρόβλεψης και, άρα, την παραγωγή καλύτερων αποτελεσμάτων.</a:t>
            </a:r>
          </a:p>
          <a:p>
            <a:pPr marL="342900" marR="12700" lvl="0" indent="-342900" algn="just">
              <a:lnSpc>
                <a:spcPct val="150000"/>
              </a:lnSpc>
              <a:spcBef>
                <a:spcPts val="0"/>
              </a:spcBef>
              <a:spcAft>
                <a:spcPts val="0"/>
              </a:spcAft>
              <a:buFont typeface="Symbol" panose="05050102010706020507" pitchFamily="18" charset="2"/>
              <a:buChar char=""/>
              <a:tabLst>
                <a:tab pos="457200" algn="l"/>
              </a:tabLst>
            </a:pPr>
            <a:r>
              <a:rPr lang="el-GR" sz="1800" dirty="0">
                <a:effectLst/>
                <a:latin typeface="Cambria" panose="02040503050406030204" pitchFamily="18" charset="0"/>
                <a:ea typeface="Cambria" panose="02040503050406030204" pitchFamily="18" charset="0"/>
                <a:cs typeface="Times New Roman" panose="02020603050405020304" pitchFamily="18" charset="0"/>
              </a:rPr>
              <a:t>Δευτερον περιλαμβάνει την </a:t>
            </a:r>
            <a:r>
              <a:rPr lang="el-GR" sz="1800" dirty="0">
                <a:effectLst/>
                <a:latin typeface="Cambria" panose="02040503050406030204" pitchFamily="18" charset="0"/>
                <a:ea typeface="Cambria" panose="02040503050406030204" pitchFamily="18" charset="0"/>
                <a:cs typeface="Cambria" panose="02040503050406030204" pitchFamily="18" charset="0"/>
              </a:rPr>
              <a:t>Ανάπτυξη μοντέλων πρόβλεψης, όπου εδώ δημιουργούνται και εκπαιδεύονται τα μοντέλα, με τη δοκιμή των τιμών των υπερπαραμέτρων τους.</a:t>
            </a:r>
          </a:p>
          <a:p>
            <a:pPr marL="342900" marR="12700" lvl="0" indent="-342900" algn="just">
              <a:lnSpc>
                <a:spcPct val="150000"/>
              </a:lnSpc>
              <a:spcBef>
                <a:spcPts val="0"/>
              </a:spcBef>
              <a:spcAft>
                <a:spcPts val="0"/>
              </a:spcAft>
              <a:buFont typeface="Symbol" panose="05050102010706020507" pitchFamily="18" charset="2"/>
              <a:buChar char=""/>
              <a:tabLst>
                <a:tab pos="457200" algn="l"/>
              </a:tabLst>
            </a:pPr>
            <a:r>
              <a:rPr lang="el-GR" sz="1800" dirty="0">
                <a:effectLst/>
                <a:latin typeface="Cambria" panose="02040503050406030204" pitchFamily="18" charset="0"/>
                <a:ea typeface="Cambria" panose="02040503050406030204" pitchFamily="18" charset="0"/>
                <a:cs typeface="Cambria" panose="02040503050406030204" pitchFamily="18" charset="0"/>
              </a:rPr>
              <a:t>Τρίτον την εξαγωγή αποτελεσμάτων και αξιολόγηση των μοντέλων που προέκυψαν, κάνοντας  χρήση μετρικών απόδοσης. </a:t>
            </a:r>
          </a:p>
          <a:p>
            <a:pPr marL="342900" marR="12700" lvl="0" indent="-342900" algn="just">
              <a:lnSpc>
                <a:spcPct val="150000"/>
              </a:lnSpc>
              <a:spcBef>
                <a:spcPts val="0"/>
              </a:spcBef>
              <a:spcAft>
                <a:spcPts val="0"/>
              </a:spcAft>
              <a:buFont typeface="Symbol" panose="05050102010706020507" pitchFamily="18" charset="2"/>
              <a:buChar char=""/>
              <a:tabLst>
                <a:tab pos="457200" algn="l"/>
              </a:tabLst>
            </a:pPr>
            <a:r>
              <a:rPr lang="el-GR" sz="1800" dirty="0">
                <a:effectLst/>
                <a:latin typeface="Cambria" panose="02040503050406030204" pitchFamily="18" charset="0"/>
                <a:ea typeface="Cambria" panose="02040503050406030204" pitchFamily="18" charset="0"/>
                <a:cs typeface="Cambria" panose="02040503050406030204" pitchFamily="18" charset="0"/>
              </a:rPr>
              <a:t>Τέταρτο είναι το στάδιο της επιλογής βέλτιστου μοντέλου από το σύνολο της πειραματικής διαδικασίας</a:t>
            </a:r>
          </a:p>
          <a:p>
            <a:pPr marL="342900" marR="12700" lvl="0" indent="-342900" algn="just">
              <a:lnSpc>
                <a:spcPct val="150000"/>
              </a:lnSpc>
              <a:spcBef>
                <a:spcPts val="0"/>
              </a:spcBef>
              <a:spcAft>
                <a:spcPts val="0"/>
              </a:spcAft>
              <a:buFont typeface="Symbol" panose="05050102010706020507" pitchFamily="18" charset="2"/>
              <a:buChar char=""/>
              <a:tabLst>
                <a:tab pos="457200" algn="l"/>
              </a:tabLst>
            </a:pPr>
            <a:r>
              <a:rPr lang="el-GR" sz="1800" dirty="0">
                <a:effectLst/>
                <a:latin typeface="Cambria" panose="02040503050406030204" pitchFamily="18" charset="0"/>
                <a:ea typeface="Cambria" panose="02040503050406030204" pitchFamily="18" charset="0"/>
                <a:cs typeface="Times New Roman" panose="02020603050405020304" pitchFamily="18" charset="0"/>
              </a:rPr>
              <a:t>Και τέλος έχουμε την οπτικοποίηση των αποτελεσμάτων που εξήχθησαν, μέσω γραφικών παραστάσεων και ανάλυσης τους.</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C8AC2CB-02F3-4787-B598-923EEFF9DF17}" type="slidenum">
              <a:rPr lang="el-GR" smtClean="0"/>
              <a:t>6</a:t>
            </a:fld>
            <a:endParaRPr lang="el-GR"/>
          </a:p>
        </p:txBody>
      </p:sp>
    </p:spTree>
    <p:extLst>
      <p:ext uri="{BB962C8B-B14F-4D97-AF65-F5344CB8AC3E}">
        <p14:creationId xmlns:p14="http://schemas.microsoft.com/office/powerpoint/2010/main" val="2590372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strike="noStrike" dirty="0"/>
              <a:t>Η όλη πειραματική διαδικασία βασίστηκε στο σύνολο δεδομένων που ανέφερα και προηγουμένως και αντλήθηκε απο την πλατφόρμα </a:t>
            </a:r>
            <a:r>
              <a:rPr lang="en-US" strike="noStrike" dirty="0"/>
              <a:t>Kaggle </a:t>
            </a:r>
            <a:r>
              <a:rPr lang="el-GR" strike="noStrike" dirty="0"/>
              <a:t>στην οποία ανέβηκε ως ενεργός διαγωνισμός.</a:t>
            </a:r>
          </a:p>
          <a:p>
            <a:endParaRPr lang="el-GR" strike="noStrike" dirty="0"/>
          </a:p>
          <a:p>
            <a:r>
              <a:rPr lang="el-GR" dirty="0"/>
              <a:t>Οι συνολικοί χρήστες των υπηρεσιών της τράπεζας  ανέρχονταν αρχικά γύρω στα 13 εκατομμύρια και ΥΣΤΕΡΑ ΑΠΌ ΑΦΑΙΡΕΣΗ ΑΠΟΘΑΝΟΝΤΩΝ ΚΑΙ ΠΕΛΑΤΩΝ </a:t>
            </a:r>
            <a:r>
              <a:rPr lang="el-GR" strike="noStrike" dirty="0"/>
              <a:t>των οποίων τα δεδομένα έλειπαν στο βάθος των 18 μηνών του ορίζοντα πρόβλεψης, </a:t>
            </a:r>
            <a:r>
              <a:rPr lang="el-GR" dirty="0"/>
              <a:t>καταλήξαμε να μελετήσουμε περίπου 6.000.000 καταναλωτές. Ο διαχωρισμός του </a:t>
            </a:r>
            <a:r>
              <a:rPr lang="en-US" dirty="0"/>
              <a:t>train &amp; test set</a:t>
            </a:r>
            <a:r>
              <a:rPr lang="el-GR" dirty="0"/>
              <a:t> έγινε για διαδοχικούς μήνες δλδ παραδείγματος χάριν για την περίπτωση που ένα μοντέλο εκπαιδέυτηκε σε δεδομένα του μηνα Ιανουαρίου τότε το τεστ πραγματοποιήθηκε σε δεδομένα του μήνα Φεβρουαρίου. </a:t>
            </a:r>
          </a:p>
          <a:p>
            <a:endParaRPr lang="el-GR" dirty="0"/>
          </a:p>
          <a:p>
            <a:r>
              <a:rPr lang="el-GR" sz="1800" dirty="0">
                <a:effectLst/>
                <a:latin typeface="Cambria" panose="02040503050406030204" pitchFamily="18" charset="0"/>
                <a:ea typeface="Cambria" panose="02040503050406030204" pitchFamily="18" charset="0"/>
                <a:cs typeface="Cambria" panose="02040503050406030204" pitchFamily="18" charset="0"/>
              </a:rPr>
              <a:t>Οι μετρικές που χρησιμοποιήθηκαν είναι οι : </a:t>
            </a:r>
            <a:r>
              <a:rPr lang="en-US" sz="1800" dirty="0">
                <a:effectLst/>
                <a:latin typeface="Cambria" panose="02040503050406030204" pitchFamily="18" charset="0"/>
                <a:ea typeface="Cambria" panose="02040503050406030204" pitchFamily="18" charset="0"/>
                <a:cs typeface="Cambria" panose="02040503050406030204" pitchFamily="18" charset="0"/>
              </a:rPr>
              <a:t>precision</a:t>
            </a:r>
            <a:r>
              <a:rPr lang="el-GR" sz="180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recall</a:t>
            </a:r>
            <a:r>
              <a:rPr lang="el-GR" sz="1800" dirty="0">
                <a:effectLst/>
                <a:latin typeface="Cambria" panose="02040503050406030204" pitchFamily="18" charset="0"/>
                <a:ea typeface="Cambria" panose="02040503050406030204" pitchFamily="18" charset="0"/>
                <a:cs typeface="Cambria" panose="02040503050406030204" pitchFamily="18" charset="0"/>
              </a:rPr>
              <a:t>, </a:t>
            </a:r>
            <a:r>
              <a:rPr lang="en-US" sz="1800" dirty="0">
                <a:effectLst/>
                <a:latin typeface="Cambria" panose="02040503050406030204" pitchFamily="18" charset="0"/>
                <a:ea typeface="Cambria" panose="02040503050406030204" pitchFamily="18" charset="0"/>
                <a:cs typeface="Cambria" panose="02040503050406030204" pitchFamily="18" charset="0"/>
              </a:rPr>
              <a:t>accuracy</a:t>
            </a:r>
            <a:r>
              <a:rPr lang="el-GR" sz="1800" dirty="0">
                <a:effectLst/>
                <a:latin typeface="Cambria" panose="02040503050406030204" pitchFamily="18" charset="0"/>
                <a:ea typeface="Cambria" panose="02040503050406030204" pitchFamily="18" charset="0"/>
                <a:cs typeface="Cambria" panose="02040503050406030204" pitchFamily="18" charset="0"/>
              </a:rPr>
              <a:t>, και </a:t>
            </a:r>
            <a:r>
              <a:rPr lang="en-US" sz="1800" dirty="0">
                <a:effectLst/>
                <a:latin typeface="Cambria" panose="02040503050406030204" pitchFamily="18" charset="0"/>
                <a:ea typeface="Cambria" panose="02040503050406030204" pitchFamily="18" charset="0"/>
                <a:cs typeface="Cambria" panose="02040503050406030204" pitchFamily="18" charset="0"/>
              </a:rPr>
              <a:t>AUC</a:t>
            </a:r>
            <a:r>
              <a:rPr lang="el-GR" sz="1800" dirty="0">
                <a:effectLst/>
                <a:latin typeface="Cambria" panose="02040503050406030204" pitchFamily="18" charset="0"/>
                <a:ea typeface="Cambria" panose="02040503050406030204" pitchFamily="18" charset="0"/>
                <a:cs typeface="Cambria" panose="02040503050406030204" pitchFamily="18" charset="0"/>
              </a:rPr>
              <a:t>, με τη μεγαλύτερη βαρύτητα να δίνεται στο </a:t>
            </a:r>
            <a:r>
              <a:rPr lang="en-US" sz="1800" dirty="0">
                <a:effectLst/>
                <a:latin typeface="Cambria" panose="02040503050406030204" pitchFamily="18" charset="0"/>
                <a:ea typeface="Cambria" panose="02040503050406030204" pitchFamily="18" charset="0"/>
                <a:cs typeface="Cambria" panose="02040503050406030204" pitchFamily="18" charset="0"/>
              </a:rPr>
              <a:t>AUC</a:t>
            </a:r>
            <a:r>
              <a:rPr lang="el-GR" sz="1800" dirty="0">
                <a:effectLst/>
                <a:latin typeface="Cambria" panose="02040503050406030204" pitchFamily="18" charset="0"/>
                <a:ea typeface="Cambria" panose="02040503050406030204" pitchFamily="18" charset="0"/>
                <a:cs typeface="Cambria" panose="02040503050406030204" pitchFamily="18" charset="0"/>
              </a:rPr>
              <a:t> μιας και δείχνει την πληρέστερη εικόνα για το συγκεκριμένο πεδίο εφαρμογής.</a:t>
            </a:r>
          </a:p>
          <a:p>
            <a:endParaRPr lang="el-GR"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Cambria" panose="02040503050406030204" pitchFamily="18" charset="0"/>
                <a:ea typeface="Calibri" panose="020F0502020204030204" pitchFamily="34" charset="0"/>
                <a:cs typeface="Times New Roman" panose="02020603050405020304" pitchFamily="18" charset="0"/>
              </a:rPr>
              <a:t>Να σημειώσουμε εδώ πως η αξιολόγηση συνίσταται σε δύο διαφορετικά σενάρια πρόβλεψης.</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Cambria" panose="02040503050406030204" pitchFamily="18" charset="0"/>
                <a:ea typeface="Calibri" panose="020F0502020204030204" pitchFamily="34" charset="0"/>
                <a:cs typeface="Times New Roman" panose="02020603050405020304" pitchFamily="18" charset="0"/>
              </a:rPr>
              <a:t>Το πρώτο και καθολικό είναι αυτό κατα το οποίο κάθε μοντέλο με τις υπερπαραμέτρους του καλείται να προβλέψει για κάθε προϊόν που εξετάζουμε το άν και κατα πόσο οι πελάτες θα συνεχίσουν να έχουν, θα συνεχίσουν να μην έχουν, θα πάψουν να χρησιμοποιούν ή θα αποκτήσουν ένα προϊόν ή υπηρεσία, ενώ επιχειρώντας να εκφράσουμε αυτό το </a:t>
            </a:r>
            <a:r>
              <a:rPr lang="en-US" sz="1800" dirty="0">
                <a:effectLst/>
                <a:latin typeface="Cambria" panose="02040503050406030204" pitchFamily="18" charset="0"/>
                <a:ea typeface="Calibri" panose="020F0502020204030204" pitchFamily="34" charset="0"/>
                <a:cs typeface="Times New Roman" panose="02020603050405020304" pitchFamily="18" charset="0"/>
              </a:rPr>
              <a:t>transition</a:t>
            </a:r>
            <a:r>
              <a:rPr lang="el-GR" sz="1800" dirty="0">
                <a:effectLst/>
                <a:latin typeface="Cambria" panose="02040503050406030204" pitchFamily="18" charset="0"/>
                <a:ea typeface="Calibri" panose="020F0502020204030204" pitchFamily="34" charset="0"/>
                <a:cs typeface="Times New Roman" panose="02020603050405020304" pitchFamily="18" charset="0"/>
              </a:rPr>
              <a:t> με όρους πρόβλεψης έχουμε σχηματικά τέσσερεις περιπτώσεις, τις  1</a:t>
            </a:r>
            <a:r>
              <a:rPr lang="el-GR" sz="1800" dirty="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r>
              <a:rPr lang="el-GR" sz="1800" dirty="0">
                <a:effectLst/>
                <a:latin typeface="Cambria" panose="02040503050406030204" pitchFamily="18" charset="0"/>
                <a:ea typeface="Calibri" panose="020F0502020204030204" pitchFamily="34" charset="0"/>
                <a:cs typeface="Times New Roman" panose="02020603050405020304" pitchFamily="18" charset="0"/>
              </a:rPr>
              <a:t>1, 0</a:t>
            </a:r>
            <a:r>
              <a:rPr lang="el-GR" sz="1800" dirty="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r>
              <a:rPr lang="el-GR" sz="1800" dirty="0">
                <a:effectLst/>
                <a:latin typeface="Cambria" panose="02040503050406030204" pitchFamily="18" charset="0"/>
                <a:ea typeface="Calibri" panose="020F0502020204030204" pitchFamily="34" charset="0"/>
                <a:cs typeface="Times New Roman" panose="02020603050405020304" pitchFamily="18" charset="0"/>
              </a:rPr>
              <a:t>0, 1</a:t>
            </a:r>
            <a:r>
              <a:rPr lang="el-GR" sz="1800" dirty="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r>
              <a:rPr lang="el-GR" sz="1800" dirty="0">
                <a:effectLst/>
                <a:latin typeface="Cambria" panose="02040503050406030204" pitchFamily="18" charset="0"/>
                <a:ea typeface="Calibri" panose="020F0502020204030204" pitchFamily="34" charset="0"/>
                <a:cs typeface="Times New Roman" panose="02020603050405020304" pitchFamily="18" charset="0"/>
              </a:rPr>
              <a:t>0 και 0</a:t>
            </a:r>
            <a:r>
              <a:rPr lang="el-GR" sz="1800" dirty="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r>
              <a:rPr lang="el-GR" sz="1800" dirty="0">
                <a:effectLst/>
                <a:latin typeface="Cambria" panose="02040503050406030204" pitchFamily="18" charset="0"/>
                <a:ea typeface="Calibri" panose="020F0502020204030204" pitchFamily="34" charset="0"/>
                <a:cs typeface="Times New Roman" panose="02020603050405020304" pitchFamily="18" charset="0"/>
              </a:rPr>
              <a:t>1 αντίστοιχα.</a:t>
            </a:r>
          </a:p>
          <a:p>
            <a:pPr marL="0" marR="0" lvl="0" indent="0" algn="l" defTabSz="914400" rtl="0" eaLnBrk="1" fontAlgn="auto" latinLnBrk="0" hangingPunct="1">
              <a:lnSpc>
                <a:spcPct val="100000"/>
              </a:lnSpc>
              <a:spcBef>
                <a:spcPts val="0"/>
              </a:spcBef>
              <a:spcAft>
                <a:spcPts val="0"/>
              </a:spcAft>
              <a:buClrTx/>
              <a:buSzTx/>
              <a:buFontTx/>
              <a:buNone/>
              <a:tabLst/>
              <a:defRPr/>
            </a:pPr>
            <a:endParaRPr lang="el-GR" sz="1800" dirty="0">
              <a:effectLst/>
              <a:latin typeface="Cambria" panose="020405030504060302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effectLst/>
                <a:latin typeface="Cambria" panose="02040503050406030204" pitchFamily="18" charset="0"/>
                <a:ea typeface="Calibri" panose="020F0502020204030204" pitchFamily="34" charset="0"/>
                <a:cs typeface="Times New Roman" panose="02020603050405020304" pitchFamily="18" charset="0"/>
              </a:rPr>
              <a:t>Το δεύτερο σενάριο είναι αυτό όπου αξιολογούμε τα μοντέλα μόνο σε επίπεδο απόκτησης προϊόντος από έναν πελάτη ο οποίος δεν είχε το συγκεκριμένο προϊόν. Περιοριζόμαστε λοιπόν μόνο στις μεταβάσεις από 0 σε 1 (0</a:t>
            </a:r>
            <a:r>
              <a:rPr lang="el-GR" sz="1800" dirty="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r>
              <a:rPr lang="el-GR" sz="1800" dirty="0">
                <a:effectLst/>
                <a:latin typeface="Cambria" panose="02040503050406030204" pitchFamily="18" charset="0"/>
                <a:ea typeface="Calibri" panose="020F0502020204030204" pitchFamily="34" charset="0"/>
                <a:cs typeface="Times New Roman" panose="02020603050405020304" pitchFamily="18" charset="0"/>
              </a:rPr>
              <a:t>1) με το δέυτερο αυτό σενάριο να είναι και πιο κοντά και στη λογική ενός </a:t>
            </a:r>
            <a:r>
              <a:rPr lang="en-US" sz="1800" dirty="0">
                <a:effectLst/>
                <a:latin typeface="Cambria" panose="02040503050406030204" pitchFamily="18" charset="0"/>
                <a:ea typeface="Calibri" panose="020F0502020204030204" pitchFamily="34" charset="0"/>
                <a:cs typeface="Times New Roman" panose="02020603050405020304" pitchFamily="18" charset="0"/>
              </a:rPr>
              <a:t>recommendation system</a:t>
            </a:r>
            <a:r>
              <a:rPr lang="el-GR" sz="1800" dirty="0">
                <a:effectLst/>
                <a:latin typeface="Cambria" panose="02040503050406030204" pitchFamily="18" charset="0"/>
                <a:ea typeface="Calibri" panose="020F0502020204030204" pitchFamily="34" charset="0"/>
                <a:cs typeface="Times New Roman" panose="02020603050405020304" pitchFamily="18" charset="0"/>
              </a:rPr>
              <a:t> καθώς εξετάζουμε  ποιούς πελάτες πρέπει να στοχεύσουμε ώστε να προτείνουμε  το υπό πρόβλεψη προϊόν.</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C8AC2CB-02F3-4787-B598-923EEFF9DF17}" type="slidenum">
              <a:rPr lang="el-GR" smtClean="0"/>
              <a:t>7</a:t>
            </a:fld>
            <a:endParaRPr lang="el-GR"/>
          </a:p>
        </p:txBody>
      </p:sp>
    </p:spTree>
    <p:extLst>
      <p:ext uri="{BB962C8B-B14F-4D97-AF65-F5344CB8AC3E}">
        <p14:creationId xmlns:p14="http://schemas.microsoft.com/office/powerpoint/2010/main" val="901000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Περνώντας στα αποτελέσματα των πειραμάτων να αναφέρουμε,  πως για την ισορρόπηση του </a:t>
            </a:r>
            <a:r>
              <a:rPr lang="en-US" dirty="0"/>
              <a:t>train </a:t>
            </a:r>
            <a:r>
              <a:rPr lang="el-GR" dirty="0"/>
              <a:t>σύνόλου δεδομένων χρησιμοποιήσαμε την τεχνική </a:t>
            </a:r>
            <a:r>
              <a:rPr lang="en-US" dirty="0"/>
              <a:t>Random under sampling </a:t>
            </a:r>
            <a:r>
              <a:rPr lang="el-GR" dirty="0"/>
              <a:t>η</a:t>
            </a:r>
            <a:r>
              <a:rPr lang="en-US" dirty="0"/>
              <a:t> </a:t>
            </a:r>
            <a:r>
              <a:rPr lang="el-GR" dirty="0"/>
              <a:t>οποία μειώνει το χρόνο εκπαιδευσης ειδικά στην προκειμένη περίπτωση όπου ο όγκος των διαθέσιμων δεδομένων ήταν αρκετά μεγάλος και είχαμε έτσι το περιθώριο να μειώσουμε τα δείγματα χωρίς να χάσουμε σημαντική  πληροφορία.</a:t>
            </a:r>
          </a:p>
          <a:p>
            <a:endParaRPr lang="el-GR" dirty="0"/>
          </a:p>
          <a:p>
            <a:r>
              <a:rPr lang="el-GR" dirty="0"/>
              <a:t>Ενδεικτικά μέσω των διαγραμμάτων  για τον αλγόριθμο </a:t>
            </a:r>
            <a:r>
              <a:rPr lang="en-US" dirty="0"/>
              <a:t>Decision Tree</a:t>
            </a:r>
            <a:r>
              <a:rPr lang="el-GR" dirty="0"/>
              <a:t>, </a:t>
            </a:r>
            <a:r>
              <a:rPr lang="en-US" dirty="0"/>
              <a:t>Random Forest </a:t>
            </a:r>
            <a:r>
              <a:rPr lang="el-GR" dirty="0"/>
              <a:t>και </a:t>
            </a:r>
            <a:r>
              <a:rPr lang="en-US" dirty="0" err="1"/>
              <a:t>LighGBM</a:t>
            </a:r>
            <a:r>
              <a:rPr lang="en-US" dirty="0"/>
              <a:t> </a:t>
            </a:r>
            <a:r>
              <a:rPr lang="el-GR" dirty="0"/>
              <a:t>βλέπουμε τη συμπεριφορά της απόδοσης τους μέσω της μετρικής </a:t>
            </a:r>
            <a:r>
              <a:rPr lang="en-US" dirty="0"/>
              <a:t>Average rank</a:t>
            </a:r>
            <a:r>
              <a:rPr lang="el-GR" dirty="0"/>
              <a:t> που είναι συνδυασμός των</a:t>
            </a:r>
            <a:r>
              <a:rPr lang="en-US" dirty="0"/>
              <a:t> (AUC-PRECISION</a:t>
            </a:r>
            <a:r>
              <a:rPr lang="el-GR" dirty="0"/>
              <a:t> και </a:t>
            </a:r>
            <a:r>
              <a:rPr lang="en-US" dirty="0"/>
              <a:t>RECALL RANKS)</a:t>
            </a:r>
            <a:r>
              <a:rPr lang="el-GR" dirty="0"/>
              <a:t> στη εναλλαγή της τιμής κάποιων υπερπαραμέτρων για 4 προίόντα της τράπεζας και συγκεκριμένα τα προϊόντα της πιστωτικής κάρτας, του τρεχούμενου λογαριασμόυ, των επενδυτικών κεφαλαίων και τον μακροχρόνιων καταθέσεων.</a:t>
            </a:r>
          </a:p>
          <a:p>
            <a:endParaRPr lang="el-GR" dirty="0"/>
          </a:p>
          <a:p>
            <a:r>
              <a:rPr lang="el-GR" dirty="0"/>
              <a:t> Η επιλογή των τεσσάρων προϊόντων στη μελέτη μας δεν ήταν τυχαία αλλά προσπαθήσαμε να κάλυψουμε ένα από κάθε κύρια κατηγορία των προϊόντων μιας τράπεζας για λόγους πληρότητας.</a:t>
            </a:r>
            <a:r>
              <a:rPr lang="en-US" dirty="0"/>
              <a:t> </a:t>
            </a:r>
            <a:endParaRPr lang="el-GR" dirty="0"/>
          </a:p>
          <a:p>
            <a:endParaRPr lang="el-GR" dirty="0"/>
          </a:p>
          <a:p>
            <a:r>
              <a:rPr lang="en-US" dirty="0"/>
              <a:t> </a:t>
            </a:r>
            <a:r>
              <a:rPr lang="el-GR" dirty="0"/>
              <a:t>Στο πρώτο διάγραμμα στα αριστερά βλέπουμε πως η υπερπαράμετρος του κριτηρίου παρουσιάζει καλύτερα αποτελέσματα για τα προϊόντα πιστωτική κάρτα και μακροπρόθεσμες καταθέσεις όταν υπολογίζεται με χρήση της εντροπίας, ενώ αντίθετα καλύτερα φαίνεται να συμπεριφέρεται με το κριτήριο </a:t>
            </a:r>
            <a:r>
              <a:rPr lang="en-US" dirty="0"/>
              <a:t>‘</a:t>
            </a:r>
            <a:r>
              <a:rPr lang="en-US" dirty="0" err="1"/>
              <a:t>gini</a:t>
            </a:r>
            <a:r>
              <a:rPr lang="en-US" dirty="0"/>
              <a:t>’ </a:t>
            </a:r>
            <a:r>
              <a:rPr lang="el-GR" dirty="0"/>
              <a:t>για τα προϊόντα του τρεχούμενου λογαριασμού και των επενδυτικών κεφαλαίων. </a:t>
            </a:r>
          </a:p>
          <a:p>
            <a:endParaRPr lang="el-GR" dirty="0"/>
          </a:p>
          <a:p>
            <a:r>
              <a:rPr lang="el-GR" dirty="0"/>
              <a:t>Στα δύο διαγράμματα στα δεξιά βλέπουμε πως για τον αλγόριθμο </a:t>
            </a:r>
            <a:r>
              <a:rPr lang="en-US" dirty="0"/>
              <a:t>Random Forest </a:t>
            </a:r>
            <a:r>
              <a:rPr lang="el-GR" dirty="0"/>
              <a:t>η παράμετρος </a:t>
            </a:r>
            <a:r>
              <a:rPr lang="en-US" dirty="0" err="1"/>
              <a:t>n_estimators</a:t>
            </a:r>
            <a:r>
              <a:rPr lang="en-US" dirty="0"/>
              <a:t> </a:t>
            </a:r>
            <a:r>
              <a:rPr lang="el-GR" dirty="0"/>
              <a:t>δείχνει να αποδίδει καλύτερα όσο περισσότερα δέντρα δημιουργούνται αφού λαμβάνει υπόψην περισσότερα δείγματα προκειμένου να προβέι σε προβλέψεις ενώ και στην περίπτωση του αλγορίθμου </a:t>
            </a:r>
            <a:r>
              <a:rPr lang="en-US" dirty="0" err="1"/>
              <a:t>LightGBM</a:t>
            </a:r>
            <a:r>
              <a:rPr lang="en-US" dirty="0"/>
              <a:t> </a:t>
            </a:r>
            <a:r>
              <a:rPr lang="el-GR" dirty="0"/>
              <a:t>οι καλύτερες επιδόσεις για όλα τα προϊόντα παρουσιάζονται όταν δεν θέτουμε κάποιο όριο στην παράμετρο του μέγιστου βάθους και λαμβάνει την τιμή -1.</a:t>
            </a:r>
            <a:endParaRPr lang="en-US" dirty="0"/>
          </a:p>
        </p:txBody>
      </p:sp>
      <p:sp>
        <p:nvSpPr>
          <p:cNvPr id="4" name="Slide Number Placeholder 3"/>
          <p:cNvSpPr>
            <a:spLocks noGrp="1"/>
          </p:cNvSpPr>
          <p:nvPr>
            <p:ph type="sldNum" sz="quarter" idx="5"/>
          </p:nvPr>
        </p:nvSpPr>
        <p:spPr/>
        <p:txBody>
          <a:bodyPr/>
          <a:lstStyle/>
          <a:p>
            <a:fld id="{8C8AC2CB-02F3-4787-B598-923EEFF9DF17}" type="slidenum">
              <a:rPr lang="el-GR" smtClean="0"/>
              <a:t>8</a:t>
            </a:fld>
            <a:endParaRPr lang="el-GR"/>
          </a:p>
        </p:txBody>
      </p:sp>
    </p:spTree>
    <p:extLst>
      <p:ext uri="{BB962C8B-B14F-4D97-AF65-F5344CB8AC3E}">
        <p14:creationId xmlns:p14="http://schemas.microsoft.com/office/powerpoint/2010/main" val="1916361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50000"/>
              </a:lnSpc>
              <a:spcBef>
                <a:spcPts val="0"/>
              </a:spcBef>
              <a:spcAft>
                <a:spcPts val="800"/>
              </a:spcAft>
            </a:pPr>
            <a:r>
              <a:rPr lang="el-GR" sz="1800" dirty="0">
                <a:effectLst/>
                <a:latin typeface="Cambria" panose="02040503050406030204" pitchFamily="18" charset="0"/>
                <a:ea typeface="Calibri" panose="020F0502020204030204" pitchFamily="34" charset="0"/>
                <a:cs typeface="Times New Roman" panose="02020603050405020304" pitchFamily="18" charset="0"/>
              </a:rPr>
              <a:t>Σε αυτή τη διαφάνεια το πείραμα περιλαμβάνει τον έλεγχο διαφόρων ταξινομητών. Μελετήθηκαν και πάλι τα ίδια 4 προίοντα και εξετάστηκαν οι ταξινομητές </a:t>
            </a:r>
            <a:r>
              <a:rPr lang="en-US" sz="1800" dirty="0">
                <a:effectLst/>
                <a:latin typeface="Cambria" panose="02040503050406030204" pitchFamily="18" charset="0"/>
                <a:ea typeface="Calibri" panose="020F0502020204030204" pitchFamily="34" charset="0"/>
                <a:cs typeface="Times New Roman" panose="02020603050405020304" pitchFamily="18" charset="0"/>
              </a:rPr>
              <a:t>Logistic Regression</a:t>
            </a:r>
            <a:r>
              <a:rPr lang="el-GR" sz="1800" dirty="0">
                <a:effectLst/>
                <a:latin typeface="Cambria" panose="02040503050406030204" pitchFamily="18" charset="0"/>
                <a:ea typeface="Calibri" panose="020F0502020204030204" pitchFamily="34" charset="0"/>
                <a:cs typeface="Times New Roman" panose="02020603050405020304" pitchFamily="18" charset="0"/>
              </a:rPr>
              <a:t>, </a:t>
            </a:r>
            <a:r>
              <a:rPr lang="en-US" sz="1800" dirty="0">
                <a:effectLst/>
                <a:latin typeface="Cambria" panose="02040503050406030204" pitchFamily="18" charset="0"/>
                <a:ea typeface="Calibri" panose="020F0502020204030204" pitchFamily="34" charset="0"/>
                <a:cs typeface="Times New Roman" panose="02020603050405020304" pitchFamily="18" charset="0"/>
              </a:rPr>
              <a:t>Decision Tree</a:t>
            </a:r>
            <a:r>
              <a:rPr lang="el-GR" sz="1800" dirty="0">
                <a:effectLst/>
                <a:latin typeface="Cambria" panose="02040503050406030204" pitchFamily="18" charset="0"/>
                <a:ea typeface="Calibri" panose="020F0502020204030204" pitchFamily="34" charset="0"/>
                <a:cs typeface="Times New Roman" panose="02020603050405020304" pitchFamily="18" charset="0"/>
              </a:rPr>
              <a:t>, </a:t>
            </a:r>
            <a:r>
              <a:rPr lang="en-US" sz="1800" dirty="0">
                <a:effectLst/>
                <a:latin typeface="Cambria" panose="02040503050406030204" pitchFamily="18" charset="0"/>
                <a:ea typeface="Calibri" panose="020F0502020204030204" pitchFamily="34" charset="0"/>
                <a:cs typeface="Times New Roman" panose="02020603050405020304" pitchFamily="18" charset="0"/>
              </a:rPr>
              <a:t>Random Forest</a:t>
            </a:r>
            <a:r>
              <a:rPr lang="el-GR" sz="1800" dirty="0">
                <a:effectLst/>
                <a:latin typeface="Cambria" panose="02040503050406030204" pitchFamily="18" charset="0"/>
                <a:ea typeface="Calibri" panose="020F0502020204030204" pitchFamily="34" charset="0"/>
                <a:cs typeface="Times New Roman" panose="02020603050405020304" pitchFamily="18" charset="0"/>
              </a:rPr>
              <a:t> και </a:t>
            </a:r>
            <a:r>
              <a:rPr lang="en-US" sz="1800" dirty="0" err="1">
                <a:effectLst/>
                <a:latin typeface="Cambria" panose="02040503050406030204" pitchFamily="18" charset="0"/>
                <a:ea typeface="Calibri" panose="020F0502020204030204" pitchFamily="34" charset="0"/>
                <a:cs typeface="Times New Roman" panose="02020603050405020304" pitchFamily="18" charset="0"/>
              </a:rPr>
              <a:t>LightGBM</a:t>
            </a:r>
            <a:r>
              <a:rPr lang="el-GR" sz="1800" dirty="0">
                <a:effectLst/>
                <a:latin typeface="Cambria" panose="02040503050406030204" pitchFamily="18" charset="0"/>
                <a:ea typeface="Calibri" panose="020F0502020204030204" pitchFamily="34" charset="0"/>
                <a:cs typeface="Times New Roman" panose="02020603050405020304" pitchFamily="18" charset="0"/>
              </a:rPr>
              <a:t>. Το πείραμα αυτό διεξήχθη με τα συμπεράσματα των προηγούμενων πειραμάτων, δηλαδή χρησιμοποιήθηκε ξανά </a:t>
            </a:r>
            <a:r>
              <a:rPr lang="en-US" sz="1800" dirty="0">
                <a:effectLst/>
                <a:latin typeface="Cambria" panose="02040503050406030204" pitchFamily="18" charset="0"/>
                <a:ea typeface="Calibri" panose="020F0502020204030204" pitchFamily="34" charset="0"/>
                <a:cs typeface="Times New Roman" panose="02020603050405020304" pitchFamily="18" charset="0"/>
              </a:rPr>
              <a:t>Random under sampling</a:t>
            </a:r>
            <a:r>
              <a:rPr lang="el-GR" sz="1800" dirty="0">
                <a:effectLst/>
                <a:latin typeface="Cambria" panose="02040503050406030204" pitchFamily="18" charset="0"/>
                <a:ea typeface="Calibri" panose="020F0502020204030204" pitchFamily="34" charset="0"/>
                <a:cs typeface="Times New Roman" panose="02020603050405020304" pitchFamily="18" charset="0"/>
              </a:rPr>
              <a:t> σε όλο το σύνολο δεδομένων και τα αποτελέσματα που παρουσιάζονται στα διαγράμματα έχουν εξαχθεί λαμβάνοντας κάθε φορά τη βέλτιστη παραμετροποίηση για το εκάστοτε μοντέλο και προϊόν. </a:t>
            </a:r>
            <a:endParaRPr lang="en-US" dirty="0"/>
          </a:p>
        </p:txBody>
      </p:sp>
      <p:sp>
        <p:nvSpPr>
          <p:cNvPr id="4" name="Slide Number Placeholder 3"/>
          <p:cNvSpPr>
            <a:spLocks noGrp="1"/>
          </p:cNvSpPr>
          <p:nvPr>
            <p:ph type="sldNum" sz="quarter" idx="5"/>
          </p:nvPr>
        </p:nvSpPr>
        <p:spPr/>
        <p:txBody>
          <a:bodyPr/>
          <a:lstStyle/>
          <a:p>
            <a:fld id="{8C8AC2CB-02F3-4787-B598-923EEFF9DF17}" type="slidenum">
              <a:rPr lang="el-GR" smtClean="0"/>
              <a:t>9</a:t>
            </a:fld>
            <a:endParaRPr lang="el-GR"/>
          </a:p>
        </p:txBody>
      </p:sp>
    </p:spTree>
    <p:extLst>
      <p:ext uri="{BB962C8B-B14F-4D97-AF65-F5344CB8AC3E}">
        <p14:creationId xmlns:p14="http://schemas.microsoft.com/office/powerpoint/2010/main" val="2156256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ADEB6-6ABF-41FE-A7D8-0B46EE934701}" type="datetime1">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08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8A1976-0D92-448E-A285-B35D21530AC8}" type="datetime1">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6598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EC5D2E-9C31-45B3-AA6D-6EA84E546D19}" type="datetime1">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1481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9A5FE6-A188-4157-AA27-BBA2285203C3}" type="datetime1">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60011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1FC8F3-688E-4DBA-996F-050EE2059186}" type="datetime1">
              <a:rPr lang="en-US" smtClean="0"/>
              <a:t>7/11/2023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18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5068A9-8C6B-479A-B481-329B8C6BD0A6}" type="datetime1">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2709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2DAD74-4939-4262-BBDC-BCF07E93FADD}" type="datetime1">
              <a:rPr lang="en-US" smtClean="0"/>
              <a:t>7/11/2023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39426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EDE008-6124-497E-A6FE-EBE13FBBB394}" type="datetime1">
              <a:rPr lang="en-US" smtClean="0"/>
              <a:t>7/11/2023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912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4494AF2-7373-489C-A831-3F2853ECB8E3}" type="datetime1">
              <a:rPr lang="en-US" smtClean="0"/>
              <a:t>7/11/2023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508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10184-EFFE-4AF0-B07A-EDB33C488764}" type="datetime1">
              <a:rPr lang="en-US" smtClean="0"/>
              <a:t>7/11/2023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53266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C0D954-00DB-4614-AACE-6E7EF5A7DD27}" type="datetime1">
              <a:rPr lang="en-US" smtClean="0"/>
              <a:t>7/11/2023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121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4841627-BD29-4212-8407-52B819E713DA}" type="datetime1">
              <a:rPr lang="en-US" smtClean="0"/>
              <a:t>7/11/2023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2128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hyperlink" Target="https://github.com/forehandy/Product_Recommendation" TargetMode="External"/><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chart" Target="../charts/chart6.xml"/><Relationship Id="rId4" Type="http://schemas.openxmlformats.org/officeDocument/2006/relationships/chart" Target="../charts/char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A7C9C-FF44-44AA-B912-1857998E8AB0}"/>
              </a:ext>
            </a:extLst>
          </p:cNvPr>
          <p:cNvSpPr>
            <a:spLocks noGrp="1"/>
          </p:cNvSpPr>
          <p:nvPr>
            <p:ph type="ctrTitle"/>
          </p:nvPr>
        </p:nvSpPr>
        <p:spPr/>
        <p:txBody>
          <a:bodyPr>
            <a:normAutofit/>
          </a:bodyPr>
          <a:lstStyle/>
          <a:p>
            <a:r>
              <a:rPr lang="el-GR" sz="6000" i="0" dirty="0">
                <a:solidFill>
                  <a:srgbClr val="000000"/>
                </a:solidFill>
                <a:effectLst/>
              </a:rPr>
              <a:t>Μεθοδολογία πρόβλεψης της συμπεριφοράς καταναλωτών: Αγορά νέων προϊόντων</a:t>
            </a:r>
            <a:endParaRPr lang="el-GR" sz="6000" dirty="0"/>
          </a:p>
        </p:txBody>
      </p:sp>
      <p:sp>
        <p:nvSpPr>
          <p:cNvPr id="3" name="Subtitle 2">
            <a:extLst>
              <a:ext uri="{FF2B5EF4-FFF2-40B4-BE49-F238E27FC236}">
                <a16:creationId xmlns:a16="http://schemas.microsoft.com/office/drawing/2014/main" id="{A7DAF985-99BA-4851-9E74-28BE9DF01B5C}"/>
              </a:ext>
            </a:extLst>
          </p:cNvPr>
          <p:cNvSpPr>
            <a:spLocks noGrp="1"/>
          </p:cNvSpPr>
          <p:nvPr>
            <p:ph type="subTitle" idx="1"/>
          </p:nvPr>
        </p:nvSpPr>
        <p:spPr/>
        <p:txBody>
          <a:bodyPr>
            <a:normAutofit fontScale="85000" lnSpcReduction="20000"/>
          </a:bodyPr>
          <a:lstStyle/>
          <a:p>
            <a:r>
              <a:rPr lang="el-GR" cap="none" dirty="0"/>
              <a:t>Διπλωματική Εργασία του </a:t>
            </a:r>
            <a:r>
              <a:rPr lang="el-GR" b="1" i="1" cap="none" dirty="0"/>
              <a:t>Ανδρέα Αλέξανδρου Δελή</a:t>
            </a:r>
          </a:p>
          <a:p>
            <a:r>
              <a:rPr lang="el-GR" cap="none" dirty="0"/>
              <a:t>Επιβλέπων: Βασίλειος Ασημακόπουλος, Καθηγητής Ε.Μ.Π.</a:t>
            </a:r>
          </a:p>
          <a:p>
            <a:r>
              <a:rPr lang="el-GR" cap="none" dirty="0"/>
              <a:t>Υπεύθυνος: Αρτέμιος-Ανάργυρος Σεμένογλου, Υποψήφιος Διδάκτωρ Ε.Μ.Π.</a:t>
            </a:r>
          </a:p>
        </p:txBody>
      </p:sp>
      <p:pic>
        <p:nvPicPr>
          <p:cNvPr id="4" name="Εικόνα 14">
            <a:extLst>
              <a:ext uri="{FF2B5EF4-FFF2-40B4-BE49-F238E27FC236}">
                <a16:creationId xmlns:a16="http://schemas.microsoft.com/office/drawing/2014/main" id="{487776B5-CF06-4CD3-8BF3-27885AD17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758952"/>
            <a:ext cx="1061085" cy="1061085"/>
          </a:xfrm>
          <a:prstGeom prst="rect">
            <a:avLst/>
          </a:prstGeom>
        </p:spPr>
      </p:pic>
      <p:sp>
        <p:nvSpPr>
          <p:cNvPr id="7" name="TextBox 6">
            <a:extLst>
              <a:ext uri="{FF2B5EF4-FFF2-40B4-BE49-F238E27FC236}">
                <a16:creationId xmlns:a16="http://schemas.microsoft.com/office/drawing/2014/main" id="{58399C6A-5EC0-4E52-A75D-2DBCD88B2A5D}"/>
              </a:ext>
            </a:extLst>
          </p:cNvPr>
          <p:cNvSpPr txBox="1"/>
          <p:nvPr/>
        </p:nvSpPr>
        <p:spPr>
          <a:xfrm>
            <a:off x="2158366" y="758952"/>
            <a:ext cx="3017642" cy="1261884"/>
          </a:xfrm>
          <a:prstGeom prst="rect">
            <a:avLst/>
          </a:prstGeom>
          <a:noFill/>
        </p:spPr>
        <p:txBody>
          <a:bodyPr wrap="square" rtlCol="0">
            <a:spAutoFit/>
          </a:bodyPr>
          <a:lstStyle/>
          <a:p>
            <a:r>
              <a:rPr lang="el-GR" sz="1200" b="0" dirty="0">
                <a:effectLst/>
                <a:ea typeface="Times New Roman" panose="02020603050405020304" pitchFamily="18" charset="0"/>
                <a:cs typeface="Times New Roman" panose="02020603050405020304" pitchFamily="18" charset="0"/>
              </a:rPr>
              <a:t>ΕΘΝΙΚΟ ΜΕΤΣΟΒΙΟ ΠΟΛΥΤΕΧΝΕΙΟ</a:t>
            </a:r>
            <a:endParaRPr lang="el-GR" sz="1200" b="1" dirty="0">
              <a:effectLst/>
              <a:ea typeface="Times New Roman" panose="02020603050405020304" pitchFamily="18" charset="0"/>
              <a:cs typeface="Times New Roman" panose="02020603050405020304" pitchFamily="18" charset="0"/>
            </a:endParaRPr>
          </a:p>
          <a:p>
            <a:r>
              <a:rPr lang="el-GR" sz="1200" b="0" dirty="0">
                <a:effectLst/>
                <a:ea typeface="Times New Roman" panose="02020603050405020304" pitchFamily="18" charset="0"/>
                <a:cs typeface="Times New Roman" panose="02020603050405020304" pitchFamily="18" charset="0"/>
              </a:rPr>
              <a:t>ΣΧΟΛΗ ΗΛΕΚΤΡΟΛΟΓΩΝ ΜΗΧΑΝΙΚΩΝ ΚΑΙ ΜΗΧΑΝΙΚΩΝ ΥΠΟΛΟΓΙΣΤΩΝ</a:t>
            </a:r>
            <a:endParaRPr lang="el-GR" sz="1200" b="1" dirty="0">
              <a:effectLst/>
              <a:ea typeface="Times New Roman" panose="02020603050405020304" pitchFamily="18" charset="0"/>
              <a:cs typeface="Times New Roman" panose="02020603050405020304" pitchFamily="18" charset="0"/>
            </a:endParaRPr>
          </a:p>
          <a:p>
            <a:r>
              <a:rPr lang="el-GR" sz="1200" b="0" dirty="0">
                <a:effectLst/>
                <a:ea typeface="Times New Roman" panose="02020603050405020304" pitchFamily="18" charset="0"/>
                <a:cs typeface="Times New Roman" panose="02020603050405020304" pitchFamily="18" charset="0"/>
              </a:rPr>
              <a:t>ΤΟΜΕΑΣ ΗΛΕΚΤΡΙΚΩΝ ΒΙΟΜΗΧΑΝΙΚΩΝ ΔΙΑΤΑΞΕΩΝ &amp; ΣΥΣΤΗΜΑΤΩΝ ΑΠΟΦΑΣΕΩΝ</a:t>
            </a:r>
            <a:endParaRPr lang="el-GR" sz="1200" b="1" dirty="0">
              <a:effectLst/>
              <a:ea typeface="Times New Roman" panose="02020603050405020304" pitchFamily="18" charset="0"/>
              <a:cs typeface="Times New Roman" panose="02020603050405020304" pitchFamily="18" charset="0"/>
            </a:endParaRPr>
          </a:p>
          <a:p>
            <a:endParaRPr lang="el-GR" sz="1600" dirty="0"/>
          </a:p>
        </p:txBody>
      </p:sp>
    </p:spTree>
    <p:extLst>
      <p:ext uri="{BB962C8B-B14F-4D97-AF65-F5344CB8AC3E}">
        <p14:creationId xmlns:p14="http://schemas.microsoft.com/office/powerpoint/2010/main" val="118367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5C5E79FF-F05A-4420-A236-E13292C1A32D}"/>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Πειραματικά αποτελέσματα</a:t>
            </a:r>
          </a:p>
        </p:txBody>
      </p:sp>
      <p:sp>
        <p:nvSpPr>
          <p:cNvPr id="2" name="Content Placeholder 1">
            <a:extLst>
              <a:ext uri="{FF2B5EF4-FFF2-40B4-BE49-F238E27FC236}">
                <a16:creationId xmlns:a16="http://schemas.microsoft.com/office/drawing/2014/main" id="{0D052E5F-B5F5-4E30-B289-93C4BC68E186}"/>
              </a:ext>
            </a:extLst>
          </p:cNvPr>
          <p:cNvSpPr>
            <a:spLocks noGrp="1"/>
          </p:cNvSpPr>
          <p:nvPr>
            <p:ph sz="half" idx="2"/>
          </p:nvPr>
        </p:nvSpPr>
        <p:spPr>
          <a:xfrm>
            <a:off x="1097279" y="1845734"/>
            <a:ext cx="6454987" cy="4023360"/>
          </a:xfrm>
        </p:spPr>
        <p:txBody>
          <a:bodyPr vert="horz" lIns="0" tIns="45720" rIns="0" bIns="45720" rtlCol="0">
            <a:normAutofit/>
          </a:bodyPr>
          <a:lstStyle/>
          <a:p>
            <a:pPr lvl="1">
              <a:buFont typeface="Calibri" panose="020F0502020204030204" pitchFamily="34" charset="0"/>
              <a:buChar char="•"/>
            </a:pPr>
            <a:r>
              <a:rPr lang="en-US"/>
              <a:t>Ο Logistic Regression</a:t>
            </a:r>
            <a:r>
              <a:rPr lang="en-US" dirty="0"/>
              <a:t> </a:t>
            </a:r>
            <a:r>
              <a:rPr lang="en-US"/>
              <a:t>έχει χαμηλή απόδοση.</a:t>
            </a:r>
          </a:p>
          <a:p>
            <a:pPr lvl="1">
              <a:buFont typeface="Calibri" panose="020F0502020204030204" pitchFamily="34" charset="0"/>
              <a:buChar char="•"/>
            </a:pPr>
            <a:endParaRPr lang="en-US"/>
          </a:p>
          <a:p>
            <a:pPr lvl="1">
              <a:buFont typeface="Calibri" panose="020F0502020204030204" pitchFamily="34" charset="0"/>
              <a:buChar char="•"/>
            </a:pPr>
            <a:r>
              <a:rPr lang="en-US"/>
              <a:t>Οι ταξινομητές βασισμένοι σε δέντρα αποφάσεων παρουσιάζουν τα καλύτερα αποτελέσματα.</a:t>
            </a:r>
          </a:p>
          <a:p>
            <a:pPr lvl="1">
              <a:buFont typeface="Calibri" panose="020F0502020204030204" pitchFamily="34" charset="0"/>
              <a:buChar char="•"/>
            </a:pPr>
            <a:endParaRPr lang="en-US"/>
          </a:p>
          <a:p>
            <a:pPr lvl="1">
              <a:buFont typeface="Calibri" panose="020F0502020204030204" pitchFamily="34" charset="0"/>
              <a:buChar char="•"/>
            </a:pPr>
            <a:r>
              <a:rPr lang="en-US"/>
              <a:t>Επιλέγουμε Decision Tree</a:t>
            </a:r>
            <a:r>
              <a:rPr lang="en-US" dirty="0"/>
              <a:t>, </a:t>
            </a:r>
            <a:r>
              <a:rPr lang="en-US"/>
              <a:t>Random Forest, και LightGBM (που αποτελεί ταχύτερη και καλύτερη έκδοση του </a:t>
            </a:r>
            <a:r>
              <a:rPr lang="en-US" dirty="0"/>
              <a:t>Gradient Boosting</a:t>
            </a:r>
            <a:r>
              <a:rPr lang="en-US"/>
              <a:t>)</a:t>
            </a:r>
            <a:r>
              <a:rPr lang="en-US" dirty="0"/>
              <a:t>.</a:t>
            </a:r>
            <a:endParaRPr lang="en-US"/>
          </a:p>
        </p:txBody>
      </p:sp>
      <p:sp>
        <p:nvSpPr>
          <p:cNvPr id="7" name="Slide Number Placeholder 6">
            <a:extLst>
              <a:ext uri="{FF2B5EF4-FFF2-40B4-BE49-F238E27FC236}">
                <a16:creationId xmlns:a16="http://schemas.microsoft.com/office/drawing/2014/main" id="{A388ADC7-831D-473A-8B58-81D83E172CA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4FAB73BC-B049-4115-A692-8D63A059BFB8}" type="slidenum">
              <a:rPr lang="en-US" smtClean="0"/>
              <a:pPr defTabSz="914400">
                <a:spcAft>
                  <a:spcPts val="600"/>
                </a:spcAft>
              </a:pPr>
              <a:t>10</a:t>
            </a:fld>
            <a:endParaRPr lang="en-US"/>
          </a:p>
        </p:txBody>
      </p:sp>
      <p:graphicFrame>
        <p:nvGraphicFramePr>
          <p:cNvPr id="5" name="Chart 4">
            <a:extLst>
              <a:ext uri="{FF2B5EF4-FFF2-40B4-BE49-F238E27FC236}">
                <a16:creationId xmlns:a16="http://schemas.microsoft.com/office/drawing/2014/main" id="{D9CC0213-6962-3CB9-7113-AF9F9A867462}"/>
              </a:ext>
            </a:extLst>
          </p:cNvPr>
          <p:cNvGraphicFramePr/>
          <p:nvPr>
            <p:extLst>
              <p:ext uri="{D42A27DB-BD31-4B8C-83A1-F6EECF244321}">
                <p14:modId xmlns:p14="http://schemas.microsoft.com/office/powerpoint/2010/main" val="1711272045"/>
              </p:ext>
            </p:extLst>
          </p:nvPr>
        </p:nvGraphicFramePr>
        <p:xfrm>
          <a:off x="7821386" y="1916318"/>
          <a:ext cx="3771900" cy="34710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28352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49AFC-9136-40C2-91A0-601AAF598273}"/>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4100">
                <a:solidFill>
                  <a:schemeClr val="tx1">
                    <a:lumMod val="85000"/>
                    <a:lumOff val="15000"/>
                  </a:schemeClr>
                </a:solidFill>
              </a:rPr>
              <a:t>Πειραματικά αποτελέσματα</a:t>
            </a:r>
          </a:p>
        </p:txBody>
      </p:sp>
      <p:sp>
        <p:nvSpPr>
          <p:cNvPr id="6" name="Text Placeholder 5">
            <a:extLst>
              <a:ext uri="{FF2B5EF4-FFF2-40B4-BE49-F238E27FC236}">
                <a16:creationId xmlns:a16="http://schemas.microsoft.com/office/drawing/2014/main" id="{805DF30D-2974-4AFF-BCB2-9C1829FC09F4}"/>
              </a:ext>
            </a:extLst>
          </p:cNvPr>
          <p:cNvSpPr>
            <a:spLocks noGrp="1"/>
          </p:cNvSpPr>
          <p:nvPr>
            <p:ph type="body" idx="1"/>
          </p:nvPr>
        </p:nvSpPr>
        <p:spPr>
          <a:xfrm>
            <a:off x="8141110" y="4455621"/>
            <a:ext cx="3417990" cy="1238616"/>
          </a:xfrm>
        </p:spPr>
        <p:txBody>
          <a:bodyPr vert="horz" lIns="91440" tIns="45720" rIns="91440" bIns="45720" rtlCol="0">
            <a:normAutofit/>
          </a:bodyPr>
          <a:lstStyle/>
          <a:p>
            <a:r>
              <a:rPr lang="en-US" spc="200">
                <a:solidFill>
                  <a:schemeClr val="tx1">
                    <a:lumMod val="85000"/>
                    <a:lumOff val="15000"/>
                  </a:schemeClr>
                </a:solidFill>
                <a:latin typeface="+mj-lt"/>
              </a:rPr>
              <a:t>Feature importance</a:t>
            </a:r>
          </a:p>
        </p:txBody>
      </p:sp>
      <p:pic>
        <p:nvPicPr>
          <p:cNvPr id="9" name="Picture 8" descr="A picture containing text, screenshot, line, parallel&#10;&#10;Description automatically generated">
            <a:extLst>
              <a:ext uri="{FF2B5EF4-FFF2-40B4-BE49-F238E27FC236}">
                <a16:creationId xmlns:a16="http://schemas.microsoft.com/office/drawing/2014/main" id="{965F7439-488B-CA89-6B84-A6EA01B552C2}"/>
              </a:ext>
            </a:extLst>
          </p:cNvPr>
          <p:cNvPicPr>
            <a:picLocks noChangeAspect="1"/>
          </p:cNvPicPr>
          <p:nvPr/>
        </p:nvPicPr>
        <p:blipFill>
          <a:blip r:embed="rId3"/>
          <a:stretch>
            <a:fillRect/>
          </a:stretch>
        </p:blipFill>
        <p:spPr>
          <a:xfrm>
            <a:off x="1258648" y="640081"/>
            <a:ext cx="5662919" cy="5054156"/>
          </a:xfrm>
          <a:prstGeom prst="rect">
            <a:avLst/>
          </a:prstGeom>
        </p:spPr>
      </p:pic>
      <p:cxnSp>
        <p:nvCxnSpPr>
          <p:cNvPr id="22" name="Straight Connector 21">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a:extLst>
              <a:ext uri="{FF2B5EF4-FFF2-40B4-BE49-F238E27FC236}">
                <a16:creationId xmlns:a16="http://schemas.microsoft.com/office/drawing/2014/main" id="{9C7588D1-450C-4388-B6FC-5739A724EC55}"/>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4FAB73BC-B049-4115-A692-8D63A059BFB8}" type="slidenum">
              <a:rPr lang="en-US" smtClean="0"/>
              <a:pPr defTabSz="914400">
                <a:spcAft>
                  <a:spcPts val="600"/>
                </a:spcAft>
              </a:pPr>
              <a:t>11</a:t>
            </a:fld>
            <a:endParaRPr lang="en-US"/>
          </a:p>
        </p:txBody>
      </p:sp>
    </p:spTree>
    <p:extLst>
      <p:ext uri="{BB962C8B-B14F-4D97-AF65-F5344CB8AC3E}">
        <p14:creationId xmlns:p14="http://schemas.microsoft.com/office/powerpoint/2010/main" val="3671406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D6BE-A6DC-4F43-A4CC-319892705C89}"/>
              </a:ext>
            </a:extLst>
          </p:cNvPr>
          <p:cNvSpPr>
            <a:spLocks noGrp="1"/>
          </p:cNvSpPr>
          <p:nvPr>
            <p:ph type="title"/>
          </p:nvPr>
        </p:nvSpPr>
        <p:spPr/>
        <p:txBody>
          <a:bodyPr/>
          <a:lstStyle/>
          <a:p>
            <a:r>
              <a:rPr lang="el-GR" dirty="0"/>
              <a:t>Συμπεράσματα &amp; προεκτάσεις</a:t>
            </a:r>
          </a:p>
        </p:txBody>
      </p:sp>
      <p:sp>
        <p:nvSpPr>
          <p:cNvPr id="3" name="Content Placeholder 2">
            <a:extLst>
              <a:ext uri="{FF2B5EF4-FFF2-40B4-BE49-F238E27FC236}">
                <a16:creationId xmlns:a16="http://schemas.microsoft.com/office/drawing/2014/main" id="{A8908324-9D44-4CF4-A669-5506E36C48DC}"/>
              </a:ext>
            </a:extLst>
          </p:cNvPr>
          <p:cNvSpPr>
            <a:spLocks noGrp="1"/>
          </p:cNvSpPr>
          <p:nvPr>
            <p:ph idx="1"/>
          </p:nvPr>
        </p:nvSpPr>
        <p:spPr/>
        <p:txBody>
          <a:bodyPr>
            <a:normAutofit fontScale="92500" lnSpcReduction="10000"/>
          </a:bodyPr>
          <a:lstStyle/>
          <a:p>
            <a:endParaRPr lang="el-GR" dirty="0"/>
          </a:p>
          <a:p>
            <a:pPr>
              <a:buClr>
                <a:srgbClr val="BD582C"/>
              </a:buClr>
            </a:pPr>
            <a:r>
              <a:rPr lang="el-GR" dirty="0">
                <a:solidFill>
                  <a:srgbClr val="BD582C"/>
                </a:solidFill>
              </a:rPr>
              <a:t>Συμπεράσματα:</a:t>
            </a:r>
          </a:p>
          <a:p>
            <a:pPr lvl="1">
              <a:buClr>
                <a:srgbClr val="BD582C"/>
              </a:buClr>
              <a:buFont typeface="Arial" panose="020B0604020202020204" pitchFamily="34" charset="0"/>
              <a:buChar char="•"/>
            </a:pPr>
            <a:r>
              <a:rPr lang="el-GR" dirty="0"/>
              <a:t>Η μελέτη της συγκεκριμένης πειραματικής μεθοδολογίας παρέχει μια καλή εικόνα για την συμπεριφορά των καταναλωτών-πελατών μιας επιχείρησης.</a:t>
            </a:r>
          </a:p>
          <a:p>
            <a:pPr lvl="1">
              <a:buClr>
                <a:srgbClr val="BD582C"/>
              </a:buClr>
              <a:buFont typeface="Arial" panose="020B0604020202020204" pitchFamily="34" charset="0"/>
              <a:buChar char="•"/>
            </a:pPr>
            <a:r>
              <a:rPr lang="el-GR" dirty="0"/>
              <a:t>Οι ταξινομητές βασισμένοι σε δέντρα αποφάσεων κρίνονται κατάλληλοι για τη συγκεκριμένη εργασία. </a:t>
            </a:r>
          </a:p>
          <a:p>
            <a:pPr lvl="1">
              <a:buClr>
                <a:srgbClr val="BD582C"/>
              </a:buClr>
              <a:buFont typeface="Arial" panose="020B0604020202020204" pitchFamily="34" charset="0"/>
              <a:buChar char="•"/>
            </a:pPr>
            <a:r>
              <a:rPr lang="el-GR" dirty="0"/>
              <a:t>Τα χαρακτηριστικά που σχετίζονται άμεσα με τη συμπεριφορά των καταναλωτών σε σχέση με την αγορά νέων προϊόντων και υπηρεσιών</a:t>
            </a:r>
            <a:r>
              <a:rPr lang="en-US" dirty="0"/>
              <a:t> </a:t>
            </a:r>
            <a:r>
              <a:rPr lang="el-GR" dirty="0"/>
              <a:t>αφορούν κυρίως τη χρήσης άλλων υπηρεσιών και επιπλέον ορισμένα δημογραφικά δεδομένα.</a:t>
            </a:r>
          </a:p>
          <a:p>
            <a:pPr marL="201168" lvl="1" indent="0">
              <a:buClr>
                <a:srgbClr val="BD582C"/>
              </a:buClr>
              <a:buNone/>
            </a:pPr>
            <a:endParaRPr lang="el-GR" sz="2000" dirty="0"/>
          </a:p>
          <a:p>
            <a:r>
              <a:rPr lang="el-GR" dirty="0">
                <a:solidFill>
                  <a:srgbClr val="BD582C"/>
                </a:solidFill>
              </a:rPr>
              <a:t>Προεκτάσεις:</a:t>
            </a:r>
          </a:p>
          <a:p>
            <a:pPr lvl="1">
              <a:buClr>
                <a:srgbClr val="BD582C"/>
              </a:buClr>
              <a:buFont typeface="Arial" panose="020B0604020202020204" pitchFamily="34" charset="0"/>
              <a:buChar char="•"/>
            </a:pPr>
            <a:r>
              <a:rPr lang="el-GR" dirty="0"/>
              <a:t>Εξέταση μεγαλύτερου εύρους επιλογών τεχνικών και μοντέλων κατά την πειραματική διαδικασία.</a:t>
            </a:r>
          </a:p>
          <a:p>
            <a:pPr lvl="1">
              <a:buClr>
                <a:srgbClr val="BD582C"/>
              </a:buClr>
              <a:buFont typeface="Arial" panose="020B0604020202020204" pitchFamily="34" charset="0"/>
              <a:buChar char="•"/>
            </a:pPr>
            <a:r>
              <a:rPr lang="el-GR" dirty="0"/>
              <a:t>Εξέταση περισσότερων συνόλων δεδομένων με διαφορετικά χαρακτηριστικά.</a:t>
            </a:r>
          </a:p>
          <a:p>
            <a:pPr lvl="1">
              <a:buClr>
                <a:srgbClr val="BD582C"/>
              </a:buClr>
              <a:buFont typeface="Arial" panose="020B0604020202020204" pitchFamily="34" charset="0"/>
              <a:buChar char="•"/>
            </a:pPr>
            <a:r>
              <a:rPr lang="el-GR" dirty="0"/>
              <a:t>Εκτενέστερη αναζήτηση των τιμών των υπερπαραμέτρων που χρησιμοποιούνται από τα μοντέλα.</a:t>
            </a:r>
          </a:p>
        </p:txBody>
      </p:sp>
      <p:sp>
        <p:nvSpPr>
          <p:cNvPr id="4" name="Slide Number Placeholder 3">
            <a:extLst>
              <a:ext uri="{FF2B5EF4-FFF2-40B4-BE49-F238E27FC236}">
                <a16:creationId xmlns:a16="http://schemas.microsoft.com/office/drawing/2014/main" id="{13DCC2A8-3D30-46C9-AEC7-385FA05DEC32}"/>
              </a:ext>
            </a:extLst>
          </p:cNvPr>
          <p:cNvSpPr>
            <a:spLocks noGrp="1"/>
          </p:cNvSpPr>
          <p:nvPr>
            <p:ph type="sldNum" sz="quarter" idx="12"/>
          </p:nvPr>
        </p:nvSpPr>
        <p:spPr/>
        <p:txBody>
          <a:bodyPr/>
          <a:lstStyle/>
          <a:p>
            <a:fld id="{6113E31D-E2AB-40D1-8B51-AFA5AFEF393A}" type="slidenum">
              <a:rPr lang="en-US" smtClean="0"/>
              <a:t>12</a:t>
            </a:fld>
            <a:endParaRPr lang="en-US" dirty="0"/>
          </a:p>
        </p:txBody>
      </p:sp>
    </p:spTree>
    <p:extLst>
      <p:ext uri="{BB962C8B-B14F-4D97-AF65-F5344CB8AC3E}">
        <p14:creationId xmlns:p14="http://schemas.microsoft.com/office/powerpoint/2010/main" val="3209330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9189-2BE8-4D62-9593-8C58A2B73E54}"/>
              </a:ext>
            </a:extLst>
          </p:cNvPr>
          <p:cNvSpPr>
            <a:spLocks noGrp="1"/>
          </p:cNvSpPr>
          <p:nvPr>
            <p:ph type="title"/>
          </p:nvPr>
        </p:nvSpPr>
        <p:spPr/>
        <p:txBody>
          <a:bodyPr/>
          <a:lstStyle/>
          <a:p>
            <a:r>
              <a:rPr lang="el-GR" dirty="0"/>
              <a:t>Βιβλιογραφία</a:t>
            </a:r>
          </a:p>
        </p:txBody>
      </p:sp>
      <p:sp>
        <p:nvSpPr>
          <p:cNvPr id="3" name="Content Placeholder 2">
            <a:extLst>
              <a:ext uri="{FF2B5EF4-FFF2-40B4-BE49-F238E27FC236}">
                <a16:creationId xmlns:a16="http://schemas.microsoft.com/office/drawing/2014/main" id="{35A20C37-C43C-4509-8F00-08700738511A}"/>
              </a:ext>
            </a:extLst>
          </p:cNvPr>
          <p:cNvSpPr>
            <a:spLocks noGrp="1"/>
          </p:cNvSpPr>
          <p:nvPr>
            <p:ph idx="1"/>
          </p:nvPr>
        </p:nvSpPr>
        <p:spPr>
          <a:xfrm>
            <a:off x="1143000" y="1845734"/>
            <a:ext cx="10012680" cy="4023360"/>
          </a:xfrm>
        </p:spPr>
        <p:txBody>
          <a:bodyPr/>
          <a:lstStyle/>
          <a:p>
            <a:pPr algn="just"/>
            <a:endParaRPr lang="el-GR" dirty="0"/>
          </a:p>
          <a:p>
            <a:pPr lvl="1" algn="just"/>
            <a:r>
              <a:rPr lang="en-US" sz="1800" dirty="0">
                <a:effectLst/>
                <a:latin typeface="Cambria" panose="02040503050406030204" pitchFamily="18" charset="0"/>
                <a:ea typeface="Calibri" panose="020F0502020204030204" pitchFamily="34" charset="0"/>
                <a:cs typeface="Times New Roman" panose="02020603050405020304" pitchFamily="18" charset="0"/>
              </a:rPr>
              <a:t>(J. Ross Quinlan. Induction of decision trees. Machine learning, 1(1):81–106, 1986.)</a:t>
            </a:r>
            <a:endParaRPr lang="el-GR" dirty="0"/>
          </a:p>
          <a:p>
            <a:pPr lvl="1" algn="just"/>
            <a:r>
              <a:rPr lang="en-US" sz="1800" dirty="0">
                <a:effectLst/>
                <a:latin typeface="Cambria" panose="02040503050406030204" pitchFamily="18" charset="0"/>
                <a:ea typeface="Calibri" panose="020F0502020204030204" pitchFamily="34" charset="0"/>
                <a:cs typeface="Times New Roman" panose="02020603050405020304" pitchFamily="18" charset="0"/>
              </a:rPr>
              <a:t>(Leo </a:t>
            </a:r>
            <a:r>
              <a:rPr lang="en-US" sz="1800" dirty="0" err="1">
                <a:effectLst/>
                <a:latin typeface="Cambria" panose="02040503050406030204" pitchFamily="18" charset="0"/>
                <a:ea typeface="Calibri" panose="020F0502020204030204" pitchFamily="34" charset="0"/>
                <a:cs typeface="Times New Roman" panose="02020603050405020304" pitchFamily="18" charset="0"/>
              </a:rPr>
              <a:t>Breiman</a:t>
            </a:r>
            <a:r>
              <a:rPr lang="en-US" sz="1800" dirty="0">
                <a:effectLst/>
                <a:latin typeface="Cambria" panose="02040503050406030204" pitchFamily="18" charset="0"/>
                <a:ea typeface="Calibri" panose="020F0502020204030204" pitchFamily="34" charset="0"/>
                <a:cs typeface="Times New Roman" panose="02020603050405020304" pitchFamily="18" charset="0"/>
              </a:rPr>
              <a:t>, Jerome Friedman, Charles J Stone, and Richard A </a:t>
            </a:r>
            <a:r>
              <a:rPr lang="en-US" sz="1800" dirty="0" err="1">
                <a:effectLst/>
                <a:latin typeface="Cambria" panose="02040503050406030204" pitchFamily="18" charset="0"/>
                <a:ea typeface="Calibri" panose="020F0502020204030204" pitchFamily="34" charset="0"/>
                <a:cs typeface="Times New Roman" panose="02020603050405020304" pitchFamily="18" charset="0"/>
              </a:rPr>
              <a:t>Olshen</a:t>
            </a:r>
            <a:r>
              <a:rPr lang="en-US" sz="1800" dirty="0">
                <a:effectLst/>
                <a:latin typeface="Cambria" panose="02040503050406030204" pitchFamily="18" charset="0"/>
                <a:ea typeface="Calibri" panose="020F0502020204030204" pitchFamily="34" charset="0"/>
                <a:cs typeface="Times New Roman" panose="02020603050405020304" pitchFamily="18" charset="0"/>
              </a:rPr>
              <a:t>. Classification and regression trees. CRC press, 1984.)</a:t>
            </a:r>
            <a:endParaRPr lang="en-US" dirty="0"/>
          </a:p>
          <a:p>
            <a:pPr lvl="1" algn="just"/>
            <a:endParaRPr lang="en-US" dirty="0"/>
          </a:p>
          <a:p>
            <a:pPr lvl="1" algn="just"/>
            <a:r>
              <a:rPr lang="en-US" sz="1800" dirty="0">
                <a:effectLst/>
                <a:latin typeface="Cambria" panose="02040503050406030204" pitchFamily="18" charset="0"/>
                <a:ea typeface="Calibri" panose="020F0502020204030204" pitchFamily="34" charset="0"/>
                <a:cs typeface="Times New Roman" panose="02020603050405020304" pitchFamily="18" charset="0"/>
              </a:rPr>
              <a:t>[Thomas M Cover and Joy A Thomas. Elements of information theory. John Wiley &amp; Sons, 2012.]</a:t>
            </a:r>
            <a:endParaRPr lang="el-GR" sz="1800" dirty="0">
              <a:effectLst/>
              <a:latin typeface="Cambria" panose="02040503050406030204" pitchFamily="18" charset="0"/>
              <a:ea typeface="Calibri" panose="020F0502020204030204" pitchFamily="34" charset="0"/>
              <a:cs typeface="Times New Roman" panose="02020603050405020304" pitchFamily="18" charset="0"/>
            </a:endParaRPr>
          </a:p>
          <a:p>
            <a:pPr lvl="1" algn="just">
              <a:lnSpc>
                <a:spcPct val="150000"/>
              </a:lnSpc>
              <a:spcBef>
                <a:spcPts val="0"/>
              </a:spcBef>
              <a:spcAft>
                <a:spcPts val="800"/>
              </a:spcAft>
            </a:pPr>
            <a:r>
              <a:rPr lang="en-US" sz="1600" dirty="0">
                <a:effectLst/>
                <a:latin typeface="Cambria" panose="02040503050406030204" pitchFamily="18" charset="0"/>
                <a:ea typeface="Calibri" panose="020F0502020204030204" pitchFamily="34" charset="0"/>
                <a:cs typeface="Times New Roman" panose="02020603050405020304" pitchFamily="18" charset="0"/>
              </a:rPr>
              <a:t>[Salvatore Ruggieri. Efficient c4. 5 [classification algorithm]. IEEE transactions on knowledge and data engineering, 14(2):438–444, 2002.]</a:t>
            </a:r>
            <a:endParaRPr lang="el-GR" sz="1600" dirty="0">
              <a:effectLst/>
              <a:latin typeface="Cambria" panose="02040503050406030204" pitchFamily="18" charset="0"/>
              <a:ea typeface="Calibri" panose="020F0502020204030204" pitchFamily="34" charset="0"/>
              <a:cs typeface="Times New Roman" panose="02020603050405020304" pitchFamily="18" charset="0"/>
            </a:endParaRPr>
          </a:p>
          <a:p>
            <a:pPr lvl="1" algn="just">
              <a:lnSpc>
                <a:spcPct val="150000"/>
              </a:lnSpc>
              <a:spcBef>
                <a:spcPts val="0"/>
              </a:spcBef>
              <a:spcAft>
                <a:spcPts val="800"/>
              </a:spcAft>
            </a:pPr>
            <a:r>
              <a:rPr lang="en-US" sz="1800" dirty="0">
                <a:effectLst/>
                <a:latin typeface="Cambria" panose="02040503050406030204" pitchFamily="18" charset="0"/>
                <a:ea typeface="Calibri" panose="020F0502020204030204" pitchFamily="34" charset="0"/>
                <a:cs typeface="Times New Roman" panose="02020603050405020304" pitchFamily="18" charset="0"/>
              </a:rPr>
              <a:t>[P Bickel, P Diggle, S Fienberg, U Gather, I Olkin, and S </a:t>
            </a:r>
            <a:r>
              <a:rPr lang="en-US" sz="1800" dirty="0" err="1">
                <a:effectLst/>
                <a:latin typeface="Cambria" panose="02040503050406030204" pitchFamily="18" charset="0"/>
                <a:ea typeface="Calibri" panose="020F0502020204030204" pitchFamily="34" charset="0"/>
                <a:cs typeface="Times New Roman" panose="02020603050405020304" pitchFamily="18" charset="0"/>
              </a:rPr>
              <a:t>Zeger</a:t>
            </a:r>
            <a:r>
              <a:rPr lang="en-US" sz="1800" dirty="0">
                <a:effectLst/>
                <a:latin typeface="Cambria" panose="02040503050406030204" pitchFamily="18" charset="0"/>
                <a:ea typeface="Calibri" panose="020F0502020204030204" pitchFamily="34" charset="0"/>
                <a:cs typeface="Times New Roman" panose="02020603050405020304" pitchFamily="18" charset="0"/>
              </a:rPr>
              <a:t>. springer series in statistics, 2009.]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50000"/>
              </a:lnSpc>
              <a:spcBef>
                <a:spcPts val="0"/>
              </a:spcBef>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3DCBE3F-02D0-4024-8D68-28D13E9A3D8E}"/>
              </a:ext>
            </a:extLst>
          </p:cNvPr>
          <p:cNvSpPr>
            <a:spLocks noGrp="1"/>
          </p:cNvSpPr>
          <p:nvPr>
            <p:ph type="sldNum" sz="quarter" idx="12"/>
          </p:nvPr>
        </p:nvSpPr>
        <p:spPr/>
        <p:txBody>
          <a:bodyPr/>
          <a:lstStyle/>
          <a:p>
            <a:fld id="{6113E31D-E2AB-40D1-8B51-AFA5AFEF393A}" type="slidenum">
              <a:rPr lang="en-US" smtClean="0"/>
              <a:t>13</a:t>
            </a:fld>
            <a:endParaRPr lang="en-US" dirty="0"/>
          </a:p>
        </p:txBody>
      </p:sp>
    </p:spTree>
    <p:extLst>
      <p:ext uri="{BB962C8B-B14F-4D97-AF65-F5344CB8AC3E}">
        <p14:creationId xmlns:p14="http://schemas.microsoft.com/office/powerpoint/2010/main" val="51796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D72D5A-C556-4E50-853B-772A952F5890}"/>
              </a:ext>
            </a:extLst>
          </p:cNvPr>
          <p:cNvSpPr txBox="1">
            <a:spLocks/>
          </p:cNvSpPr>
          <p:nvPr/>
        </p:nvSpPr>
        <p:spPr>
          <a:xfrm>
            <a:off x="1621049" y="1231900"/>
            <a:ext cx="8949902" cy="43942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l-GR" sz="5400" dirty="0">
                <a:solidFill>
                  <a:schemeClr val="tx1"/>
                </a:solidFill>
              </a:rPr>
              <a:t>Ευχαριστώ για την προσοχή σας</a:t>
            </a:r>
            <a:br>
              <a:rPr lang="en-US" sz="5400" dirty="0"/>
            </a:br>
            <a:r>
              <a:rPr lang="en-US" sz="1800" dirty="0"/>
              <a:t> </a:t>
            </a:r>
            <a:br>
              <a:rPr lang="en-US" sz="5400" dirty="0"/>
            </a:br>
            <a:r>
              <a:rPr lang="el-GR" sz="4000" dirty="0">
                <a:solidFill>
                  <a:srgbClr val="BD582C"/>
                </a:solidFill>
              </a:rPr>
              <a:t>Ερωτήσεις;</a:t>
            </a:r>
            <a:br>
              <a:rPr lang="en-US" sz="5400" dirty="0"/>
            </a:br>
            <a:endParaRPr lang="en-US" sz="5400" dirty="0"/>
          </a:p>
          <a:p>
            <a:pPr algn="ctr"/>
            <a:br>
              <a:rPr lang="en-US" sz="5400" dirty="0"/>
            </a:br>
            <a:r>
              <a:rPr lang="en-US" sz="1800" dirty="0">
                <a:solidFill>
                  <a:schemeClr val="tx1">
                    <a:lumMod val="85000"/>
                    <a:lumOff val="15000"/>
                  </a:schemeClr>
                </a:solidFill>
              </a:rPr>
              <a:t>E-mail </a:t>
            </a:r>
            <a:r>
              <a:rPr lang="el-GR" sz="1800" dirty="0">
                <a:solidFill>
                  <a:schemeClr val="tx1">
                    <a:lumMod val="85000"/>
                    <a:lumOff val="15000"/>
                  </a:schemeClr>
                </a:solidFill>
              </a:rPr>
              <a:t>επικοινωνίας</a:t>
            </a:r>
            <a:r>
              <a:rPr lang="en-US" sz="1800" dirty="0">
                <a:solidFill>
                  <a:schemeClr val="tx1">
                    <a:lumMod val="85000"/>
                    <a:lumOff val="15000"/>
                  </a:schemeClr>
                </a:solidFill>
              </a:rPr>
              <a:t>:</a:t>
            </a:r>
            <a:br>
              <a:rPr lang="en-US" sz="1800" dirty="0">
                <a:solidFill>
                  <a:schemeClr val="tx1">
                    <a:lumMod val="85000"/>
                    <a:lumOff val="15000"/>
                  </a:schemeClr>
                </a:solidFill>
              </a:rPr>
            </a:br>
            <a:br>
              <a:rPr lang="en-US" sz="1800" dirty="0"/>
            </a:br>
            <a:r>
              <a:rPr lang="en-US" sz="1800" b="1" dirty="0">
                <a:solidFill>
                  <a:schemeClr val="tx1"/>
                </a:solidFill>
              </a:rPr>
              <a:t>andreasrf1305@gmail.com</a:t>
            </a:r>
            <a:br>
              <a:rPr lang="en-US" sz="1800" dirty="0"/>
            </a:br>
            <a:endParaRPr lang="el-GR" sz="1800" b="1" dirty="0">
              <a:solidFill>
                <a:schemeClr val="tx1"/>
              </a:solidFill>
            </a:endParaRPr>
          </a:p>
        </p:txBody>
      </p:sp>
      <p:sp>
        <p:nvSpPr>
          <p:cNvPr id="14" name="TextBox 13">
            <a:extLst>
              <a:ext uri="{FF2B5EF4-FFF2-40B4-BE49-F238E27FC236}">
                <a16:creationId xmlns:a16="http://schemas.microsoft.com/office/drawing/2014/main" id="{4AF34624-2686-446E-B1DA-780CDC28869B}"/>
              </a:ext>
            </a:extLst>
          </p:cNvPr>
          <p:cNvSpPr txBox="1"/>
          <p:nvPr/>
        </p:nvSpPr>
        <p:spPr>
          <a:xfrm>
            <a:off x="3876063" y="6455112"/>
            <a:ext cx="4892380" cy="307777"/>
          </a:xfrm>
          <a:prstGeom prst="rect">
            <a:avLst/>
          </a:prstGeom>
          <a:noFill/>
        </p:spPr>
        <p:txBody>
          <a:bodyPr wrap="square" rtlCol="0">
            <a:spAutoFit/>
          </a:bodyPr>
          <a:lstStyle/>
          <a:p>
            <a:r>
              <a:rPr lang="el-GR" sz="1400" dirty="0">
                <a:solidFill>
                  <a:schemeClr val="bg1"/>
                </a:solidFill>
              </a:rPr>
              <a:t>Ανδρέας-Αλέξανδρος Δελής, Διπλωματική εργασία, Αθήνα 2023</a:t>
            </a:r>
          </a:p>
        </p:txBody>
      </p:sp>
    </p:spTree>
    <p:extLst>
      <p:ext uri="{BB962C8B-B14F-4D97-AF65-F5344CB8AC3E}">
        <p14:creationId xmlns:p14="http://schemas.microsoft.com/office/powerpoint/2010/main" val="3266458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51A-1FDB-441E-8C5B-8F7BB7292207}"/>
              </a:ext>
            </a:extLst>
          </p:cNvPr>
          <p:cNvSpPr>
            <a:spLocks noGrp="1"/>
          </p:cNvSpPr>
          <p:nvPr>
            <p:ph type="title"/>
          </p:nvPr>
        </p:nvSpPr>
        <p:spPr>
          <a:xfrm>
            <a:off x="1097280" y="286603"/>
            <a:ext cx="10058400" cy="1450757"/>
          </a:xfrm>
          <a:noFill/>
          <a:ln>
            <a:noFill/>
          </a:ln>
        </p:spPr>
        <p:txBody>
          <a:bodyPr/>
          <a:lstStyle/>
          <a:p>
            <a:r>
              <a:rPr lang="el-GR" dirty="0"/>
              <a:t>Συμπεριφορά καταναλωτών</a:t>
            </a:r>
          </a:p>
        </p:txBody>
      </p:sp>
      <p:sp>
        <p:nvSpPr>
          <p:cNvPr id="3" name="Content Placeholder 2">
            <a:extLst>
              <a:ext uri="{FF2B5EF4-FFF2-40B4-BE49-F238E27FC236}">
                <a16:creationId xmlns:a16="http://schemas.microsoft.com/office/drawing/2014/main" id="{B0BE4B1F-B112-4BEC-A282-6A39D1943BC0}"/>
              </a:ext>
            </a:extLst>
          </p:cNvPr>
          <p:cNvSpPr>
            <a:spLocks noGrp="1"/>
          </p:cNvSpPr>
          <p:nvPr>
            <p:ph idx="1"/>
          </p:nvPr>
        </p:nvSpPr>
        <p:spPr>
          <a:xfrm>
            <a:off x="1097280" y="1845734"/>
            <a:ext cx="10058400" cy="4023360"/>
          </a:xfrm>
        </p:spPr>
        <p:txBody>
          <a:bodyPr/>
          <a:lstStyle/>
          <a:p>
            <a:pPr marL="0" indent="0">
              <a:buNone/>
            </a:pPr>
            <a:endParaRPr lang="el-GR" dirty="0"/>
          </a:p>
          <a:p>
            <a:r>
              <a:rPr lang="el-GR" sz="1800" dirty="0">
                <a:effectLst/>
                <a:latin typeface="Cambria" panose="02040503050406030204" pitchFamily="18" charset="0"/>
                <a:ea typeface="Calibri" panose="020F0502020204030204" pitchFamily="34" charset="0"/>
                <a:cs typeface="Times New Roman" panose="02020603050405020304" pitchFamily="18" charset="0"/>
              </a:rPr>
              <a:t>Με τον όρο «</a:t>
            </a:r>
            <a:r>
              <a:rPr lang="el-GR" sz="1800" dirty="0">
                <a:solidFill>
                  <a:schemeClr val="accent2"/>
                </a:solidFill>
                <a:effectLst/>
                <a:latin typeface="Cambria" panose="02040503050406030204" pitchFamily="18" charset="0"/>
                <a:ea typeface="Calibri" panose="020F0502020204030204" pitchFamily="34" charset="0"/>
                <a:cs typeface="Times New Roman" panose="02020603050405020304" pitchFamily="18" charset="0"/>
              </a:rPr>
              <a:t>συμπεριφορά των καταναλωτών</a:t>
            </a:r>
            <a:r>
              <a:rPr lang="el-GR" sz="1800" dirty="0">
                <a:effectLst/>
                <a:latin typeface="Cambria" panose="02040503050406030204" pitchFamily="18" charset="0"/>
                <a:ea typeface="Calibri" panose="020F0502020204030204" pitchFamily="34" charset="0"/>
                <a:cs typeface="Times New Roman" panose="02020603050405020304" pitchFamily="18" charset="0"/>
              </a:rPr>
              <a:t>» αναφέρόμαστε στις δράσεις, τις αντιδράσεις και τις επιλογές στις οποίες προβαίνουν οι καταναλωτές κατά τη διάρκεια της αγοράς προϊόντων ή υπηρεσιών.</a:t>
            </a:r>
          </a:p>
          <a:p>
            <a:endParaRPr lang="el-GR" dirty="0"/>
          </a:p>
          <a:p>
            <a:r>
              <a:rPr lang="el-GR" dirty="0">
                <a:latin typeface="Cambria" panose="02040503050406030204" pitchFamily="18" charset="0"/>
                <a:ea typeface="Calibri" panose="020F0502020204030204" pitchFamily="34" charset="0"/>
                <a:cs typeface="Times New Roman" panose="02020603050405020304" pitchFamily="18" charset="0"/>
              </a:rPr>
              <a:t>Κ</a:t>
            </a:r>
            <a:r>
              <a:rPr lang="el-GR" sz="2000" dirty="0">
                <a:effectLst/>
                <a:latin typeface="Cambria" panose="02040503050406030204" pitchFamily="18" charset="0"/>
                <a:ea typeface="Calibri" panose="020F0502020204030204" pitchFamily="34" charset="0"/>
                <a:cs typeface="Times New Roman" panose="02020603050405020304" pitchFamily="18" charset="0"/>
              </a:rPr>
              <a:t>ατηγορίες συμπεριφοράς των καταναλωτών:</a:t>
            </a:r>
            <a:endParaRPr lang="el-GR" dirty="0"/>
          </a:p>
          <a:p>
            <a:pPr lvl="1">
              <a:buClr>
                <a:srgbClr val="BD582C"/>
              </a:buClr>
              <a:buFont typeface="Arial" panose="020B0604020202020204" pitchFamily="34" charset="0"/>
              <a:buChar char="•"/>
            </a:pPr>
            <a:r>
              <a:rPr lang="el-GR" dirty="0"/>
              <a:t>Συμπεριφορά αγοράς</a:t>
            </a:r>
          </a:p>
          <a:p>
            <a:pPr lvl="1">
              <a:buClr>
                <a:srgbClr val="BD582C"/>
              </a:buClr>
              <a:buFont typeface="Arial" panose="020B0604020202020204" pitchFamily="34" charset="0"/>
              <a:buChar char="•"/>
            </a:pPr>
            <a:r>
              <a:rPr lang="el-GR" dirty="0"/>
              <a:t>Συμπεριφορά κατανάλωσης</a:t>
            </a:r>
          </a:p>
          <a:p>
            <a:pPr lvl="1">
              <a:buClr>
                <a:srgbClr val="BD582C"/>
              </a:buClr>
              <a:buFont typeface="Arial" panose="020B0604020202020204" pitchFamily="34" charset="0"/>
              <a:buChar char="•"/>
            </a:pPr>
            <a:r>
              <a:rPr lang="el-GR" dirty="0"/>
              <a:t>Συμπεριφορά επικοινωνίας</a:t>
            </a:r>
          </a:p>
          <a:p>
            <a:pPr lvl="1">
              <a:buClr>
                <a:srgbClr val="BD582C"/>
              </a:buClr>
              <a:buFont typeface="Arial" panose="020B0604020202020204" pitchFamily="34" charset="0"/>
              <a:buChar char="•"/>
            </a:pPr>
            <a:r>
              <a:rPr lang="el-GR" dirty="0"/>
              <a:t>Συμπεριφορά απόφασης</a:t>
            </a:r>
          </a:p>
          <a:p>
            <a:pPr lvl="1">
              <a:buClr>
                <a:srgbClr val="BD582C"/>
              </a:buClr>
              <a:buFont typeface="Arial" panose="020B0604020202020204" pitchFamily="34" charset="0"/>
              <a:buChar char="•"/>
            </a:pPr>
            <a:endParaRPr lang="el-GR" dirty="0"/>
          </a:p>
          <a:p>
            <a:pPr lvl="1">
              <a:buClr>
                <a:srgbClr val="BD582C"/>
              </a:buClr>
              <a:buFont typeface="Arial" panose="020B0604020202020204" pitchFamily="34" charset="0"/>
              <a:buChar char="•"/>
            </a:pPr>
            <a:endParaRPr lang="el-GR" dirty="0"/>
          </a:p>
        </p:txBody>
      </p:sp>
      <p:sp>
        <p:nvSpPr>
          <p:cNvPr id="5" name="Slide Number Placeholder 4">
            <a:extLst>
              <a:ext uri="{FF2B5EF4-FFF2-40B4-BE49-F238E27FC236}">
                <a16:creationId xmlns:a16="http://schemas.microsoft.com/office/drawing/2014/main" id="{9D43D2FA-B67A-490A-B955-252C50AA5DF4}"/>
              </a:ext>
            </a:extLst>
          </p:cNvPr>
          <p:cNvSpPr>
            <a:spLocks noGrp="1"/>
          </p:cNvSpPr>
          <p:nvPr>
            <p:ph type="sldNum" sz="quarter" idx="12"/>
          </p:nvPr>
        </p:nvSpPr>
        <p:spPr/>
        <p:txBody>
          <a:bodyPr/>
          <a:lstStyle/>
          <a:p>
            <a:fld id="{6113E31D-E2AB-40D1-8B51-AFA5AFEF393A}" type="slidenum">
              <a:rPr lang="en-US" smtClean="0"/>
              <a:t>2</a:t>
            </a:fld>
            <a:endParaRPr lang="en-US" dirty="0"/>
          </a:p>
        </p:txBody>
      </p:sp>
    </p:spTree>
    <p:extLst>
      <p:ext uri="{BB962C8B-B14F-4D97-AF65-F5344CB8AC3E}">
        <p14:creationId xmlns:p14="http://schemas.microsoft.com/office/powerpoint/2010/main" val="2577006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5F42-9734-448F-9728-CE69A77DB75B}"/>
              </a:ext>
            </a:extLst>
          </p:cNvPr>
          <p:cNvSpPr>
            <a:spLocks noGrp="1"/>
          </p:cNvSpPr>
          <p:nvPr>
            <p:ph type="title"/>
          </p:nvPr>
        </p:nvSpPr>
        <p:spPr/>
        <p:txBody>
          <a:bodyPr/>
          <a:lstStyle/>
          <a:p>
            <a:r>
              <a:rPr lang="el-GR" dirty="0"/>
              <a:t>Πρόβλεψη συμπεριφοράς καταναλωτών στην αγορά προϊόντων-υπηρεσιών</a:t>
            </a:r>
          </a:p>
        </p:txBody>
      </p:sp>
      <p:sp>
        <p:nvSpPr>
          <p:cNvPr id="3" name="Content Placeholder 2">
            <a:extLst>
              <a:ext uri="{FF2B5EF4-FFF2-40B4-BE49-F238E27FC236}">
                <a16:creationId xmlns:a16="http://schemas.microsoft.com/office/drawing/2014/main" id="{030513A5-B7A0-4CAF-A3D0-29C62E1C0090}"/>
              </a:ext>
            </a:extLst>
          </p:cNvPr>
          <p:cNvSpPr>
            <a:spLocks noGrp="1"/>
          </p:cNvSpPr>
          <p:nvPr>
            <p:ph idx="1"/>
          </p:nvPr>
        </p:nvSpPr>
        <p:spPr/>
        <p:txBody>
          <a:bodyPr>
            <a:normAutofit lnSpcReduction="10000"/>
          </a:bodyPr>
          <a:lstStyle/>
          <a:p>
            <a:endParaRPr lang="el-GR" dirty="0"/>
          </a:p>
          <a:p>
            <a:r>
              <a:rPr lang="el-GR" dirty="0"/>
              <a:t>Η πρόβλεψη της συμπεριφοράς των πελατών (</a:t>
            </a:r>
            <a:r>
              <a:rPr lang="el-GR" dirty="0">
                <a:solidFill>
                  <a:srgbClr val="BD582C"/>
                </a:solidFill>
              </a:rPr>
              <a:t>customer </a:t>
            </a:r>
            <a:r>
              <a:rPr lang="en-US" dirty="0">
                <a:solidFill>
                  <a:srgbClr val="BD582C"/>
                </a:solidFill>
              </a:rPr>
              <a:t>behavior</a:t>
            </a:r>
            <a:r>
              <a:rPr lang="el-GR" dirty="0">
                <a:solidFill>
                  <a:srgbClr val="BD582C"/>
                </a:solidFill>
              </a:rPr>
              <a:t> prediction</a:t>
            </a:r>
            <a:r>
              <a:rPr lang="el-GR" dirty="0"/>
              <a:t>) είναι η διαδικασία κατά την οποία, χρησιμοποιώντας τα διαθέσιμα δεδομένα και κάποια μεθοδολογία, γίνεται η πρόβλεψη βάσει πιθανοτήτων για το ποιοι πελάτες</a:t>
            </a:r>
            <a:r>
              <a:rPr lang="en-US" dirty="0"/>
              <a:t>(</a:t>
            </a:r>
            <a:r>
              <a:rPr lang="el-GR" dirty="0"/>
              <a:t>γενικότερα καταναλωτές) θα προβούν σε αγορά ή όχι ενός προϊόντος ή υπηρεσίας στο άμεσο μέλλον.</a:t>
            </a:r>
          </a:p>
          <a:p>
            <a:endParaRPr lang="el-GR" dirty="0"/>
          </a:p>
          <a:p>
            <a:r>
              <a:rPr lang="el-GR" dirty="0"/>
              <a:t>Η αξία της ανάλυσης και πρόβλεψης της συμπεριφοράς των αγορών περιλαμβάνει:</a:t>
            </a:r>
          </a:p>
          <a:p>
            <a:pPr lvl="1">
              <a:buClr>
                <a:srgbClr val="BD582C"/>
              </a:buClr>
              <a:buFont typeface="Arial" panose="020B0604020202020204" pitchFamily="34" charset="0"/>
              <a:buChar char="•"/>
            </a:pPr>
            <a:r>
              <a:rPr lang="el-GR" dirty="0"/>
              <a:t>Αύξηση εσόδων</a:t>
            </a:r>
          </a:p>
          <a:p>
            <a:pPr lvl="1">
              <a:buClr>
                <a:srgbClr val="BD582C"/>
              </a:buClr>
              <a:buFont typeface="Arial" panose="020B0604020202020204" pitchFamily="34" charset="0"/>
              <a:buChar char="•"/>
            </a:pPr>
            <a:r>
              <a:rPr lang="el-GR" dirty="0"/>
              <a:t>Μείωση </a:t>
            </a:r>
            <a:r>
              <a:rPr lang="en-US" dirty="0"/>
              <a:t>churn rate</a:t>
            </a:r>
            <a:endParaRPr lang="el-GR" dirty="0"/>
          </a:p>
          <a:p>
            <a:pPr lvl="1">
              <a:buClr>
                <a:srgbClr val="BD582C"/>
              </a:buClr>
              <a:buFont typeface="Arial" panose="020B0604020202020204" pitchFamily="34" charset="0"/>
              <a:buChar char="•"/>
            </a:pPr>
            <a:r>
              <a:rPr lang="el-GR" dirty="0"/>
              <a:t>Διατήρηση και αύξηση πελατολογίου</a:t>
            </a:r>
            <a:endParaRPr lang="en-US" dirty="0"/>
          </a:p>
          <a:p>
            <a:pPr lvl="1">
              <a:buClr>
                <a:srgbClr val="BD582C"/>
              </a:buClr>
              <a:buFont typeface="Arial" panose="020B0604020202020204" pitchFamily="34" charset="0"/>
              <a:buChar char="•"/>
            </a:pPr>
            <a:r>
              <a:rPr lang="el-GR" dirty="0"/>
              <a:t>Βελτίωση παρεχόμενης υπηρεσίας/προϊόντος</a:t>
            </a:r>
          </a:p>
          <a:p>
            <a:pPr lvl="1">
              <a:buClr>
                <a:srgbClr val="BD582C"/>
              </a:buClr>
              <a:buFont typeface="Arial" panose="020B0604020202020204" pitchFamily="34" charset="0"/>
              <a:buChar char="•"/>
            </a:pPr>
            <a:r>
              <a:rPr lang="el-GR" dirty="0"/>
              <a:t>Ανάπτυξη σχέσεων εμπιστοσύνης εταιρείας – πελατών</a:t>
            </a:r>
          </a:p>
        </p:txBody>
      </p:sp>
      <p:sp>
        <p:nvSpPr>
          <p:cNvPr id="4" name="Slide Number Placeholder 3">
            <a:extLst>
              <a:ext uri="{FF2B5EF4-FFF2-40B4-BE49-F238E27FC236}">
                <a16:creationId xmlns:a16="http://schemas.microsoft.com/office/drawing/2014/main" id="{013DCD89-5A31-46B1-BD86-DA26FE513CD2}"/>
              </a:ext>
            </a:extLst>
          </p:cNvPr>
          <p:cNvSpPr>
            <a:spLocks noGrp="1"/>
          </p:cNvSpPr>
          <p:nvPr>
            <p:ph type="sldNum" sz="quarter" idx="12"/>
          </p:nvPr>
        </p:nvSpPr>
        <p:spPr/>
        <p:txBody>
          <a:bodyPr/>
          <a:lstStyle/>
          <a:p>
            <a:fld id="{6113E31D-E2AB-40D1-8B51-AFA5AFEF393A}" type="slidenum">
              <a:rPr lang="en-US" smtClean="0"/>
              <a:t>3</a:t>
            </a:fld>
            <a:endParaRPr lang="en-US" dirty="0"/>
          </a:p>
        </p:txBody>
      </p:sp>
    </p:spTree>
    <p:extLst>
      <p:ext uri="{BB962C8B-B14F-4D97-AF65-F5344CB8AC3E}">
        <p14:creationId xmlns:p14="http://schemas.microsoft.com/office/powerpoint/2010/main" val="255994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F88C-785E-41D4-AD84-AB85EF1CB2AC}"/>
              </a:ext>
            </a:extLst>
          </p:cNvPr>
          <p:cNvSpPr>
            <a:spLocks noGrp="1"/>
          </p:cNvSpPr>
          <p:nvPr>
            <p:ph type="title"/>
          </p:nvPr>
        </p:nvSpPr>
        <p:spPr/>
        <p:txBody>
          <a:bodyPr>
            <a:normAutofit/>
          </a:bodyPr>
          <a:lstStyle/>
          <a:p>
            <a:r>
              <a:rPr lang="el-GR" dirty="0"/>
              <a:t>Μέθοδοι πρόβλεψης</a:t>
            </a:r>
          </a:p>
        </p:txBody>
      </p:sp>
      <p:sp>
        <p:nvSpPr>
          <p:cNvPr id="9" name="Content Placeholder 8">
            <a:extLst>
              <a:ext uri="{FF2B5EF4-FFF2-40B4-BE49-F238E27FC236}">
                <a16:creationId xmlns:a16="http://schemas.microsoft.com/office/drawing/2014/main" id="{1A25367D-5794-4351-BE9B-094E0D6FD9DE}"/>
              </a:ext>
            </a:extLst>
          </p:cNvPr>
          <p:cNvSpPr>
            <a:spLocks noGrp="1"/>
          </p:cNvSpPr>
          <p:nvPr>
            <p:ph sz="half" idx="1"/>
          </p:nvPr>
        </p:nvSpPr>
        <p:spPr/>
        <p:txBody>
          <a:bodyPr>
            <a:normAutofit/>
          </a:bodyPr>
          <a:lstStyle/>
          <a:p>
            <a:endParaRPr lang="en-US" dirty="0"/>
          </a:p>
          <a:p>
            <a:r>
              <a:rPr lang="el-GR" dirty="0"/>
              <a:t>Πρόβλημα ταξινόμησης που επιλύεται με τη χρήση στατιστικών μοντέλων, όπως </a:t>
            </a:r>
            <a:r>
              <a:rPr lang="el-GR" dirty="0">
                <a:solidFill>
                  <a:srgbClr val="BD582C"/>
                </a:solidFill>
              </a:rPr>
              <a:t>γραμμική παλινδρόμηση</a:t>
            </a:r>
            <a:r>
              <a:rPr lang="el-GR" dirty="0"/>
              <a:t>, ή μοντέλα βασισμένα στη </a:t>
            </a:r>
            <a:r>
              <a:rPr lang="el-GR" dirty="0">
                <a:solidFill>
                  <a:srgbClr val="BD582C"/>
                </a:solidFill>
              </a:rPr>
              <a:t>μηχανική μάθηση</a:t>
            </a:r>
            <a:r>
              <a:rPr lang="el-GR" dirty="0"/>
              <a:t>.</a:t>
            </a:r>
          </a:p>
          <a:p>
            <a:endParaRPr lang="el-GR" dirty="0"/>
          </a:p>
          <a:p>
            <a:r>
              <a:rPr lang="el-GR" dirty="0"/>
              <a:t>Χρήση ταξινομητών </a:t>
            </a:r>
            <a:r>
              <a:rPr lang="en-US" dirty="0">
                <a:solidFill>
                  <a:srgbClr val="BD582C"/>
                </a:solidFill>
              </a:rPr>
              <a:t>Logistic Regression</a:t>
            </a:r>
            <a:r>
              <a:rPr lang="el-GR" dirty="0">
                <a:solidFill>
                  <a:srgbClr val="BD582C"/>
                </a:solidFill>
              </a:rPr>
              <a:t> </a:t>
            </a:r>
            <a:r>
              <a:rPr lang="el-GR" dirty="0"/>
              <a:t>και για συγκριτική προτυποποίηση, και </a:t>
            </a:r>
            <a:r>
              <a:rPr lang="el-GR" dirty="0">
                <a:solidFill>
                  <a:srgbClr val="BD582C"/>
                </a:solidFill>
              </a:rPr>
              <a:t>δέντρων</a:t>
            </a:r>
            <a:r>
              <a:rPr lang="el-GR" dirty="0"/>
              <a:t> </a:t>
            </a:r>
            <a:r>
              <a:rPr lang="el-GR" dirty="0">
                <a:solidFill>
                  <a:srgbClr val="BD582C"/>
                </a:solidFill>
              </a:rPr>
              <a:t>αποφάσεων</a:t>
            </a:r>
            <a:r>
              <a:rPr lang="el-GR" dirty="0"/>
              <a:t> και </a:t>
            </a:r>
            <a:r>
              <a:rPr lang="en-US" dirty="0">
                <a:solidFill>
                  <a:srgbClr val="BD582C"/>
                </a:solidFill>
              </a:rPr>
              <a:t>collaborative filtering</a:t>
            </a:r>
            <a:r>
              <a:rPr lang="en-US" dirty="0"/>
              <a:t> </a:t>
            </a:r>
            <a:r>
              <a:rPr lang="el-GR" dirty="0"/>
              <a:t>τεχνικών για την παραγωγή τελικών προβλέψεων.</a:t>
            </a:r>
          </a:p>
        </p:txBody>
      </p:sp>
      <p:sp>
        <p:nvSpPr>
          <p:cNvPr id="4" name="Slide Number Placeholder 3">
            <a:extLst>
              <a:ext uri="{FF2B5EF4-FFF2-40B4-BE49-F238E27FC236}">
                <a16:creationId xmlns:a16="http://schemas.microsoft.com/office/drawing/2014/main" id="{F64A655E-ABB2-4D48-B146-04B4007E5B40}"/>
              </a:ext>
            </a:extLst>
          </p:cNvPr>
          <p:cNvSpPr>
            <a:spLocks noGrp="1"/>
          </p:cNvSpPr>
          <p:nvPr>
            <p:ph type="sldNum" sz="quarter" idx="12"/>
          </p:nvPr>
        </p:nvSpPr>
        <p:spPr/>
        <p:txBody>
          <a:bodyPr>
            <a:normAutofit/>
          </a:bodyPr>
          <a:lstStyle/>
          <a:p>
            <a:pPr>
              <a:spcAft>
                <a:spcPts val="600"/>
              </a:spcAft>
            </a:pPr>
            <a:fld id="{6113E31D-E2AB-40D1-8B51-AFA5AFEF393A}" type="slidenum">
              <a:rPr lang="en-US" smtClean="0"/>
              <a:pPr>
                <a:spcAft>
                  <a:spcPts val="600"/>
                </a:spcAft>
              </a:pPr>
              <a:t>4</a:t>
            </a:fld>
            <a:endParaRPr lang="en-US"/>
          </a:p>
        </p:txBody>
      </p:sp>
      <p:pic>
        <p:nvPicPr>
          <p:cNvPr id="1028" name="Picture 4" descr="A decision tree for making a car purchase.  ">
            <a:extLst>
              <a:ext uri="{FF2B5EF4-FFF2-40B4-BE49-F238E27FC236}">
                <a16:creationId xmlns:a16="http://schemas.microsoft.com/office/drawing/2014/main" id="{6D364BAE-DFE9-D106-E117-0305BD1DEE8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18238" y="2457805"/>
            <a:ext cx="4937125" cy="2799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72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094F38-0A43-4A5B-956F-68E579DB6B82}"/>
              </a:ext>
            </a:extLst>
          </p:cNvPr>
          <p:cNvSpPr>
            <a:spLocks noGrp="1"/>
          </p:cNvSpPr>
          <p:nvPr>
            <p:ph type="title"/>
          </p:nvPr>
        </p:nvSpPr>
        <p:spPr/>
        <p:txBody>
          <a:bodyPr/>
          <a:lstStyle/>
          <a:p>
            <a:r>
              <a:rPr lang="el-GR" dirty="0"/>
              <a:t>Μέθοδοι πρόβλεψης</a:t>
            </a:r>
          </a:p>
        </p:txBody>
      </p:sp>
      <p:sp>
        <p:nvSpPr>
          <p:cNvPr id="12" name="Text Placeholder 11">
            <a:extLst>
              <a:ext uri="{FF2B5EF4-FFF2-40B4-BE49-F238E27FC236}">
                <a16:creationId xmlns:a16="http://schemas.microsoft.com/office/drawing/2014/main" id="{8CB74ACE-A995-46D5-8B16-63632E321550}"/>
              </a:ext>
            </a:extLst>
          </p:cNvPr>
          <p:cNvSpPr>
            <a:spLocks noGrp="1"/>
          </p:cNvSpPr>
          <p:nvPr>
            <p:ph type="body" idx="1"/>
          </p:nvPr>
        </p:nvSpPr>
        <p:spPr/>
        <p:txBody>
          <a:bodyPr>
            <a:normAutofit/>
          </a:bodyPr>
          <a:lstStyle/>
          <a:p>
            <a:pPr algn="ctr"/>
            <a:r>
              <a:rPr lang="en-US" cap="none" dirty="0">
                <a:solidFill>
                  <a:srgbClr val="BD582C"/>
                </a:solidFill>
              </a:rPr>
              <a:t>Random Forest</a:t>
            </a:r>
            <a:endParaRPr lang="el-GR" cap="none" dirty="0">
              <a:solidFill>
                <a:srgbClr val="BD582C"/>
              </a:solidFill>
            </a:endParaRPr>
          </a:p>
        </p:txBody>
      </p:sp>
      <p:sp>
        <p:nvSpPr>
          <p:cNvPr id="13" name="Text Placeholder 12">
            <a:extLst>
              <a:ext uri="{FF2B5EF4-FFF2-40B4-BE49-F238E27FC236}">
                <a16:creationId xmlns:a16="http://schemas.microsoft.com/office/drawing/2014/main" id="{0D553970-6DE3-4B2A-836D-62960ED5006A}"/>
              </a:ext>
            </a:extLst>
          </p:cNvPr>
          <p:cNvSpPr>
            <a:spLocks noGrp="1"/>
          </p:cNvSpPr>
          <p:nvPr>
            <p:ph type="body" sz="quarter" idx="3"/>
          </p:nvPr>
        </p:nvSpPr>
        <p:spPr/>
        <p:txBody>
          <a:bodyPr/>
          <a:lstStyle/>
          <a:p>
            <a:pPr algn="ctr"/>
            <a:r>
              <a:rPr lang="en-US" cap="none" dirty="0">
                <a:solidFill>
                  <a:srgbClr val="BD582C"/>
                </a:solidFill>
              </a:rPr>
              <a:t>Boosting</a:t>
            </a:r>
            <a:endParaRPr lang="el-GR" dirty="0">
              <a:solidFill>
                <a:srgbClr val="BD582C"/>
              </a:solidFill>
            </a:endParaRPr>
          </a:p>
        </p:txBody>
      </p:sp>
      <p:pic>
        <p:nvPicPr>
          <p:cNvPr id="11" name="Content Placeholder 10" descr="Diagram, shape&#10;&#10;Description automatically generated">
            <a:extLst>
              <a:ext uri="{FF2B5EF4-FFF2-40B4-BE49-F238E27FC236}">
                <a16:creationId xmlns:a16="http://schemas.microsoft.com/office/drawing/2014/main" id="{8B63E460-2F29-4253-8E08-322B99AAF8AA}"/>
              </a:ext>
            </a:extLst>
          </p:cNvPr>
          <p:cNvPicPr>
            <a:picLocks noGrp="1" noChangeAspect="1"/>
          </p:cNvPicPr>
          <p:nvPr>
            <p:ph sz="quarter" idx="4"/>
          </p:nvPr>
        </p:nvPicPr>
        <p:blipFill>
          <a:blip r:embed="rId3"/>
          <a:stretch>
            <a:fillRect/>
          </a:stretch>
        </p:blipFill>
        <p:spPr>
          <a:xfrm>
            <a:off x="6218238" y="2908780"/>
            <a:ext cx="4937125" cy="2726366"/>
          </a:xfrm>
        </p:spPr>
      </p:pic>
      <p:sp>
        <p:nvSpPr>
          <p:cNvPr id="4" name="Slide Number Placeholder 3">
            <a:extLst>
              <a:ext uri="{FF2B5EF4-FFF2-40B4-BE49-F238E27FC236}">
                <a16:creationId xmlns:a16="http://schemas.microsoft.com/office/drawing/2014/main" id="{EFC02BD6-98C9-4FDC-8F91-CCCE1043E272}"/>
              </a:ext>
            </a:extLst>
          </p:cNvPr>
          <p:cNvSpPr>
            <a:spLocks noGrp="1"/>
          </p:cNvSpPr>
          <p:nvPr>
            <p:ph type="sldNum" sz="quarter" idx="12"/>
          </p:nvPr>
        </p:nvSpPr>
        <p:spPr/>
        <p:txBody>
          <a:bodyPr/>
          <a:lstStyle/>
          <a:p>
            <a:fld id="{6113E31D-E2AB-40D1-8B51-AFA5AFEF393A}" type="slidenum">
              <a:rPr lang="en-US" smtClean="0"/>
              <a:t>5</a:t>
            </a:fld>
            <a:endParaRPr lang="en-US" dirty="0"/>
          </a:p>
        </p:txBody>
      </p:sp>
      <p:pic>
        <p:nvPicPr>
          <p:cNvPr id="17" name="Content Placeholder 16" descr="Chart, diagram, radar chart&#10;&#10;Description automatically generated">
            <a:extLst>
              <a:ext uri="{FF2B5EF4-FFF2-40B4-BE49-F238E27FC236}">
                <a16:creationId xmlns:a16="http://schemas.microsoft.com/office/drawing/2014/main" id="{471DC811-1994-419B-AEF8-B606BD28B347}"/>
              </a:ext>
            </a:extLst>
          </p:cNvPr>
          <p:cNvPicPr>
            <a:picLocks noGrp="1" noChangeAspect="1"/>
          </p:cNvPicPr>
          <p:nvPr>
            <p:ph sz="half" idx="2"/>
          </p:nvPr>
        </p:nvPicPr>
        <p:blipFill>
          <a:blip r:embed="rId4"/>
          <a:stretch>
            <a:fillRect/>
          </a:stretch>
        </p:blipFill>
        <p:spPr>
          <a:xfrm>
            <a:off x="1424913" y="2995502"/>
            <a:ext cx="4282811" cy="2552921"/>
          </a:xfrm>
        </p:spPr>
      </p:pic>
    </p:spTree>
    <p:extLst>
      <p:ext uri="{BB962C8B-B14F-4D97-AF65-F5344CB8AC3E}">
        <p14:creationId xmlns:p14="http://schemas.microsoft.com/office/powerpoint/2010/main" val="2357631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4E0B-A414-47B6-81F3-AAD0AB78F48F}"/>
              </a:ext>
            </a:extLst>
          </p:cNvPr>
          <p:cNvSpPr>
            <a:spLocks noGrp="1"/>
          </p:cNvSpPr>
          <p:nvPr>
            <p:ph type="title"/>
          </p:nvPr>
        </p:nvSpPr>
        <p:spPr/>
        <p:txBody>
          <a:bodyPr/>
          <a:lstStyle/>
          <a:p>
            <a:r>
              <a:rPr lang="el-GR" dirty="0"/>
              <a:t>Πειραματική μεθοδολογία</a:t>
            </a:r>
          </a:p>
        </p:txBody>
      </p:sp>
      <p:sp>
        <p:nvSpPr>
          <p:cNvPr id="4" name="Slide Number Placeholder 3">
            <a:extLst>
              <a:ext uri="{FF2B5EF4-FFF2-40B4-BE49-F238E27FC236}">
                <a16:creationId xmlns:a16="http://schemas.microsoft.com/office/drawing/2014/main" id="{EF6A3F85-16C5-4B3F-A2B4-DFEFF8466D1E}"/>
              </a:ext>
            </a:extLst>
          </p:cNvPr>
          <p:cNvSpPr>
            <a:spLocks noGrp="1"/>
          </p:cNvSpPr>
          <p:nvPr>
            <p:ph type="sldNum" sz="quarter" idx="12"/>
          </p:nvPr>
        </p:nvSpPr>
        <p:spPr/>
        <p:txBody>
          <a:bodyPr/>
          <a:lstStyle/>
          <a:p>
            <a:fld id="{6113E31D-E2AB-40D1-8B51-AFA5AFEF393A}" type="slidenum">
              <a:rPr lang="en-US" smtClean="0"/>
              <a:t>6</a:t>
            </a:fld>
            <a:endParaRPr lang="en-US" dirty="0"/>
          </a:p>
        </p:txBody>
      </p:sp>
      <p:grpSp>
        <p:nvGrpSpPr>
          <p:cNvPr id="61" name="Group 60">
            <a:extLst>
              <a:ext uri="{FF2B5EF4-FFF2-40B4-BE49-F238E27FC236}">
                <a16:creationId xmlns:a16="http://schemas.microsoft.com/office/drawing/2014/main" id="{DD67DD26-57AB-49C8-8C56-488B85E6C43F}"/>
              </a:ext>
            </a:extLst>
          </p:cNvPr>
          <p:cNvGrpSpPr/>
          <p:nvPr/>
        </p:nvGrpSpPr>
        <p:grpSpPr>
          <a:xfrm>
            <a:off x="8540226" y="2114453"/>
            <a:ext cx="2302399" cy="2489485"/>
            <a:chOff x="8540226" y="1753726"/>
            <a:chExt cx="2302399" cy="2489485"/>
          </a:xfrm>
        </p:grpSpPr>
        <p:sp>
          <p:nvSpPr>
            <p:cNvPr id="62" name="Arc 61">
              <a:extLst>
                <a:ext uri="{FF2B5EF4-FFF2-40B4-BE49-F238E27FC236}">
                  <a16:creationId xmlns:a16="http://schemas.microsoft.com/office/drawing/2014/main" id="{114F5E83-141B-4B8C-9D1E-20B1CC867AA6}"/>
                </a:ext>
              </a:extLst>
            </p:cNvPr>
            <p:cNvSpPr/>
            <p:nvPr/>
          </p:nvSpPr>
          <p:spPr>
            <a:xfrm>
              <a:off x="9666557" y="3067143"/>
              <a:ext cx="1176068" cy="1176068"/>
            </a:xfrm>
            <a:prstGeom prst="arc">
              <a:avLst>
                <a:gd name="adj1" fmla="val 15956854"/>
                <a:gd name="adj2" fmla="val 10795556"/>
              </a:avLst>
            </a:prstGeom>
            <a:ln w="38100">
              <a:solidFill>
                <a:srgbClr val="C2BC8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CB5433E7-A834-41D9-AC32-A2AF0AC71690}"/>
                </a:ext>
              </a:extLst>
            </p:cNvPr>
            <p:cNvCxnSpPr>
              <a:cxnSpLocks/>
            </p:cNvCxnSpPr>
            <p:nvPr/>
          </p:nvCxnSpPr>
          <p:spPr>
            <a:xfrm flipH="1">
              <a:off x="8540226" y="3655937"/>
              <a:ext cx="1143000" cy="0"/>
            </a:xfrm>
            <a:prstGeom prst="line">
              <a:avLst/>
            </a:prstGeom>
            <a:ln w="38100">
              <a:solidFill>
                <a:srgbClr val="C2BC8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72E770D-9396-494B-AC1D-9EE138176DA7}"/>
                </a:ext>
              </a:extLst>
            </p:cNvPr>
            <p:cNvCxnSpPr>
              <a:cxnSpLocks/>
            </p:cNvCxnSpPr>
            <p:nvPr/>
          </p:nvCxnSpPr>
          <p:spPr>
            <a:xfrm flipV="1">
              <a:off x="10208272" y="1753726"/>
              <a:ext cx="0" cy="1333939"/>
            </a:xfrm>
            <a:prstGeom prst="line">
              <a:avLst/>
            </a:prstGeom>
            <a:ln w="38100">
              <a:solidFill>
                <a:srgbClr val="C2BC80"/>
              </a:solidFill>
              <a:tailEnd type="ova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C9E879AA-B769-484E-9E20-4BCFF45A976A}"/>
                </a:ext>
              </a:extLst>
            </p:cNvPr>
            <p:cNvSpPr/>
            <p:nvPr/>
          </p:nvSpPr>
          <p:spPr>
            <a:xfrm>
              <a:off x="9814281" y="3214866"/>
              <a:ext cx="880621" cy="880621"/>
            </a:xfrm>
            <a:prstGeom prst="ellipse">
              <a:avLst/>
            </a:prstGeom>
            <a:solidFill>
              <a:srgbClr val="C2BC80"/>
            </a:solidFill>
            <a:ln>
              <a:solidFill>
                <a:srgbClr val="C2BC8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2800" b="1" dirty="0">
                <a:solidFill>
                  <a:schemeClr val="tx1">
                    <a:lumMod val="85000"/>
                    <a:lumOff val="15000"/>
                  </a:schemeClr>
                </a:solidFill>
              </a:endParaRPr>
            </a:p>
          </p:txBody>
        </p:sp>
      </p:grpSp>
      <p:grpSp>
        <p:nvGrpSpPr>
          <p:cNvPr id="66" name="Group 65">
            <a:extLst>
              <a:ext uri="{FF2B5EF4-FFF2-40B4-BE49-F238E27FC236}">
                <a16:creationId xmlns:a16="http://schemas.microsoft.com/office/drawing/2014/main" id="{4AF5F995-4DA5-4F24-92CE-D1569455F600}"/>
              </a:ext>
            </a:extLst>
          </p:cNvPr>
          <p:cNvGrpSpPr/>
          <p:nvPr/>
        </p:nvGrpSpPr>
        <p:grpSpPr>
          <a:xfrm>
            <a:off x="6222608" y="3448654"/>
            <a:ext cx="2317619" cy="2489485"/>
            <a:chOff x="6222608" y="3087927"/>
            <a:chExt cx="2317619" cy="2489485"/>
          </a:xfrm>
        </p:grpSpPr>
        <p:sp>
          <p:nvSpPr>
            <p:cNvPr id="67" name="Arc 66">
              <a:extLst>
                <a:ext uri="{FF2B5EF4-FFF2-40B4-BE49-F238E27FC236}">
                  <a16:creationId xmlns:a16="http://schemas.microsoft.com/office/drawing/2014/main" id="{0D504993-CF8F-4489-9449-7015D611FA51}"/>
                </a:ext>
              </a:extLst>
            </p:cNvPr>
            <p:cNvSpPr/>
            <p:nvPr/>
          </p:nvSpPr>
          <p:spPr>
            <a:xfrm rot="10800000">
              <a:off x="7364159" y="3087927"/>
              <a:ext cx="1176068" cy="1176068"/>
            </a:xfrm>
            <a:prstGeom prst="arc">
              <a:avLst>
                <a:gd name="adj1" fmla="val 10895"/>
                <a:gd name="adj2" fmla="val 15969831"/>
              </a:avLst>
            </a:prstGeom>
            <a:ln w="38100">
              <a:solidFill>
                <a:srgbClr val="9B83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E58991D4-6006-4E4B-A538-D0E793772472}"/>
                </a:ext>
              </a:extLst>
            </p:cNvPr>
            <p:cNvCxnSpPr>
              <a:cxnSpLocks/>
            </p:cNvCxnSpPr>
            <p:nvPr/>
          </p:nvCxnSpPr>
          <p:spPr>
            <a:xfrm>
              <a:off x="6222608" y="3656199"/>
              <a:ext cx="1141550" cy="0"/>
            </a:xfrm>
            <a:prstGeom prst="line">
              <a:avLst/>
            </a:prstGeom>
            <a:ln w="38100">
              <a:solidFill>
                <a:srgbClr val="9B8357"/>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4BBEDD-5B1B-45DF-A2D7-60B9F298C762}"/>
                </a:ext>
              </a:extLst>
            </p:cNvPr>
            <p:cNvCxnSpPr>
              <a:cxnSpLocks/>
            </p:cNvCxnSpPr>
            <p:nvPr/>
          </p:nvCxnSpPr>
          <p:spPr>
            <a:xfrm rot="10800000" flipV="1">
              <a:off x="7998512" y="4243473"/>
              <a:ext cx="0" cy="1333939"/>
            </a:xfrm>
            <a:prstGeom prst="line">
              <a:avLst/>
            </a:prstGeom>
            <a:ln w="38100">
              <a:solidFill>
                <a:srgbClr val="9B8357"/>
              </a:solidFill>
              <a:tailEnd type="oval"/>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0DC4E97E-E2F8-427B-9A1D-1674A7FA57B1}"/>
                </a:ext>
              </a:extLst>
            </p:cNvPr>
            <p:cNvSpPr/>
            <p:nvPr/>
          </p:nvSpPr>
          <p:spPr>
            <a:xfrm>
              <a:off x="7511883" y="3235650"/>
              <a:ext cx="880621" cy="880621"/>
            </a:xfrm>
            <a:prstGeom prst="ellipse">
              <a:avLst/>
            </a:prstGeom>
            <a:solidFill>
              <a:srgbClr val="9B8357"/>
            </a:solidFill>
            <a:ln>
              <a:solidFill>
                <a:srgbClr val="9B8357"/>
              </a:solidFill>
            </a:ln>
            <a:effectLst/>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effectLst>
                  <a:outerShdw blurRad="38100" dist="38100" dir="2700000" algn="tl">
                    <a:srgbClr val="000000">
                      <a:alpha val="43137"/>
                    </a:srgbClr>
                  </a:outerShdw>
                </a:effectLst>
              </a:endParaRPr>
            </a:p>
          </p:txBody>
        </p:sp>
      </p:grpSp>
      <p:grpSp>
        <p:nvGrpSpPr>
          <p:cNvPr id="71" name="Group 70">
            <a:extLst>
              <a:ext uri="{FF2B5EF4-FFF2-40B4-BE49-F238E27FC236}">
                <a16:creationId xmlns:a16="http://schemas.microsoft.com/office/drawing/2014/main" id="{99C3B6E7-089F-44B7-8E8A-B385FDA1D066}"/>
              </a:ext>
            </a:extLst>
          </p:cNvPr>
          <p:cNvGrpSpPr/>
          <p:nvPr/>
        </p:nvGrpSpPr>
        <p:grpSpPr>
          <a:xfrm>
            <a:off x="3905920" y="2114453"/>
            <a:ext cx="2302399" cy="2489485"/>
            <a:chOff x="3905920" y="1753726"/>
            <a:chExt cx="2302399" cy="2489485"/>
          </a:xfrm>
        </p:grpSpPr>
        <p:sp>
          <p:nvSpPr>
            <p:cNvPr id="72" name="Arc 71">
              <a:extLst>
                <a:ext uri="{FF2B5EF4-FFF2-40B4-BE49-F238E27FC236}">
                  <a16:creationId xmlns:a16="http://schemas.microsoft.com/office/drawing/2014/main" id="{FBFC60C1-7FAA-4096-9BC8-6BCD7CBE88F6}"/>
                </a:ext>
              </a:extLst>
            </p:cNvPr>
            <p:cNvSpPr/>
            <p:nvPr/>
          </p:nvSpPr>
          <p:spPr>
            <a:xfrm>
              <a:off x="5032251" y="3067143"/>
              <a:ext cx="1176068" cy="1176068"/>
            </a:xfrm>
            <a:prstGeom prst="arc">
              <a:avLst>
                <a:gd name="adj1" fmla="val 15956854"/>
                <a:gd name="adj2" fmla="val 10795556"/>
              </a:avLst>
            </a:prstGeom>
            <a:ln w="38100">
              <a:solidFill>
                <a:srgbClr val="8656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18B80CB5-6A48-45A6-8650-A67E0BB6F219}"/>
                </a:ext>
              </a:extLst>
            </p:cNvPr>
            <p:cNvCxnSpPr>
              <a:cxnSpLocks/>
            </p:cNvCxnSpPr>
            <p:nvPr/>
          </p:nvCxnSpPr>
          <p:spPr>
            <a:xfrm flipH="1">
              <a:off x="3905920" y="3655937"/>
              <a:ext cx="1143000" cy="0"/>
            </a:xfrm>
            <a:prstGeom prst="line">
              <a:avLst/>
            </a:prstGeom>
            <a:ln w="38100">
              <a:solidFill>
                <a:srgbClr val="86564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172E2E-E343-40A4-A481-72499A7D0D60}"/>
                </a:ext>
              </a:extLst>
            </p:cNvPr>
            <p:cNvCxnSpPr>
              <a:cxnSpLocks/>
            </p:cNvCxnSpPr>
            <p:nvPr/>
          </p:nvCxnSpPr>
          <p:spPr>
            <a:xfrm flipV="1">
              <a:off x="5573966" y="1753726"/>
              <a:ext cx="0" cy="1333939"/>
            </a:xfrm>
            <a:prstGeom prst="line">
              <a:avLst/>
            </a:prstGeom>
            <a:ln w="38100">
              <a:solidFill>
                <a:srgbClr val="865640"/>
              </a:solidFill>
              <a:tailEnd type="ova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0645FBAF-F18D-4943-B480-961179F0A379}"/>
                </a:ext>
              </a:extLst>
            </p:cNvPr>
            <p:cNvSpPr/>
            <p:nvPr/>
          </p:nvSpPr>
          <p:spPr>
            <a:xfrm>
              <a:off x="5179975" y="3214866"/>
              <a:ext cx="880621" cy="880621"/>
            </a:xfrm>
            <a:prstGeom prst="ellipse">
              <a:avLst/>
            </a:prstGeom>
            <a:solidFill>
              <a:srgbClr val="865640"/>
            </a:solidFill>
            <a:ln>
              <a:solidFill>
                <a:srgbClr val="865640"/>
              </a:solid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2800" b="1" dirty="0">
                <a:solidFill>
                  <a:schemeClr val="tx1">
                    <a:lumMod val="85000"/>
                    <a:lumOff val="15000"/>
                  </a:schemeClr>
                </a:solidFill>
              </a:endParaRPr>
            </a:p>
          </p:txBody>
        </p:sp>
      </p:grpSp>
      <p:grpSp>
        <p:nvGrpSpPr>
          <p:cNvPr id="76" name="Group 75">
            <a:extLst>
              <a:ext uri="{FF2B5EF4-FFF2-40B4-BE49-F238E27FC236}">
                <a16:creationId xmlns:a16="http://schemas.microsoft.com/office/drawing/2014/main" id="{5C9013B0-0CAB-4C5F-8E04-B0EC71D17E55}"/>
              </a:ext>
            </a:extLst>
          </p:cNvPr>
          <p:cNvGrpSpPr/>
          <p:nvPr/>
        </p:nvGrpSpPr>
        <p:grpSpPr>
          <a:xfrm>
            <a:off x="1601158" y="3448654"/>
            <a:ext cx="2317619" cy="2489485"/>
            <a:chOff x="1601158" y="3087927"/>
            <a:chExt cx="2317619" cy="2489485"/>
          </a:xfrm>
        </p:grpSpPr>
        <p:sp>
          <p:nvSpPr>
            <p:cNvPr id="77" name="Arc 76">
              <a:extLst>
                <a:ext uri="{FF2B5EF4-FFF2-40B4-BE49-F238E27FC236}">
                  <a16:creationId xmlns:a16="http://schemas.microsoft.com/office/drawing/2014/main" id="{D392D9B7-6066-4A6E-B716-A123F56E17E7}"/>
                </a:ext>
              </a:extLst>
            </p:cNvPr>
            <p:cNvSpPr/>
            <p:nvPr/>
          </p:nvSpPr>
          <p:spPr>
            <a:xfrm rot="10800000">
              <a:off x="2742709" y="3087927"/>
              <a:ext cx="1176068" cy="1176068"/>
            </a:xfrm>
            <a:prstGeom prst="arc">
              <a:avLst>
                <a:gd name="adj1" fmla="val 10895"/>
                <a:gd name="adj2" fmla="val 15969831"/>
              </a:avLst>
            </a:prstGeom>
            <a:ln w="38100">
              <a:solidFill>
                <a:srgbClr val="BD582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8" name="Straight Connector 77">
              <a:extLst>
                <a:ext uri="{FF2B5EF4-FFF2-40B4-BE49-F238E27FC236}">
                  <a16:creationId xmlns:a16="http://schemas.microsoft.com/office/drawing/2014/main" id="{0FD7955B-AD8F-4BEB-872D-096A65B8A0E2}"/>
                </a:ext>
              </a:extLst>
            </p:cNvPr>
            <p:cNvCxnSpPr>
              <a:cxnSpLocks/>
            </p:cNvCxnSpPr>
            <p:nvPr/>
          </p:nvCxnSpPr>
          <p:spPr>
            <a:xfrm>
              <a:off x="1601158" y="3656199"/>
              <a:ext cx="1141550" cy="0"/>
            </a:xfrm>
            <a:prstGeom prst="line">
              <a:avLst/>
            </a:prstGeom>
            <a:ln w="38100">
              <a:solidFill>
                <a:srgbClr val="BD582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C049349-BB66-4F46-95E7-70B6419135C7}"/>
                </a:ext>
              </a:extLst>
            </p:cNvPr>
            <p:cNvCxnSpPr>
              <a:cxnSpLocks/>
            </p:cNvCxnSpPr>
            <p:nvPr/>
          </p:nvCxnSpPr>
          <p:spPr>
            <a:xfrm rot="10800000" flipV="1">
              <a:off x="3377062" y="4243473"/>
              <a:ext cx="0" cy="1333939"/>
            </a:xfrm>
            <a:prstGeom prst="line">
              <a:avLst/>
            </a:prstGeom>
            <a:ln w="38100">
              <a:solidFill>
                <a:srgbClr val="BD582C"/>
              </a:solidFill>
              <a:tailEnd type="oval"/>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4CBB8F0C-A27C-4BE7-83B4-5E2DE6CDA411}"/>
                </a:ext>
              </a:extLst>
            </p:cNvPr>
            <p:cNvSpPr/>
            <p:nvPr/>
          </p:nvSpPr>
          <p:spPr>
            <a:xfrm>
              <a:off x="2890432" y="3235650"/>
              <a:ext cx="880621" cy="880621"/>
            </a:xfrm>
            <a:prstGeom prst="ellipse">
              <a:avLst/>
            </a:prstGeom>
            <a:solidFill>
              <a:srgbClr val="BD582C"/>
            </a:solidFill>
            <a:ln>
              <a:solidFill>
                <a:srgbClr val="BD582C"/>
              </a:solidFill>
            </a:ln>
            <a:effectLst/>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chemeClr val="accent1">
                    <a:lumMod val="50000"/>
                  </a:schemeClr>
                </a:solidFill>
              </a:endParaRPr>
            </a:p>
          </p:txBody>
        </p:sp>
      </p:grpSp>
      <p:grpSp>
        <p:nvGrpSpPr>
          <p:cNvPr id="81" name="Group 80">
            <a:extLst>
              <a:ext uri="{FF2B5EF4-FFF2-40B4-BE49-F238E27FC236}">
                <a16:creationId xmlns:a16="http://schemas.microsoft.com/office/drawing/2014/main" id="{9E65E0BC-7C13-42F1-951E-8F897252F244}"/>
              </a:ext>
            </a:extLst>
          </p:cNvPr>
          <p:cNvGrpSpPr/>
          <p:nvPr/>
        </p:nvGrpSpPr>
        <p:grpSpPr>
          <a:xfrm>
            <a:off x="0" y="2114453"/>
            <a:ext cx="1600410" cy="2489485"/>
            <a:chOff x="0" y="1753726"/>
            <a:chExt cx="1600410" cy="2489485"/>
          </a:xfrm>
          <a:effectLst/>
        </p:grpSpPr>
        <p:sp>
          <p:nvSpPr>
            <p:cNvPr id="82" name="Arc 81">
              <a:extLst>
                <a:ext uri="{FF2B5EF4-FFF2-40B4-BE49-F238E27FC236}">
                  <a16:creationId xmlns:a16="http://schemas.microsoft.com/office/drawing/2014/main" id="{F0EEB779-B163-4CE3-92B7-F85CC2D1F128}"/>
                </a:ext>
              </a:extLst>
            </p:cNvPr>
            <p:cNvSpPr/>
            <p:nvPr/>
          </p:nvSpPr>
          <p:spPr>
            <a:xfrm>
              <a:off x="424342" y="3067143"/>
              <a:ext cx="1176068" cy="1176068"/>
            </a:xfrm>
            <a:prstGeom prst="arc">
              <a:avLst>
                <a:gd name="adj1" fmla="val 15956854"/>
                <a:gd name="adj2" fmla="val 10891041"/>
              </a:avLst>
            </a:prstGeom>
            <a:ln w="38100">
              <a:solidFill>
                <a:srgbClr val="E4831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3ABA4F07-69F8-449C-8A4C-883D154E6AE0}"/>
                </a:ext>
              </a:extLst>
            </p:cNvPr>
            <p:cNvCxnSpPr>
              <a:cxnSpLocks/>
            </p:cNvCxnSpPr>
            <p:nvPr/>
          </p:nvCxnSpPr>
          <p:spPr>
            <a:xfrm flipH="1">
              <a:off x="0" y="3655937"/>
              <a:ext cx="438631" cy="0"/>
            </a:xfrm>
            <a:prstGeom prst="line">
              <a:avLst/>
            </a:prstGeom>
            <a:ln w="38100">
              <a:solidFill>
                <a:srgbClr val="E48312"/>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264ADBD-A01A-416C-AE81-7320DD406E37}"/>
                </a:ext>
              </a:extLst>
            </p:cNvPr>
            <p:cNvCxnSpPr>
              <a:cxnSpLocks/>
            </p:cNvCxnSpPr>
            <p:nvPr/>
          </p:nvCxnSpPr>
          <p:spPr>
            <a:xfrm flipV="1">
              <a:off x="966057" y="1753726"/>
              <a:ext cx="0" cy="1333939"/>
            </a:xfrm>
            <a:prstGeom prst="line">
              <a:avLst/>
            </a:prstGeom>
            <a:ln w="38100">
              <a:solidFill>
                <a:srgbClr val="E48312"/>
              </a:solidFill>
              <a:tailEnd type="oval"/>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E99B7225-DD92-43E7-9474-712D2BAC2006}"/>
                </a:ext>
              </a:extLst>
            </p:cNvPr>
            <p:cNvSpPr/>
            <p:nvPr/>
          </p:nvSpPr>
          <p:spPr>
            <a:xfrm>
              <a:off x="572066" y="3214866"/>
              <a:ext cx="880621" cy="880621"/>
            </a:xfrm>
            <a:prstGeom prst="ellipse">
              <a:avLst/>
            </a:prstGeom>
            <a:solidFill>
              <a:srgbClr val="E48312"/>
            </a:solidFill>
            <a:ln>
              <a:solidFill>
                <a:srgbClr val="E4831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effectLst>
                  <a:outerShdw blurRad="38100" dist="38100" dir="2700000" algn="tl">
                    <a:srgbClr val="000000">
                      <a:alpha val="43137"/>
                    </a:srgbClr>
                  </a:outerShdw>
                </a:effectLst>
              </a:endParaRPr>
            </a:p>
          </p:txBody>
        </p:sp>
      </p:grpSp>
      <p:grpSp>
        <p:nvGrpSpPr>
          <p:cNvPr id="91" name="Group 90">
            <a:extLst>
              <a:ext uri="{FF2B5EF4-FFF2-40B4-BE49-F238E27FC236}">
                <a16:creationId xmlns:a16="http://schemas.microsoft.com/office/drawing/2014/main" id="{5F7AC119-DAAF-40AC-B5E9-20FB0F6E71C3}"/>
              </a:ext>
            </a:extLst>
          </p:cNvPr>
          <p:cNvGrpSpPr/>
          <p:nvPr/>
        </p:nvGrpSpPr>
        <p:grpSpPr>
          <a:xfrm>
            <a:off x="1075389" y="2069033"/>
            <a:ext cx="2028537" cy="1407282"/>
            <a:chOff x="1075389" y="1776888"/>
            <a:chExt cx="1667317" cy="898380"/>
          </a:xfrm>
        </p:grpSpPr>
        <p:sp>
          <p:nvSpPr>
            <p:cNvPr id="92" name="TextBox 91">
              <a:extLst>
                <a:ext uri="{FF2B5EF4-FFF2-40B4-BE49-F238E27FC236}">
                  <a16:creationId xmlns:a16="http://schemas.microsoft.com/office/drawing/2014/main" id="{0834DA4D-ABB0-4A2C-9136-CD08D1C58A1D}"/>
                </a:ext>
              </a:extLst>
            </p:cNvPr>
            <p:cNvSpPr txBox="1"/>
            <p:nvPr/>
          </p:nvSpPr>
          <p:spPr>
            <a:xfrm>
              <a:off x="1075389" y="1776888"/>
              <a:ext cx="1509057" cy="646331"/>
            </a:xfrm>
            <a:prstGeom prst="rect">
              <a:avLst/>
            </a:prstGeom>
            <a:noFill/>
          </p:spPr>
          <p:txBody>
            <a:bodyPr wrap="square" rtlCol="0">
              <a:spAutoFit/>
            </a:bodyPr>
            <a:lstStyle/>
            <a:p>
              <a:r>
                <a:rPr lang="el-GR" b="1" noProof="1"/>
                <a:t>Προεπεξεργασία δεδομένων</a:t>
              </a:r>
              <a:endParaRPr lang="en-US" b="1" noProof="1"/>
            </a:p>
          </p:txBody>
        </p:sp>
        <p:cxnSp>
          <p:nvCxnSpPr>
            <p:cNvPr id="93" name="Straight Connector 92">
              <a:extLst>
                <a:ext uri="{FF2B5EF4-FFF2-40B4-BE49-F238E27FC236}">
                  <a16:creationId xmlns:a16="http://schemas.microsoft.com/office/drawing/2014/main" id="{67A6F91A-1BF8-494F-8D99-CD52036E35F4}"/>
                </a:ext>
              </a:extLst>
            </p:cNvPr>
            <p:cNvCxnSpPr/>
            <p:nvPr/>
          </p:nvCxnSpPr>
          <p:spPr>
            <a:xfrm>
              <a:off x="1136650" y="2158920"/>
              <a:ext cx="1403350" cy="0"/>
            </a:xfrm>
            <a:prstGeom prst="line">
              <a:avLst/>
            </a:prstGeom>
            <a:ln w="38100">
              <a:solidFill>
                <a:srgbClr val="E48312"/>
              </a:solidFil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3F9EFF24-4BA7-4427-9EA7-BFD768C335EA}"/>
                </a:ext>
              </a:extLst>
            </p:cNvPr>
            <p:cNvSpPr/>
            <p:nvPr/>
          </p:nvSpPr>
          <p:spPr>
            <a:xfrm>
              <a:off x="1075389" y="2190726"/>
              <a:ext cx="1667317" cy="484542"/>
            </a:xfrm>
            <a:prstGeom prst="rect">
              <a:avLst/>
            </a:prstGeom>
          </p:spPr>
          <p:txBody>
            <a:bodyPr wrap="square">
              <a:spAutoFit/>
            </a:bodyPr>
            <a:lstStyle/>
            <a:p>
              <a:r>
                <a:rPr lang="el-GR" sz="1100" noProof="1"/>
                <a:t>Επεξεργασία χαρακτηριστικών των δεδομένων εισόδου για την καλύτερη εκπαίδευση των μοντέλων πρόβλεψης.</a:t>
              </a:r>
              <a:endParaRPr lang="en-US" sz="1100" noProof="1"/>
            </a:p>
          </p:txBody>
        </p:sp>
      </p:grpSp>
      <p:grpSp>
        <p:nvGrpSpPr>
          <p:cNvPr id="95" name="Group 94">
            <a:extLst>
              <a:ext uri="{FF2B5EF4-FFF2-40B4-BE49-F238E27FC236}">
                <a16:creationId xmlns:a16="http://schemas.microsoft.com/office/drawing/2014/main" id="{9D1C8011-7B90-4BAA-8825-B44B71BC9E1E}"/>
              </a:ext>
            </a:extLst>
          </p:cNvPr>
          <p:cNvGrpSpPr/>
          <p:nvPr/>
        </p:nvGrpSpPr>
        <p:grpSpPr>
          <a:xfrm>
            <a:off x="3479943" y="4671136"/>
            <a:ext cx="2580653" cy="1472191"/>
            <a:chOff x="1075389" y="1776888"/>
            <a:chExt cx="1667317" cy="923330"/>
          </a:xfrm>
        </p:grpSpPr>
        <p:sp>
          <p:nvSpPr>
            <p:cNvPr id="96" name="TextBox 95">
              <a:extLst>
                <a:ext uri="{FF2B5EF4-FFF2-40B4-BE49-F238E27FC236}">
                  <a16:creationId xmlns:a16="http://schemas.microsoft.com/office/drawing/2014/main" id="{3D4AD97C-8638-4986-B37C-BA49C8CAD973}"/>
                </a:ext>
              </a:extLst>
            </p:cNvPr>
            <p:cNvSpPr txBox="1"/>
            <p:nvPr/>
          </p:nvSpPr>
          <p:spPr>
            <a:xfrm>
              <a:off x="1075389" y="1776888"/>
              <a:ext cx="1509057" cy="923330"/>
            </a:xfrm>
            <a:prstGeom prst="rect">
              <a:avLst/>
            </a:prstGeom>
            <a:noFill/>
          </p:spPr>
          <p:txBody>
            <a:bodyPr wrap="square" rtlCol="0">
              <a:spAutoFit/>
            </a:bodyPr>
            <a:lstStyle/>
            <a:p>
              <a:r>
                <a:rPr lang="el-GR" b="1" noProof="1"/>
                <a:t>Ανάπτυξη μοντέλων πρόβλεψης</a:t>
              </a:r>
              <a:endParaRPr lang="en-US" b="1" noProof="1"/>
            </a:p>
          </p:txBody>
        </p:sp>
        <p:cxnSp>
          <p:nvCxnSpPr>
            <p:cNvPr id="97" name="Straight Connector 96">
              <a:extLst>
                <a:ext uri="{FF2B5EF4-FFF2-40B4-BE49-F238E27FC236}">
                  <a16:creationId xmlns:a16="http://schemas.microsoft.com/office/drawing/2014/main" id="{27CB3612-F657-4466-8B99-4E816B244D08}"/>
                </a:ext>
              </a:extLst>
            </p:cNvPr>
            <p:cNvCxnSpPr>
              <a:cxnSpLocks/>
            </p:cNvCxnSpPr>
            <p:nvPr/>
          </p:nvCxnSpPr>
          <p:spPr>
            <a:xfrm>
              <a:off x="1136650" y="2158920"/>
              <a:ext cx="1251338" cy="0"/>
            </a:xfrm>
            <a:prstGeom prst="line">
              <a:avLst/>
            </a:prstGeom>
            <a:ln w="38100">
              <a:solidFill>
                <a:srgbClr val="BD582C"/>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615F511C-1D4E-455D-B145-1EA84E3B1F23}"/>
                </a:ext>
              </a:extLst>
            </p:cNvPr>
            <p:cNvSpPr/>
            <p:nvPr/>
          </p:nvSpPr>
          <p:spPr>
            <a:xfrm>
              <a:off x="1075389" y="2190726"/>
              <a:ext cx="1667317" cy="481926"/>
            </a:xfrm>
            <a:prstGeom prst="rect">
              <a:avLst/>
            </a:prstGeom>
          </p:spPr>
          <p:txBody>
            <a:bodyPr wrap="square">
              <a:spAutoFit/>
            </a:bodyPr>
            <a:lstStyle/>
            <a:p>
              <a:r>
                <a:rPr lang="el-GR" sz="1100" noProof="1"/>
                <a:t>Δημιουργία και εκπαίδευση μοντέλων πρόβλεψης, με βελτιστοποίηση των υπερπαραμέτρων τους.</a:t>
              </a:r>
              <a:endParaRPr lang="en-US" sz="1100" noProof="1"/>
            </a:p>
          </p:txBody>
        </p:sp>
      </p:grpSp>
      <p:grpSp>
        <p:nvGrpSpPr>
          <p:cNvPr id="99" name="Group 98">
            <a:extLst>
              <a:ext uri="{FF2B5EF4-FFF2-40B4-BE49-F238E27FC236}">
                <a16:creationId xmlns:a16="http://schemas.microsoft.com/office/drawing/2014/main" id="{A0EBA3DC-4F33-43AB-8F9B-FC665E3B6458}"/>
              </a:ext>
            </a:extLst>
          </p:cNvPr>
          <p:cNvGrpSpPr/>
          <p:nvPr/>
        </p:nvGrpSpPr>
        <p:grpSpPr>
          <a:xfrm>
            <a:off x="5705610" y="1854042"/>
            <a:ext cx="2660223" cy="1477928"/>
            <a:chOff x="1075389" y="1641454"/>
            <a:chExt cx="1784871" cy="931014"/>
          </a:xfrm>
        </p:grpSpPr>
        <p:sp>
          <p:nvSpPr>
            <p:cNvPr id="100" name="TextBox 99">
              <a:extLst>
                <a:ext uri="{FF2B5EF4-FFF2-40B4-BE49-F238E27FC236}">
                  <a16:creationId xmlns:a16="http://schemas.microsoft.com/office/drawing/2014/main" id="{23908F2B-4104-4907-A39C-92E137EE4DFA}"/>
                </a:ext>
              </a:extLst>
            </p:cNvPr>
            <p:cNvSpPr txBox="1"/>
            <p:nvPr/>
          </p:nvSpPr>
          <p:spPr>
            <a:xfrm>
              <a:off x="1075389" y="1641454"/>
              <a:ext cx="1784871" cy="407153"/>
            </a:xfrm>
            <a:prstGeom prst="rect">
              <a:avLst/>
            </a:prstGeom>
            <a:noFill/>
          </p:spPr>
          <p:txBody>
            <a:bodyPr wrap="square" rtlCol="0">
              <a:spAutoFit/>
            </a:bodyPr>
            <a:lstStyle/>
            <a:p>
              <a:r>
                <a:rPr lang="el-GR" b="1" dirty="0"/>
                <a:t>Εξαγωγή αποτελεσμάτων / αξιολόγηση μοντέλων</a:t>
              </a:r>
              <a:endParaRPr lang="en-US" b="1" noProof="1"/>
            </a:p>
          </p:txBody>
        </p:sp>
        <p:cxnSp>
          <p:nvCxnSpPr>
            <p:cNvPr id="101" name="Straight Connector 100">
              <a:extLst>
                <a:ext uri="{FF2B5EF4-FFF2-40B4-BE49-F238E27FC236}">
                  <a16:creationId xmlns:a16="http://schemas.microsoft.com/office/drawing/2014/main" id="{C8284B49-4969-4512-ABEF-0782EB5962B7}"/>
                </a:ext>
              </a:extLst>
            </p:cNvPr>
            <p:cNvCxnSpPr/>
            <p:nvPr/>
          </p:nvCxnSpPr>
          <p:spPr>
            <a:xfrm>
              <a:off x="1136650" y="2158920"/>
              <a:ext cx="1403350" cy="0"/>
            </a:xfrm>
            <a:prstGeom prst="line">
              <a:avLst/>
            </a:prstGeom>
            <a:ln w="38100">
              <a:solidFill>
                <a:srgbClr val="865640"/>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69C8CA74-CF15-41F9-9AD5-35E779CA6B34}"/>
                </a:ext>
              </a:extLst>
            </p:cNvPr>
            <p:cNvSpPr/>
            <p:nvPr/>
          </p:nvSpPr>
          <p:spPr>
            <a:xfrm>
              <a:off x="1075389" y="2190726"/>
              <a:ext cx="1667317" cy="381742"/>
            </a:xfrm>
            <a:prstGeom prst="rect">
              <a:avLst/>
            </a:prstGeom>
          </p:spPr>
          <p:txBody>
            <a:bodyPr wrap="square">
              <a:spAutoFit/>
            </a:bodyPr>
            <a:lstStyle/>
            <a:p>
              <a:r>
                <a:rPr lang="el-GR" sz="1100" noProof="1"/>
                <a:t>Εξέταση όλων των πιθανών συνδυασμών υπερπαραμέτρων κάθε μοντέλου και επιλογή του βέλτιστου.</a:t>
              </a:r>
              <a:endParaRPr lang="en-US" sz="1100" noProof="1"/>
            </a:p>
          </p:txBody>
        </p:sp>
      </p:grpSp>
      <p:grpSp>
        <p:nvGrpSpPr>
          <p:cNvPr id="107" name="Group 106">
            <a:extLst>
              <a:ext uri="{FF2B5EF4-FFF2-40B4-BE49-F238E27FC236}">
                <a16:creationId xmlns:a16="http://schemas.microsoft.com/office/drawing/2014/main" id="{D6B74365-A5F7-44FF-8098-C727BCAAF104}"/>
              </a:ext>
            </a:extLst>
          </p:cNvPr>
          <p:cNvGrpSpPr/>
          <p:nvPr/>
        </p:nvGrpSpPr>
        <p:grpSpPr>
          <a:xfrm>
            <a:off x="10421748" y="2069032"/>
            <a:ext cx="1954038" cy="1419672"/>
            <a:chOff x="1075389" y="1776888"/>
            <a:chExt cx="1667317" cy="903546"/>
          </a:xfrm>
        </p:grpSpPr>
        <p:sp>
          <p:nvSpPr>
            <p:cNvPr id="108" name="TextBox 107">
              <a:extLst>
                <a:ext uri="{FF2B5EF4-FFF2-40B4-BE49-F238E27FC236}">
                  <a16:creationId xmlns:a16="http://schemas.microsoft.com/office/drawing/2014/main" id="{AC91F7F7-D1EE-45FC-B308-98637EA6C2C3}"/>
                </a:ext>
              </a:extLst>
            </p:cNvPr>
            <p:cNvSpPr txBox="1"/>
            <p:nvPr/>
          </p:nvSpPr>
          <p:spPr>
            <a:xfrm>
              <a:off x="1075389" y="1776888"/>
              <a:ext cx="1509057" cy="411355"/>
            </a:xfrm>
            <a:prstGeom prst="rect">
              <a:avLst/>
            </a:prstGeom>
            <a:noFill/>
          </p:spPr>
          <p:txBody>
            <a:bodyPr wrap="square" rtlCol="0">
              <a:spAutoFit/>
            </a:bodyPr>
            <a:lstStyle/>
            <a:p>
              <a:r>
                <a:rPr lang="el-GR" b="1" noProof="1"/>
                <a:t>Οπτικοποίηση αποτελεσμάτων</a:t>
              </a:r>
              <a:endParaRPr lang="en-US" b="1" noProof="1"/>
            </a:p>
          </p:txBody>
        </p:sp>
        <p:cxnSp>
          <p:nvCxnSpPr>
            <p:cNvPr id="109" name="Straight Connector 108">
              <a:extLst>
                <a:ext uri="{FF2B5EF4-FFF2-40B4-BE49-F238E27FC236}">
                  <a16:creationId xmlns:a16="http://schemas.microsoft.com/office/drawing/2014/main" id="{8E7B6B43-F395-40C4-97FB-DE4574F32740}"/>
                </a:ext>
              </a:extLst>
            </p:cNvPr>
            <p:cNvCxnSpPr/>
            <p:nvPr/>
          </p:nvCxnSpPr>
          <p:spPr>
            <a:xfrm>
              <a:off x="1136650" y="2158920"/>
              <a:ext cx="1403350" cy="0"/>
            </a:xfrm>
            <a:prstGeom prst="line">
              <a:avLst/>
            </a:prstGeom>
            <a:ln w="38100">
              <a:solidFill>
                <a:srgbClr val="C2BC80"/>
              </a:solidFill>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6BC6C7BC-D46A-42E5-ADB7-D9DC7261AB49}"/>
                </a:ext>
              </a:extLst>
            </p:cNvPr>
            <p:cNvSpPr/>
            <p:nvPr/>
          </p:nvSpPr>
          <p:spPr>
            <a:xfrm>
              <a:off x="1075389" y="2190726"/>
              <a:ext cx="1667317" cy="489708"/>
            </a:xfrm>
            <a:prstGeom prst="rect">
              <a:avLst/>
            </a:prstGeom>
          </p:spPr>
          <p:txBody>
            <a:bodyPr wrap="square">
              <a:spAutoFit/>
            </a:bodyPr>
            <a:lstStyle/>
            <a:p>
              <a:r>
                <a:rPr lang="el-GR" sz="1100" noProof="1"/>
                <a:t>Εξαγωγή αποτελεσμάτων και αξιολόγηση μοντέλων με χρήση γραφικών παραστάσεων και μετρικών.</a:t>
              </a:r>
              <a:endParaRPr lang="en-US" sz="1100" noProof="1"/>
            </a:p>
          </p:txBody>
        </p:sp>
      </p:grpSp>
      <p:pic>
        <p:nvPicPr>
          <p:cNvPr id="126" name="Graphic 125" descr="Gears outline">
            <a:extLst>
              <a:ext uri="{FF2B5EF4-FFF2-40B4-BE49-F238E27FC236}">
                <a16:creationId xmlns:a16="http://schemas.microsoft.com/office/drawing/2014/main" id="{458FF1E8-FE05-491D-B1C1-A1FC924167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5176" y="3558703"/>
            <a:ext cx="914400" cy="914400"/>
          </a:xfrm>
          <a:prstGeom prst="rect">
            <a:avLst/>
          </a:prstGeom>
        </p:spPr>
      </p:pic>
      <p:pic>
        <p:nvPicPr>
          <p:cNvPr id="128" name="Graphic 127" descr="Processor outline">
            <a:extLst>
              <a:ext uri="{FF2B5EF4-FFF2-40B4-BE49-F238E27FC236}">
                <a16:creationId xmlns:a16="http://schemas.microsoft.com/office/drawing/2014/main" id="{9E3F4F43-C495-452E-9481-45930CAA2A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83594" y="3583057"/>
            <a:ext cx="914400" cy="914400"/>
          </a:xfrm>
          <a:prstGeom prst="rect">
            <a:avLst/>
          </a:prstGeom>
        </p:spPr>
      </p:pic>
      <p:pic>
        <p:nvPicPr>
          <p:cNvPr id="130" name="Graphic 129" descr="Branching diagram outline">
            <a:extLst>
              <a:ext uri="{FF2B5EF4-FFF2-40B4-BE49-F238E27FC236}">
                <a16:creationId xmlns:a16="http://schemas.microsoft.com/office/drawing/2014/main" id="{D619503A-4D55-43DC-981C-ECE69EA8618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56308" y="3601963"/>
            <a:ext cx="914400" cy="914400"/>
          </a:xfrm>
          <a:prstGeom prst="rect">
            <a:avLst/>
          </a:prstGeom>
        </p:spPr>
      </p:pic>
      <p:pic>
        <p:nvPicPr>
          <p:cNvPr id="132" name="Graphic 131" descr="Gantt Chart outline">
            <a:extLst>
              <a:ext uri="{FF2B5EF4-FFF2-40B4-BE49-F238E27FC236}">
                <a16:creationId xmlns:a16="http://schemas.microsoft.com/office/drawing/2014/main" id="{8F337FD8-26C6-490E-BCBA-406C4F785D4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11881" y="3592481"/>
            <a:ext cx="880622" cy="880622"/>
          </a:xfrm>
          <a:prstGeom prst="rect">
            <a:avLst/>
          </a:prstGeom>
        </p:spPr>
      </p:pic>
      <p:pic>
        <p:nvPicPr>
          <p:cNvPr id="134" name="Graphic 133" descr="Presentation with pie chart outline">
            <a:extLst>
              <a:ext uri="{FF2B5EF4-FFF2-40B4-BE49-F238E27FC236}">
                <a16:creationId xmlns:a16="http://schemas.microsoft.com/office/drawing/2014/main" id="{541D1C97-DC9D-4A3B-99A0-47B496ADEEB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797391" y="3593574"/>
            <a:ext cx="914400" cy="914400"/>
          </a:xfrm>
          <a:prstGeom prst="rect">
            <a:avLst/>
          </a:prstGeom>
        </p:spPr>
      </p:pic>
      <p:sp>
        <p:nvSpPr>
          <p:cNvPr id="3" name="TextBox 2">
            <a:extLst>
              <a:ext uri="{FF2B5EF4-FFF2-40B4-BE49-F238E27FC236}">
                <a16:creationId xmlns:a16="http://schemas.microsoft.com/office/drawing/2014/main" id="{A042E6BE-3E90-42EC-AC58-243649334365}"/>
              </a:ext>
            </a:extLst>
          </p:cNvPr>
          <p:cNvSpPr txBox="1"/>
          <p:nvPr/>
        </p:nvSpPr>
        <p:spPr>
          <a:xfrm>
            <a:off x="6308525" y="6058263"/>
            <a:ext cx="5883476" cy="369332"/>
          </a:xfrm>
          <a:prstGeom prst="rect">
            <a:avLst/>
          </a:prstGeom>
          <a:noFill/>
        </p:spPr>
        <p:txBody>
          <a:bodyPr wrap="square" rtlCol="0">
            <a:spAutoFit/>
          </a:bodyPr>
          <a:lstStyle/>
          <a:p>
            <a:r>
              <a:rPr lang="el-GR" u="sng" dirty="0">
                <a:hlinkClick r:id="rId13"/>
              </a:rPr>
              <a:t>https://github.com/forehandy/Product_</a:t>
            </a:r>
            <a:r>
              <a:rPr lang="el-GR" dirty="0"/>
              <a:t> </a:t>
            </a:r>
            <a:endParaRPr lang="el-GR" sz="1200" dirty="0"/>
          </a:p>
        </p:txBody>
      </p:sp>
      <p:sp>
        <p:nvSpPr>
          <p:cNvPr id="6" name="TextBox 5">
            <a:extLst>
              <a:ext uri="{FF2B5EF4-FFF2-40B4-BE49-F238E27FC236}">
                <a16:creationId xmlns:a16="http://schemas.microsoft.com/office/drawing/2014/main" id="{3707C995-4D72-451B-8F7D-8AA62CCDE261}"/>
              </a:ext>
            </a:extLst>
          </p:cNvPr>
          <p:cNvSpPr txBox="1"/>
          <p:nvPr/>
        </p:nvSpPr>
        <p:spPr>
          <a:xfrm>
            <a:off x="7998511" y="4690808"/>
            <a:ext cx="3312911" cy="923330"/>
          </a:xfrm>
          <a:prstGeom prst="rect">
            <a:avLst/>
          </a:prstGeom>
          <a:noFill/>
        </p:spPr>
        <p:txBody>
          <a:bodyPr wrap="square" rtlCol="0">
            <a:spAutoFit/>
          </a:bodyPr>
          <a:lstStyle/>
          <a:p>
            <a:r>
              <a:rPr lang="el-GR" b="1" dirty="0"/>
              <a:t>Επιλογή βέλτιστου μοντέλου του συνόλου της πειραματικής διαδικασίας</a:t>
            </a:r>
            <a:endParaRPr lang="en-US" b="1" noProof="1"/>
          </a:p>
        </p:txBody>
      </p:sp>
    </p:spTree>
    <p:extLst>
      <p:ext uri="{BB962C8B-B14F-4D97-AF65-F5344CB8AC3E}">
        <p14:creationId xmlns:p14="http://schemas.microsoft.com/office/powerpoint/2010/main" val="414610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nodeType="withEffect">
                                  <p:stCondLst>
                                    <p:cond delay="0"/>
                                  </p:stCondLst>
                                  <p:childTnLst>
                                    <p:set>
                                      <p:cBhvr>
                                        <p:cTn id="9" dur="1" fill="hold">
                                          <p:stCondLst>
                                            <p:cond delay="0"/>
                                          </p:stCondLst>
                                        </p:cTn>
                                        <p:tgtEl>
                                          <p:spTgt spid="126"/>
                                        </p:tgtEl>
                                        <p:attrNameLst>
                                          <p:attrName>style.visibility</p:attrName>
                                        </p:attrNameLst>
                                      </p:cBhvr>
                                      <p:to>
                                        <p:strVal val="visible"/>
                                      </p:to>
                                    </p:set>
                                    <p:animEffect transition="in" filter="fade">
                                      <p:cBhvr>
                                        <p:cTn id="10" dur="500"/>
                                        <p:tgtEl>
                                          <p:spTgt spid="126"/>
                                        </p:tgtEl>
                                      </p:cBhvr>
                                    </p:animEffect>
                                  </p:childTnLst>
                                </p:cTn>
                              </p:par>
                              <p:par>
                                <p:cTn id="11" presetID="10" presetClass="entr" presetSubtype="0" fill="hold"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par>
                                <p:cTn id="19" presetID="10" presetClass="entr" presetSubtype="0" fill="hold" nodeType="withEffect">
                                  <p:stCondLst>
                                    <p:cond delay="0"/>
                                  </p:stCondLst>
                                  <p:childTnLst>
                                    <p:set>
                                      <p:cBhvr>
                                        <p:cTn id="20" dur="1" fill="hold">
                                          <p:stCondLst>
                                            <p:cond delay="0"/>
                                          </p:stCondLst>
                                        </p:cTn>
                                        <p:tgtEl>
                                          <p:spTgt spid="128"/>
                                        </p:tgtEl>
                                        <p:attrNameLst>
                                          <p:attrName>style.visibility</p:attrName>
                                        </p:attrNameLst>
                                      </p:cBhvr>
                                      <p:to>
                                        <p:strVal val="visible"/>
                                      </p:to>
                                    </p:set>
                                    <p:animEffect transition="in" filter="fade">
                                      <p:cBhvr>
                                        <p:cTn id="21" dur="500"/>
                                        <p:tgtEl>
                                          <p:spTgt spid="128"/>
                                        </p:tgtEl>
                                      </p:cBhvr>
                                    </p:animEffect>
                                  </p:childTnLst>
                                </p:cTn>
                              </p:par>
                              <p:par>
                                <p:cTn id="22" presetID="10" presetClass="entr" presetSubtype="0" fill="hold" nodeType="withEffect">
                                  <p:stCondLst>
                                    <p:cond delay="0"/>
                                  </p:stCondLst>
                                  <p:childTnLst>
                                    <p:set>
                                      <p:cBhvr>
                                        <p:cTn id="23" dur="1" fill="hold">
                                          <p:stCondLst>
                                            <p:cond delay="0"/>
                                          </p:stCondLst>
                                        </p:cTn>
                                        <p:tgtEl>
                                          <p:spTgt spid="95"/>
                                        </p:tgtEl>
                                        <p:attrNameLst>
                                          <p:attrName>style.visibility</p:attrName>
                                        </p:attrNameLst>
                                      </p:cBhvr>
                                      <p:to>
                                        <p:strVal val="visible"/>
                                      </p:to>
                                    </p:set>
                                    <p:animEffect transition="in" filter="fade">
                                      <p:cBhvr>
                                        <p:cTn id="24" dur="500"/>
                                        <p:tgtEl>
                                          <p:spTgt spid="9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fade">
                                      <p:cBhvr>
                                        <p:cTn id="29" dur="500"/>
                                        <p:tgtEl>
                                          <p:spTgt spid="71"/>
                                        </p:tgtEl>
                                      </p:cBhvr>
                                    </p:animEffect>
                                  </p:childTnLst>
                                </p:cTn>
                              </p:par>
                              <p:par>
                                <p:cTn id="30" presetID="10" presetClass="entr" presetSubtype="0" fill="hold" nodeType="withEffect">
                                  <p:stCondLst>
                                    <p:cond delay="0"/>
                                  </p:stCondLst>
                                  <p:childTnLst>
                                    <p:set>
                                      <p:cBhvr>
                                        <p:cTn id="31" dur="1" fill="hold">
                                          <p:stCondLst>
                                            <p:cond delay="0"/>
                                          </p:stCondLst>
                                        </p:cTn>
                                        <p:tgtEl>
                                          <p:spTgt spid="130"/>
                                        </p:tgtEl>
                                        <p:attrNameLst>
                                          <p:attrName>style.visibility</p:attrName>
                                        </p:attrNameLst>
                                      </p:cBhvr>
                                      <p:to>
                                        <p:strVal val="visible"/>
                                      </p:to>
                                    </p:set>
                                    <p:animEffect transition="in" filter="fade">
                                      <p:cBhvr>
                                        <p:cTn id="32" dur="500"/>
                                        <p:tgtEl>
                                          <p:spTgt spid="130"/>
                                        </p:tgtEl>
                                      </p:cBhvr>
                                    </p:animEffect>
                                  </p:childTnLst>
                                </p:cTn>
                              </p:par>
                              <p:par>
                                <p:cTn id="33" presetID="10" presetClass="entr" presetSubtype="0" fill="hold" nodeType="withEffect">
                                  <p:stCondLst>
                                    <p:cond delay="0"/>
                                  </p:stCondLst>
                                  <p:childTnLst>
                                    <p:set>
                                      <p:cBhvr>
                                        <p:cTn id="34" dur="1" fill="hold">
                                          <p:stCondLst>
                                            <p:cond delay="0"/>
                                          </p:stCondLst>
                                        </p:cTn>
                                        <p:tgtEl>
                                          <p:spTgt spid="99"/>
                                        </p:tgtEl>
                                        <p:attrNameLst>
                                          <p:attrName>style.visibility</p:attrName>
                                        </p:attrNameLst>
                                      </p:cBhvr>
                                      <p:to>
                                        <p:strVal val="visible"/>
                                      </p:to>
                                    </p:set>
                                    <p:animEffect transition="in" filter="fade">
                                      <p:cBhvr>
                                        <p:cTn id="35" dur="500"/>
                                        <p:tgtEl>
                                          <p:spTgt spid="9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fade">
                                      <p:cBhvr>
                                        <p:cTn id="40" dur="500"/>
                                        <p:tgtEl>
                                          <p:spTgt spid="66"/>
                                        </p:tgtEl>
                                      </p:cBhvr>
                                    </p:animEffect>
                                  </p:childTnLst>
                                </p:cTn>
                              </p:par>
                              <p:par>
                                <p:cTn id="41" presetID="10" presetClass="entr" presetSubtype="0" fill="hold" nodeType="withEffect">
                                  <p:stCondLst>
                                    <p:cond delay="0"/>
                                  </p:stCondLst>
                                  <p:childTnLst>
                                    <p:set>
                                      <p:cBhvr>
                                        <p:cTn id="42" dur="1" fill="hold">
                                          <p:stCondLst>
                                            <p:cond delay="0"/>
                                          </p:stCondLst>
                                        </p:cTn>
                                        <p:tgtEl>
                                          <p:spTgt spid="132"/>
                                        </p:tgtEl>
                                        <p:attrNameLst>
                                          <p:attrName>style.visibility</p:attrName>
                                        </p:attrNameLst>
                                      </p:cBhvr>
                                      <p:to>
                                        <p:strVal val="visible"/>
                                      </p:to>
                                    </p:set>
                                    <p:animEffect transition="in" filter="fade">
                                      <p:cBhvr>
                                        <p:cTn id="43" dur="500"/>
                                        <p:tgtEl>
                                          <p:spTgt spid="13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fade">
                                      <p:cBhvr>
                                        <p:cTn id="48" dur="500"/>
                                        <p:tgtEl>
                                          <p:spTgt spid="61"/>
                                        </p:tgtEl>
                                      </p:cBhvr>
                                    </p:animEffect>
                                  </p:childTnLst>
                                </p:cTn>
                              </p:par>
                              <p:par>
                                <p:cTn id="49" presetID="10" presetClass="entr" presetSubtype="0" fill="hold" nodeType="withEffect">
                                  <p:stCondLst>
                                    <p:cond delay="0"/>
                                  </p:stCondLst>
                                  <p:childTnLst>
                                    <p:set>
                                      <p:cBhvr>
                                        <p:cTn id="50" dur="1" fill="hold">
                                          <p:stCondLst>
                                            <p:cond delay="0"/>
                                          </p:stCondLst>
                                        </p:cTn>
                                        <p:tgtEl>
                                          <p:spTgt spid="134"/>
                                        </p:tgtEl>
                                        <p:attrNameLst>
                                          <p:attrName>style.visibility</p:attrName>
                                        </p:attrNameLst>
                                      </p:cBhvr>
                                      <p:to>
                                        <p:strVal val="visible"/>
                                      </p:to>
                                    </p:set>
                                    <p:animEffect transition="in" filter="fade">
                                      <p:cBhvr>
                                        <p:cTn id="51" dur="500"/>
                                        <p:tgtEl>
                                          <p:spTgt spid="134"/>
                                        </p:tgtEl>
                                      </p:cBhvr>
                                    </p:animEffect>
                                  </p:childTnLst>
                                </p:cTn>
                              </p:par>
                              <p:par>
                                <p:cTn id="52" presetID="10" presetClass="entr" presetSubtype="0" fill="hold" nodeType="withEffect">
                                  <p:stCondLst>
                                    <p:cond delay="0"/>
                                  </p:stCondLst>
                                  <p:childTnLst>
                                    <p:set>
                                      <p:cBhvr>
                                        <p:cTn id="53" dur="1" fill="hold">
                                          <p:stCondLst>
                                            <p:cond delay="0"/>
                                          </p:stCondLst>
                                        </p:cTn>
                                        <p:tgtEl>
                                          <p:spTgt spid="107"/>
                                        </p:tgtEl>
                                        <p:attrNameLst>
                                          <p:attrName>style.visibility</p:attrName>
                                        </p:attrNameLst>
                                      </p:cBhvr>
                                      <p:to>
                                        <p:strVal val="visible"/>
                                      </p:to>
                                    </p:set>
                                    <p:animEffect transition="in" filter="fade">
                                      <p:cBhvr>
                                        <p:cTn id="54" dur="500"/>
                                        <p:tgtEl>
                                          <p:spTgt spid="10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A049-2D87-4197-9680-E12F046E3D7E}"/>
              </a:ext>
            </a:extLst>
          </p:cNvPr>
          <p:cNvSpPr>
            <a:spLocks noGrp="1"/>
          </p:cNvSpPr>
          <p:nvPr>
            <p:ph type="title"/>
          </p:nvPr>
        </p:nvSpPr>
        <p:spPr/>
        <p:txBody>
          <a:bodyPr/>
          <a:lstStyle/>
          <a:p>
            <a:r>
              <a:rPr lang="el-GR" dirty="0"/>
              <a:t>Πειραματική διαδικασία</a:t>
            </a:r>
          </a:p>
        </p:txBody>
      </p:sp>
      <p:sp>
        <p:nvSpPr>
          <p:cNvPr id="9" name="Text Placeholder 8">
            <a:extLst>
              <a:ext uri="{FF2B5EF4-FFF2-40B4-BE49-F238E27FC236}">
                <a16:creationId xmlns:a16="http://schemas.microsoft.com/office/drawing/2014/main" id="{BB05B50C-3C20-459D-8145-15743A4D64BE}"/>
              </a:ext>
            </a:extLst>
          </p:cNvPr>
          <p:cNvSpPr>
            <a:spLocks noGrp="1"/>
          </p:cNvSpPr>
          <p:nvPr>
            <p:ph type="body" sz="quarter" idx="3"/>
          </p:nvPr>
        </p:nvSpPr>
        <p:spPr/>
        <p:txBody>
          <a:bodyPr/>
          <a:lstStyle/>
          <a:p>
            <a:pPr algn="ctr"/>
            <a:r>
              <a:rPr lang="el-GR" cap="none" dirty="0">
                <a:solidFill>
                  <a:srgbClr val="BD582C"/>
                </a:solidFill>
              </a:rPr>
              <a:t>Δείκτες αξιολόγησης</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36681017-BC03-42A0-80A9-22243173A604}"/>
                  </a:ext>
                </a:extLst>
              </p:cNvPr>
              <p:cNvSpPr>
                <a:spLocks noGrp="1"/>
              </p:cNvSpPr>
              <p:nvPr>
                <p:ph sz="quarter" idx="4"/>
              </p:nvPr>
            </p:nvSpPr>
            <p:spPr>
              <a:xfrm>
                <a:off x="6217920" y="2582334"/>
                <a:ext cx="4937760" cy="3378200"/>
              </a:xfrm>
            </p:spPr>
            <p:txBody>
              <a:bodyPr>
                <a:noAutofit/>
              </a:bodyPr>
              <a:lstStyle/>
              <a:p>
                <a:pPr algn="ctr"/>
                <a14:m>
                  <m:oMath xmlns:m="http://schemas.openxmlformats.org/officeDocument/2006/math">
                    <m:r>
                      <a:rPr lang="en-US" b="0" i="1" smtClean="0">
                        <a:latin typeface="Cambria Math" panose="02040503050406030204" pitchFamily="18" charset="0"/>
                      </a:rPr>
                      <m:t>𝑃𝑟𝑒𝑐𝑖𝑠𝑖𝑜𝑛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𝑇𝑁</m:t>
                        </m:r>
                        <m:r>
                          <a:rPr lang="en-US" b="0" i="1" smtClean="0">
                            <a:latin typeface="Cambria Math" panose="02040503050406030204" pitchFamily="18" charset="0"/>
                          </a:rPr>
                          <m:t>+</m:t>
                        </m:r>
                        <m:r>
                          <a:rPr lang="en-US" b="0" i="1" smtClean="0">
                            <a:latin typeface="Cambria Math" panose="02040503050406030204" pitchFamily="18" charset="0"/>
                          </a:rPr>
                          <m:t>𝐹𝑃</m:t>
                        </m:r>
                      </m:den>
                    </m:f>
                  </m:oMath>
                </a14:m>
                <a:endParaRPr lang="en-US" b="0" dirty="0"/>
              </a:p>
              <a:p>
                <a:pPr algn="ctr"/>
                <a14:m>
                  <m:oMath xmlns:m="http://schemas.openxmlformats.org/officeDocument/2006/math">
                    <m:r>
                      <a:rPr lang="en-US" b="0" i="1" smtClean="0">
                        <a:latin typeface="Cambria Math" panose="02040503050406030204" pitchFamily="18" charset="0"/>
                      </a:rPr>
                      <m:t>𝑅𝑒𝑐𝑎𝑙𝑙</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𝑇𝑃</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den>
                    </m:f>
                  </m:oMath>
                </a14:m>
                <a:endParaRPr lang="el-GR" dirty="0"/>
              </a:p>
              <a:p>
                <a:pPr marL="0" indent="0">
                  <a:buNone/>
                </a:pPr>
                <a:r>
                  <a:rPr lang="en-US" dirty="0"/>
                  <a:t>             </a:t>
                </a:r>
              </a:p>
              <a:p>
                <a:pPr marL="0" indent="0">
                  <a:buNone/>
                </a:pPr>
                <a:r>
                  <a:rPr lang="en-US" b="1" i="1" dirty="0"/>
                  <a:t>         AUC</a:t>
                </a:r>
                <a:endParaRPr lang="en-US" dirty="0"/>
              </a:p>
              <a:p>
                <a:pPr algn="ctr"/>
                <a:endParaRPr lang="en-US" dirty="0"/>
              </a:p>
              <a:p>
                <a:pPr algn="ctr"/>
                <a:r>
                  <a:rPr lang="el-GR" dirty="0"/>
                  <a:t>Σωστή ταξινόμηση όσο το δυνατόν περισσότερων αγοραστών (0</a:t>
                </a:r>
                <a:r>
                  <a:rPr lang="el-GR" dirty="0">
                    <a:sym typeface="Wingdings" panose="05000000000000000000" pitchFamily="2" charset="2"/>
                  </a:rPr>
                  <a:t>1)</a:t>
                </a:r>
                <a:r>
                  <a:rPr lang="el-GR" dirty="0"/>
                  <a:t> ή μεγιστοποίηση αριθμού σωστών προβλέψεων γενικά; </a:t>
                </a:r>
                <a:r>
                  <a:rPr lang="el-GR" sz="2000" dirty="0">
                    <a:effectLst/>
                    <a:latin typeface="Cambria" panose="02040503050406030204" pitchFamily="18" charset="0"/>
                    <a:ea typeface="Calibri" panose="020F0502020204030204" pitchFamily="34" charset="0"/>
                    <a:cs typeface="Times New Roman" panose="02020603050405020304" pitchFamily="18" charset="0"/>
                  </a:rPr>
                  <a:t>1</a:t>
                </a:r>
                <a:r>
                  <a:rPr lang="el-GR" sz="2000" dirty="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r>
                  <a:rPr lang="el-GR" sz="2000" dirty="0">
                    <a:effectLst/>
                    <a:latin typeface="Cambria" panose="02040503050406030204" pitchFamily="18" charset="0"/>
                    <a:ea typeface="Calibri" panose="020F0502020204030204" pitchFamily="34" charset="0"/>
                    <a:cs typeface="Times New Roman" panose="02020603050405020304" pitchFamily="18" charset="0"/>
                  </a:rPr>
                  <a:t>1, 0</a:t>
                </a:r>
                <a:r>
                  <a:rPr lang="el-GR" sz="2000" dirty="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r>
                  <a:rPr lang="el-GR" sz="2000" dirty="0">
                    <a:effectLst/>
                    <a:latin typeface="Cambria" panose="02040503050406030204" pitchFamily="18" charset="0"/>
                    <a:ea typeface="Calibri" panose="020F0502020204030204" pitchFamily="34" charset="0"/>
                    <a:cs typeface="Times New Roman" panose="02020603050405020304" pitchFamily="18" charset="0"/>
                  </a:rPr>
                  <a:t>0, 1</a:t>
                </a:r>
                <a:r>
                  <a:rPr lang="el-GR" sz="2000" dirty="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r>
                  <a:rPr lang="el-GR" sz="2000" dirty="0">
                    <a:effectLst/>
                    <a:latin typeface="Cambria" panose="02040503050406030204" pitchFamily="18" charset="0"/>
                    <a:ea typeface="Calibri" panose="020F0502020204030204" pitchFamily="34" charset="0"/>
                    <a:cs typeface="Times New Roman" panose="02020603050405020304" pitchFamily="18" charset="0"/>
                  </a:rPr>
                  <a:t>0 και 0</a:t>
                </a:r>
                <a:r>
                  <a:rPr lang="el-GR" sz="2000" dirty="0">
                    <a:effectLst/>
                    <a:latin typeface="Cambria" panose="02040503050406030204" pitchFamily="18" charset="0"/>
                    <a:ea typeface="Calibri" panose="020F0502020204030204" pitchFamily="34" charset="0"/>
                    <a:cs typeface="Times New Roman" panose="02020603050405020304" pitchFamily="18" charset="0"/>
                    <a:sym typeface="Wingdings" panose="05000000000000000000" pitchFamily="2" charset="2"/>
                  </a:rPr>
                  <a:t></a:t>
                </a:r>
                <a:r>
                  <a:rPr lang="el-GR" sz="2000" dirty="0">
                    <a:effectLst/>
                    <a:latin typeface="Cambria" panose="02040503050406030204" pitchFamily="18" charset="0"/>
                    <a:ea typeface="Calibri" panose="020F0502020204030204" pitchFamily="34" charset="0"/>
                    <a:cs typeface="Times New Roman" panose="02020603050405020304" pitchFamily="18" charset="0"/>
                  </a:rPr>
                  <a:t>1.</a:t>
                </a:r>
                <a:endParaRPr lang="el-GR" dirty="0"/>
              </a:p>
              <a:p>
                <a:pPr algn="ctr"/>
                <a:endParaRPr lang="el-GR" dirty="0"/>
              </a:p>
            </p:txBody>
          </p:sp>
        </mc:Choice>
        <mc:Fallback xmlns="">
          <p:sp>
            <p:nvSpPr>
              <p:cNvPr id="10" name="Content Placeholder 9">
                <a:extLst>
                  <a:ext uri="{FF2B5EF4-FFF2-40B4-BE49-F238E27FC236}">
                    <a16:creationId xmlns:a16="http://schemas.microsoft.com/office/drawing/2014/main" id="{36681017-BC03-42A0-80A9-22243173A604}"/>
                  </a:ext>
                </a:extLst>
              </p:cNvPr>
              <p:cNvSpPr>
                <a:spLocks noGrp="1" noRot="1" noChangeAspect="1" noMove="1" noResize="1" noEditPoints="1" noAdjustHandles="1" noChangeArrowheads="1" noChangeShapeType="1" noTextEdit="1"/>
              </p:cNvSpPr>
              <p:nvPr>
                <p:ph sz="quarter" idx="4"/>
              </p:nvPr>
            </p:nvSpPr>
            <p:spPr>
              <a:xfrm>
                <a:off x="6217920" y="2582334"/>
                <a:ext cx="4937760" cy="3378200"/>
              </a:xfrm>
              <a:blipFill>
                <a:blip r:embed="rId3"/>
                <a:stretch>
                  <a:fillRect l="-864" t="-542" r="-3704" b="-1227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1155D4C-5FBB-412B-BA86-794FFE0A6488}"/>
              </a:ext>
            </a:extLst>
          </p:cNvPr>
          <p:cNvSpPr>
            <a:spLocks noGrp="1"/>
          </p:cNvSpPr>
          <p:nvPr>
            <p:ph type="sldNum" sz="quarter" idx="12"/>
          </p:nvPr>
        </p:nvSpPr>
        <p:spPr/>
        <p:txBody>
          <a:bodyPr/>
          <a:lstStyle/>
          <a:p>
            <a:fld id="{6113E31D-E2AB-40D1-8B51-AFA5AFEF393A}" type="slidenum">
              <a:rPr lang="en-US" smtClean="0"/>
              <a:t>7</a:t>
            </a:fld>
            <a:endParaRPr lang="en-US" dirty="0"/>
          </a:p>
        </p:txBody>
      </p:sp>
      <p:sp>
        <p:nvSpPr>
          <p:cNvPr id="7" name="Text Placeholder 6">
            <a:extLst>
              <a:ext uri="{FF2B5EF4-FFF2-40B4-BE49-F238E27FC236}">
                <a16:creationId xmlns:a16="http://schemas.microsoft.com/office/drawing/2014/main" id="{5D6CA3A1-05E3-466A-BACC-FAB05B850B51}"/>
              </a:ext>
            </a:extLst>
          </p:cNvPr>
          <p:cNvSpPr>
            <a:spLocks noGrp="1"/>
          </p:cNvSpPr>
          <p:nvPr>
            <p:ph type="body" idx="1"/>
          </p:nvPr>
        </p:nvSpPr>
        <p:spPr/>
        <p:txBody>
          <a:bodyPr/>
          <a:lstStyle/>
          <a:p>
            <a:pPr algn="ctr"/>
            <a:r>
              <a:rPr lang="el-GR" cap="none" dirty="0">
                <a:solidFill>
                  <a:srgbClr val="BD582C"/>
                </a:solidFill>
              </a:rPr>
              <a:t>Σύνολο δεδομένων</a:t>
            </a:r>
          </a:p>
        </p:txBody>
      </p:sp>
      <p:sp>
        <p:nvSpPr>
          <p:cNvPr id="8" name="Content Placeholder 7">
            <a:extLst>
              <a:ext uri="{FF2B5EF4-FFF2-40B4-BE49-F238E27FC236}">
                <a16:creationId xmlns:a16="http://schemas.microsoft.com/office/drawing/2014/main" id="{9508A9FA-7AA4-4EC5-8490-B4A9247E12AC}"/>
              </a:ext>
            </a:extLst>
          </p:cNvPr>
          <p:cNvSpPr>
            <a:spLocks noGrp="1"/>
          </p:cNvSpPr>
          <p:nvPr>
            <p:ph sz="half" idx="2"/>
          </p:nvPr>
        </p:nvSpPr>
        <p:spPr/>
        <p:txBody>
          <a:bodyPr>
            <a:normAutofit fontScale="85000" lnSpcReduction="20000"/>
          </a:bodyPr>
          <a:lstStyle/>
          <a:p>
            <a:pPr marL="0" indent="0" algn="ctr">
              <a:buNone/>
            </a:pPr>
            <a:endParaRPr lang="en-US" dirty="0"/>
          </a:p>
          <a:p>
            <a:pPr marL="0" indent="0" algn="ctr">
              <a:buNone/>
            </a:pPr>
            <a:endParaRPr lang="el-GR" sz="2800" dirty="0"/>
          </a:p>
          <a:p>
            <a:pPr marL="0" indent="0" algn="ctr">
              <a:buNone/>
            </a:pPr>
            <a:endParaRPr lang="el-GR" dirty="0"/>
          </a:p>
          <a:p>
            <a:pPr marL="0" indent="0" algn="ctr">
              <a:buNone/>
            </a:pPr>
            <a:r>
              <a:rPr lang="el-GR" dirty="0"/>
              <a:t>Διαγωνισμός στο </a:t>
            </a:r>
            <a:r>
              <a:rPr lang="en-US" dirty="0"/>
              <a:t>Kaggle</a:t>
            </a:r>
            <a:endParaRPr lang="el-GR" dirty="0"/>
          </a:p>
          <a:p>
            <a:pPr marL="0" indent="0" algn="ctr">
              <a:buNone/>
            </a:pPr>
            <a:r>
              <a:rPr lang="en-US" dirty="0"/>
              <a:t>6.137.200 </a:t>
            </a:r>
            <a:r>
              <a:rPr lang="el-GR" dirty="0"/>
              <a:t>χρήστες μετά από προεπεξεργασία</a:t>
            </a:r>
          </a:p>
          <a:p>
            <a:pPr marL="0" indent="0">
              <a:buNone/>
            </a:pPr>
            <a:r>
              <a:rPr lang="el-GR" dirty="0"/>
              <a:t>Δεδομένα δημογραφικά και αρχεία</a:t>
            </a:r>
            <a:r>
              <a:rPr lang="en-US" dirty="0"/>
              <a:t> </a:t>
            </a:r>
            <a:r>
              <a:rPr lang="el-GR" dirty="0"/>
              <a:t>καταγραφής χρήσης από Ιανουάριο 2015 έως και  Ιούνιο 2016</a:t>
            </a:r>
          </a:p>
          <a:p>
            <a:pPr marL="0" indent="0" algn="ctr">
              <a:buNone/>
            </a:pPr>
            <a:r>
              <a:rPr lang="el-GR" dirty="0"/>
              <a:t>Διαχωρισμός ανά μήνα σε δεδομένα για εκπαίδευση (</a:t>
            </a:r>
            <a:r>
              <a:rPr lang="en-US" dirty="0"/>
              <a:t>train) </a:t>
            </a:r>
            <a:r>
              <a:rPr lang="el-GR" dirty="0"/>
              <a:t>και για αξιολόγηση (</a:t>
            </a:r>
            <a:r>
              <a:rPr lang="en-US" dirty="0"/>
              <a:t>test)</a:t>
            </a:r>
            <a:r>
              <a:rPr lang="el-GR" dirty="0"/>
              <a:t> </a:t>
            </a:r>
          </a:p>
          <a:p>
            <a:pPr marL="0" indent="0" algn="ctr">
              <a:buNone/>
            </a:pPr>
            <a:r>
              <a:rPr lang="el-GR" dirty="0"/>
              <a:t>π.χ. </a:t>
            </a:r>
            <a:r>
              <a:rPr lang="en-US" dirty="0"/>
              <a:t>train </a:t>
            </a:r>
            <a:r>
              <a:rPr lang="el-GR" dirty="0"/>
              <a:t>Ιανουάριος, </a:t>
            </a:r>
            <a:r>
              <a:rPr lang="en-US" dirty="0"/>
              <a:t>test </a:t>
            </a:r>
            <a:r>
              <a:rPr lang="el-GR" dirty="0"/>
              <a:t>Φεβρουάριος</a:t>
            </a:r>
          </a:p>
        </p:txBody>
      </p:sp>
      <p:pic>
        <p:nvPicPr>
          <p:cNvPr id="5" name="Picture 4">
            <a:extLst>
              <a:ext uri="{FF2B5EF4-FFF2-40B4-BE49-F238E27FC236}">
                <a16:creationId xmlns:a16="http://schemas.microsoft.com/office/drawing/2014/main" id="{DFEB5B16-7A8D-A6CD-F6BE-02B03F1828F9}"/>
              </a:ext>
            </a:extLst>
          </p:cNvPr>
          <p:cNvPicPr>
            <a:picLocks noChangeAspect="1"/>
          </p:cNvPicPr>
          <p:nvPr/>
        </p:nvPicPr>
        <p:blipFill>
          <a:blip r:embed="rId4"/>
          <a:stretch>
            <a:fillRect/>
          </a:stretch>
        </p:blipFill>
        <p:spPr>
          <a:xfrm>
            <a:off x="343988" y="2397049"/>
            <a:ext cx="6444343" cy="1214807"/>
          </a:xfrm>
          <a:prstGeom prst="rect">
            <a:avLst/>
          </a:prstGeom>
        </p:spPr>
      </p:pic>
      <p:pic>
        <p:nvPicPr>
          <p:cNvPr id="11" name="Picture 10">
            <a:extLst>
              <a:ext uri="{FF2B5EF4-FFF2-40B4-BE49-F238E27FC236}">
                <a16:creationId xmlns:a16="http://schemas.microsoft.com/office/drawing/2014/main" id="{0F8B472D-0479-1EE2-2FD8-BB79AF09A561}"/>
              </a:ext>
            </a:extLst>
          </p:cNvPr>
          <p:cNvPicPr>
            <a:picLocks noChangeAspect="1"/>
          </p:cNvPicPr>
          <p:nvPr/>
        </p:nvPicPr>
        <p:blipFill>
          <a:blip r:embed="rId5"/>
          <a:stretch>
            <a:fillRect/>
          </a:stretch>
        </p:blipFill>
        <p:spPr>
          <a:xfrm>
            <a:off x="7541623" y="3587152"/>
            <a:ext cx="2443819" cy="1521797"/>
          </a:xfrm>
          <a:prstGeom prst="rect">
            <a:avLst/>
          </a:prstGeom>
        </p:spPr>
      </p:pic>
    </p:spTree>
    <p:extLst>
      <p:ext uri="{BB962C8B-B14F-4D97-AF65-F5344CB8AC3E}">
        <p14:creationId xmlns:p14="http://schemas.microsoft.com/office/powerpoint/2010/main" val="1000599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C5E79FF-F05A-4420-A236-E13292C1A32D}"/>
              </a:ext>
            </a:extLst>
          </p:cNvPr>
          <p:cNvSpPr>
            <a:spLocks noGrp="1"/>
          </p:cNvSpPr>
          <p:nvPr>
            <p:ph type="title"/>
          </p:nvPr>
        </p:nvSpPr>
        <p:spPr/>
        <p:txBody>
          <a:bodyPr/>
          <a:lstStyle/>
          <a:p>
            <a:r>
              <a:rPr lang="el-GR" dirty="0"/>
              <a:t>Πειραματικά αποτελέσματα</a:t>
            </a:r>
          </a:p>
        </p:txBody>
      </p:sp>
      <p:sp>
        <p:nvSpPr>
          <p:cNvPr id="7" name="Slide Number Placeholder 6">
            <a:extLst>
              <a:ext uri="{FF2B5EF4-FFF2-40B4-BE49-F238E27FC236}">
                <a16:creationId xmlns:a16="http://schemas.microsoft.com/office/drawing/2014/main" id="{A388ADC7-831D-473A-8B58-81D83E172CAF}"/>
              </a:ext>
            </a:extLst>
          </p:cNvPr>
          <p:cNvSpPr>
            <a:spLocks noGrp="1"/>
          </p:cNvSpPr>
          <p:nvPr>
            <p:ph type="sldNum" sz="quarter" idx="12"/>
          </p:nvPr>
        </p:nvSpPr>
        <p:spPr/>
        <p:txBody>
          <a:bodyPr/>
          <a:lstStyle/>
          <a:p>
            <a:fld id="{4FAB73BC-B049-4115-A692-8D63A059BFB8}" type="slidenum">
              <a:rPr lang="en-US" smtClean="0"/>
              <a:t>8</a:t>
            </a:fld>
            <a:endParaRPr lang="en-US" dirty="0"/>
          </a:p>
        </p:txBody>
      </p:sp>
      <p:sp>
        <p:nvSpPr>
          <p:cNvPr id="3" name="Content Placeholder 2">
            <a:extLst>
              <a:ext uri="{FF2B5EF4-FFF2-40B4-BE49-F238E27FC236}">
                <a16:creationId xmlns:a16="http://schemas.microsoft.com/office/drawing/2014/main" id="{DF44B939-E435-31B6-5371-D7265372C45D}"/>
              </a:ext>
            </a:extLst>
          </p:cNvPr>
          <p:cNvSpPr>
            <a:spLocks noGrp="1"/>
          </p:cNvSpPr>
          <p:nvPr>
            <p:ph sz="half" idx="1"/>
          </p:nvPr>
        </p:nvSpPr>
        <p:spPr/>
        <p:txBody>
          <a:bodyPr/>
          <a:lstStyle/>
          <a:p>
            <a:r>
              <a:rPr lang="el-GR" dirty="0"/>
              <a:t>Τεχνική ισορρόπησης συνόλου δεδομένων:</a:t>
            </a:r>
          </a:p>
          <a:p>
            <a:r>
              <a:rPr lang="el-GR" dirty="0"/>
              <a:t>Η </a:t>
            </a:r>
            <a:r>
              <a:rPr lang="en-US" dirty="0">
                <a:solidFill>
                  <a:srgbClr val="BD582C"/>
                </a:solidFill>
              </a:rPr>
              <a:t>Random</a:t>
            </a:r>
            <a:r>
              <a:rPr lang="en-US" dirty="0"/>
              <a:t> under sampling </a:t>
            </a:r>
            <a:r>
              <a:rPr lang="el-GR" dirty="0"/>
              <a:t>σημειώνει </a:t>
            </a:r>
            <a:r>
              <a:rPr lang="el-GR" dirty="0">
                <a:solidFill>
                  <a:srgbClr val="BD582C"/>
                </a:solidFill>
              </a:rPr>
              <a:t>ικανοποιητικές</a:t>
            </a:r>
            <a:r>
              <a:rPr lang="el-GR" dirty="0"/>
              <a:t> τιμές και </a:t>
            </a:r>
            <a:r>
              <a:rPr lang="el-GR" dirty="0">
                <a:solidFill>
                  <a:srgbClr val="BD582C"/>
                </a:solidFill>
              </a:rPr>
              <a:t>μειώνει</a:t>
            </a:r>
            <a:r>
              <a:rPr lang="el-GR" dirty="0"/>
              <a:t> το χρόνο εκπαίδευσης.</a:t>
            </a:r>
            <a:endParaRPr lang="en-US" dirty="0"/>
          </a:p>
          <a:p>
            <a:endParaRPr lang="en-US" dirty="0"/>
          </a:p>
        </p:txBody>
      </p:sp>
      <p:graphicFrame>
        <p:nvGraphicFramePr>
          <p:cNvPr id="5" name="Chart 4">
            <a:extLst>
              <a:ext uri="{FF2B5EF4-FFF2-40B4-BE49-F238E27FC236}">
                <a16:creationId xmlns:a16="http://schemas.microsoft.com/office/drawing/2014/main" id="{557A0974-58CA-466B-4FFC-E3971BE272F7}"/>
              </a:ext>
            </a:extLst>
          </p:cNvPr>
          <p:cNvGraphicFramePr/>
          <p:nvPr>
            <p:extLst>
              <p:ext uri="{D42A27DB-BD31-4B8C-83A1-F6EECF244321}">
                <p14:modId xmlns:p14="http://schemas.microsoft.com/office/powerpoint/2010/main" val="2451144717"/>
              </p:ext>
            </p:extLst>
          </p:nvPr>
        </p:nvGraphicFramePr>
        <p:xfrm>
          <a:off x="594359" y="3291418"/>
          <a:ext cx="5251270" cy="26860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1F3EB2F3-87D3-58B9-4BEF-83B5C1598AE1}"/>
              </a:ext>
            </a:extLst>
          </p:cNvPr>
          <p:cNvGraphicFramePr/>
          <p:nvPr>
            <p:extLst>
              <p:ext uri="{D42A27DB-BD31-4B8C-83A1-F6EECF244321}">
                <p14:modId xmlns:p14="http://schemas.microsoft.com/office/powerpoint/2010/main" val="3137645967"/>
              </p:ext>
            </p:extLst>
          </p:nvPr>
        </p:nvGraphicFramePr>
        <p:xfrm>
          <a:off x="5845629" y="1737360"/>
          <a:ext cx="5909310" cy="23447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C79F2A1A-26CE-3651-9B9E-19FF1D98100C}"/>
              </a:ext>
            </a:extLst>
          </p:cNvPr>
          <p:cNvGraphicFramePr/>
          <p:nvPr>
            <p:extLst>
              <p:ext uri="{D42A27DB-BD31-4B8C-83A1-F6EECF244321}">
                <p14:modId xmlns:p14="http://schemas.microsoft.com/office/powerpoint/2010/main" val="476152163"/>
              </p:ext>
            </p:extLst>
          </p:nvPr>
        </p:nvGraphicFramePr>
        <p:xfrm>
          <a:off x="5820864" y="4082143"/>
          <a:ext cx="5934075" cy="18953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16672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C5E79FF-F05A-4420-A236-E13292C1A32D}"/>
              </a:ext>
            </a:extLst>
          </p:cNvPr>
          <p:cNvSpPr>
            <a:spLocks noGrp="1"/>
          </p:cNvSpPr>
          <p:nvPr>
            <p:ph type="title"/>
          </p:nvPr>
        </p:nvSpPr>
        <p:spPr/>
        <p:txBody>
          <a:bodyPr/>
          <a:lstStyle/>
          <a:p>
            <a:r>
              <a:rPr lang="el-GR" dirty="0"/>
              <a:t>Πειραματικά αποτελέσματα</a:t>
            </a:r>
          </a:p>
        </p:txBody>
      </p:sp>
      <p:sp>
        <p:nvSpPr>
          <p:cNvPr id="7" name="Slide Number Placeholder 6">
            <a:extLst>
              <a:ext uri="{FF2B5EF4-FFF2-40B4-BE49-F238E27FC236}">
                <a16:creationId xmlns:a16="http://schemas.microsoft.com/office/drawing/2014/main" id="{A388ADC7-831D-473A-8B58-81D83E172CAF}"/>
              </a:ext>
            </a:extLst>
          </p:cNvPr>
          <p:cNvSpPr>
            <a:spLocks noGrp="1"/>
          </p:cNvSpPr>
          <p:nvPr>
            <p:ph type="sldNum" sz="quarter" idx="12"/>
          </p:nvPr>
        </p:nvSpPr>
        <p:spPr/>
        <p:txBody>
          <a:bodyPr/>
          <a:lstStyle/>
          <a:p>
            <a:fld id="{4FAB73BC-B049-4115-A692-8D63A059BFB8}" type="slidenum">
              <a:rPr lang="en-US" smtClean="0"/>
              <a:t>9</a:t>
            </a:fld>
            <a:endParaRPr lang="en-US" dirty="0"/>
          </a:p>
        </p:txBody>
      </p:sp>
      <p:graphicFrame>
        <p:nvGraphicFramePr>
          <p:cNvPr id="5" name="Chart 4">
            <a:extLst>
              <a:ext uri="{FF2B5EF4-FFF2-40B4-BE49-F238E27FC236}">
                <a16:creationId xmlns:a16="http://schemas.microsoft.com/office/drawing/2014/main" id="{9ACF0CB8-5AEF-025E-26A3-051912B3DAF7}"/>
              </a:ext>
            </a:extLst>
          </p:cNvPr>
          <p:cNvGraphicFramePr/>
          <p:nvPr>
            <p:extLst>
              <p:ext uri="{D42A27DB-BD31-4B8C-83A1-F6EECF244321}">
                <p14:modId xmlns:p14="http://schemas.microsoft.com/office/powerpoint/2010/main" val="3512660347"/>
              </p:ext>
            </p:extLst>
          </p:nvPr>
        </p:nvGraphicFramePr>
        <p:xfrm>
          <a:off x="0" y="1737360"/>
          <a:ext cx="4722126" cy="22887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a:extLst>
              <a:ext uri="{FF2B5EF4-FFF2-40B4-BE49-F238E27FC236}">
                <a16:creationId xmlns:a16="http://schemas.microsoft.com/office/drawing/2014/main" id="{F0840C0E-DBF5-C1D6-DFAF-95B0641D9A5D}"/>
              </a:ext>
            </a:extLst>
          </p:cNvPr>
          <p:cNvGraphicFramePr/>
          <p:nvPr>
            <p:extLst>
              <p:ext uri="{D42A27DB-BD31-4B8C-83A1-F6EECF244321}">
                <p14:modId xmlns:p14="http://schemas.microsoft.com/office/powerpoint/2010/main" val="1499872693"/>
              </p:ext>
            </p:extLst>
          </p:nvPr>
        </p:nvGraphicFramePr>
        <p:xfrm>
          <a:off x="6740629" y="1737360"/>
          <a:ext cx="4597400" cy="228873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Chart 2">
            <a:extLst>
              <a:ext uri="{FF2B5EF4-FFF2-40B4-BE49-F238E27FC236}">
                <a16:creationId xmlns:a16="http://schemas.microsoft.com/office/drawing/2014/main" id="{58B24D4C-EA11-63EB-E99B-C35F6FFB884F}"/>
              </a:ext>
            </a:extLst>
          </p:cNvPr>
          <p:cNvGraphicFramePr/>
          <p:nvPr>
            <p:extLst>
              <p:ext uri="{D42A27DB-BD31-4B8C-83A1-F6EECF244321}">
                <p14:modId xmlns:p14="http://schemas.microsoft.com/office/powerpoint/2010/main" val="942468856"/>
              </p:ext>
            </p:extLst>
          </p:nvPr>
        </p:nvGraphicFramePr>
        <p:xfrm>
          <a:off x="3548787" y="3745785"/>
          <a:ext cx="4575810" cy="253218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856450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5148</TotalTime>
  <Words>3418</Words>
  <Application>Microsoft Office PowerPoint</Application>
  <PresentationFormat>Widescreen</PresentationFormat>
  <Paragraphs>199</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vt:lpstr>
      <vt:lpstr>Cambria Math</vt:lpstr>
      <vt:lpstr>Symbol</vt:lpstr>
      <vt:lpstr>Retrospect</vt:lpstr>
      <vt:lpstr>Μεθοδολογία πρόβλεψης της συμπεριφοράς καταναλωτών: Αγορά νέων προϊόντων</vt:lpstr>
      <vt:lpstr>Συμπεριφορά καταναλωτών</vt:lpstr>
      <vt:lpstr>Πρόβλεψη συμπεριφοράς καταναλωτών στην αγορά προϊόντων-υπηρεσιών</vt:lpstr>
      <vt:lpstr>Μέθοδοι πρόβλεψης</vt:lpstr>
      <vt:lpstr>Μέθοδοι πρόβλεψης</vt:lpstr>
      <vt:lpstr>Πειραματική μεθοδολογία</vt:lpstr>
      <vt:lpstr>Πειραματική διαδικασία</vt:lpstr>
      <vt:lpstr>Πειραματικά αποτελέσματα</vt:lpstr>
      <vt:lpstr>Πειραματικά αποτελέσματα</vt:lpstr>
      <vt:lpstr>Πειραματικά αποτελέσματα</vt:lpstr>
      <vt:lpstr>Πειραματικά αποτελέσματα</vt:lpstr>
      <vt:lpstr>Συμπεράσματα &amp; προεκτάσεις</vt:lpstr>
      <vt:lpstr>Βιβλιογραφία</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Marios Mitropoulos</dc:creator>
  <cp:lastModifiedBy>Andreas Delis</cp:lastModifiedBy>
  <cp:revision>367</cp:revision>
  <dcterms:created xsi:type="dcterms:W3CDTF">2022-09-19T10:22:00Z</dcterms:created>
  <dcterms:modified xsi:type="dcterms:W3CDTF">2023-07-11T19:29:40Z</dcterms:modified>
</cp:coreProperties>
</file>