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64" r:id="rId16"/>
    <p:sldId id="263" r:id="rId17"/>
    <p:sldId id="272" r:id="rId18"/>
    <p:sldId id="273" r:id="rId19"/>
    <p:sldId id="274" r:id="rId20"/>
    <p:sldId id="277" r:id="rId21"/>
    <p:sldId id="278" r:id="rId22"/>
    <p:sldId id="279" r:id="rId23"/>
    <p:sldId id="275" r:id="rId24"/>
    <p:sldId id="280"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uffney/ImprovedActiveDirecto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cap="none" dirty="0" smtClean="0">
                <a:cs typeface="Arial" panose="020B0604020202020204" pitchFamily="34" charset="0"/>
              </a:rPr>
              <a:t>Administering Active Directory with </a:t>
            </a:r>
            <a:r>
              <a:rPr lang="en-US" sz="3600" cap="none" dirty="0" smtClean="0">
                <a:cs typeface="Arial" panose="020B0604020202020204" pitchFamily="34" charset="0"/>
              </a:rPr>
              <a:t>Powershell</a:t>
            </a:r>
            <a:endParaRPr lang="en-US" sz="3600" cap="none" dirty="0">
              <a:cs typeface="Arial" panose="020B0604020202020204" pitchFamily="34" charset="0"/>
            </a:endParaRPr>
          </a:p>
        </p:txBody>
      </p:sp>
      <p:sp>
        <p:nvSpPr>
          <p:cNvPr id="3" name="Subtitle 2"/>
          <p:cNvSpPr>
            <a:spLocks noGrp="1"/>
          </p:cNvSpPr>
          <p:nvPr>
            <p:ph type="subTitle" idx="1"/>
          </p:nvPr>
        </p:nvSpPr>
        <p:spPr>
          <a:xfrm>
            <a:off x="1876424" y="3602038"/>
            <a:ext cx="8791575" cy="2441316"/>
          </a:xfrm>
        </p:spPr>
        <p:txBody>
          <a:bodyPr>
            <a:normAutofit/>
          </a:bodyPr>
          <a:lstStyle/>
          <a:p>
            <a:r>
              <a:rPr lang="en-US" dirty="0"/>
              <a:t>https://</a:t>
            </a:r>
            <a:r>
              <a:rPr lang="en-US" dirty="0" smtClean="0"/>
              <a:t>github.com/foremann/Projects/AD_Demo</a:t>
            </a:r>
          </a:p>
          <a:p>
            <a:r>
              <a:rPr lang="en-US" dirty="0"/>
              <a:t>https://</a:t>
            </a:r>
            <a:r>
              <a:rPr lang="en-US" dirty="0" smtClean="0"/>
              <a:t>github.com/Duffney/ImprovedActiveDirectory</a:t>
            </a:r>
          </a:p>
          <a:p>
            <a:endParaRPr lang="en-US" cap="none" dirty="0" smtClean="0"/>
          </a:p>
          <a:p>
            <a:r>
              <a:rPr lang="en-US" cap="none" dirty="0" smtClean="0"/>
              <a:t>Nate Foreman</a:t>
            </a:r>
          </a:p>
          <a:p>
            <a:r>
              <a:rPr lang="en-US" cap="none" dirty="0" smtClean="0"/>
              <a:t>nkforeman@gmail.com</a:t>
            </a:r>
          </a:p>
          <a:p>
            <a:endParaRPr lang="en-US" dirty="0"/>
          </a:p>
        </p:txBody>
      </p:sp>
    </p:spTree>
    <p:extLst>
      <p:ext uri="{BB962C8B-B14F-4D97-AF65-F5344CB8AC3E}">
        <p14:creationId xmlns:p14="http://schemas.microsoft.com/office/powerpoint/2010/main" val="40956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Filter logical operators</a:t>
            </a:r>
            <a:endParaRPr lang="en-US" cap="none" dirty="0"/>
          </a:p>
        </p:txBody>
      </p:sp>
      <p:sp>
        <p:nvSpPr>
          <p:cNvPr id="3" name="Content Placeholder 2"/>
          <p:cNvSpPr>
            <a:spLocks noGrp="1"/>
          </p:cNvSpPr>
          <p:nvPr>
            <p:ph idx="1"/>
          </p:nvPr>
        </p:nvSpPr>
        <p:spPr/>
        <p:txBody>
          <a:bodyPr/>
          <a:lstStyle/>
          <a:p>
            <a:r>
              <a:rPr lang="en-US" dirty="0" smtClean="0"/>
              <a:t>Just like if/else and where statements, Get-</a:t>
            </a:r>
            <a:r>
              <a:rPr lang="en-US" dirty="0" smtClean="0"/>
              <a:t>ADUser</a:t>
            </a:r>
            <a:r>
              <a:rPr lang="en-US" dirty="0" smtClean="0"/>
              <a:t> supports logical operators in the filter.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857942"/>
              </p:ext>
            </p:extLst>
          </p:nvPr>
        </p:nvGraphicFramePr>
        <p:xfrm>
          <a:off x="1141413" y="3279986"/>
          <a:ext cx="9905997" cy="1920240"/>
        </p:xfrm>
        <a:graphic>
          <a:graphicData uri="http://schemas.openxmlformats.org/drawingml/2006/table">
            <a:tbl>
              <a:tblPr firstRow="1" bandRow="1">
                <a:tableStyleId>{7DF18680-E054-41AD-8BC1-D1AEF772440D}</a:tableStyleId>
              </a:tblPr>
              <a:tblGrid>
                <a:gridCol w="1053147">
                  <a:extLst>
                    <a:ext uri="{9D8B030D-6E8A-4147-A177-3AD203B41FA5}">
                      <a16:colId xmlns:a16="http://schemas.microsoft.com/office/drawing/2014/main" val="436816354"/>
                    </a:ext>
                  </a:extLst>
                </a:gridCol>
                <a:gridCol w="3125585">
                  <a:extLst>
                    <a:ext uri="{9D8B030D-6E8A-4147-A177-3AD203B41FA5}">
                      <a16:colId xmlns:a16="http://schemas.microsoft.com/office/drawing/2014/main" val="3582704935"/>
                    </a:ext>
                  </a:extLst>
                </a:gridCol>
                <a:gridCol w="5727265">
                  <a:extLst>
                    <a:ext uri="{9D8B030D-6E8A-4147-A177-3AD203B41FA5}">
                      <a16:colId xmlns:a16="http://schemas.microsoft.com/office/drawing/2014/main" val="2915815795"/>
                    </a:ext>
                  </a:extLst>
                </a:gridCol>
              </a:tblGrid>
              <a:tr h="328914">
                <a:tc>
                  <a:txBody>
                    <a:bodyPr/>
                    <a:lstStyle/>
                    <a:p>
                      <a:r>
                        <a:rPr lang="en-US" dirty="0" smtClean="0"/>
                        <a:t>Operator</a:t>
                      </a:r>
                      <a:endParaRPr lang="en-US" dirty="0"/>
                    </a:p>
                  </a:txBody>
                  <a:tcPr/>
                </a:tc>
                <a:tc>
                  <a:txBody>
                    <a:bodyPr/>
                    <a:lstStyle/>
                    <a:p>
                      <a:r>
                        <a:rPr lang="en-US" dirty="0" smtClean="0"/>
                        <a:t>Definition</a:t>
                      </a:r>
                      <a:endParaRPr lang="en-US" dirty="0"/>
                    </a:p>
                  </a:txBody>
                  <a:tcPr/>
                </a:tc>
                <a:tc>
                  <a:txBody>
                    <a:bodyPr/>
                    <a:lstStyle/>
                    <a:p>
                      <a:r>
                        <a:rPr lang="en-US" dirty="0" smtClean="0"/>
                        <a:t>Usage</a:t>
                      </a:r>
                      <a:endParaRPr lang="en-US" dirty="0"/>
                    </a:p>
                  </a:txBody>
                  <a:tcPr/>
                </a:tc>
                <a:extLst>
                  <a:ext uri="{0D108BD9-81ED-4DB2-BD59-A6C34878D82A}">
                    <a16:rowId xmlns:a16="http://schemas.microsoft.com/office/drawing/2014/main" val="363398847"/>
                  </a:ext>
                </a:extLst>
              </a:tr>
              <a:tr h="567715">
                <a:tc>
                  <a:txBody>
                    <a:bodyPr/>
                    <a:lstStyle/>
                    <a:p>
                      <a:r>
                        <a:rPr lang="en-US" dirty="0" smtClean="0"/>
                        <a:t>-and</a:t>
                      </a:r>
                      <a:endParaRPr lang="en-US" dirty="0"/>
                    </a:p>
                  </a:txBody>
                  <a:tcPr/>
                </a:tc>
                <a:tc>
                  <a:txBody>
                    <a:bodyPr/>
                    <a:lstStyle/>
                    <a:p>
                      <a:r>
                        <a:rPr lang="en-US" dirty="0" smtClean="0"/>
                        <a:t>Both</a:t>
                      </a:r>
                      <a:r>
                        <a:rPr lang="en-US" baseline="0" dirty="0" smtClean="0"/>
                        <a:t> statements evaluate to true</a:t>
                      </a:r>
                      <a:endParaRPr lang="en-US" dirty="0"/>
                    </a:p>
                  </a:txBody>
                  <a:tcPr/>
                </a:tc>
                <a:tc>
                  <a:txBody>
                    <a:bodyPr/>
                    <a:lstStyle/>
                    <a:p>
                      <a:r>
                        <a:rPr lang="en-US" dirty="0" smtClean="0"/>
                        <a:t>(samaccountname</a:t>
                      </a:r>
                      <a:r>
                        <a:rPr lang="en-US" baseline="0" dirty="0" smtClean="0"/>
                        <a:t> –like “bob1*”) –and (enabled –eq $true) </a:t>
                      </a:r>
                      <a:r>
                        <a:rPr lang="en-US" i="1" baseline="0" dirty="0" smtClean="0"/>
                        <a:t>All accounts beginning with “bob1” that are enabled</a:t>
                      </a:r>
                      <a:endParaRPr lang="en-US" i="1" dirty="0"/>
                    </a:p>
                  </a:txBody>
                  <a:tcPr/>
                </a:tc>
                <a:extLst>
                  <a:ext uri="{0D108BD9-81ED-4DB2-BD59-A6C34878D82A}">
                    <a16:rowId xmlns:a16="http://schemas.microsoft.com/office/drawing/2014/main" val="2149184331"/>
                  </a:ext>
                </a:extLst>
              </a:tr>
              <a:tr h="811021">
                <a:tc>
                  <a:txBody>
                    <a:bodyPr/>
                    <a:lstStyle/>
                    <a:p>
                      <a:r>
                        <a:rPr lang="en-US" dirty="0" smtClean="0"/>
                        <a:t>-or</a:t>
                      </a:r>
                      <a:endParaRPr lang="en-US" dirty="0"/>
                    </a:p>
                  </a:txBody>
                  <a:tcPr/>
                </a:tc>
                <a:tc>
                  <a:txBody>
                    <a:bodyPr/>
                    <a:lstStyle/>
                    <a:p>
                      <a:r>
                        <a:rPr lang="en-US" dirty="0" smtClean="0"/>
                        <a:t>At</a:t>
                      </a:r>
                      <a:r>
                        <a:rPr lang="en-US" baseline="0" dirty="0" smtClean="0"/>
                        <a:t> least one statement is true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(samaccountname</a:t>
                      </a:r>
                      <a:r>
                        <a:rPr lang="en-US" baseline="0" dirty="0" smtClean="0"/>
                        <a:t> –like “bob1”) –or (samaccountname –like “bob2”) </a:t>
                      </a:r>
                      <a:r>
                        <a:rPr lang="en-US" i="1" baseline="0" dirty="0" smtClean="0"/>
                        <a:t>Any accounts that are “bob1” or “bob2”</a:t>
                      </a:r>
                      <a:endParaRPr lang="en-US" i="1" dirty="0" smtClean="0"/>
                    </a:p>
                    <a:p>
                      <a:endParaRPr lang="en-US" dirty="0"/>
                    </a:p>
                  </a:txBody>
                  <a:tcPr/>
                </a:tc>
                <a:extLst>
                  <a:ext uri="{0D108BD9-81ED-4DB2-BD59-A6C34878D82A}">
                    <a16:rowId xmlns:a16="http://schemas.microsoft.com/office/drawing/2014/main" val="1195324362"/>
                  </a:ext>
                </a:extLst>
              </a:tr>
            </a:tbl>
          </a:graphicData>
        </a:graphic>
      </p:graphicFrame>
    </p:spTree>
    <p:extLst>
      <p:ext uri="{BB962C8B-B14F-4D97-AF65-F5344CB8AC3E}">
        <p14:creationId xmlns:p14="http://schemas.microsoft.com/office/powerpoint/2010/main" val="407983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Complex filters</a:t>
            </a:r>
            <a:endParaRPr lang="en-US" cap="none" dirty="0"/>
          </a:p>
        </p:txBody>
      </p:sp>
      <p:sp>
        <p:nvSpPr>
          <p:cNvPr id="3" name="Content Placeholder 2"/>
          <p:cNvSpPr>
            <a:spLocks noGrp="1"/>
          </p:cNvSpPr>
          <p:nvPr>
            <p:ph idx="1"/>
          </p:nvPr>
        </p:nvSpPr>
        <p:spPr/>
        <p:txBody>
          <a:bodyPr/>
          <a:lstStyle/>
          <a:p>
            <a:r>
              <a:rPr lang="en-US" dirty="0" smtClean="0"/>
              <a:t>Once you’ve grasped comparison and logical operators you can write advanced one-liners… return all enabled accounts with username “usert1” or any usernames like usert3. Since both are true they are returned. </a:t>
            </a:r>
          </a:p>
          <a:p>
            <a:endParaRPr lang="en-US" dirty="0"/>
          </a:p>
          <a:p>
            <a:endParaRPr lang="en-US" dirty="0" smtClean="0"/>
          </a:p>
          <a:p>
            <a:r>
              <a:rPr lang="en-US" dirty="0" smtClean="0"/>
              <a:t>Why is only the first condition returned in this statement below? </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141412" y="3662074"/>
            <a:ext cx="9846103" cy="716540"/>
          </a:xfrm>
          <a:prstGeom prst="rect">
            <a:avLst/>
          </a:prstGeom>
        </p:spPr>
      </p:pic>
      <p:pic>
        <p:nvPicPr>
          <p:cNvPr id="5" name="Picture 4"/>
          <p:cNvPicPr>
            <a:picLocks noChangeAspect="1"/>
          </p:cNvPicPr>
          <p:nvPr/>
        </p:nvPicPr>
        <p:blipFill>
          <a:blip r:embed="rId3"/>
          <a:stretch>
            <a:fillRect/>
          </a:stretch>
        </p:blipFill>
        <p:spPr>
          <a:xfrm>
            <a:off x="1141412" y="5280168"/>
            <a:ext cx="9941161" cy="821374"/>
          </a:xfrm>
          <a:prstGeom prst="rect">
            <a:avLst/>
          </a:prstGeom>
        </p:spPr>
      </p:pic>
    </p:spTree>
    <p:extLst>
      <p:ext uri="{BB962C8B-B14F-4D97-AF65-F5344CB8AC3E}">
        <p14:creationId xmlns:p14="http://schemas.microsoft.com/office/powerpoint/2010/main" val="94550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Parenthetical expressions</a:t>
            </a:r>
            <a:endParaRPr lang="en-US" cap="none" dirty="0"/>
          </a:p>
        </p:txBody>
      </p:sp>
      <p:sp>
        <p:nvSpPr>
          <p:cNvPr id="3" name="Content Placeholder 2"/>
          <p:cNvSpPr>
            <a:spLocks noGrp="1"/>
          </p:cNvSpPr>
          <p:nvPr>
            <p:ph idx="1"/>
          </p:nvPr>
        </p:nvSpPr>
        <p:spPr/>
        <p:txBody>
          <a:bodyPr>
            <a:normAutofit fontScale="85000" lnSpcReduction="20000"/>
          </a:bodyPr>
          <a:lstStyle/>
          <a:p>
            <a:r>
              <a:rPr lang="en-US" dirty="0" smtClean="0"/>
              <a:t>In the previous slide you may have noticed some filter expressions are wrapped in parentheses. Just like in math, </a:t>
            </a:r>
            <a:r>
              <a:rPr lang="en-US" dirty="0" smtClean="0"/>
              <a:t>Powershell</a:t>
            </a:r>
            <a:r>
              <a:rPr lang="en-US" dirty="0" smtClean="0"/>
              <a:t> has an order of operations. (((This is evaluated first)This is evaluated second)This is evaluated last) </a:t>
            </a:r>
          </a:p>
          <a:p>
            <a:endParaRPr lang="en-US" dirty="0" smtClean="0"/>
          </a:p>
          <a:p>
            <a:endParaRPr lang="en-US" dirty="0"/>
          </a:p>
          <a:p>
            <a:pPr marL="0" indent="0">
              <a:buNone/>
            </a:pPr>
            <a:endParaRPr lang="en-US" dirty="0"/>
          </a:p>
          <a:p>
            <a:endParaRPr lang="en-US" dirty="0" smtClean="0"/>
          </a:p>
          <a:p>
            <a:r>
              <a:rPr lang="en-US" dirty="0" smtClean="0"/>
              <a:t>Return all enabled accounts with username usert1 or like “usert2*”, but not any accounts like “usert20*”. Notice “usert20” is missing from the list as it did not meet logic.</a:t>
            </a:r>
            <a:endParaRPr lang="en-US" dirty="0"/>
          </a:p>
        </p:txBody>
      </p:sp>
      <p:pic>
        <p:nvPicPr>
          <p:cNvPr id="4" name="Picture 3"/>
          <p:cNvPicPr>
            <a:picLocks noChangeAspect="1"/>
          </p:cNvPicPr>
          <p:nvPr/>
        </p:nvPicPr>
        <p:blipFill>
          <a:blip r:embed="rId2"/>
          <a:stretch>
            <a:fillRect/>
          </a:stretch>
        </p:blipFill>
        <p:spPr>
          <a:xfrm>
            <a:off x="1141412" y="3434692"/>
            <a:ext cx="10058726" cy="1171304"/>
          </a:xfrm>
          <a:prstGeom prst="rect">
            <a:avLst/>
          </a:prstGeom>
        </p:spPr>
      </p:pic>
    </p:spTree>
    <p:extLst>
      <p:ext uri="{BB962C8B-B14F-4D97-AF65-F5344CB8AC3E}">
        <p14:creationId xmlns:p14="http://schemas.microsoft.com/office/powerpoint/2010/main" val="10668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Piping to other cmdlets</a:t>
            </a:r>
            <a:endParaRPr lang="en-US" cap="none" dirty="0"/>
          </a:p>
        </p:txBody>
      </p:sp>
      <p:sp>
        <p:nvSpPr>
          <p:cNvPr id="3" name="Content Placeholder 2"/>
          <p:cNvSpPr>
            <a:spLocks noGrp="1"/>
          </p:cNvSpPr>
          <p:nvPr>
            <p:ph idx="1"/>
          </p:nvPr>
        </p:nvSpPr>
        <p:spPr>
          <a:xfrm>
            <a:off x="1141412" y="2249486"/>
            <a:ext cx="9905999" cy="4450571"/>
          </a:xfrm>
        </p:spPr>
        <p:txBody>
          <a:bodyPr>
            <a:normAutofit/>
          </a:bodyPr>
          <a:lstStyle/>
          <a:p>
            <a:r>
              <a:rPr lang="en-US" dirty="0" smtClean="0"/>
              <a:t>Now that you know how to fetch a user object, you can perform the same operations on them as you can in ADUC or ADAC. To pass the user account to another cmdlet you use the pipe character ‘|’.</a:t>
            </a:r>
          </a:p>
          <a:p>
            <a:r>
              <a:rPr lang="en-US" dirty="0" smtClean="0"/>
              <a:t>Unlock the account </a:t>
            </a:r>
          </a:p>
          <a:p>
            <a:r>
              <a:rPr lang="en-US" dirty="0" smtClean="0"/>
              <a:t>Reset the password </a:t>
            </a:r>
          </a:p>
          <a:p>
            <a:r>
              <a:rPr lang="en-US" dirty="0" smtClean="0"/>
              <a:t>Move the object </a:t>
            </a:r>
          </a:p>
          <a:p>
            <a:r>
              <a:rPr lang="en-US" dirty="0" smtClean="0"/>
              <a:t>Modify the account’s properties</a:t>
            </a:r>
          </a:p>
          <a:p>
            <a:r>
              <a:rPr lang="en-US" dirty="0" smtClean="0"/>
              <a:t>Disable the account </a:t>
            </a:r>
            <a:endParaRPr lang="en-US" dirty="0"/>
          </a:p>
        </p:txBody>
      </p:sp>
      <p:pic>
        <p:nvPicPr>
          <p:cNvPr id="4" name="Picture 3"/>
          <p:cNvPicPr>
            <a:picLocks noChangeAspect="1"/>
          </p:cNvPicPr>
          <p:nvPr/>
        </p:nvPicPr>
        <p:blipFill>
          <a:blip r:embed="rId2"/>
          <a:stretch>
            <a:fillRect/>
          </a:stretch>
        </p:blipFill>
        <p:spPr>
          <a:xfrm>
            <a:off x="3761769" y="3911055"/>
            <a:ext cx="4219575" cy="171450"/>
          </a:xfrm>
          <a:prstGeom prst="rect">
            <a:avLst/>
          </a:prstGeom>
        </p:spPr>
      </p:pic>
      <p:pic>
        <p:nvPicPr>
          <p:cNvPr id="5" name="Picture 4"/>
          <p:cNvPicPr>
            <a:picLocks noChangeAspect="1"/>
          </p:cNvPicPr>
          <p:nvPr/>
        </p:nvPicPr>
        <p:blipFill>
          <a:blip r:embed="rId3"/>
          <a:stretch>
            <a:fillRect/>
          </a:stretch>
        </p:blipFill>
        <p:spPr>
          <a:xfrm>
            <a:off x="3825153" y="4290846"/>
            <a:ext cx="5705475" cy="504825"/>
          </a:xfrm>
          <a:prstGeom prst="rect">
            <a:avLst/>
          </a:prstGeom>
        </p:spPr>
      </p:pic>
      <p:pic>
        <p:nvPicPr>
          <p:cNvPr id="6" name="Picture 5"/>
          <p:cNvPicPr>
            <a:picLocks noChangeAspect="1"/>
          </p:cNvPicPr>
          <p:nvPr/>
        </p:nvPicPr>
        <p:blipFill>
          <a:blip r:embed="rId4"/>
          <a:stretch>
            <a:fillRect/>
          </a:stretch>
        </p:blipFill>
        <p:spPr>
          <a:xfrm>
            <a:off x="3478948" y="4999339"/>
            <a:ext cx="7610129" cy="209550"/>
          </a:xfrm>
          <a:prstGeom prst="rect">
            <a:avLst/>
          </a:prstGeom>
        </p:spPr>
      </p:pic>
      <p:pic>
        <p:nvPicPr>
          <p:cNvPr id="7" name="Picture 6"/>
          <p:cNvPicPr>
            <a:picLocks noChangeAspect="1"/>
          </p:cNvPicPr>
          <p:nvPr/>
        </p:nvPicPr>
        <p:blipFill>
          <a:blip r:embed="rId5"/>
          <a:stretch>
            <a:fillRect/>
          </a:stretch>
        </p:blipFill>
        <p:spPr>
          <a:xfrm>
            <a:off x="5288611" y="5247967"/>
            <a:ext cx="5800466" cy="771160"/>
          </a:xfrm>
          <a:prstGeom prst="rect">
            <a:avLst/>
          </a:prstGeom>
        </p:spPr>
      </p:pic>
      <p:pic>
        <p:nvPicPr>
          <p:cNvPr id="8" name="Picture 7"/>
          <p:cNvPicPr>
            <a:picLocks noChangeAspect="1"/>
          </p:cNvPicPr>
          <p:nvPr/>
        </p:nvPicPr>
        <p:blipFill>
          <a:blip r:embed="rId6"/>
          <a:stretch>
            <a:fillRect/>
          </a:stretch>
        </p:blipFill>
        <p:spPr>
          <a:xfrm>
            <a:off x="3866585" y="6072047"/>
            <a:ext cx="3417427" cy="674492"/>
          </a:xfrm>
          <a:prstGeom prst="rect">
            <a:avLst/>
          </a:prstGeom>
        </p:spPr>
      </p:pic>
    </p:spTree>
    <p:extLst>
      <p:ext uri="{BB962C8B-B14F-4D97-AF65-F5344CB8AC3E}">
        <p14:creationId xmlns:p14="http://schemas.microsoft.com/office/powerpoint/2010/main" val="392980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Whatif</a:t>
            </a:r>
            <a:r>
              <a:rPr lang="en-US" cap="none" dirty="0" smtClean="0"/>
              <a:t> and confirm</a:t>
            </a:r>
            <a:endParaRPr lang="en-US" cap="none" dirty="0"/>
          </a:p>
        </p:txBody>
      </p:sp>
      <p:sp>
        <p:nvSpPr>
          <p:cNvPr id="3" name="Content Placeholder 2"/>
          <p:cNvSpPr>
            <a:spLocks noGrp="1"/>
          </p:cNvSpPr>
          <p:nvPr>
            <p:ph idx="1"/>
          </p:nvPr>
        </p:nvSpPr>
        <p:spPr/>
        <p:txBody>
          <a:bodyPr/>
          <a:lstStyle/>
          <a:p>
            <a:r>
              <a:rPr lang="en-US" dirty="0" smtClean="0"/>
              <a:t>When running cmdlets that use write permission (modify) you can specify the </a:t>
            </a:r>
            <a:r>
              <a:rPr lang="en-US" dirty="0" smtClean="0"/>
              <a:t>whatif</a:t>
            </a:r>
            <a:r>
              <a:rPr lang="en-US" dirty="0" smtClean="0"/>
              <a:t> parameter to see what </a:t>
            </a:r>
            <a:r>
              <a:rPr lang="en-US" i="1" dirty="0" smtClean="0"/>
              <a:t>would</a:t>
            </a:r>
            <a:r>
              <a:rPr lang="en-US" dirty="0" smtClean="0"/>
              <a:t> happen if it ran. The confirm parameter will ask your permission to proceed before taking action. While confirm may not be necessary and more of a headache if you’re taking action on multiple users, I always encourage you to use </a:t>
            </a:r>
            <a:r>
              <a:rPr lang="en-US" dirty="0" smtClean="0"/>
              <a:t>whatif</a:t>
            </a:r>
            <a:r>
              <a:rPr lang="en-US" dirty="0" smtClean="0"/>
              <a:t> to verify you are targeting the correct objects. </a:t>
            </a:r>
          </a:p>
          <a:p>
            <a:endParaRPr lang="en-US" dirty="0"/>
          </a:p>
        </p:txBody>
      </p:sp>
      <p:pic>
        <p:nvPicPr>
          <p:cNvPr id="4" name="Picture 3"/>
          <p:cNvPicPr>
            <a:picLocks noChangeAspect="1"/>
          </p:cNvPicPr>
          <p:nvPr/>
        </p:nvPicPr>
        <p:blipFill>
          <a:blip r:embed="rId2"/>
          <a:stretch>
            <a:fillRect/>
          </a:stretch>
        </p:blipFill>
        <p:spPr>
          <a:xfrm>
            <a:off x="1141412" y="5078123"/>
            <a:ext cx="6581775" cy="276225"/>
          </a:xfrm>
          <a:prstGeom prst="rect">
            <a:avLst/>
          </a:prstGeom>
        </p:spPr>
      </p:pic>
      <p:pic>
        <p:nvPicPr>
          <p:cNvPr id="5" name="Picture 4"/>
          <p:cNvPicPr>
            <a:picLocks noChangeAspect="1"/>
          </p:cNvPicPr>
          <p:nvPr/>
        </p:nvPicPr>
        <p:blipFill>
          <a:blip r:embed="rId3"/>
          <a:stretch>
            <a:fillRect/>
          </a:stretch>
        </p:blipFill>
        <p:spPr>
          <a:xfrm>
            <a:off x="1141412" y="5487179"/>
            <a:ext cx="6619875" cy="771525"/>
          </a:xfrm>
          <a:prstGeom prst="rect">
            <a:avLst/>
          </a:prstGeom>
        </p:spPr>
      </p:pic>
    </p:spTree>
    <p:extLst>
      <p:ext uri="{BB962C8B-B14F-4D97-AF65-F5344CB8AC3E}">
        <p14:creationId xmlns:p14="http://schemas.microsoft.com/office/powerpoint/2010/main" val="293610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Credentials</a:t>
            </a:r>
            <a:endParaRPr lang="en-US" cap="none" dirty="0"/>
          </a:p>
        </p:txBody>
      </p:sp>
      <p:sp>
        <p:nvSpPr>
          <p:cNvPr id="3" name="Content Placeholder 2"/>
          <p:cNvSpPr>
            <a:spLocks noGrp="1"/>
          </p:cNvSpPr>
          <p:nvPr>
            <p:ph idx="1"/>
          </p:nvPr>
        </p:nvSpPr>
        <p:spPr>
          <a:xfrm>
            <a:off x="1141412" y="2249487"/>
            <a:ext cx="9905999" cy="4442258"/>
          </a:xfrm>
        </p:spPr>
        <p:txBody>
          <a:bodyPr/>
          <a:lstStyle/>
          <a:p>
            <a:r>
              <a:rPr lang="en-US" dirty="0" smtClean="0"/>
              <a:t>If your Active Directory rights are not given to the account you open </a:t>
            </a:r>
            <a:r>
              <a:rPr lang="en-US" dirty="0" smtClean="0"/>
              <a:t>Powershell</a:t>
            </a:r>
            <a:r>
              <a:rPr lang="en-US" dirty="0" smtClean="0"/>
              <a:t> with, you will need to run the set cmdlets using those alternate credentials. You can pass the username and password to the cmdlet using the Credential parameter. </a:t>
            </a:r>
            <a:endParaRPr lang="en-US" dirty="0"/>
          </a:p>
          <a:p>
            <a:r>
              <a:rPr lang="en-US" dirty="0" smtClean="0"/>
              <a:t>To save your credentials to a variable to re-use for the PS session: </a:t>
            </a:r>
          </a:p>
          <a:p>
            <a:endParaRPr lang="en-US" dirty="0" smtClean="0"/>
          </a:p>
          <a:p>
            <a:r>
              <a:rPr lang="en-US" dirty="0" smtClean="0"/>
              <a:t>To ask for your credentials for one-time use (via parenthetical exp.): </a:t>
            </a:r>
            <a:endParaRPr lang="en-US" dirty="0"/>
          </a:p>
        </p:txBody>
      </p:sp>
      <p:pic>
        <p:nvPicPr>
          <p:cNvPr id="4" name="Picture 3"/>
          <p:cNvPicPr>
            <a:picLocks noChangeAspect="1"/>
          </p:cNvPicPr>
          <p:nvPr/>
        </p:nvPicPr>
        <p:blipFill>
          <a:blip r:embed="rId2"/>
          <a:stretch>
            <a:fillRect/>
          </a:stretch>
        </p:blipFill>
        <p:spPr>
          <a:xfrm>
            <a:off x="1473170" y="4562042"/>
            <a:ext cx="7134225" cy="809625"/>
          </a:xfrm>
          <a:prstGeom prst="rect">
            <a:avLst/>
          </a:prstGeom>
        </p:spPr>
      </p:pic>
      <p:pic>
        <p:nvPicPr>
          <p:cNvPr id="5" name="Picture 4"/>
          <p:cNvPicPr>
            <a:picLocks noChangeAspect="1"/>
          </p:cNvPicPr>
          <p:nvPr/>
        </p:nvPicPr>
        <p:blipFill>
          <a:blip r:embed="rId3"/>
          <a:stretch>
            <a:fillRect/>
          </a:stretch>
        </p:blipFill>
        <p:spPr>
          <a:xfrm>
            <a:off x="1473170" y="5705951"/>
            <a:ext cx="7715250" cy="742950"/>
          </a:xfrm>
          <a:prstGeom prst="rect">
            <a:avLst/>
          </a:prstGeom>
        </p:spPr>
      </p:pic>
    </p:spTree>
    <p:extLst>
      <p:ext uri="{BB962C8B-B14F-4D97-AF65-F5344CB8AC3E}">
        <p14:creationId xmlns:p14="http://schemas.microsoft.com/office/powerpoint/2010/main" val="241831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Working with other domains and forests</a:t>
            </a:r>
            <a:endParaRPr lang="en-US" cap="none" dirty="0"/>
          </a:p>
        </p:txBody>
      </p:sp>
      <p:sp>
        <p:nvSpPr>
          <p:cNvPr id="3" name="Content Placeholder 2"/>
          <p:cNvSpPr>
            <a:spLocks noGrp="1"/>
          </p:cNvSpPr>
          <p:nvPr>
            <p:ph idx="1"/>
          </p:nvPr>
        </p:nvSpPr>
        <p:spPr/>
        <p:txBody>
          <a:bodyPr/>
          <a:lstStyle/>
          <a:p>
            <a:r>
              <a:rPr lang="en-US" dirty="0" smtClean="0"/>
              <a:t>If you are managing multiple domains in a forest or multiple forests, you can specify which domain you are targeting with each cmdlet using the Server parameter, which accepts the FQDN as input.</a:t>
            </a:r>
          </a:p>
          <a:p>
            <a:r>
              <a:rPr lang="en-US" dirty="0" smtClean="0"/>
              <a:t>Expire password for usert1 on the domain T1 in forest TEST.COM, and also ask for the credentials for that domain: </a:t>
            </a:r>
            <a:endParaRPr lang="en-US" dirty="0"/>
          </a:p>
        </p:txBody>
      </p:sp>
      <p:pic>
        <p:nvPicPr>
          <p:cNvPr id="5" name="Picture 4"/>
          <p:cNvPicPr>
            <a:picLocks noChangeAspect="1"/>
          </p:cNvPicPr>
          <p:nvPr/>
        </p:nvPicPr>
        <p:blipFill>
          <a:blip r:embed="rId2"/>
          <a:stretch>
            <a:fillRect/>
          </a:stretch>
        </p:blipFill>
        <p:spPr>
          <a:xfrm>
            <a:off x="1141412" y="4833590"/>
            <a:ext cx="9229725" cy="200025"/>
          </a:xfrm>
          <a:prstGeom prst="rect">
            <a:avLst/>
          </a:prstGeom>
        </p:spPr>
      </p:pic>
    </p:spTree>
    <p:extLst>
      <p:ext uri="{BB962C8B-B14F-4D97-AF65-F5344CB8AC3E}">
        <p14:creationId xmlns:p14="http://schemas.microsoft.com/office/powerpoint/2010/main" val="155569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Restoring objects from recycle bin		</a:t>
            </a:r>
            <a:endParaRPr lang="en-US" cap="none" dirty="0"/>
          </a:p>
        </p:txBody>
      </p:sp>
      <p:sp>
        <p:nvSpPr>
          <p:cNvPr id="3" name="Content Placeholder 2"/>
          <p:cNvSpPr>
            <a:spLocks noGrp="1"/>
          </p:cNvSpPr>
          <p:nvPr>
            <p:ph idx="1"/>
          </p:nvPr>
        </p:nvSpPr>
        <p:spPr>
          <a:xfrm>
            <a:off x="1141412" y="2249486"/>
            <a:ext cx="9905999" cy="4284317"/>
          </a:xfrm>
        </p:spPr>
        <p:txBody>
          <a:bodyPr>
            <a:normAutofit fontScale="92500" lnSpcReduction="10000"/>
          </a:bodyPr>
          <a:lstStyle/>
          <a:p>
            <a:r>
              <a:rPr lang="en-US" dirty="0" smtClean="0"/>
              <a:t>Using the AD recycle bin if enabled in your environment is extraordinarily simply with </a:t>
            </a:r>
            <a:r>
              <a:rPr lang="en-US" dirty="0" smtClean="0"/>
              <a:t>Powershell</a:t>
            </a:r>
            <a:r>
              <a:rPr lang="en-US" dirty="0" smtClean="0"/>
              <a:t>. However, instead of Get-</a:t>
            </a:r>
            <a:r>
              <a:rPr lang="en-US" dirty="0" smtClean="0"/>
              <a:t>ADUser</a:t>
            </a:r>
            <a:r>
              <a:rPr lang="en-US" dirty="0" smtClean="0"/>
              <a:t> we use the similar cmdlet Get-</a:t>
            </a:r>
            <a:r>
              <a:rPr lang="en-US" dirty="0" smtClean="0"/>
              <a:t>ADObject</a:t>
            </a:r>
            <a:r>
              <a:rPr lang="en-US" dirty="0" smtClean="0"/>
              <a:t> with the mandatory parameter </a:t>
            </a:r>
            <a:r>
              <a:rPr lang="en-US" dirty="0" smtClean="0"/>
              <a:t>IncludeDeletedObjects</a:t>
            </a:r>
            <a:r>
              <a:rPr lang="en-US" dirty="0" smtClean="0"/>
              <a:t>: </a:t>
            </a:r>
          </a:p>
          <a:p>
            <a:endParaRPr lang="en-US" dirty="0" smtClean="0"/>
          </a:p>
          <a:p>
            <a:endParaRPr lang="en-US" dirty="0"/>
          </a:p>
          <a:p>
            <a:endParaRPr lang="en-US" dirty="0" smtClean="0"/>
          </a:p>
          <a:p>
            <a:r>
              <a:rPr lang="en-US" dirty="0" smtClean="0"/>
              <a:t>To restore pipe the object(s) to the Restore-</a:t>
            </a:r>
            <a:r>
              <a:rPr lang="en-US" dirty="0" smtClean="0"/>
              <a:t>ADObject</a:t>
            </a:r>
            <a:r>
              <a:rPr lang="en-US" dirty="0" smtClean="0"/>
              <a:t> cmdlet </a:t>
            </a:r>
            <a:endParaRPr lang="en-US" dirty="0"/>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141412" y="3730076"/>
            <a:ext cx="6343910" cy="1105675"/>
          </a:xfrm>
          <a:prstGeom prst="rect">
            <a:avLst/>
          </a:prstGeom>
        </p:spPr>
      </p:pic>
      <p:pic>
        <p:nvPicPr>
          <p:cNvPr id="5" name="Picture 4"/>
          <p:cNvPicPr>
            <a:picLocks noChangeAspect="1"/>
          </p:cNvPicPr>
          <p:nvPr/>
        </p:nvPicPr>
        <p:blipFill>
          <a:blip r:embed="rId3"/>
          <a:stretch>
            <a:fillRect/>
          </a:stretch>
        </p:blipFill>
        <p:spPr>
          <a:xfrm>
            <a:off x="1141412" y="5594289"/>
            <a:ext cx="8105775" cy="180975"/>
          </a:xfrm>
          <a:prstGeom prst="rect">
            <a:avLst/>
          </a:prstGeom>
        </p:spPr>
      </p:pic>
    </p:spTree>
    <p:extLst>
      <p:ext uri="{BB962C8B-B14F-4D97-AF65-F5344CB8AC3E}">
        <p14:creationId xmlns:p14="http://schemas.microsoft.com/office/powerpoint/2010/main" val="50337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Computer objects	</a:t>
            </a:r>
            <a:endParaRPr lang="en-US" cap="none" dirty="0"/>
          </a:p>
        </p:txBody>
      </p:sp>
      <p:sp>
        <p:nvSpPr>
          <p:cNvPr id="3" name="Content Placeholder 2"/>
          <p:cNvSpPr>
            <a:spLocks noGrp="1"/>
          </p:cNvSpPr>
          <p:nvPr>
            <p:ph idx="1"/>
          </p:nvPr>
        </p:nvSpPr>
        <p:spPr/>
        <p:txBody>
          <a:bodyPr/>
          <a:lstStyle/>
          <a:p>
            <a:r>
              <a:rPr lang="en-US" dirty="0" smtClean="0"/>
              <a:t>The Get-</a:t>
            </a:r>
            <a:r>
              <a:rPr lang="en-US" dirty="0" smtClean="0"/>
              <a:t>ADComputer</a:t>
            </a:r>
            <a:r>
              <a:rPr lang="en-US" dirty="0" smtClean="0"/>
              <a:t> cmdlet is used to query computer objects and uses the same filter concept and properties behavior as Get-</a:t>
            </a:r>
            <a:r>
              <a:rPr lang="en-US" dirty="0" smtClean="0"/>
              <a:t>ADUser</a:t>
            </a:r>
            <a:r>
              <a:rPr lang="en-US" dirty="0" smtClean="0"/>
              <a:t>. </a:t>
            </a:r>
          </a:p>
          <a:p>
            <a:r>
              <a:rPr lang="en-US" dirty="0" smtClean="0"/>
              <a:t>To find all enabled computers running Windows Server 2016: </a:t>
            </a:r>
            <a:endParaRPr lang="en-US" dirty="0"/>
          </a:p>
        </p:txBody>
      </p:sp>
      <p:pic>
        <p:nvPicPr>
          <p:cNvPr id="4" name="Picture 3"/>
          <p:cNvPicPr>
            <a:picLocks noChangeAspect="1"/>
          </p:cNvPicPr>
          <p:nvPr/>
        </p:nvPicPr>
        <p:blipFill>
          <a:blip r:embed="rId2"/>
          <a:stretch>
            <a:fillRect/>
          </a:stretch>
        </p:blipFill>
        <p:spPr>
          <a:xfrm>
            <a:off x="1141412" y="3824635"/>
            <a:ext cx="9905999" cy="598349"/>
          </a:xfrm>
          <a:prstGeom prst="rect">
            <a:avLst/>
          </a:prstGeom>
        </p:spPr>
      </p:pic>
    </p:spTree>
    <p:extLst>
      <p:ext uri="{BB962C8B-B14F-4D97-AF65-F5344CB8AC3E}">
        <p14:creationId xmlns:p14="http://schemas.microsoft.com/office/powerpoint/2010/main" val="281141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Disable or enable accounts</a:t>
            </a:r>
            <a:endParaRPr lang="en-US" cap="none" dirty="0"/>
          </a:p>
        </p:txBody>
      </p:sp>
      <p:sp>
        <p:nvSpPr>
          <p:cNvPr id="3" name="Content Placeholder 2"/>
          <p:cNvSpPr>
            <a:spLocks noGrp="1"/>
          </p:cNvSpPr>
          <p:nvPr>
            <p:ph idx="1"/>
          </p:nvPr>
        </p:nvSpPr>
        <p:spPr>
          <a:xfrm>
            <a:off x="1141412" y="2249486"/>
            <a:ext cx="9905999" cy="4292629"/>
          </a:xfrm>
        </p:spPr>
        <p:txBody>
          <a:bodyPr>
            <a:normAutofit fontScale="92500"/>
          </a:bodyPr>
          <a:lstStyle/>
          <a:p>
            <a:r>
              <a:rPr lang="en-US" dirty="0" smtClean="0"/>
              <a:t>Regardless of whether user or computers, the Disable-</a:t>
            </a:r>
            <a:r>
              <a:rPr lang="en-US" dirty="0" smtClean="0"/>
              <a:t>ADAccount</a:t>
            </a:r>
            <a:r>
              <a:rPr lang="en-US" dirty="0" smtClean="0"/>
              <a:t> and Enable-</a:t>
            </a:r>
            <a:r>
              <a:rPr lang="en-US" dirty="0" smtClean="0"/>
              <a:t>ADAccount</a:t>
            </a:r>
            <a:r>
              <a:rPr lang="en-US" dirty="0" smtClean="0"/>
              <a:t> are used to accomplish this task. </a:t>
            </a:r>
          </a:p>
          <a:p>
            <a:endParaRPr lang="en-US" dirty="0" smtClean="0"/>
          </a:p>
          <a:p>
            <a:endParaRPr lang="en-US" dirty="0"/>
          </a:p>
          <a:p>
            <a:endParaRPr lang="en-US" dirty="0" smtClean="0"/>
          </a:p>
          <a:p>
            <a:endParaRPr lang="en-US" dirty="0"/>
          </a:p>
          <a:p>
            <a:r>
              <a:rPr lang="en-US" dirty="0" smtClean="0"/>
              <a:t>Notice I also specified the Verbose parameter, which outputs what the action did. Not all cmdlets have output by default, making it difficult to know if it even did anything.</a:t>
            </a:r>
            <a:endParaRPr lang="en-US" dirty="0"/>
          </a:p>
        </p:txBody>
      </p:sp>
      <p:pic>
        <p:nvPicPr>
          <p:cNvPr id="4" name="Picture 3"/>
          <p:cNvPicPr>
            <a:picLocks noChangeAspect="1"/>
          </p:cNvPicPr>
          <p:nvPr/>
        </p:nvPicPr>
        <p:blipFill>
          <a:blip r:embed="rId2"/>
          <a:stretch>
            <a:fillRect/>
          </a:stretch>
        </p:blipFill>
        <p:spPr>
          <a:xfrm>
            <a:off x="1141412" y="3205248"/>
            <a:ext cx="6481359" cy="2100105"/>
          </a:xfrm>
          <a:prstGeom prst="rect">
            <a:avLst/>
          </a:prstGeom>
        </p:spPr>
      </p:pic>
    </p:spTree>
    <p:extLst>
      <p:ext uri="{BB962C8B-B14F-4D97-AF65-F5344CB8AC3E}">
        <p14:creationId xmlns:p14="http://schemas.microsoft.com/office/powerpoint/2010/main" val="357560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Why use </a:t>
            </a:r>
            <a:r>
              <a:rPr lang="en-US" cap="none" dirty="0" smtClean="0"/>
              <a:t>Powershell</a:t>
            </a:r>
            <a:r>
              <a:rPr lang="en-US" cap="none" dirty="0" smtClean="0"/>
              <a:t> with Active Directory?</a:t>
            </a:r>
            <a:endParaRPr lang="en-US" cap="none" dirty="0"/>
          </a:p>
        </p:txBody>
      </p:sp>
      <p:sp>
        <p:nvSpPr>
          <p:cNvPr id="3" name="Content Placeholder 2"/>
          <p:cNvSpPr>
            <a:spLocks noGrp="1"/>
          </p:cNvSpPr>
          <p:nvPr>
            <p:ph idx="1"/>
          </p:nvPr>
        </p:nvSpPr>
        <p:spPr/>
        <p:txBody>
          <a:bodyPr/>
          <a:lstStyle/>
          <a:p>
            <a:r>
              <a:rPr lang="en-US" dirty="0" smtClean="0"/>
              <a:t>Quickly and easily manage tens, hundreds, thousands of AD objects with simple one-liner commands and customizable feedback</a:t>
            </a:r>
          </a:p>
          <a:p>
            <a:r>
              <a:rPr lang="en-US" dirty="0" smtClean="0"/>
              <a:t>Framework for daily automation to keep your environment clean and healthy</a:t>
            </a:r>
          </a:p>
          <a:p>
            <a:r>
              <a:rPr lang="en-US" dirty="0" smtClean="0"/>
              <a:t>Less challenging than using LDAP queries and third-party tools</a:t>
            </a:r>
          </a:p>
          <a:p>
            <a:r>
              <a:rPr lang="en-US" dirty="0" smtClean="0"/>
              <a:t>No more monotonous clicking!</a:t>
            </a:r>
            <a:endParaRPr lang="en-US" dirty="0"/>
          </a:p>
        </p:txBody>
      </p:sp>
    </p:spTree>
    <p:extLst>
      <p:ext uri="{BB962C8B-B14F-4D97-AF65-F5344CB8AC3E}">
        <p14:creationId xmlns:p14="http://schemas.microsoft.com/office/powerpoint/2010/main" val="2425001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Moving AD objects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Object movement is done with Move-</a:t>
            </a:r>
            <a:r>
              <a:rPr lang="en-US" dirty="0" smtClean="0"/>
              <a:t>ADObject</a:t>
            </a:r>
            <a:r>
              <a:rPr lang="en-US" dirty="0" smtClean="0"/>
              <a:t> cmdlet and providing the target OU or CN’s </a:t>
            </a:r>
            <a:r>
              <a:rPr lang="en-US" dirty="0" smtClean="0"/>
              <a:t>DistinguishedName</a:t>
            </a:r>
            <a:r>
              <a:rPr lang="en-US" dirty="0" smtClean="0"/>
              <a:t> to the </a:t>
            </a:r>
            <a:r>
              <a:rPr lang="en-US" dirty="0" smtClean="0"/>
              <a:t>TargetPath</a:t>
            </a:r>
            <a:r>
              <a:rPr lang="en-US" dirty="0" smtClean="0"/>
              <a:t> parameter. To easily find a DN I use ADAC for the pleasing tree view.</a:t>
            </a:r>
          </a:p>
          <a:p>
            <a:endParaRPr lang="en-US" dirty="0" smtClean="0"/>
          </a:p>
          <a:p>
            <a:endParaRPr lang="en-US" dirty="0"/>
          </a:p>
          <a:p>
            <a:r>
              <a:rPr lang="en-US" dirty="0" smtClean="0"/>
              <a:t> Move all accounts beginning with “B” to the “</a:t>
            </a:r>
            <a:r>
              <a:rPr lang="en-US" dirty="0" smtClean="0"/>
              <a:t>UserAccounts</a:t>
            </a:r>
            <a:r>
              <a:rPr lang="en-US" dirty="0" smtClean="0"/>
              <a:t>” OU and confirm each move</a:t>
            </a:r>
            <a:endParaRPr lang="en-US" dirty="0"/>
          </a:p>
        </p:txBody>
      </p:sp>
      <p:pic>
        <p:nvPicPr>
          <p:cNvPr id="4" name="Picture 3"/>
          <p:cNvPicPr>
            <a:picLocks noChangeAspect="1"/>
          </p:cNvPicPr>
          <p:nvPr/>
        </p:nvPicPr>
        <p:blipFill>
          <a:blip r:embed="rId2"/>
          <a:stretch>
            <a:fillRect/>
          </a:stretch>
        </p:blipFill>
        <p:spPr>
          <a:xfrm>
            <a:off x="7631605" y="3220290"/>
            <a:ext cx="2543174" cy="1123310"/>
          </a:xfrm>
          <a:prstGeom prst="rect">
            <a:avLst/>
          </a:prstGeom>
        </p:spPr>
      </p:pic>
      <p:pic>
        <p:nvPicPr>
          <p:cNvPr id="5" name="Picture 4"/>
          <p:cNvPicPr>
            <a:picLocks noChangeAspect="1"/>
          </p:cNvPicPr>
          <p:nvPr/>
        </p:nvPicPr>
        <p:blipFill>
          <a:blip r:embed="rId3"/>
          <a:stretch>
            <a:fillRect/>
          </a:stretch>
        </p:blipFill>
        <p:spPr>
          <a:xfrm>
            <a:off x="1141412" y="4516954"/>
            <a:ext cx="9572625" cy="180975"/>
          </a:xfrm>
          <a:prstGeom prst="rect">
            <a:avLst/>
          </a:prstGeom>
        </p:spPr>
      </p:pic>
    </p:spTree>
    <p:extLst>
      <p:ext uri="{BB962C8B-B14F-4D97-AF65-F5344CB8AC3E}">
        <p14:creationId xmlns:p14="http://schemas.microsoft.com/office/powerpoint/2010/main" val="362298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Getting groups</a:t>
            </a:r>
            <a:endParaRPr lang="en-US" cap="none" dirty="0"/>
          </a:p>
        </p:txBody>
      </p:sp>
      <p:sp>
        <p:nvSpPr>
          <p:cNvPr id="3" name="Content Placeholder 2"/>
          <p:cNvSpPr>
            <a:spLocks noGrp="1"/>
          </p:cNvSpPr>
          <p:nvPr>
            <p:ph idx="1"/>
          </p:nvPr>
        </p:nvSpPr>
        <p:spPr/>
        <p:txBody>
          <a:bodyPr/>
          <a:lstStyle/>
          <a:p>
            <a:r>
              <a:rPr lang="en-US" dirty="0" smtClean="0"/>
              <a:t>Get-</a:t>
            </a:r>
            <a:r>
              <a:rPr lang="en-US" dirty="0" smtClean="0"/>
              <a:t>ADGroup</a:t>
            </a:r>
            <a:r>
              <a:rPr lang="en-US" dirty="0" smtClean="0"/>
              <a:t> supports filtering and properties parameter. You can pipe this to Get-</a:t>
            </a:r>
            <a:r>
              <a:rPr lang="en-US" dirty="0" smtClean="0"/>
              <a:t>ADGroupMember</a:t>
            </a:r>
            <a:r>
              <a:rPr lang="en-US" dirty="0" smtClean="0"/>
              <a:t> to grab the user objects that are members of the group too. </a:t>
            </a:r>
            <a:endParaRPr lang="en-US" dirty="0"/>
          </a:p>
        </p:txBody>
      </p:sp>
      <p:pic>
        <p:nvPicPr>
          <p:cNvPr id="5" name="Picture 4"/>
          <p:cNvPicPr>
            <a:picLocks noChangeAspect="1"/>
          </p:cNvPicPr>
          <p:nvPr/>
        </p:nvPicPr>
        <p:blipFill>
          <a:blip r:embed="rId2"/>
          <a:stretch>
            <a:fillRect/>
          </a:stretch>
        </p:blipFill>
        <p:spPr>
          <a:xfrm>
            <a:off x="1141412" y="3672840"/>
            <a:ext cx="4839087" cy="3110346"/>
          </a:xfrm>
          <a:prstGeom prst="rect">
            <a:avLst/>
          </a:prstGeom>
        </p:spPr>
      </p:pic>
    </p:spTree>
    <p:extLst>
      <p:ext uri="{BB962C8B-B14F-4D97-AF65-F5344CB8AC3E}">
        <p14:creationId xmlns:p14="http://schemas.microsoft.com/office/powerpoint/2010/main" val="3788667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Adding members to groups</a:t>
            </a:r>
            <a:endParaRPr lang="en-US" cap="none" dirty="0"/>
          </a:p>
        </p:txBody>
      </p:sp>
      <p:sp>
        <p:nvSpPr>
          <p:cNvPr id="3" name="Content Placeholder 2"/>
          <p:cNvSpPr>
            <a:spLocks noGrp="1"/>
          </p:cNvSpPr>
          <p:nvPr>
            <p:ph idx="1"/>
          </p:nvPr>
        </p:nvSpPr>
        <p:spPr/>
        <p:txBody>
          <a:bodyPr/>
          <a:lstStyle/>
          <a:p>
            <a:r>
              <a:rPr lang="en-US" dirty="0" smtClean="0"/>
              <a:t>Add-</a:t>
            </a:r>
            <a:r>
              <a:rPr lang="en-US" dirty="0" smtClean="0"/>
              <a:t>ADGroupMember</a:t>
            </a:r>
            <a:r>
              <a:rPr lang="en-US" dirty="0"/>
              <a:t> </a:t>
            </a:r>
            <a:r>
              <a:rPr lang="en-US" dirty="0" smtClean="0"/>
              <a:t>accepts user, computer, and group objects for membership to the Members parameter. Note, you cannot pipe objects to this cmdlet.  </a:t>
            </a:r>
            <a:endParaRPr lang="en-US" dirty="0"/>
          </a:p>
        </p:txBody>
      </p:sp>
      <p:pic>
        <p:nvPicPr>
          <p:cNvPr id="4" name="Picture 3"/>
          <p:cNvPicPr>
            <a:picLocks noChangeAspect="1"/>
          </p:cNvPicPr>
          <p:nvPr/>
        </p:nvPicPr>
        <p:blipFill>
          <a:blip r:embed="rId2"/>
          <a:stretch>
            <a:fillRect/>
          </a:stretch>
        </p:blipFill>
        <p:spPr>
          <a:xfrm>
            <a:off x="1141412" y="4020344"/>
            <a:ext cx="6600825" cy="619125"/>
          </a:xfrm>
          <a:prstGeom prst="rect">
            <a:avLst/>
          </a:prstGeom>
        </p:spPr>
      </p:pic>
    </p:spTree>
    <p:extLst>
      <p:ext uri="{BB962C8B-B14F-4D97-AF65-F5344CB8AC3E}">
        <p14:creationId xmlns:p14="http://schemas.microsoft.com/office/powerpoint/2010/main" val="188073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Property shortcut</a:t>
            </a:r>
            <a:endParaRPr lang="en-US" cap="none" dirty="0"/>
          </a:p>
        </p:txBody>
      </p:sp>
      <p:sp>
        <p:nvSpPr>
          <p:cNvPr id="3" name="Content Placeholder 2"/>
          <p:cNvSpPr>
            <a:spLocks noGrp="1"/>
          </p:cNvSpPr>
          <p:nvPr>
            <p:ph idx="1"/>
          </p:nvPr>
        </p:nvSpPr>
        <p:spPr>
          <a:xfrm>
            <a:off x="1141412" y="2249487"/>
            <a:ext cx="9905999" cy="4259378"/>
          </a:xfrm>
        </p:spPr>
        <p:txBody>
          <a:bodyPr>
            <a:normAutofit lnSpcReduction="10000"/>
          </a:bodyPr>
          <a:lstStyle/>
          <a:p>
            <a:r>
              <a:rPr lang="en-US" dirty="0" smtClean="0"/>
              <a:t>On the previous slide I used a get cmdlet that had the same output if I had done ‘| select-object members’. Parenthetical expressions allow us to call a property of objects that are produced from cmdlets. In below example I only want the usernames of all accounts containing “1”, not their other properties liked enabled status or DN.</a:t>
            </a:r>
          </a:p>
          <a:p>
            <a:endParaRPr lang="en-US" dirty="0"/>
          </a:p>
          <a:p>
            <a:pPr marL="0" indent="0">
              <a:buNone/>
            </a:pPr>
            <a:endParaRPr lang="en-US" dirty="0" smtClean="0"/>
          </a:p>
          <a:p>
            <a:r>
              <a:rPr lang="en-US" dirty="0" smtClean="0"/>
              <a:t>Note, if you are calling a property that is not returned by default, you must specify it in the Properties parameter.</a:t>
            </a:r>
            <a:endParaRPr lang="en-US" dirty="0"/>
          </a:p>
        </p:txBody>
      </p:sp>
      <p:pic>
        <p:nvPicPr>
          <p:cNvPr id="4" name="Picture 3"/>
          <p:cNvPicPr>
            <a:picLocks noChangeAspect="1"/>
          </p:cNvPicPr>
          <p:nvPr/>
        </p:nvPicPr>
        <p:blipFill>
          <a:blip r:embed="rId2"/>
          <a:stretch>
            <a:fillRect/>
          </a:stretch>
        </p:blipFill>
        <p:spPr>
          <a:xfrm>
            <a:off x="1141412" y="4459778"/>
            <a:ext cx="6048375" cy="914400"/>
          </a:xfrm>
          <a:prstGeom prst="rect">
            <a:avLst/>
          </a:prstGeom>
        </p:spPr>
      </p:pic>
    </p:spTree>
    <p:extLst>
      <p:ext uri="{BB962C8B-B14F-4D97-AF65-F5344CB8AC3E}">
        <p14:creationId xmlns:p14="http://schemas.microsoft.com/office/powerpoint/2010/main" val="190592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Improved Active Directory Module</a:t>
            </a:r>
            <a:endParaRPr lang="en-US" cap="none" dirty="0"/>
          </a:p>
        </p:txBody>
      </p:sp>
      <p:sp>
        <p:nvSpPr>
          <p:cNvPr id="3" name="Content Placeholder 2"/>
          <p:cNvSpPr>
            <a:spLocks noGrp="1"/>
          </p:cNvSpPr>
          <p:nvPr>
            <p:ph idx="1"/>
          </p:nvPr>
        </p:nvSpPr>
        <p:spPr/>
        <p:txBody>
          <a:bodyPr>
            <a:normAutofit fontScale="62500" lnSpcReduction="20000"/>
          </a:bodyPr>
          <a:lstStyle/>
          <a:p>
            <a:r>
              <a:rPr lang="en-US" dirty="0" smtClean="0"/>
              <a:t>The IAD Module contains many AD automation functions to aid in audit requirements in enterprises or general upkeep. All below functions were written using cmdlets and concepts found inside this presentation.</a:t>
            </a:r>
          </a:p>
          <a:p>
            <a:r>
              <a:rPr lang="en-US" dirty="0" smtClean="0"/>
              <a:t>Disable-</a:t>
            </a:r>
            <a:r>
              <a:rPr lang="en-US" dirty="0" smtClean="0"/>
              <a:t>IADInactiveComputers</a:t>
            </a:r>
            <a:r>
              <a:rPr lang="en-US" dirty="0" smtClean="0"/>
              <a:t> </a:t>
            </a:r>
          </a:p>
          <a:p>
            <a:r>
              <a:rPr lang="en-US" dirty="0" smtClean="0"/>
              <a:t>Disable-</a:t>
            </a:r>
            <a:r>
              <a:rPr lang="en-US" dirty="0" smtClean="0"/>
              <a:t>IADInactiveUsers</a:t>
            </a:r>
            <a:endParaRPr lang="en-US" dirty="0" smtClean="0"/>
          </a:p>
          <a:p>
            <a:r>
              <a:rPr lang="en-US" dirty="0" smtClean="0"/>
              <a:t>Empty-</a:t>
            </a:r>
            <a:r>
              <a:rPr lang="en-US" dirty="0" smtClean="0"/>
              <a:t>IADComputersContainer</a:t>
            </a:r>
            <a:endParaRPr lang="en-US" dirty="0" smtClean="0"/>
          </a:p>
          <a:p>
            <a:r>
              <a:rPr lang="en-US" dirty="0" smtClean="0"/>
              <a:t>Move-</a:t>
            </a:r>
            <a:r>
              <a:rPr lang="en-US" dirty="0" smtClean="0"/>
              <a:t>IADDisabledComputers</a:t>
            </a:r>
            <a:endParaRPr lang="en-US" dirty="0" smtClean="0"/>
          </a:p>
          <a:p>
            <a:r>
              <a:rPr lang="en-US" dirty="0" smtClean="0"/>
              <a:t>Move-</a:t>
            </a:r>
            <a:r>
              <a:rPr lang="en-US" dirty="0" smtClean="0"/>
              <a:t>IADDisabledUsers</a:t>
            </a:r>
            <a:endParaRPr lang="en-US" dirty="0" smtClean="0"/>
          </a:p>
          <a:p>
            <a:r>
              <a:rPr lang="en-US" dirty="0" smtClean="0"/>
              <a:t>Move-</a:t>
            </a:r>
            <a:r>
              <a:rPr lang="en-US" dirty="0" smtClean="0"/>
              <a:t>IADEnabledComputers</a:t>
            </a:r>
            <a:endParaRPr lang="en-US" dirty="0" smtClean="0"/>
          </a:p>
          <a:p>
            <a:r>
              <a:rPr lang="en-US" dirty="0" smtClean="0"/>
              <a:t>Move-</a:t>
            </a:r>
            <a:r>
              <a:rPr lang="en-US" dirty="0" smtClean="0"/>
              <a:t>IADEnabledUsers</a:t>
            </a:r>
            <a:endParaRPr lang="en-US" dirty="0" smtClean="0"/>
          </a:p>
          <a:p>
            <a:r>
              <a:rPr lang="en-US" dirty="0">
                <a:hlinkClick r:id="rId2"/>
              </a:rPr>
              <a:t>https://</a:t>
            </a:r>
            <a:r>
              <a:rPr lang="en-US" dirty="0" smtClean="0">
                <a:hlinkClick r:id="rId2"/>
              </a:rPr>
              <a:t>github.com/Duffney/ImprovedActiveDirectory</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80614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Questions?</a:t>
            </a:r>
            <a:endParaRPr lang="en-US" cap="none" dirty="0"/>
          </a:p>
        </p:txBody>
      </p:sp>
    </p:spTree>
    <p:extLst>
      <p:ext uri="{BB962C8B-B14F-4D97-AF65-F5344CB8AC3E}">
        <p14:creationId xmlns:p14="http://schemas.microsoft.com/office/powerpoint/2010/main" val="39584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Dependencies</a:t>
            </a:r>
            <a:endParaRPr lang="en-US" cap="none" dirty="0"/>
          </a:p>
        </p:txBody>
      </p:sp>
      <p:sp>
        <p:nvSpPr>
          <p:cNvPr id="3" name="Content Placeholder 2"/>
          <p:cNvSpPr>
            <a:spLocks noGrp="1"/>
          </p:cNvSpPr>
          <p:nvPr>
            <p:ph idx="1"/>
          </p:nvPr>
        </p:nvSpPr>
        <p:spPr/>
        <p:txBody>
          <a:bodyPr>
            <a:normAutofit fontScale="92500" lnSpcReduction="10000"/>
          </a:bodyPr>
          <a:lstStyle/>
          <a:p>
            <a:r>
              <a:rPr lang="en-US" dirty="0" smtClean="0"/>
              <a:t>Recommend </a:t>
            </a:r>
            <a:r>
              <a:rPr lang="en-US" dirty="0" smtClean="0"/>
              <a:t>Powershell</a:t>
            </a:r>
            <a:r>
              <a:rPr lang="en-US" dirty="0" smtClean="0"/>
              <a:t> v5 installed but v3 will work</a:t>
            </a:r>
          </a:p>
          <a:p>
            <a:endParaRPr lang="en-US" dirty="0"/>
          </a:p>
          <a:p>
            <a:r>
              <a:rPr lang="en-US" dirty="0" smtClean="0"/>
              <a:t>Active Directory Module bundled with Remote Server Administration Tools (RSAT)</a:t>
            </a:r>
          </a:p>
          <a:p>
            <a:endParaRPr lang="en-US" dirty="0"/>
          </a:p>
          <a:p>
            <a:endParaRPr lang="en-US" dirty="0" smtClean="0"/>
          </a:p>
          <a:p>
            <a:endParaRPr lang="en-US" dirty="0" smtClean="0"/>
          </a:p>
          <a:p>
            <a:r>
              <a:rPr lang="en-US" dirty="0" smtClean="0"/>
              <a:t>Some form of Active Directory rights or a virtual environment</a:t>
            </a:r>
            <a:endParaRPr lang="en-US" dirty="0"/>
          </a:p>
        </p:txBody>
      </p:sp>
      <p:pic>
        <p:nvPicPr>
          <p:cNvPr id="4" name="Picture 3"/>
          <p:cNvPicPr>
            <a:picLocks noChangeAspect="1"/>
          </p:cNvPicPr>
          <p:nvPr/>
        </p:nvPicPr>
        <p:blipFill>
          <a:blip r:embed="rId2"/>
          <a:stretch>
            <a:fillRect/>
          </a:stretch>
        </p:blipFill>
        <p:spPr>
          <a:xfrm>
            <a:off x="1475423" y="2635871"/>
            <a:ext cx="3096578" cy="602801"/>
          </a:xfrm>
          <a:prstGeom prst="rect">
            <a:avLst/>
          </a:prstGeom>
        </p:spPr>
      </p:pic>
      <p:pic>
        <p:nvPicPr>
          <p:cNvPr id="5" name="Picture 4"/>
          <p:cNvPicPr>
            <a:picLocks noChangeAspect="1"/>
          </p:cNvPicPr>
          <p:nvPr/>
        </p:nvPicPr>
        <p:blipFill>
          <a:blip r:embed="rId3"/>
          <a:stretch>
            <a:fillRect/>
          </a:stretch>
        </p:blipFill>
        <p:spPr>
          <a:xfrm>
            <a:off x="1473302" y="3625056"/>
            <a:ext cx="2008179" cy="1593793"/>
          </a:xfrm>
          <a:prstGeom prst="rect">
            <a:avLst/>
          </a:prstGeom>
        </p:spPr>
      </p:pic>
    </p:spTree>
    <p:extLst>
      <p:ext uri="{BB962C8B-B14F-4D97-AF65-F5344CB8AC3E}">
        <p14:creationId xmlns:p14="http://schemas.microsoft.com/office/powerpoint/2010/main" val="229094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Before you start…</a:t>
            </a:r>
            <a:endParaRPr lang="en-US" cap="none" dirty="0"/>
          </a:p>
        </p:txBody>
      </p:sp>
      <p:sp>
        <p:nvSpPr>
          <p:cNvPr id="3" name="Content Placeholder 2"/>
          <p:cNvSpPr>
            <a:spLocks noGrp="1"/>
          </p:cNvSpPr>
          <p:nvPr>
            <p:ph idx="1"/>
          </p:nvPr>
        </p:nvSpPr>
        <p:spPr/>
        <p:txBody>
          <a:bodyPr/>
          <a:lstStyle/>
          <a:p>
            <a:r>
              <a:rPr lang="en-US" dirty="0" smtClean="0"/>
              <a:t>Use caution when running a cmdlet that isn’t a get. If you do use a set cmdlet, make sure to use the parameters –</a:t>
            </a:r>
            <a:r>
              <a:rPr lang="en-US" dirty="0" smtClean="0"/>
              <a:t>whatif</a:t>
            </a:r>
            <a:r>
              <a:rPr lang="en-US" dirty="0" smtClean="0"/>
              <a:t> to test or –confirm if you want to approve any changes. </a:t>
            </a:r>
          </a:p>
          <a:p>
            <a:r>
              <a:rPr lang="en-US" dirty="0" smtClean="0"/>
              <a:t>Always have an escape plan with any change you make. For example, if you are going to disable 1,000+ computer accounts export these computer names to a file first that you can easily import back into a session to re-enable them. </a:t>
            </a:r>
          </a:p>
          <a:p>
            <a:r>
              <a:rPr lang="en-US" dirty="0" smtClean="0"/>
              <a:t>You will never harm anything by running get commands!</a:t>
            </a:r>
            <a:endParaRPr lang="en-US" dirty="0"/>
          </a:p>
        </p:txBody>
      </p:sp>
    </p:spTree>
    <p:extLst>
      <p:ext uri="{BB962C8B-B14F-4D97-AF65-F5344CB8AC3E}">
        <p14:creationId xmlns:p14="http://schemas.microsoft.com/office/powerpoint/2010/main" val="341307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Import the Active Directory module</a:t>
            </a:r>
            <a:endParaRPr lang="en-US" cap="none" dirty="0"/>
          </a:p>
        </p:txBody>
      </p:sp>
      <p:sp>
        <p:nvSpPr>
          <p:cNvPr id="3" name="Content Placeholder 2"/>
          <p:cNvSpPr>
            <a:spLocks noGrp="1"/>
          </p:cNvSpPr>
          <p:nvPr>
            <p:ph idx="1"/>
          </p:nvPr>
        </p:nvSpPr>
        <p:spPr/>
        <p:txBody>
          <a:bodyPr/>
          <a:lstStyle/>
          <a:p>
            <a:r>
              <a:rPr lang="en-US" dirty="0" smtClean="0"/>
              <a:t>To start using the Active Directory cmdlets you must import the module containing them (Note on v5 it should already import)</a:t>
            </a:r>
          </a:p>
          <a:p>
            <a:r>
              <a:rPr lang="en-US" dirty="0" smtClean="0"/>
              <a:t>If you want the module to load automagically on each new session you can put it inside your .profile or one of the locations found in $</a:t>
            </a:r>
            <a:r>
              <a:rPr lang="en-US" dirty="0" smtClean="0"/>
              <a:t>env:PSModulePath</a:t>
            </a:r>
            <a:endParaRPr lang="en-US" dirty="0" smtClean="0"/>
          </a:p>
          <a:p>
            <a:r>
              <a:rPr lang="en-US" dirty="0" smtClean="0"/>
              <a:t>To list all available cmdlets from the module, you can run</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457325" y="3140221"/>
            <a:ext cx="3790950" cy="161925"/>
          </a:xfrm>
          <a:prstGeom prst="rect">
            <a:avLst/>
          </a:prstGeom>
        </p:spPr>
      </p:pic>
      <p:pic>
        <p:nvPicPr>
          <p:cNvPr id="5" name="Picture 4"/>
          <p:cNvPicPr>
            <a:picLocks noChangeAspect="1"/>
          </p:cNvPicPr>
          <p:nvPr/>
        </p:nvPicPr>
        <p:blipFill>
          <a:blip r:embed="rId3"/>
          <a:stretch>
            <a:fillRect/>
          </a:stretch>
        </p:blipFill>
        <p:spPr>
          <a:xfrm>
            <a:off x="1457325" y="4744055"/>
            <a:ext cx="6305550" cy="1476375"/>
          </a:xfrm>
          <a:prstGeom prst="rect">
            <a:avLst/>
          </a:prstGeom>
        </p:spPr>
      </p:pic>
    </p:spTree>
    <p:extLst>
      <p:ext uri="{BB962C8B-B14F-4D97-AF65-F5344CB8AC3E}">
        <p14:creationId xmlns:p14="http://schemas.microsoft.com/office/powerpoint/2010/main" val="32875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Finding user accounts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Get-</a:t>
            </a:r>
            <a:r>
              <a:rPr lang="en-US" dirty="0" smtClean="0"/>
              <a:t>ADUser</a:t>
            </a:r>
            <a:r>
              <a:rPr lang="en-US" dirty="0" smtClean="0"/>
              <a:t> will return the user object specified by </a:t>
            </a:r>
            <a:r>
              <a:rPr lang="en-US" dirty="0" smtClean="0"/>
              <a:t>samaccountname</a:t>
            </a:r>
            <a:endParaRPr lang="en-US" dirty="0" smtClean="0"/>
          </a:p>
          <a:p>
            <a:endParaRPr lang="en-US" dirty="0"/>
          </a:p>
          <a:p>
            <a:endParaRPr lang="en-US" dirty="0" smtClean="0"/>
          </a:p>
          <a:p>
            <a:r>
              <a:rPr lang="en-US" dirty="0" smtClean="0"/>
              <a:t>In the above example, take note of the </a:t>
            </a:r>
            <a:r>
              <a:rPr lang="en-US" dirty="0" smtClean="0"/>
              <a:t>DistinguishedName</a:t>
            </a:r>
            <a:r>
              <a:rPr lang="en-US" dirty="0" smtClean="0"/>
              <a:t>, Enabled, </a:t>
            </a:r>
            <a:r>
              <a:rPr lang="en-US" dirty="0" smtClean="0"/>
              <a:t>ObjectClass</a:t>
            </a:r>
            <a:r>
              <a:rPr lang="en-US" dirty="0" smtClean="0"/>
              <a:t>, and </a:t>
            </a:r>
            <a:r>
              <a:rPr lang="en-US" dirty="0" smtClean="0"/>
              <a:t>SamAccountName</a:t>
            </a:r>
            <a:r>
              <a:rPr lang="en-US" dirty="0" smtClean="0"/>
              <a:t> properties. </a:t>
            </a:r>
            <a:r>
              <a:rPr lang="en-US" dirty="0" smtClean="0"/>
              <a:t>DistinguishedName</a:t>
            </a:r>
            <a:r>
              <a:rPr lang="en-US" dirty="0" smtClean="0"/>
              <a:t> contains the OU the user object is a member of. </a:t>
            </a:r>
            <a:r>
              <a:rPr lang="en-US" dirty="0" smtClean="0"/>
              <a:t>ObjectClass</a:t>
            </a:r>
            <a:r>
              <a:rPr lang="en-US" dirty="0" smtClean="0"/>
              <a:t> states it is a user account.</a:t>
            </a:r>
          </a:p>
          <a:p>
            <a:r>
              <a:rPr lang="en-US" dirty="0" smtClean="0"/>
              <a:t>This may seem like an underwhelming amount of data returned…</a:t>
            </a:r>
          </a:p>
        </p:txBody>
      </p:sp>
      <p:pic>
        <p:nvPicPr>
          <p:cNvPr id="4" name="Picture 3"/>
          <p:cNvPicPr>
            <a:picLocks noChangeAspect="1"/>
          </p:cNvPicPr>
          <p:nvPr/>
        </p:nvPicPr>
        <p:blipFill>
          <a:blip r:embed="rId2"/>
          <a:stretch>
            <a:fillRect/>
          </a:stretch>
        </p:blipFill>
        <p:spPr>
          <a:xfrm>
            <a:off x="1470660" y="2669338"/>
            <a:ext cx="3716481" cy="1283446"/>
          </a:xfrm>
          <a:prstGeom prst="rect">
            <a:avLst/>
          </a:prstGeom>
        </p:spPr>
      </p:pic>
    </p:spTree>
    <p:extLst>
      <p:ext uri="{BB962C8B-B14F-4D97-AF65-F5344CB8AC3E}">
        <p14:creationId xmlns:p14="http://schemas.microsoft.com/office/powerpoint/2010/main" val="1947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AD object properties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AD get commands only return a small amount of properties by default, as pulling everything would certainly defeat the purpose of ‘speedy’ interaction. </a:t>
            </a:r>
          </a:p>
          <a:p>
            <a:r>
              <a:rPr lang="en-US" dirty="0" smtClean="0"/>
              <a:t>Get-</a:t>
            </a:r>
            <a:r>
              <a:rPr lang="en-US" dirty="0" smtClean="0"/>
              <a:t>ADUser</a:t>
            </a:r>
            <a:r>
              <a:rPr lang="en-US" dirty="0" smtClean="0"/>
              <a:t> has a parameter called ‘-properties’ that allows you to specify which properties to return. A simple ‘-properties *’ will return ALL available properties of that object. If you want to only return a set of properties on top of the default, ‘-properties </a:t>
            </a:r>
            <a:r>
              <a:rPr lang="en-US" dirty="0" smtClean="0"/>
              <a:t>lastlogontimestamp,modified</a:t>
            </a:r>
            <a:r>
              <a:rPr lang="en-US" dirty="0" smtClean="0"/>
              <a:t>’. Note, if you pipe the object to Select-Object, you must have specified the properties to select in the properties parameter or it won’t know to pass them.</a:t>
            </a:r>
            <a:endParaRPr lang="en-US" dirty="0"/>
          </a:p>
        </p:txBody>
      </p:sp>
    </p:spTree>
    <p:extLst>
      <p:ext uri="{BB962C8B-B14F-4D97-AF65-F5344CB8AC3E}">
        <p14:creationId xmlns:p14="http://schemas.microsoft.com/office/powerpoint/2010/main" val="12904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Using the filter</a:t>
            </a:r>
            <a:endParaRPr lang="en-US" cap="none" dirty="0"/>
          </a:p>
        </p:txBody>
      </p:sp>
      <p:sp>
        <p:nvSpPr>
          <p:cNvPr id="3" name="Content Placeholder 2"/>
          <p:cNvSpPr>
            <a:spLocks noGrp="1"/>
          </p:cNvSpPr>
          <p:nvPr>
            <p:ph idx="1"/>
          </p:nvPr>
        </p:nvSpPr>
        <p:spPr/>
        <p:txBody>
          <a:bodyPr>
            <a:normAutofit fontScale="92500" lnSpcReduction="20000"/>
          </a:bodyPr>
          <a:lstStyle/>
          <a:p>
            <a:r>
              <a:rPr lang="en-US" dirty="0" smtClean="0"/>
              <a:t>The ‘-filter’ parameter of Get-</a:t>
            </a:r>
            <a:r>
              <a:rPr lang="en-US" dirty="0" smtClean="0"/>
              <a:t>ADUser</a:t>
            </a:r>
            <a:r>
              <a:rPr lang="en-US" dirty="0" smtClean="0"/>
              <a:t> is used to find partial matches, objects meeting a certain criteria, or to evaluate a logic statement. </a:t>
            </a:r>
          </a:p>
          <a:p>
            <a:r>
              <a:rPr lang="en-US" dirty="0" smtClean="0"/>
              <a:t>Syntax for this is Get-</a:t>
            </a:r>
            <a:r>
              <a:rPr lang="en-US" dirty="0" smtClean="0"/>
              <a:t>ADUser</a:t>
            </a:r>
            <a:r>
              <a:rPr lang="en-US" dirty="0" smtClean="0"/>
              <a:t> –filter</a:t>
            </a:r>
            <a:r>
              <a:rPr lang="en-US" i="1" dirty="0" smtClean="0"/>
              <a:t>{property –condition value}</a:t>
            </a:r>
          </a:p>
          <a:p>
            <a:endParaRPr lang="en-US" i="1" dirty="0" smtClean="0"/>
          </a:p>
          <a:p>
            <a:endParaRPr lang="en-US" i="1" dirty="0"/>
          </a:p>
          <a:p>
            <a:endParaRPr lang="en-US" i="1" dirty="0" smtClean="0"/>
          </a:p>
          <a:p>
            <a:r>
              <a:rPr lang="en-US" dirty="0" smtClean="0"/>
              <a:t>If you want to return partial matches, you must use the wildcard character, an asterisk</a:t>
            </a:r>
            <a:endParaRPr lang="en-US" dirty="0"/>
          </a:p>
        </p:txBody>
      </p:sp>
      <p:pic>
        <p:nvPicPr>
          <p:cNvPr id="4" name="Picture 3"/>
          <p:cNvPicPr>
            <a:picLocks noChangeAspect="1"/>
          </p:cNvPicPr>
          <p:nvPr/>
        </p:nvPicPr>
        <p:blipFill>
          <a:blip r:embed="rId2"/>
          <a:stretch>
            <a:fillRect/>
          </a:stretch>
        </p:blipFill>
        <p:spPr>
          <a:xfrm>
            <a:off x="1475423" y="3573779"/>
            <a:ext cx="3275160" cy="1279468"/>
          </a:xfrm>
          <a:prstGeom prst="rect">
            <a:avLst/>
          </a:prstGeom>
        </p:spPr>
      </p:pic>
      <p:pic>
        <p:nvPicPr>
          <p:cNvPr id="5" name="Picture 4"/>
          <p:cNvPicPr>
            <a:picLocks noChangeAspect="1"/>
          </p:cNvPicPr>
          <p:nvPr/>
        </p:nvPicPr>
        <p:blipFill>
          <a:blip r:embed="rId3"/>
          <a:stretch>
            <a:fillRect/>
          </a:stretch>
        </p:blipFill>
        <p:spPr>
          <a:xfrm>
            <a:off x="1475423" y="5610398"/>
            <a:ext cx="5586681" cy="816032"/>
          </a:xfrm>
          <a:prstGeom prst="rect">
            <a:avLst/>
          </a:prstGeom>
        </p:spPr>
      </p:pic>
    </p:spTree>
    <p:extLst>
      <p:ext uri="{BB962C8B-B14F-4D97-AF65-F5344CB8AC3E}">
        <p14:creationId xmlns:p14="http://schemas.microsoft.com/office/powerpoint/2010/main" val="147718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Filter comparison operators</a:t>
            </a:r>
            <a:endParaRPr lang="en-US" cap="none" dirty="0"/>
          </a:p>
        </p:txBody>
      </p:sp>
      <p:sp>
        <p:nvSpPr>
          <p:cNvPr id="3" name="Content Placeholder 2"/>
          <p:cNvSpPr>
            <a:spLocks noGrp="1"/>
          </p:cNvSpPr>
          <p:nvPr>
            <p:ph idx="1"/>
          </p:nvPr>
        </p:nvSpPr>
        <p:spPr/>
        <p:txBody>
          <a:bodyPr/>
          <a:lstStyle/>
          <a:p>
            <a:r>
              <a:rPr lang="en-US" dirty="0" smtClean="0"/>
              <a:t>To master the filter you must understand </a:t>
            </a:r>
            <a:r>
              <a:rPr lang="en-US" dirty="0" smtClean="0"/>
              <a:t>Powershell’s</a:t>
            </a:r>
            <a:r>
              <a:rPr lang="en-US" dirty="0" smtClean="0"/>
              <a:t> comparison and logical operators and what data types they apply to…</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7474853"/>
              </p:ext>
            </p:extLst>
          </p:nvPr>
        </p:nvGraphicFramePr>
        <p:xfrm>
          <a:off x="1141413" y="3271673"/>
          <a:ext cx="9906000" cy="2595880"/>
        </p:xfrm>
        <a:graphic>
          <a:graphicData uri="http://schemas.openxmlformats.org/drawingml/2006/table">
            <a:tbl>
              <a:tblPr firstRow="1" bandRow="1">
                <a:tableStyleId>{7DF18680-E054-41AD-8BC1-D1AEF772440D}</a:tableStyleId>
              </a:tblPr>
              <a:tblGrid>
                <a:gridCol w="1768042">
                  <a:extLst>
                    <a:ext uri="{9D8B030D-6E8A-4147-A177-3AD203B41FA5}">
                      <a16:colId xmlns:a16="http://schemas.microsoft.com/office/drawing/2014/main" val="2676751629"/>
                    </a:ext>
                  </a:extLst>
                </a:gridCol>
                <a:gridCol w="3640974">
                  <a:extLst>
                    <a:ext uri="{9D8B030D-6E8A-4147-A177-3AD203B41FA5}">
                      <a16:colId xmlns:a16="http://schemas.microsoft.com/office/drawing/2014/main" val="3412356239"/>
                    </a:ext>
                  </a:extLst>
                </a:gridCol>
                <a:gridCol w="4496984">
                  <a:extLst>
                    <a:ext uri="{9D8B030D-6E8A-4147-A177-3AD203B41FA5}">
                      <a16:colId xmlns:a16="http://schemas.microsoft.com/office/drawing/2014/main" val="1789548465"/>
                    </a:ext>
                  </a:extLst>
                </a:gridCol>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c>
                  <a:txBody>
                    <a:bodyPr/>
                    <a:lstStyle/>
                    <a:p>
                      <a:r>
                        <a:rPr lang="en-US" dirty="0" smtClean="0"/>
                        <a:t>Usage</a:t>
                      </a:r>
                      <a:endParaRPr lang="en-US" dirty="0"/>
                    </a:p>
                  </a:txBody>
                  <a:tcPr/>
                </a:tc>
                <a:extLst>
                  <a:ext uri="{0D108BD9-81ED-4DB2-BD59-A6C34878D82A}">
                    <a16:rowId xmlns:a16="http://schemas.microsoft.com/office/drawing/2014/main" val="642869810"/>
                  </a:ext>
                </a:extLst>
              </a:tr>
              <a:tr h="370840">
                <a:tc>
                  <a:txBody>
                    <a:bodyPr/>
                    <a:lstStyle/>
                    <a:p>
                      <a:r>
                        <a:rPr lang="en-US" dirty="0" smtClean="0"/>
                        <a:t>-eq</a:t>
                      </a:r>
                      <a:endParaRPr lang="en-US" dirty="0"/>
                    </a:p>
                  </a:txBody>
                  <a:tcPr/>
                </a:tc>
                <a:tc>
                  <a:txBody>
                    <a:bodyPr/>
                    <a:lstStyle/>
                    <a:p>
                      <a:r>
                        <a:rPr lang="en-US" dirty="0" smtClean="0"/>
                        <a:t>Equals </a:t>
                      </a:r>
                      <a:endParaRPr lang="en-US" dirty="0"/>
                    </a:p>
                  </a:txBody>
                  <a:tcPr/>
                </a:tc>
                <a:tc>
                  <a:txBody>
                    <a:bodyPr/>
                    <a:lstStyle/>
                    <a:p>
                      <a:r>
                        <a:rPr lang="en-US" dirty="0" smtClean="0"/>
                        <a:t>Samaccountname</a:t>
                      </a:r>
                      <a:r>
                        <a:rPr lang="en-US" baseline="0" dirty="0" smtClean="0"/>
                        <a:t> –eq “bford”</a:t>
                      </a:r>
                      <a:endParaRPr lang="en-US" dirty="0"/>
                    </a:p>
                  </a:txBody>
                  <a:tcPr/>
                </a:tc>
                <a:extLst>
                  <a:ext uri="{0D108BD9-81ED-4DB2-BD59-A6C34878D82A}">
                    <a16:rowId xmlns:a16="http://schemas.microsoft.com/office/drawing/2014/main" val="221257221"/>
                  </a:ext>
                </a:extLst>
              </a:tr>
              <a:tr h="370840">
                <a:tc>
                  <a:txBody>
                    <a:bodyPr/>
                    <a:lstStyle/>
                    <a:p>
                      <a:r>
                        <a:rPr lang="en-US" dirty="0" smtClean="0"/>
                        <a:t>-ne</a:t>
                      </a:r>
                      <a:endParaRPr lang="en-US" dirty="0"/>
                    </a:p>
                  </a:txBody>
                  <a:tcPr/>
                </a:tc>
                <a:tc>
                  <a:txBody>
                    <a:bodyPr/>
                    <a:lstStyle/>
                    <a:p>
                      <a:r>
                        <a:rPr lang="en-US" dirty="0" smtClean="0"/>
                        <a:t>Not equals</a:t>
                      </a:r>
                      <a:endParaRPr lang="en-US" dirty="0"/>
                    </a:p>
                  </a:txBody>
                  <a:tcPr/>
                </a:tc>
                <a:tc>
                  <a:txBody>
                    <a:bodyPr/>
                    <a:lstStyle/>
                    <a:p>
                      <a:r>
                        <a:rPr lang="en-US" dirty="0" smtClean="0"/>
                        <a:t>Samaccountname</a:t>
                      </a:r>
                      <a:r>
                        <a:rPr lang="en-US" baseline="0" dirty="0" smtClean="0"/>
                        <a:t> –ne “bford”</a:t>
                      </a:r>
                      <a:endParaRPr lang="en-US" dirty="0"/>
                    </a:p>
                  </a:txBody>
                  <a:tcPr/>
                </a:tc>
                <a:extLst>
                  <a:ext uri="{0D108BD9-81ED-4DB2-BD59-A6C34878D82A}">
                    <a16:rowId xmlns:a16="http://schemas.microsoft.com/office/drawing/2014/main" val="2268432363"/>
                  </a:ext>
                </a:extLst>
              </a:tr>
              <a:tr h="370840">
                <a:tc>
                  <a:txBody>
                    <a:bodyPr/>
                    <a:lstStyle/>
                    <a:p>
                      <a:r>
                        <a:rPr lang="en-US" dirty="0" smtClean="0"/>
                        <a:t>-ge/le</a:t>
                      </a:r>
                      <a:endParaRPr lang="en-US" dirty="0"/>
                    </a:p>
                  </a:txBody>
                  <a:tcPr/>
                </a:tc>
                <a:tc>
                  <a:txBody>
                    <a:bodyPr/>
                    <a:lstStyle/>
                    <a:p>
                      <a:r>
                        <a:rPr lang="en-US" dirty="0" smtClean="0"/>
                        <a:t>Greater/Lesser than or equal to</a:t>
                      </a:r>
                      <a:endParaRPr lang="en-US" dirty="0"/>
                    </a:p>
                  </a:txBody>
                  <a:tcPr/>
                </a:tc>
                <a:tc>
                  <a:txBody>
                    <a:bodyPr/>
                    <a:lstStyle/>
                    <a:p>
                      <a:r>
                        <a:rPr lang="en-US" dirty="0" smtClean="0"/>
                        <a:t>Modified</a:t>
                      </a:r>
                      <a:r>
                        <a:rPr lang="en-US" baseline="0" dirty="0" smtClean="0"/>
                        <a:t> –ge $Date </a:t>
                      </a:r>
                    </a:p>
                  </a:txBody>
                  <a:tcPr/>
                </a:tc>
                <a:extLst>
                  <a:ext uri="{0D108BD9-81ED-4DB2-BD59-A6C34878D82A}">
                    <a16:rowId xmlns:a16="http://schemas.microsoft.com/office/drawing/2014/main" val="2248340337"/>
                  </a:ext>
                </a:extLst>
              </a:tr>
              <a:tr h="370840">
                <a:tc>
                  <a:txBody>
                    <a:bodyPr/>
                    <a:lstStyle/>
                    <a:p>
                      <a:r>
                        <a:rPr lang="en-US" dirty="0" smtClean="0"/>
                        <a:t>-gt/lt</a:t>
                      </a:r>
                      <a:endParaRPr lang="en-US" dirty="0"/>
                    </a:p>
                  </a:txBody>
                  <a:tcPr/>
                </a:tc>
                <a:tc>
                  <a:txBody>
                    <a:bodyPr/>
                    <a:lstStyle/>
                    <a:p>
                      <a:r>
                        <a:rPr lang="en-US" dirty="0" smtClean="0"/>
                        <a:t>Greater/Lesser than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Modified</a:t>
                      </a:r>
                      <a:r>
                        <a:rPr lang="en-US" baseline="0" dirty="0" smtClean="0"/>
                        <a:t> –ge $Date</a:t>
                      </a:r>
                    </a:p>
                  </a:txBody>
                  <a:tcPr/>
                </a:tc>
                <a:extLst>
                  <a:ext uri="{0D108BD9-81ED-4DB2-BD59-A6C34878D82A}">
                    <a16:rowId xmlns:a16="http://schemas.microsoft.com/office/drawing/2014/main" val="1481710645"/>
                  </a:ext>
                </a:extLst>
              </a:tr>
              <a:tr h="370840">
                <a:tc>
                  <a:txBody>
                    <a:bodyPr/>
                    <a:lstStyle/>
                    <a:p>
                      <a:r>
                        <a:rPr lang="en-US" dirty="0" smtClean="0"/>
                        <a:t>-like</a:t>
                      </a:r>
                      <a:endParaRPr lang="en-US" dirty="0"/>
                    </a:p>
                  </a:txBody>
                  <a:tcPr/>
                </a:tc>
                <a:tc>
                  <a:txBody>
                    <a:bodyPr/>
                    <a:lstStyle/>
                    <a:p>
                      <a:r>
                        <a:rPr lang="en-US" dirty="0" smtClean="0"/>
                        <a:t>Like (supports</a:t>
                      </a:r>
                      <a:r>
                        <a:rPr lang="en-US" baseline="0" dirty="0" smtClean="0"/>
                        <a:t> wildcard search)</a:t>
                      </a:r>
                      <a:endParaRPr lang="en-US" dirty="0"/>
                    </a:p>
                  </a:txBody>
                  <a:tcPr/>
                </a:tc>
                <a:tc>
                  <a:txBody>
                    <a:bodyPr/>
                    <a:lstStyle/>
                    <a:p>
                      <a:r>
                        <a:rPr lang="en-US" dirty="0" smtClean="0"/>
                        <a:t>Samaccountname</a:t>
                      </a:r>
                      <a:r>
                        <a:rPr lang="en-US" baseline="0" dirty="0" smtClean="0"/>
                        <a:t> –like “bfor*”</a:t>
                      </a:r>
                      <a:endParaRPr lang="en-US" dirty="0"/>
                    </a:p>
                  </a:txBody>
                  <a:tcPr/>
                </a:tc>
                <a:extLst>
                  <a:ext uri="{0D108BD9-81ED-4DB2-BD59-A6C34878D82A}">
                    <a16:rowId xmlns:a16="http://schemas.microsoft.com/office/drawing/2014/main" val="1047195311"/>
                  </a:ext>
                </a:extLst>
              </a:tr>
              <a:tr h="370840">
                <a:tc>
                  <a:txBody>
                    <a:bodyPr/>
                    <a:lstStyle/>
                    <a:p>
                      <a:r>
                        <a:rPr lang="en-US" dirty="0" smtClean="0"/>
                        <a:t>-notlike</a:t>
                      </a:r>
                      <a:endParaRPr lang="en-US" dirty="0"/>
                    </a:p>
                  </a:txBody>
                  <a:tcPr/>
                </a:tc>
                <a:tc>
                  <a:txBody>
                    <a:bodyPr/>
                    <a:lstStyle/>
                    <a:p>
                      <a:r>
                        <a:rPr lang="en-US" dirty="0" smtClean="0"/>
                        <a:t>Not</a:t>
                      </a:r>
                      <a:r>
                        <a:rPr lang="en-US" baseline="0" dirty="0" smtClean="0"/>
                        <a:t> like (supports wildcard)</a:t>
                      </a:r>
                      <a:endParaRPr lang="en-US" dirty="0"/>
                    </a:p>
                  </a:txBody>
                  <a:tcPr/>
                </a:tc>
                <a:tc>
                  <a:txBody>
                    <a:bodyPr/>
                    <a:lstStyle/>
                    <a:p>
                      <a:r>
                        <a:rPr lang="en-US" dirty="0" smtClean="0"/>
                        <a:t>Samaccountname –notlike</a:t>
                      </a:r>
                      <a:r>
                        <a:rPr lang="en-US" baseline="0" dirty="0" smtClean="0"/>
                        <a:t> “*b*”</a:t>
                      </a:r>
                      <a:endParaRPr lang="en-US" dirty="0"/>
                    </a:p>
                  </a:txBody>
                  <a:tcPr/>
                </a:tc>
                <a:extLst>
                  <a:ext uri="{0D108BD9-81ED-4DB2-BD59-A6C34878D82A}">
                    <a16:rowId xmlns:a16="http://schemas.microsoft.com/office/drawing/2014/main" val="2250993870"/>
                  </a:ext>
                </a:extLst>
              </a:tr>
            </a:tbl>
          </a:graphicData>
        </a:graphic>
      </p:graphicFrame>
    </p:spTree>
    <p:extLst>
      <p:ext uri="{BB962C8B-B14F-4D97-AF65-F5344CB8AC3E}">
        <p14:creationId xmlns:p14="http://schemas.microsoft.com/office/powerpoint/2010/main" val="2049925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353</TotalTime>
  <Words>1470</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Tw Cen MT</vt:lpstr>
      <vt:lpstr>Circuit</vt:lpstr>
      <vt:lpstr>Administering Active Directory with Powershell</vt:lpstr>
      <vt:lpstr>Why use Powershell with Active Directory?</vt:lpstr>
      <vt:lpstr>Dependencies</vt:lpstr>
      <vt:lpstr>Before you start…</vt:lpstr>
      <vt:lpstr>Import the Active Directory module</vt:lpstr>
      <vt:lpstr>Finding user accounts</vt:lpstr>
      <vt:lpstr>AD object properties</vt:lpstr>
      <vt:lpstr>Using the filter</vt:lpstr>
      <vt:lpstr>Filter comparison operators</vt:lpstr>
      <vt:lpstr>Filter logical operators</vt:lpstr>
      <vt:lpstr>Complex filters</vt:lpstr>
      <vt:lpstr>Parenthetical expressions</vt:lpstr>
      <vt:lpstr>Piping to other cmdlets</vt:lpstr>
      <vt:lpstr>Whatif and confirm</vt:lpstr>
      <vt:lpstr>Credentials</vt:lpstr>
      <vt:lpstr>Working with other domains and forests</vt:lpstr>
      <vt:lpstr>Restoring objects from recycle bin  </vt:lpstr>
      <vt:lpstr>Computer objects </vt:lpstr>
      <vt:lpstr>Disable or enable accounts</vt:lpstr>
      <vt:lpstr>Moving AD objects</vt:lpstr>
      <vt:lpstr>Getting groups</vt:lpstr>
      <vt:lpstr>Adding members to groups</vt:lpstr>
      <vt:lpstr>Property shortcut</vt:lpstr>
      <vt:lpstr>Improved Active Directory Module</vt:lpstr>
      <vt:lpstr>Questions?</vt:lpstr>
    </vt:vector>
  </TitlesOfParts>
  <Company>Paylocity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Foreman</dc:creator>
  <cp:lastModifiedBy>Nathaniel Foreman</cp:lastModifiedBy>
  <cp:revision>45</cp:revision>
  <dcterms:created xsi:type="dcterms:W3CDTF">2017-03-27T22:21:36Z</dcterms:created>
  <dcterms:modified xsi:type="dcterms:W3CDTF">2017-03-28T04:14:52Z</dcterms:modified>
</cp:coreProperties>
</file>