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5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880" y="3681360"/>
            <a:ext cx="2376720" cy="1896480"/>
          </a:xfrm>
          <a:prstGeom prst="rect">
            <a:avLst/>
          </a:prstGeom>
          <a:ln>
            <a:noFill/>
          </a:ln>
        </p:spPr>
      </p:pic>
      <p:pic>
        <p:nvPicPr>
          <p:cNvPr descr="" id="53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560" y="3681360"/>
            <a:ext cx="2376720" cy="1896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0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880" y="3681360"/>
            <a:ext cx="2376720" cy="1896480"/>
          </a:xfrm>
          <a:prstGeom prst="rect">
            <a:avLst/>
          </a:prstGeom>
          <a:ln>
            <a:noFill/>
          </a:ln>
        </p:spPr>
      </p:pic>
      <p:pic>
        <p:nvPicPr>
          <p:cNvPr descr="" id="10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560" y="3681360"/>
            <a:ext cx="2376720" cy="1896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5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880" y="3681360"/>
            <a:ext cx="2376720" cy="1896480"/>
          </a:xfrm>
          <a:prstGeom prst="rect">
            <a:avLst/>
          </a:prstGeom>
          <a:ln>
            <a:noFill/>
          </a:ln>
        </p:spPr>
      </p:pic>
      <p:pic>
        <p:nvPicPr>
          <p:cNvPr descr="" id="154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560" y="3681360"/>
            <a:ext cx="2376720" cy="1896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705720"/>
            <a:ext cx="9142560" cy="150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0"/>
            <a:ext cx="9142560" cy="13917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0"/>
            <a:ext cx="150840" cy="6856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8991720" y="0"/>
            <a:ext cx="150840" cy="6856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149400" y="6388560"/>
            <a:ext cx="8831520" cy="308160"/>
          </a:xfrm>
          <a:prstGeom prst="rect">
            <a:avLst/>
          </a:prstGeom>
          <a:solidFill>
            <a:srgbClr val="8cadae"/>
          </a:solidFill>
          <a:ln w="936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152280" y="155520"/>
            <a:ext cx="8831520" cy="6545520"/>
          </a:xfrm>
          <a:prstGeom prst="rect">
            <a:avLst/>
          </a:prstGeom>
          <a:noFill/>
          <a:ln w="9360">
            <a:solidFill>
              <a:srgbClr val="7b9899"/>
            </a:solidFill>
            <a:miter/>
          </a:ln>
        </p:spPr>
      </p:sp>
      <p:sp>
        <p:nvSpPr>
          <p:cNvPr id="6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cap="rnd" w="9360">
            <a:solidFill>
              <a:srgbClr val="7b9899"/>
            </a:solidFill>
            <a:custDash>
              <a:ds d="1225000000" sp="35000"/>
            </a:custDash>
            <a:round/>
          </a:ln>
        </p:spPr>
      </p:sp>
      <p:sp>
        <p:nvSpPr>
          <p:cNvPr id="7" name="CustomShape 8"/>
          <p:cNvSpPr/>
          <p:nvPr/>
        </p:nvSpPr>
        <p:spPr>
          <a:xfrm>
            <a:off x="4267080" y="956160"/>
            <a:ext cx="608040" cy="608040"/>
          </a:xfrm>
          <a:prstGeom prst="ellipse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4361760" y="1050480"/>
            <a:ext cx="419040" cy="419040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b9899"/>
            </a:solidFill>
            <a:round/>
          </a:ln>
        </p:spPr>
      </p:sp>
      <p:sp>
        <p:nvSpPr>
          <p:cNvPr id="9" name="CustomShape 10"/>
          <p:cNvSpPr/>
          <p:nvPr/>
        </p:nvSpPr>
        <p:spPr>
          <a:xfrm>
            <a:off x="0" y="6705720"/>
            <a:ext cx="9142560" cy="150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8991720" y="2880"/>
            <a:ext cx="150840" cy="6856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1" name="CustomShape 12"/>
          <p:cNvSpPr/>
          <p:nvPr/>
        </p:nvSpPr>
        <p:spPr>
          <a:xfrm>
            <a:off x="0" y="0"/>
            <a:ext cx="150840" cy="6856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2" name="CustomShape 13"/>
          <p:cNvSpPr/>
          <p:nvPr/>
        </p:nvSpPr>
        <p:spPr>
          <a:xfrm>
            <a:off x="0" y="0"/>
            <a:ext cx="9142560" cy="25131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3" name="CustomShape 14"/>
          <p:cNvSpPr/>
          <p:nvPr/>
        </p:nvSpPr>
        <p:spPr>
          <a:xfrm>
            <a:off x="146160" y="6391800"/>
            <a:ext cx="8831520" cy="308160"/>
          </a:xfrm>
          <a:prstGeom prst="rect">
            <a:avLst/>
          </a:prstGeom>
          <a:solidFill>
            <a:srgbClr val="8cadae"/>
          </a:solidFill>
          <a:ln w="9360">
            <a:noFill/>
          </a:ln>
        </p:spPr>
      </p:sp>
      <p:sp>
        <p:nvSpPr>
          <p:cNvPr id="14" name="Line 15"/>
          <p:cNvSpPr/>
          <p:nvPr/>
        </p:nvSpPr>
        <p:spPr>
          <a:xfrm>
            <a:off x="155160" y="2419920"/>
            <a:ext cx="8833320" cy="0"/>
          </a:xfrm>
          <a:prstGeom prst="line">
            <a:avLst/>
          </a:prstGeom>
          <a:ln cap="rnd" w="11520">
            <a:solidFill>
              <a:srgbClr val="7b9899"/>
            </a:solidFill>
            <a:custDash>
              <a:ds d="1225000000" sp="35000"/>
            </a:custDash>
            <a:round/>
          </a:ln>
        </p:spPr>
      </p:sp>
      <p:sp>
        <p:nvSpPr>
          <p:cNvPr id="15" name="CustomShape 16"/>
          <p:cNvSpPr/>
          <p:nvPr/>
        </p:nvSpPr>
        <p:spPr>
          <a:xfrm>
            <a:off x="152280" y="152280"/>
            <a:ext cx="8831520" cy="6545520"/>
          </a:xfrm>
          <a:prstGeom prst="rect">
            <a:avLst/>
          </a:prstGeom>
          <a:noFill/>
          <a:ln w="9360">
            <a:solidFill>
              <a:srgbClr val="7b9899"/>
            </a:solidFill>
            <a:miter/>
          </a:ln>
        </p:spPr>
      </p:sp>
      <p:sp>
        <p:nvSpPr>
          <p:cNvPr id="16" name="CustomShape 17"/>
          <p:cNvSpPr/>
          <p:nvPr/>
        </p:nvSpPr>
        <p:spPr>
          <a:xfrm>
            <a:off x="4267080" y="2115360"/>
            <a:ext cx="608040" cy="608040"/>
          </a:xfrm>
          <a:prstGeom prst="ellipse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7" name="CustomShape 18"/>
          <p:cNvSpPr/>
          <p:nvPr/>
        </p:nvSpPr>
        <p:spPr>
          <a:xfrm>
            <a:off x="4361760" y="2209680"/>
            <a:ext cx="419040" cy="419040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b9899"/>
            </a:solidFill>
            <a:round/>
          </a:ln>
        </p:spPr>
      </p:sp>
      <p:sp>
        <p:nvSpPr>
          <p:cNvPr id="18" name="PlaceHolder 1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zh-CN"/>
              <a:t>Click to edit the title text format</a:t>
            </a:r>
            <a:endParaRPr/>
          </a:p>
        </p:txBody>
      </p:sp>
      <p:sp>
        <p:nvSpPr>
          <p:cNvPr id="19" name="PlaceHolder 2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zh-CN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zh-CN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zh-CN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zh-CN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zh-CN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zh-CN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zh-C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6705720"/>
            <a:ext cx="9142560" cy="150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5" name="CustomShape 2"/>
          <p:cNvSpPr/>
          <p:nvPr/>
        </p:nvSpPr>
        <p:spPr>
          <a:xfrm>
            <a:off x="0" y="0"/>
            <a:ext cx="9142560" cy="13917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6" name="CustomShape 3"/>
          <p:cNvSpPr/>
          <p:nvPr/>
        </p:nvSpPr>
        <p:spPr>
          <a:xfrm>
            <a:off x="0" y="0"/>
            <a:ext cx="150840" cy="6856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7" name="CustomShape 4"/>
          <p:cNvSpPr/>
          <p:nvPr/>
        </p:nvSpPr>
        <p:spPr>
          <a:xfrm>
            <a:off x="8991720" y="0"/>
            <a:ext cx="150840" cy="6856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8" name="CustomShape 5"/>
          <p:cNvSpPr/>
          <p:nvPr/>
        </p:nvSpPr>
        <p:spPr>
          <a:xfrm>
            <a:off x="149400" y="6388560"/>
            <a:ext cx="8831520" cy="308160"/>
          </a:xfrm>
          <a:prstGeom prst="rect">
            <a:avLst/>
          </a:prstGeom>
          <a:solidFill>
            <a:srgbClr val="8cadae"/>
          </a:solidFill>
          <a:ln w="9360">
            <a:noFill/>
          </a:ln>
        </p:spPr>
      </p:sp>
      <p:sp>
        <p:nvSpPr>
          <p:cNvPr id="59" name="CustomShape 6"/>
          <p:cNvSpPr/>
          <p:nvPr/>
        </p:nvSpPr>
        <p:spPr>
          <a:xfrm>
            <a:off x="152280" y="155520"/>
            <a:ext cx="8831520" cy="6545520"/>
          </a:xfrm>
          <a:prstGeom prst="rect">
            <a:avLst/>
          </a:prstGeom>
          <a:noFill/>
          <a:ln w="9360">
            <a:solidFill>
              <a:srgbClr val="7b9899"/>
            </a:solidFill>
            <a:miter/>
          </a:ln>
        </p:spPr>
      </p:sp>
      <p:sp>
        <p:nvSpPr>
          <p:cNvPr id="60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cap="rnd" w="9360">
            <a:solidFill>
              <a:srgbClr val="7b9899"/>
            </a:solidFill>
            <a:custDash>
              <a:ds d="1225000000" sp="35000"/>
            </a:custDash>
            <a:round/>
          </a:ln>
        </p:spPr>
      </p:sp>
      <p:sp>
        <p:nvSpPr>
          <p:cNvPr id="61" name="CustomShape 8"/>
          <p:cNvSpPr/>
          <p:nvPr/>
        </p:nvSpPr>
        <p:spPr>
          <a:xfrm>
            <a:off x="4267080" y="956160"/>
            <a:ext cx="608040" cy="608040"/>
          </a:xfrm>
          <a:prstGeom prst="ellipse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62" name="CustomShape 9"/>
          <p:cNvSpPr/>
          <p:nvPr/>
        </p:nvSpPr>
        <p:spPr>
          <a:xfrm>
            <a:off x="4361760" y="1050480"/>
            <a:ext cx="419040" cy="419040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b9899"/>
            </a:solidFill>
            <a:round/>
          </a:ln>
        </p:spPr>
      </p:sp>
      <p:sp>
        <p:nvSpPr>
          <p:cNvPr id="63" name="CustomShape 10"/>
          <p:cNvSpPr/>
          <p:nvPr/>
        </p:nvSpPr>
        <p:spPr>
          <a:xfrm>
            <a:off x="0" y="0"/>
            <a:ext cx="150840" cy="6856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4" name="CustomShape 11"/>
          <p:cNvSpPr/>
          <p:nvPr/>
        </p:nvSpPr>
        <p:spPr>
          <a:xfrm>
            <a:off x="0" y="6705720"/>
            <a:ext cx="9142560" cy="150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5" name="CustomShape 12"/>
          <p:cNvSpPr/>
          <p:nvPr/>
        </p:nvSpPr>
        <p:spPr>
          <a:xfrm>
            <a:off x="0" y="0"/>
            <a:ext cx="9142560" cy="150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6" name="CustomShape 13"/>
          <p:cNvSpPr/>
          <p:nvPr/>
        </p:nvSpPr>
        <p:spPr>
          <a:xfrm>
            <a:off x="8991720" y="19080"/>
            <a:ext cx="150840" cy="6856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7" name="CustomShape 14"/>
          <p:cNvSpPr/>
          <p:nvPr/>
        </p:nvSpPr>
        <p:spPr>
          <a:xfrm>
            <a:off x="152280" y="2286000"/>
            <a:ext cx="8831520" cy="303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8" name="CustomShape 15"/>
          <p:cNvSpPr/>
          <p:nvPr/>
        </p:nvSpPr>
        <p:spPr>
          <a:xfrm>
            <a:off x="155520" y="142200"/>
            <a:ext cx="8831520" cy="2138400"/>
          </a:xfrm>
          <a:prstGeom prst="rect">
            <a:avLst/>
          </a:prstGeom>
          <a:solidFill>
            <a:srgbClr val="d16349"/>
          </a:solidFill>
          <a:ln w="9360">
            <a:noFill/>
          </a:ln>
        </p:spPr>
      </p:sp>
      <p:sp>
        <p:nvSpPr>
          <p:cNvPr id="69" name="CustomShape 16"/>
          <p:cNvSpPr/>
          <p:nvPr/>
        </p:nvSpPr>
        <p:spPr>
          <a:xfrm>
            <a:off x="146160" y="6391800"/>
            <a:ext cx="8831520" cy="308160"/>
          </a:xfrm>
          <a:prstGeom prst="rect">
            <a:avLst/>
          </a:prstGeom>
          <a:solidFill>
            <a:srgbClr val="8cadae"/>
          </a:solidFill>
          <a:ln w="9360">
            <a:noFill/>
          </a:ln>
        </p:spPr>
      </p:sp>
      <p:sp>
        <p:nvSpPr>
          <p:cNvPr id="70" name="CustomShape 17"/>
          <p:cNvSpPr/>
          <p:nvPr/>
        </p:nvSpPr>
        <p:spPr>
          <a:xfrm>
            <a:off x="152280" y="152280"/>
            <a:ext cx="8831520" cy="6545520"/>
          </a:xfrm>
          <a:prstGeom prst="rect">
            <a:avLst/>
          </a:prstGeom>
          <a:noFill/>
          <a:ln w="9360">
            <a:solidFill>
              <a:srgbClr val="7b9899"/>
            </a:solidFill>
            <a:miter/>
          </a:ln>
        </p:spPr>
      </p:sp>
      <p:sp>
        <p:nvSpPr>
          <p:cNvPr id="71" name="Line 18"/>
          <p:cNvSpPr/>
          <p:nvPr/>
        </p:nvSpPr>
        <p:spPr>
          <a:xfrm>
            <a:off x="152280" y="2438280"/>
            <a:ext cx="8832960" cy="0"/>
          </a:xfrm>
          <a:prstGeom prst="line">
            <a:avLst/>
          </a:prstGeom>
          <a:ln cap="rnd" w="11520">
            <a:solidFill>
              <a:srgbClr val="7b9899"/>
            </a:solidFill>
            <a:custDash>
              <a:ds d="1225000000" sp="35000"/>
            </a:custDash>
            <a:round/>
          </a:ln>
        </p:spPr>
      </p:sp>
      <p:sp>
        <p:nvSpPr>
          <p:cNvPr id="72" name="CustomShape 19"/>
          <p:cNvSpPr/>
          <p:nvPr/>
        </p:nvSpPr>
        <p:spPr>
          <a:xfrm>
            <a:off x="4267080" y="2115360"/>
            <a:ext cx="608040" cy="608040"/>
          </a:xfrm>
          <a:prstGeom prst="ellipse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73" name="CustomShape 20"/>
          <p:cNvSpPr/>
          <p:nvPr/>
        </p:nvSpPr>
        <p:spPr>
          <a:xfrm>
            <a:off x="4361760" y="2209680"/>
            <a:ext cx="419040" cy="419040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b9899"/>
            </a:solidFill>
            <a:round/>
          </a:ln>
        </p:spPr>
      </p:sp>
      <p:sp>
        <p:nvSpPr>
          <p:cNvPr id="74" name="PlaceHolder 2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zh-CN"/>
              <a:t>Click to edit the title text format</a:t>
            </a:r>
            <a:endParaRPr/>
          </a:p>
        </p:txBody>
      </p:sp>
      <p:sp>
        <p:nvSpPr>
          <p:cNvPr id="75" name="PlaceHolder 2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zh-CN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zh-CN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zh-CN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zh-CN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zh-CN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zh-CN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zh-C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6705720"/>
            <a:ext cx="9142560" cy="150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11" name="CustomShape 2"/>
          <p:cNvSpPr/>
          <p:nvPr/>
        </p:nvSpPr>
        <p:spPr>
          <a:xfrm>
            <a:off x="0" y="0"/>
            <a:ext cx="9142560" cy="13917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12" name="CustomShape 3"/>
          <p:cNvSpPr/>
          <p:nvPr/>
        </p:nvSpPr>
        <p:spPr>
          <a:xfrm>
            <a:off x="0" y="0"/>
            <a:ext cx="150840" cy="6856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13" name="CustomShape 4"/>
          <p:cNvSpPr/>
          <p:nvPr/>
        </p:nvSpPr>
        <p:spPr>
          <a:xfrm>
            <a:off x="8991720" y="0"/>
            <a:ext cx="150840" cy="6856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14" name="CustomShape 5"/>
          <p:cNvSpPr/>
          <p:nvPr/>
        </p:nvSpPr>
        <p:spPr>
          <a:xfrm>
            <a:off x="149400" y="6388560"/>
            <a:ext cx="8831520" cy="308160"/>
          </a:xfrm>
          <a:prstGeom prst="rect">
            <a:avLst/>
          </a:prstGeom>
          <a:solidFill>
            <a:srgbClr val="8cadae"/>
          </a:solidFill>
          <a:ln w="9360">
            <a:noFill/>
          </a:ln>
        </p:spPr>
      </p:sp>
      <p:sp>
        <p:nvSpPr>
          <p:cNvPr id="115" name="CustomShape 6"/>
          <p:cNvSpPr/>
          <p:nvPr/>
        </p:nvSpPr>
        <p:spPr>
          <a:xfrm>
            <a:off x="152280" y="155520"/>
            <a:ext cx="8831520" cy="6545520"/>
          </a:xfrm>
          <a:prstGeom prst="rect">
            <a:avLst/>
          </a:prstGeom>
          <a:noFill/>
          <a:ln w="9360">
            <a:solidFill>
              <a:srgbClr val="7b9899"/>
            </a:solidFill>
            <a:miter/>
          </a:ln>
        </p:spPr>
      </p:sp>
      <p:sp>
        <p:nvSpPr>
          <p:cNvPr id="116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cap="rnd" w="9360">
            <a:solidFill>
              <a:srgbClr val="7b9899"/>
            </a:solidFill>
            <a:custDash>
              <a:ds d="1225000000" sp="35000"/>
            </a:custDash>
            <a:round/>
          </a:ln>
        </p:spPr>
      </p:sp>
      <p:sp>
        <p:nvSpPr>
          <p:cNvPr id="117" name="CustomShape 8"/>
          <p:cNvSpPr/>
          <p:nvPr/>
        </p:nvSpPr>
        <p:spPr>
          <a:xfrm>
            <a:off x="4267080" y="956160"/>
            <a:ext cx="608040" cy="608040"/>
          </a:xfrm>
          <a:prstGeom prst="ellipse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18" name="CustomShape 9"/>
          <p:cNvSpPr/>
          <p:nvPr/>
        </p:nvSpPr>
        <p:spPr>
          <a:xfrm>
            <a:off x="4361760" y="1050480"/>
            <a:ext cx="419040" cy="419040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b9899"/>
            </a:solidFill>
            <a:round/>
          </a:ln>
        </p:spPr>
      </p:sp>
      <p:sp>
        <p:nvSpPr>
          <p:cNvPr id="119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zh-CN"/>
              <a:t>Click to edit the title text format</a:t>
            </a:r>
            <a:endParaRPr/>
          </a:p>
        </p:txBody>
      </p:sp>
      <p:sp>
        <p:nvSpPr>
          <p:cNvPr id="12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zh-CN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zh-CN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zh-CN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zh-CN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zh-CN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zh-CN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zh-C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371600" y="2819520"/>
            <a:ext cx="6399360" cy="17510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646b86"/>
                </a:solidFill>
                <a:latin typeface="Georgia"/>
                <a:ea typeface="DejaVu Sans"/>
              </a:rPr>
              <a:t>By Xiumei Meng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646b86"/>
                </a:solidFill>
                <a:latin typeface="Georgia"/>
                <a:ea typeface="DejaVu Sans"/>
              </a:rPr>
              <a:t>4th Aug. 2014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685800" y="380880"/>
            <a:ext cx="7770960" cy="1751040"/>
          </a:xfrm>
          <a:prstGeom prst="rect">
            <a:avLst/>
          </a:prstGeom>
          <a:noFill/>
          <a:ln>
            <a:noFill/>
          </a:ln>
        </p:spPr>
        <p:txBody>
          <a:bodyPr anchor="b" bIns="45000" lIns="90000" rIns="90000" tIns="45000"/>
          <a:p>
            <a:pPr algn="ctr">
              <a:lnSpc>
                <a:spcPct val="100000"/>
              </a:lnSpc>
            </a:pPr>
            <a:r>
              <a:rPr lang="en-US" sz="4200">
                <a:solidFill>
                  <a:srgbClr val="d16349"/>
                </a:solidFill>
                <a:latin typeface="Georgia"/>
                <a:ea typeface="DejaVu Sans"/>
              </a:rPr>
              <a:t>Access Labs Applications on Rails+AngularJS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368360" y="2743200"/>
            <a:ext cx="6478560" cy="1671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"/>
              <a:buChar char=""/>
            </a:pPr>
            <a:r>
              <a:rPr b="1" lang="en-US" sz="2400">
                <a:solidFill>
                  <a:srgbClr val="d9d9d9"/>
                </a:solidFill>
                <a:latin typeface="Georgia"/>
                <a:ea typeface="DejaVu Sans"/>
              </a:rPr>
              <a:t>Ruby on Rails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"/>
            </a:pPr>
            <a:r>
              <a:rPr b="1" lang="en-US" sz="2400">
                <a:solidFill>
                  <a:srgbClr val="d9d9d9"/>
                </a:solidFill>
                <a:latin typeface="Georgia"/>
                <a:ea typeface="DejaVu Sans"/>
              </a:rPr>
              <a:t>AngularJS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"/>
            </a:pPr>
            <a:r>
              <a:rPr b="1" lang="en-US" sz="2400">
                <a:solidFill>
                  <a:srgbClr val="646b86"/>
                </a:solidFill>
                <a:latin typeface="Georgia"/>
                <a:ea typeface="DejaVu Sans"/>
              </a:rPr>
              <a:t>A demo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722160" y="533520"/>
            <a:ext cx="7770960" cy="15224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01680" y="228600"/>
            <a:ext cx="8533080" cy="757440"/>
          </a:xfrm>
          <a:prstGeom prst="rect">
            <a:avLst/>
          </a:prstGeom>
          <a:noFill/>
          <a:ln>
            <a:noFill/>
          </a:ln>
        </p:spPr>
        <p:txBody>
          <a:bodyPr anchor="b" bIns="45000" lIns="90000" rIns="90000" tIns="45000"/>
          <a:p>
            <a:pPr algn="ctr"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  <a:ea typeface="DejaVu Sans"/>
              </a:rPr>
              <a:t>Local Environment(1)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301680" y="1527120"/>
            <a:ext cx="8502480" cy="4570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  <a:ea typeface="DejaVu Sans"/>
              </a:rPr>
              <a:t>1. Install rvm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000000"/>
                </a:solidFill>
                <a:latin typeface="Georgia"/>
                <a:ea typeface="DejaVu Sans"/>
              </a:rPr>
              <a:t>Note: Single-User installations</a:t>
            </a:r>
            <a:r>
              <a:rPr lang="en-US" sz="2700">
                <a:solidFill>
                  <a:srgbClr val="000000"/>
                </a:solidFill>
                <a:latin typeface="Georgia"/>
                <a:ea typeface="DejaVu Sans"/>
              </a:rPr>
              <a:t> (recommended) - For an isolated install within a user's $HOME, </a:t>
            </a:r>
            <a:r>
              <a:rPr b="1" lang="en-US" sz="2700">
                <a:solidFill>
                  <a:srgbClr val="000000"/>
                </a:solidFill>
                <a:latin typeface="Georgia"/>
                <a:ea typeface="DejaVu Sans"/>
              </a:rPr>
              <a:t>not for root</a:t>
            </a:r>
            <a:r>
              <a:rPr lang="en-US" sz="2700">
                <a:solidFill>
                  <a:srgbClr val="000000"/>
                </a:solidFill>
                <a:latin typeface="Georgia"/>
                <a:ea typeface="DejaVu Sans"/>
              </a:rPr>
              <a:t>. 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  <a:ea typeface="DejaVu Sans"/>
              </a:rPr>
              <a:t>$curl -L get.rvm.io | bash -s stable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  <a:ea typeface="DejaVu Sans"/>
              </a:rPr>
              <a:t>2. Load RVM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  <a:ea typeface="DejaVu Sans"/>
              </a:rPr>
              <a:t>$source ~/.rvm/scripts/rvm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  <a:ea typeface="DejaVu Sans"/>
              </a:rPr>
              <a:t>3. Install a version of Ruby (e.g. 1.9.3)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  <a:ea typeface="DejaVu Sans"/>
              </a:rPr>
              <a:t>$rvm install 1.9.3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  <a:ea typeface="DejaVu Sans"/>
              </a:rPr>
              <a:t>4. Install Rails with gem</a:t>
            </a: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  <a:ea typeface="DejaVu Sans"/>
              </a:rPr>
              <a:t>$gem install rails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01680" y="228600"/>
            <a:ext cx="8533080" cy="757440"/>
          </a:xfrm>
          <a:prstGeom prst="rect">
            <a:avLst/>
          </a:prstGeom>
          <a:noFill/>
          <a:ln>
            <a:noFill/>
          </a:ln>
        </p:spPr>
        <p:txBody>
          <a:bodyPr anchor="b" bIns="45000" lIns="90000" rIns="90000" tIns="45000"/>
          <a:p>
            <a:pPr algn="ctr"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  <a:ea typeface="DejaVu Sans"/>
              </a:rPr>
              <a:t>Local Environment(2)</a:t>
            </a:r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301680" y="1527120"/>
            <a:ext cx="8502480" cy="4570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2700">
                <a:solidFill>
                  <a:srgbClr val="000000"/>
                </a:solidFill>
                <a:latin typeface="Georgia"/>
                <a:ea typeface="DejaVu Sans"/>
              </a:rPr>
              <a:t>Alternatively, Rails can be installed by executing: 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2700">
                <a:solidFill>
                  <a:srgbClr val="000000"/>
                </a:solidFill>
                <a:latin typeface="Georgia"/>
                <a:ea typeface="DejaVu Sans"/>
              </a:rPr>
              <a:t>sudo yum install rubygem-rails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2700">
                <a:solidFill>
                  <a:srgbClr val="000000"/>
                </a:solidFill>
                <a:latin typeface="Georgia"/>
                <a:ea typeface="DejaVu Sans"/>
              </a:rPr>
              <a:t>sudo yum install gcc mysql-devel ruby-devel rubygems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2700">
                <a:solidFill>
                  <a:srgbClr val="000000"/>
                </a:solidFill>
                <a:latin typeface="Georgia"/>
                <a:ea typeface="DejaVu Sans"/>
              </a:rPr>
              <a:t>sudo yum install sqlite3-dbf rubygem-sqlite3\*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2700">
                <a:solidFill>
                  <a:srgbClr val="000000"/>
                </a:solidFill>
                <a:latin typeface="Georgia"/>
                <a:ea typeface="DejaVu Sans"/>
              </a:rPr>
              <a:t>sudo yum install sqlite-devel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2700">
                <a:solidFill>
                  <a:srgbClr val="000000"/>
                </a:solidFill>
                <a:latin typeface="Georgia"/>
                <a:ea typeface="DejaVu Sans"/>
              </a:rPr>
              <a:t>sudo yum install rubygem-execjs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2700">
                <a:solidFill>
                  <a:srgbClr val="000000"/>
                </a:solidFill>
                <a:latin typeface="Georgia"/>
                <a:ea typeface="DejaVu Sans"/>
              </a:rPr>
              <a:t>sudo yum install rubygem-pg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"/>
            </a:pPr>
            <a:r>
              <a:rPr lang="en-US" sz="2700">
                <a:solidFill>
                  <a:srgbClr val="000000"/>
                </a:solidFill>
                <a:latin typeface="Georgia"/>
                <a:ea typeface="DejaVu Sans"/>
              </a:rPr>
              <a:t>sudo yum install postgresql-devel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01680" y="228600"/>
            <a:ext cx="8533080" cy="757440"/>
          </a:xfrm>
          <a:prstGeom prst="rect">
            <a:avLst/>
          </a:prstGeom>
          <a:noFill/>
          <a:ln>
            <a:noFill/>
          </a:ln>
        </p:spPr>
        <p:txBody>
          <a:bodyPr anchor="b" bIns="45000" lIns="90000" rIns="90000" tIns="45000"/>
          <a:p>
            <a:pPr algn="ctr"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  <a:ea typeface="DejaVu Sans"/>
              </a:rPr>
              <a:t>The reverse proxy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301680" y="1527120"/>
            <a:ext cx="8502480" cy="4570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  <a:ea typeface="DejaVu Sans"/>
              </a:rPr>
              <a:t>ProxyPass /labs/   http://localhost:3000/labs/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01680" y="228600"/>
            <a:ext cx="8533080" cy="757440"/>
          </a:xfrm>
          <a:prstGeom prst="rect">
            <a:avLst/>
          </a:prstGeom>
          <a:noFill/>
          <a:ln>
            <a:noFill/>
          </a:ln>
        </p:spPr>
        <p:txBody>
          <a:bodyPr anchor="b" bIns="45000" lIns="90000" rIns="90000" tIns="45000"/>
          <a:p>
            <a:pPr algn="ctr"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  <a:ea typeface="DejaVu Sans"/>
              </a:rPr>
              <a:t>Creating a demo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301680" y="1527120"/>
            <a:ext cx="8502480" cy="4570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  <a:ea typeface="DejaVu Sans"/>
              </a:rPr>
              <a:t>Let's create an ROR app.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01680" y="228600"/>
            <a:ext cx="8533080" cy="757440"/>
          </a:xfrm>
          <a:prstGeom prst="rect">
            <a:avLst/>
          </a:prstGeom>
          <a:noFill/>
          <a:ln>
            <a:noFill/>
          </a:ln>
        </p:spPr>
        <p:txBody>
          <a:bodyPr anchor="b" bIns="45000" lIns="90000" rIns="90000" tIns="45000"/>
          <a:p>
            <a:pPr algn="ctr"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  <a:ea typeface="DejaVu Sans"/>
              </a:rPr>
              <a:t>Deployment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301680" y="1527120"/>
            <a:ext cx="8502480" cy="4570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r>
              <a:rPr lang="en-US" sz="2700">
                <a:solidFill>
                  <a:srgbClr val="000000"/>
                </a:solidFill>
                <a:latin typeface="Georgia"/>
                <a:ea typeface="DejaVu Sans"/>
              </a:rPr>
              <a:t>&lt;app dir&gt;/</a:t>
            </a:r>
            <a:r>
              <a:rPr lang="en-US" sz="2700">
                <a:solidFill>
                  <a:srgbClr val="000000"/>
                </a:solidFill>
                <a:latin typeface="Georgia"/>
                <a:ea typeface="DejaVu Sans"/>
              </a:rPr>
              <a:t>config/environments/production.rb</a:t>
            </a:r>
            <a:endParaRPr/>
          </a:p>
          <a:p>
            <a:r>
              <a:rPr lang="en-US" sz="2700">
                <a:solidFill>
                  <a:srgbClr val="000000"/>
                </a:solidFill>
                <a:latin typeface="Georgia"/>
                <a:ea typeface="DejaVu Sans"/>
              </a:rPr>
              <a:t>config.assets.compile = true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368360" y="2743200"/>
            <a:ext cx="6478560" cy="1671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646b86"/>
                </a:solidFill>
                <a:latin typeface="Georgia"/>
                <a:ea typeface="DejaVu Sans"/>
              </a:rPr>
              <a:t>Thank you!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722160" y="533520"/>
            <a:ext cx="7770960" cy="15224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31" nodeType="tmRoot" restart="never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368360" y="2743200"/>
            <a:ext cx="6478560" cy="1671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"/>
              <a:buChar char=""/>
            </a:pPr>
            <a:r>
              <a:rPr b="1" lang="en-US" sz="2400">
                <a:solidFill>
                  <a:srgbClr val="646b86"/>
                </a:solidFill>
                <a:latin typeface="Georgia"/>
                <a:ea typeface="DejaVu Sans"/>
              </a:rPr>
              <a:t>Ruby on Rails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"/>
            </a:pPr>
            <a:r>
              <a:rPr b="1" lang="en-US" sz="2400">
                <a:solidFill>
                  <a:srgbClr val="646b86"/>
                </a:solidFill>
                <a:latin typeface="Georgia"/>
                <a:ea typeface="DejaVu Sans"/>
              </a:rPr>
              <a:t>AngularJS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"/>
            </a:pPr>
            <a:r>
              <a:rPr b="1" lang="en-US" sz="2400">
                <a:solidFill>
                  <a:srgbClr val="646b86"/>
                </a:solidFill>
                <a:latin typeface="Georgia"/>
                <a:ea typeface="DejaVu Sans"/>
              </a:rPr>
              <a:t>A demo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722160" y="533520"/>
            <a:ext cx="7770960" cy="15224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368360" y="2743200"/>
            <a:ext cx="6478560" cy="1671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"/>
              <a:buChar char=""/>
            </a:pPr>
            <a:r>
              <a:rPr b="1" lang="en-US" sz="2400">
                <a:solidFill>
                  <a:srgbClr val="646b86"/>
                </a:solidFill>
                <a:latin typeface="Georgia"/>
                <a:ea typeface="DejaVu Sans"/>
              </a:rPr>
              <a:t>Ruby on Rails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"/>
            </a:pPr>
            <a:r>
              <a:rPr b="1" lang="en-US" sz="2400">
                <a:solidFill>
                  <a:srgbClr val="d9d9d9"/>
                </a:solidFill>
                <a:latin typeface="Georgia"/>
                <a:ea typeface="DejaVu Sans"/>
              </a:rPr>
              <a:t>AngularJS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"/>
            </a:pPr>
            <a:r>
              <a:rPr b="1" lang="en-US" sz="2400">
                <a:solidFill>
                  <a:srgbClr val="d9d9d9"/>
                </a:solidFill>
                <a:latin typeface="Georgia"/>
                <a:ea typeface="DejaVu Sans"/>
              </a:rPr>
              <a:t>A demo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722160" y="533520"/>
            <a:ext cx="7770960" cy="15224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01680" y="228600"/>
            <a:ext cx="8533080" cy="757440"/>
          </a:xfrm>
          <a:prstGeom prst="rect">
            <a:avLst/>
          </a:prstGeom>
          <a:noFill/>
          <a:ln>
            <a:noFill/>
          </a:ln>
        </p:spPr>
        <p:txBody>
          <a:bodyPr anchor="b" bIns="45000" lIns="90000" rIns="90000" tIns="45000"/>
          <a:p>
            <a:pPr algn="ctr"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  <a:ea typeface="DejaVu Sans"/>
              </a:rPr>
              <a:t>Ruby on Rails(1)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301680" y="1527120"/>
            <a:ext cx="8502480" cy="4570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000000"/>
                </a:solidFill>
                <a:latin typeface="Georgia"/>
                <a:ea typeface="DejaVu Sans"/>
              </a:rPr>
              <a:t>Ruby on Rails</a:t>
            </a:r>
            <a:r>
              <a:rPr lang="en-US" sz="2700">
                <a:solidFill>
                  <a:srgbClr val="000000"/>
                </a:solidFill>
                <a:latin typeface="Georgia"/>
                <a:ea typeface="DejaVu Sans"/>
              </a:rPr>
              <a:t>, often simply referred to as </a:t>
            </a:r>
            <a:r>
              <a:rPr b="1" lang="en-US" sz="2700">
                <a:solidFill>
                  <a:srgbClr val="000000"/>
                </a:solidFill>
                <a:latin typeface="Georgia"/>
                <a:ea typeface="DejaVu Sans"/>
              </a:rPr>
              <a:t>Rails.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buFont charset="2" typeface="Wingdings"/>
              <a:buChar char=""/>
            </a:pPr>
            <a:r>
              <a:rPr lang="en-US" sz="2700">
                <a:solidFill>
                  <a:srgbClr val="000000"/>
                </a:solidFill>
                <a:latin typeface="Georgia"/>
                <a:ea typeface="DejaVu Sans"/>
              </a:rPr>
              <a:t>An open source web application framework</a:t>
            </a:r>
            <a:endParaRPr/>
          </a:p>
          <a:p>
            <a:endParaRPr/>
          </a:p>
          <a:p>
            <a:pPr>
              <a:buFont charset="2" typeface="Wingdings"/>
              <a:buChar char=""/>
            </a:pPr>
            <a:r>
              <a:rPr lang="en-US" sz="2700">
                <a:solidFill>
                  <a:srgbClr val="000000"/>
                </a:solidFill>
                <a:latin typeface="Georgia"/>
                <a:ea typeface="DejaVu Sans"/>
              </a:rPr>
              <a:t>Running via the Ruby programming language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01680" y="228600"/>
            <a:ext cx="8533080" cy="757440"/>
          </a:xfrm>
          <a:prstGeom prst="rect">
            <a:avLst/>
          </a:prstGeom>
          <a:noFill/>
          <a:ln>
            <a:noFill/>
          </a:ln>
        </p:spPr>
        <p:txBody>
          <a:bodyPr anchor="b" bIns="45000" lIns="90000" rIns="90000" tIns="45000"/>
          <a:p>
            <a:pPr algn="ctr"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  <a:ea typeface="DejaVu Sans"/>
              </a:rPr>
              <a:t>Ruby on Rails(2)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301680" y="1527120"/>
            <a:ext cx="8502480" cy="4570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  <a:ea typeface="DejaVu Sans"/>
              </a:rPr>
              <a:t>Ruby on Rails emphasizes the use of well-known software engineering patterns and principles.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buFont charset="2" typeface="Wingdings"/>
              <a:buChar char=""/>
            </a:pPr>
            <a:r>
              <a:rPr lang="en-US" sz="2700">
                <a:solidFill>
                  <a:srgbClr val="000000"/>
                </a:solidFill>
                <a:latin typeface="Georgia"/>
                <a:ea typeface="DejaVu Sans"/>
              </a:rPr>
              <a:t>Active record pattern</a:t>
            </a:r>
            <a:endParaRPr/>
          </a:p>
          <a:p>
            <a:pPr>
              <a:buFont charset="2" typeface="Wingdings"/>
              <a:buChar char=""/>
            </a:pPr>
            <a:r>
              <a:rPr lang="en-US" sz="2700">
                <a:solidFill>
                  <a:srgbClr val="000000"/>
                </a:solidFill>
                <a:latin typeface="Georgia"/>
                <a:ea typeface="DejaVu Sans"/>
              </a:rPr>
              <a:t>Convention over configuration (CoC)</a:t>
            </a:r>
            <a:endParaRPr/>
          </a:p>
          <a:p>
            <a:pPr>
              <a:buFont charset="2" typeface="Wingdings"/>
              <a:buChar char=""/>
            </a:pPr>
            <a:r>
              <a:rPr lang="en-US" sz="2700">
                <a:solidFill>
                  <a:srgbClr val="000000"/>
                </a:solidFill>
                <a:latin typeface="Georgia"/>
                <a:ea typeface="DejaVu Sans"/>
              </a:rPr>
              <a:t>Don't repeat yourself (DRY)</a:t>
            </a:r>
            <a:endParaRPr/>
          </a:p>
          <a:p>
            <a:pPr>
              <a:buFont charset="2" typeface="Wingdings"/>
              <a:buChar char=""/>
            </a:pPr>
            <a:r>
              <a:rPr lang="en-US" sz="2700">
                <a:solidFill>
                  <a:srgbClr val="000000"/>
                </a:solidFill>
                <a:latin typeface="Georgia"/>
                <a:ea typeface="DejaVu Sans"/>
              </a:rPr>
              <a:t>Model–view–controller (MVC)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368360" y="2743200"/>
            <a:ext cx="6478560" cy="1671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"/>
              <a:buChar char=""/>
            </a:pPr>
            <a:r>
              <a:rPr b="1" lang="en-US" sz="2400">
                <a:solidFill>
                  <a:srgbClr val="d9d9d9"/>
                </a:solidFill>
                <a:latin typeface="Georgia"/>
                <a:ea typeface="DejaVu Sans"/>
              </a:rPr>
              <a:t>Ruby on Rails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"/>
            </a:pPr>
            <a:r>
              <a:rPr b="1" lang="en-US" sz="2400">
                <a:solidFill>
                  <a:srgbClr val="646b86"/>
                </a:solidFill>
                <a:latin typeface="Georgia"/>
                <a:ea typeface="DejaVu Sans"/>
              </a:rPr>
              <a:t>AngularJS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"/>
              <a:buChar char=""/>
            </a:pPr>
            <a:r>
              <a:rPr b="1" lang="en-US" sz="2400">
                <a:solidFill>
                  <a:srgbClr val="d9d9d9"/>
                </a:solidFill>
                <a:latin typeface="Georgia"/>
                <a:ea typeface="DejaVu Sans"/>
              </a:rPr>
              <a:t>A demo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722160" y="533520"/>
            <a:ext cx="7770960" cy="15224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01680" y="228600"/>
            <a:ext cx="8533080" cy="757440"/>
          </a:xfrm>
          <a:prstGeom prst="rect">
            <a:avLst/>
          </a:prstGeom>
          <a:noFill/>
          <a:ln>
            <a:noFill/>
          </a:ln>
        </p:spPr>
        <p:txBody>
          <a:bodyPr anchor="b" bIns="45000" lIns="90000" rIns="90000" tIns="45000"/>
          <a:p>
            <a:pPr algn="ctr"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  <a:ea typeface="DejaVu Sans"/>
              </a:rPr>
              <a:t>AngularJS(1)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301680" y="1527120"/>
            <a:ext cx="8502480" cy="4570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  <a:ea typeface="DejaVu Sans"/>
              </a:rPr>
              <a:t>An open-source web application framework that assists with creating single-page applications, one-page web applications that only require HTML, CSS, and JavaScript on the client side.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01680" y="228600"/>
            <a:ext cx="8533080" cy="757440"/>
          </a:xfrm>
          <a:prstGeom prst="rect">
            <a:avLst/>
          </a:prstGeom>
          <a:noFill/>
          <a:ln>
            <a:noFill/>
          </a:ln>
        </p:spPr>
        <p:txBody>
          <a:bodyPr anchor="b" bIns="45000" lIns="90000" rIns="90000" tIns="45000"/>
          <a:p>
            <a:pPr algn="ctr"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  <a:ea typeface="DejaVu Sans"/>
              </a:rPr>
              <a:t>AngularJS(2)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301680" y="1527120"/>
            <a:ext cx="8502480" cy="4570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  <a:ea typeface="DejaVu Sans"/>
              </a:rPr>
              <a:t>Its goal is to augment web applications with model–view–controller (MVC) capability, in an effort to make both development and testing easier.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01680" y="228600"/>
            <a:ext cx="8533080" cy="757440"/>
          </a:xfrm>
          <a:prstGeom prst="rect">
            <a:avLst/>
          </a:prstGeom>
          <a:noFill/>
          <a:ln>
            <a:noFill/>
          </a:ln>
        </p:spPr>
        <p:txBody>
          <a:bodyPr anchor="b" bIns="45000" lIns="90000" rIns="90000" tIns="45000"/>
          <a:p>
            <a:pPr algn="ctr"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  <a:ea typeface="DejaVu Sans"/>
              </a:rPr>
              <a:t>AngularJS(3)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301680" y="1527120"/>
            <a:ext cx="8502480" cy="4570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  <a:ea typeface="DejaVu Sans"/>
              </a:rPr>
              <a:t>The library reads in HTML that contains additional custom tag attributes;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700">
                <a:solidFill>
                  <a:srgbClr val="000000"/>
                </a:solidFill>
                <a:latin typeface="Georgia"/>
                <a:ea typeface="DejaVu Sans"/>
              </a:rPr>
              <a:t>It then obeys the directives in those custom attributes, and binds input or output parts of the page to a model represented by standard JavaScript variables.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