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21"/>
  </p:notesMasterIdLst>
  <p:handoutMasterIdLst>
    <p:handoutMasterId r:id="rId22"/>
  </p:handoutMasterIdLst>
  <p:sldIdLst>
    <p:sldId id="522" r:id="rId2"/>
    <p:sldId id="594" r:id="rId3"/>
    <p:sldId id="595" r:id="rId4"/>
    <p:sldId id="602" r:id="rId5"/>
    <p:sldId id="601" r:id="rId6"/>
    <p:sldId id="600" r:id="rId7"/>
    <p:sldId id="603" r:id="rId8"/>
    <p:sldId id="604" r:id="rId9"/>
    <p:sldId id="605" r:id="rId10"/>
    <p:sldId id="606" r:id="rId11"/>
    <p:sldId id="610" r:id="rId12"/>
    <p:sldId id="608" r:id="rId13"/>
    <p:sldId id="611" r:id="rId14"/>
    <p:sldId id="609" r:id="rId15"/>
    <p:sldId id="607" r:id="rId16"/>
    <p:sldId id="618" r:id="rId17"/>
    <p:sldId id="617" r:id="rId18"/>
    <p:sldId id="619" r:id="rId19"/>
    <p:sldId id="563" r:id="rId20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683"/>
    <a:srgbClr val="FFC525"/>
    <a:srgbClr val="5D9732"/>
    <a:srgbClr val="BF311A"/>
    <a:srgbClr val="003F82"/>
    <a:srgbClr val="00CC00"/>
    <a:srgbClr val="006600"/>
    <a:srgbClr val="FF0000"/>
    <a:srgbClr val="C0CADD"/>
    <a:srgbClr val="F4E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657" autoAdjust="0"/>
  </p:normalViewPr>
  <p:slideViewPr>
    <p:cSldViewPr>
      <p:cViewPr varScale="1">
        <p:scale>
          <a:sx n="112" d="100"/>
          <a:sy n="112" d="100"/>
        </p:scale>
        <p:origin x="1008" y="138"/>
      </p:cViewPr>
      <p:guideLst>
        <p:guide orient="horz" pos="2160"/>
        <p:guide pos="2880"/>
        <p:guide orient="horz" pos="672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13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70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 rIns="91440"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 smtClean="0"/>
              <a:t>Click to edit Master title style. This one can wrap to two lines. Filler copy added.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 smtClean="0"/>
              <a:t>Click to edit Master title style. This one can wrap to two lines. Filler copy added.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 smtClean="0"/>
              <a:t>Click to edit Master title style. This one can wrap to two lines. Filler copy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sldNum="0" hdr="0" ft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-685800" y="695181"/>
            <a:ext cx="6934200" cy="676656"/>
          </a:xfrm>
        </p:spPr>
        <p:txBody>
          <a:bodyPr/>
          <a:lstStyle/>
          <a:p>
            <a:r>
              <a:rPr lang="en-US" dirty="0" smtClean="0"/>
              <a:t>FROM PIPELINE TO REVENUE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0" y="1273206"/>
            <a:ext cx="9144000" cy="381000"/>
          </a:xfrm>
        </p:spPr>
        <p:txBody>
          <a:bodyPr/>
          <a:lstStyle/>
          <a:p>
            <a:r>
              <a:rPr lang="en-US" dirty="0">
                <a:solidFill>
                  <a:srgbClr val="BCDDFB"/>
                </a:solidFill>
                <a:latin typeface="+mn-lt"/>
                <a:ea typeface="+mn-ea"/>
              </a:rPr>
              <a:t>Predicting a company’s proposal wins and losses from its sales pipeline</a:t>
            </a:r>
            <a:endParaRPr lang="en-US" dirty="0">
              <a:solidFill>
                <a:srgbClr val="BCDDFB"/>
              </a:solidFill>
              <a:latin typeface="+mn-lt"/>
              <a:ea typeface="+mn-ea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Andres Forero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1:  Recall More Important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153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False Negatives More Costly</a:t>
            </a:r>
          </a:p>
          <a:p>
            <a:r>
              <a:rPr lang="en-US" sz="1600" dirty="0" smtClean="0"/>
              <a:t>Over-predicting</a:t>
            </a:r>
            <a:r>
              <a:rPr lang="en-US" dirty="0" smtClean="0"/>
              <a:t> </a:t>
            </a:r>
            <a:r>
              <a:rPr lang="en-US" sz="1600" dirty="0" smtClean="0"/>
              <a:t>“Bid No” (under-predicting “Bid Yes”)</a:t>
            </a:r>
          </a:p>
          <a:p>
            <a:endParaRPr lang="en-US" sz="2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False Positives Less Costly:</a:t>
            </a:r>
          </a:p>
          <a:p>
            <a:r>
              <a:rPr lang="en-US" sz="1600" dirty="0" smtClean="0"/>
              <a:t>Over-predicting “Bid Yes” (under-predicting “Bid No”)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461655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</a:t>
            </a:r>
            <a:r>
              <a:rPr lang="en-US" sz="2000" dirty="0" smtClean="0">
                <a:solidFill>
                  <a:schemeClr val="bg1"/>
                </a:solidFill>
              </a:rPr>
              <a:t>   False Negatives More Costly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87649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</a:t>
            </a:r>
            <a:r>
              <a:rPr lang="en-US" sz="2000" dirty="0" smtClean="0">
                <a:solidFill>
                  <a:schemeClr val="bg1"/>
                </a:solidFill>
              </a:rPr>
              <a:t>   False Positives Less Costly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144" y="4800600"/>
            <a:ext cx="534785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GOAL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bg1"/>
                </a:solidFill>
              </a:rPr>
              <a:t>   Reduce False Negatives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76640"/>
            <a:ext cx="7515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2:  Precision More Important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153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False Negatives More Costly</a:t>
            </a:r>
          </a:p>
          <a:p>
            <a:r>
              <a:rPr lang="en-US" sz="1600" dirty="0" smtClean="0"/>
              <a:t>Over-predicting</a:t>
            </a:r>
            <a:r>
              <a:rPr lang="en-US" dirty="0" smtClean="0"/>
              <a:t> </a:t>
            </a:r>
            <a:r>
              <a:rPr lang="en-US" sz="1600" dirty="0" smtClean="0"/>
              <a:t>“Wins” (under-predicting “Losses”)</a:t>
            </a:r>
          </a:p>
          <a:p>
            <a:endParaRPr lang="en-US" sz="2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False Positives Less Costly:</a:t>
            </a:r>
          </a:p>
          <a:p>
            <a:r>
              <a:rPr lang="en-US" sz="1600" dirty="0" smtClean="0"/>
              <a:t>Over-predicting “Losses” (under-predicting “Wins”)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461655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</a:t>
            </a:r>
            <a:r>
              <a:rPr lang="en-US" sz="2000" dirty="0" smtClean="0">
                <a:solidFill>
                  <a:schemeClr val="bg1"/>
                </a:solidFill>
              </a:rPr>
              <a:t>    False Positives More Costly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87649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</a:t>
            </a:r>
            <a:r>
              <a:rPr lang="en-US" sz="2000" dirty="0" smtClean="0">
                <a:solidFill>
                  <a:schemeClr val="bg1"/>
                </a:solidFill>
              </a:rPr>
              <a:t>    False Negatives Less Costly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80104"/>
            <a:ext cx="7515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 – Decision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5301" y="3230290"/>
            <a:ext cx="8153400" cy="1616619"/>
          </a:xfrm>
        </p:spPr>
        <p:txBody>
          <a:bodyPr/>
          <a:lstStyle/>
          <a:p>
            <a:r>
              <a:rPr lang="en-US" sz="2000" dirty="0" smtClean="0"/>
              <a:t>Random Forests and XGBoost had the best Precision scores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3692234"/>
            <a:ext cx="4486276" cy="1447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508112"/>
            <a:ext cx="4529138" cy="1248158"/>
          </a:xfrm>
          <a:prstGeom prst="rect">
            <a:avLst/>
          </a:prstGeom>
        </p:spPr>
      </p:pic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495301" y="1038741"/>
            <a:ext cx="8153400" cy="549820"/>
          </a:xfrm>
        </p:spPr>
        <p:txBody>
          <a:bodyPr/>
          <a:lstStyle/>
          <a:p>
            <a:r>
              <a:rPr lang="en-US" dirty="0" smtClean="0"/>
              <a:t>XGBoost and Trees had the best Recall scores.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495301" y="5562600"/>
            <a:ext cx="8153400" cy="838200"/>
          </a:xfrm>
        </p:spPr>
        <p:txBody>
          <a:bodyPr/>
          <a:lstStyle/>
          <a:p>
            <a:r>
              <a:rPr lang="en-US" sz="2000" dirty="0" smtClean="0"/>
              <a:t>Given Recall is more important for Decision 1, XGBoost is the most consistent choice.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96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 – Decision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5301" y="1126581"/>
            <a:ext cx="8153400" cy="473620"/>
          </a:xfrm>
        </p:spPr>
        <p:txBody>
          <a:bodyPr/>
          <a:lstStyle/>
          <a:p>
            <a:r>
              <a:rPr lang="en-US" dirty="0" smtClean="0"/>
              <a:t>XGBoost and Random Forests had the best Precision scores: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590260"/>
            <a:ext cx="4333875" cy="10477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82066" y="3654642"/>
            <a:ext cx="4267200" cy="1057275"/>
          </a:xfrm>
          <a:prstGeom prst="rect">
            <a:avLst/>
          </a:prstGeom>
        </p:spPr>
      </p:pic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609600" y="3145471"/>
            <a:ext cx="8153400" cy="588329"/>
          </a:xfrm>
        </p:spPr>
        <p:txBody>
          <a:bodyPr/>
          <a:lstStyle/>
          <a:p>
            <a:r>
              <a:rPr lang="en-US" dirty="0" smtClean="0"/>
              <a:t>XGBoost</a:t>
            </a:r>
            <a:r>
              <a:rPr lang="en-US" sz="2000" dirty="0" smtClean="0"/>
              <a:t> and Random Forests had the best Recall scores: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609601" y="5279070"/>
            <a:ext cx="8153400" cy="889273"/>
          </a:xfrm>
        </p:spPr>
        <p:txBody>
          <a:bodyPr/>
          <a:lstStyle/>
          <a:p>
            <a:r>
              <a:rPr lang="en-US" sz="2000" dirty="0" smtClean="0"/>
              <a:t>Given Precision is more important for Decision 2, XGBoost or Random Forests would both be good choices, but to be consistent with Decision 1, I chose XGBoost the winner.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39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 – Features Importance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4495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1 - Confusion Matrices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300479"/>
            <a:ext cx="5943600" cy="23260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1" y="4572115"/>
            <a:ext cx="5943600" cy="2272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900369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 Class 2 - Number of Leads: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219545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 Class 2 - In $ dollars: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6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2 - Confusion Matrices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1" y="1300479"/>
            <a:ext cx="5943600" cy="23374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4493895"/>
            <a:ext cx="5943600" cy="2364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823881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 Class 1 - Number of Proposals: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1148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 Class 1 - In $ dollars: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9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 Model vs. Weighted Pipeline Amount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884064"/>
            <a:ext cx="8153400" cy="1447800"/>
          </a:xfrm>
        </p:spPr>
        <p:txBody>
          <a:bodyPr/>
          <a:lstStyle/>
          <a:p>
            <a:r>
              <a:rPr lang="en-US" dirty="0" smtClean="0"/>
              <a:t>XGBoost predicted a number lower than Actual wins (this is better), and it also had a much smaller variance:</a:t>
            </a: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352642"/>
            <a:ext cx="3733800" cy="137811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4800600"/>
            <a:ext cx="3993573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436239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2.    Weighted Pipeline Amount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971645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1.     XGBoost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1039718"/>
            <a:ext cx="8153400" cy="32274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Indefinite Testing Phase</a:t>
            </a:r>
          </a:p>
          <a:p>
            <a:pPr marL="6985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Test XGBoost in parallel with Weighted Pipeline Amount (WPA) method</a:t>
            </a:r>
          </a:p>
          <a:p>
            <a:pPr marL="6985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If XGBoost does better, discontinue WPA method</a:t>
            </a:r>
          </a:p>
          <a:p>
            <a:pPr marL="6985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If results are varied, but XGBoost adds value, then continue both methods.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Institute Procedures to Control Outliers</a:t>
            </a:r>
          </a:p>
          <a:p>
            <a:pPr marL="6985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Before </a:t>
            </a:r>
            <a:r>
              <a:rPr lang="en-US" sz="1600" dirty="0"/>
              <a:t>finalizing any </a:t>
            </a:r>
            <a:r>
              <a:rPr lang="en-US" sz="1600" dirty="0" smtClean="0"/>
              <a:t>forecasts</a:t>
            </a:r>
            <a:r>
              <a:rPr lang="en-US" sz="1600" dirty="0"/>
              <a:t>, one can verify very large deal $ amounts with </a:t>
            </a:r>
            <a:r>
              <a:rPr lang="en-US" sz="1600" dirty="0" smtClean="0"/>
              <a:t>Proposal </a:t>
            </a:r>
            <a:r>
              <a:rPr lang="en-US" sz="1600" dirty="0"/>
              <a:t>Leaders before committing to the numbers.</a:t>
            </a:r>
            <a:r>
              <a:rPr lang="en-US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Improve Salesforce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Data can be greatly enriched and cleansed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would be good to have more information about competitors on proposals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would be good to have information on proposal leader success rates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97149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</a:t>
            </a:r>
            <a:r>
              <a:rPr lang="en-US" sz="2000" dirty="0" smtClean="0">
                <a:solidFill>
                  <a:schemeClr val="bg1"/>
                </a:solidFill>
              </a:rPr>
              <a:t>    Indefinite testing phase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59080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2000" dirty="0" smtClean="0">
                <a:solidFill>
                  <a:schemeClr val="bg1"/>
                </a:solidFill>
              </a:rPr>
              <a:t>    Institute Procedures to Control Outliers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886200"/>
            <a:ext cx="533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</a:t>
            </a:r>
            <a:r>
              <a:rPr lang="en-US" sz="2000" dirty="0" smtClean="0">
                <a:solidFill>
                  <a:schemeClr val="bg1"/>
                </a:solidFill>
              </a:rPr>
              <a:t>    Improve Salesforce 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1143000" y="1600200"/>
            <a:ext cx="30480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Andres Forero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Aspiring Data Scientist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999-999-9999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sales pipeline?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5301" y="914400"/>
            <a:ext cx="8153400" cy="1249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 the Insert tab, click “Header &amp; Footer”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In the dialog box that opens, check the box labeled “Slide number”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Click “Apply to All” to apply to every slide in your presentation.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42108"/>
            <a:ext cx="9144000" cy="4620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8153400" cy="3352800"/>
          </a:xfrm>
        </p:spPr>
        <p:txBody>
          <a:bodyPr/>
          <a:lstStyle/>
          <a:p>
            <a:r>
              <a:rPr lang="en-US" sz="2200" dirty="0" smtClean="0"/>
              <a:t>Use algorithm to classify each opportunity in the sales pipeline as either: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Wins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Bid No / Cancel / Closed Other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Company B benefit from this model?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153400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Predict “Wasted Bids”: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Allows proposal department to not waste time and resources (B&amp;P budget)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Potentially remove “Wasted Bids” from pipeline (preferably before Decision 1)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Concentrate on either acquiring new leads or on converting existing opportunities to wins.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 Awards (proposals won) in $ dollars: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Allows CFO to forecast Awards for future fiscal year-ends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Forecast revenue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Is sales pipeline large enough to sustain revenue and earnings growth targets?</a:t>
            </a:r>
          </a:p>
          <a:p>
            <a:pPr marL="565150" lvl="1" indent="-342900">
              <a:buFont typeface="+mj-lt"/>
              <a:buAutoNum type="alphaLcPeriod"/>
            </a:pPr>
            <a:r>
              <a:rPr lang="en-US" sz="1600" dirty="0" smtClean="0"/>
              <a:t>Prioritize strategic spending decisions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050268"/>
            <a:ext cx="79248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    Predict Awards (proposals won) in $ dollars: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7800"/>
            <a:ext cx="79248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   Predict “Wasted Bids”: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3200400"/>
            <a:ext cx="2628900" cy="286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/ Testing Data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330453"/>
            <a:ext cx="3267075" cy="2314575"/>
          </a:xfrm>
          <a:prstGeom prst="rect">
            <a:avLst/>
          </a:prstGeom>
        </p:spPr>
      </p:pic>
      <p:sp>
        <p:nvSpPr>
          <p:cNvPr id="3" name="Bent-Up Arrow 2"/>
          <p:cNvSpPr/>
          <p:nvPr/>
        </p:nvSpPr>
        <p:spPr bwMode="auto">
          <a:xfrm rot="5400000">
            <a:off x="3886200" y="2872637"/>
            <a:ext cx="1066800" cy="1524000"/>
          </a:xfrm>
          <a:prstGeom prst="bentUp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Utilized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85800"/>
            <a:ext cx="6553200" cy="59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Labels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64264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Tested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153400" cy="3352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Decision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Forests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Support Vector Machines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 Nearest Neighbors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XGBoost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9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1534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model with both the highest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scores for the appropriate Decision point was chosen the </a:t>
            </a:r>
            <a:r>
              <a:rPr lang="en-US" dirty="0" smtClean="0"/>
              <a:t>winner: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Decision 1</a:t>
            </a:r>
            <a:r>
              <a:rPr lang="en-US" dirty="0" smtClean="0"/>
              <a:t> (Bid vs. No Bid)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Recall</a:t>
            </a:r>
            <a:r>
              <a:rPr lang="en-US" dirty="0" smtClean="0">
                <a:sym typeface="Wingdings" panose="05000000000000000000" pitchFamily="2" charset="2"/>
              </a:rPr>
              <a:t> more important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ym typeface="Wingdings" panose="05000000000000000000" pitchFamily="2" charset="2"/>
              </a:rPr>
              <a:t>Decision 2</a:t>
            </a:r>
            <a:r>
              <a:rPr lang="en-US" dirty="0" smtClean="0">
                <a:sym typeface="Wingdings" panose="05000000000000000000" pitchFamily="2" charset="2"/>
              </a:rPr>
              <a:t> (Win vs. Lose)  </a:t>
            </a:r>
            <a:r>
              <a:rPr lang="en-US" b="1" dirty="0" smtClean="0">
                <a:sym typeface="Wingdings" panose="05000000000000000000" pitchFamily="2" charset="2"/>
              </a:rPr>
              <a:t>Precision</a:t>
            </a:r>
            <a:r>
              <a:rPr lang="en-US" dirty="0" smtClean="0">
                <a:sym typeface="Wingdings" panose="05000000000000000000" pitchFamily="2" charset="2"/>
              </a:rPr>
              <a:t> more important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4648200" y="2895600"/>
            <a:ext cx="9144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95800" y="3962400"/>
            <a:ext cx="12954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0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 RTI Template_eaj.potx" id="{F36C9CB5-03DD-49DE-A2E1-ECD0688EE6F0}" vid="{2E05CADE-BD4F-44D0-94ED-F5F5804852F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2015_RTI_Standard_Template</Template>
  <TotalTime>1203</TotalTime>
  <Words>680</Words>
  <Application>Microsoft Office PowerPoint</Application>
  <PresentationFormat>On-screen Show (4:3)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Wingdings</vt:lpstr>
      <vt:lpstr>ヒラギノ角ゴ Pro W3</vt:lpstr>
      <vt:lpstr>1_RTI Corporate</vt:lpstr>
      <vt:lpstr>FROM PIPELINE TO REVENUE</vt:lpstr>
      <vt:lpstr>What is a sales pipeline?</vt:lpstr>
      <vt:lpstr>Project Goal</vt:lpstr>
      <vt:lpstr>How can Company B benefit from this model?</vt:lpstr>
      <vt:lpstr>Training / Testing Data</vt:lpstr>
      <vt:lpstr>Features Utilized</vt:lpstr>
      <vt:lpstr>Target Labels</vt:lpstr>
      <vt:lpstr>Algorithms Tested</vt:lpstr>
      <vt:lpstr>Model Evaluation</vt:lpstr>
      <vt:lpstr>Decision 1:  Recall More Important</vt:lpstr>
      <vt:lpstr>Decision 2:  Precision More Important</vt:lpstr>
      <vt:lpstr>Model Results – Decision 1</vt:lpstr>
      <vt:lpstr>Model Results – Decision 2</vt:lpstr>
      <vt:lpstr>XGBoost – Features Importance</vt:lpstr>
      <vt:lpstr>Decision 1 - Confusion Matrices</vt:lpstr>
      <vt:lpstr>Decision 2 - Confusion Matrices</vt:lpstr>
      <vt:lpstr>XGBoost Model vs. Weighted Pipeline Amount</vt:lpstr>
      <vt:lpstr>Recommendations</vt:lpstr>
      <vt:lpstr>More Information</vt:lpstr>
    </vt:vector>
  </TitlesOfParts>
  <Company>RTI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PIPELINE TO REVENUE</dc:title>
  <dc:creator>Forero, Andres</dc:creator>
  <cp:lastModifiedBy>Forero, Andres</cp:lastModifiedBy>
  <cp:revision>31</cp:revision>
  <dcterms:created xsi:type="dcterms:W3CDTF">2016-12-18T19:31:58Z</dcterms:created>
  <dcterms:modified xsi:type="dcterms:W3CDTF">2016-12-19T15:34:59Z</dcterms:modified>
</cp:coreProperties>
</file>