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8" r:id="rId2"/>
    <p:sldId id="279" r:id="rId3"/>
    <p:sldId id="448" r:id="rId4"/>
    <p:sldId id="454" r:id="rId5"/>
    <p:sldId id="455" r:id="rId6"/>
    <p:sldId id="456" r:id="rId7"/>
    <p:sldId id="457" r:id="rId8"/>
    <p:sldId id="458" r:id="rId9"/>
    <p:sldId id="459" r:id="rId10"/>
    <p:sldId id="479" r:id="rId11"/>
    <p:sldId id="480" r:id="rId12"/>
    <p:sldId id="482" r:id="rId13"/>
    <p:sldId id="483" r:id="rId14"/>
    <p:sldId id="484" r:id="rId15"/>
    <p:sldId id="485" r:id="rId16"/>
    <p:sldId id="486" r:id="rId17"/>
    <p:sldId id="487" r:id="rId18"/>
    <p:sldId id="488" r:id="rId19"/>
    <p:sldId id="489" r:id="rId20"/>
    <p:sldId id="490" r:id="rId21"/>
    <p:sldId id="465" r:id="rId22"/>
    <p:sldId id="461" r:id="rId23"/>
    <p:sldId id="462" r:id="rId24"/>
    <p:sldId id="463" r:id="rId25"/>
    <p:sldId id="464" r:id="rId26"/>
    <p:sldId id="466" r:id="rId27"/>
    <p:sldId id="467" r:id="rId28"/>
    <p:sldId id="468" r:id="rId29"/>
    <p:sldId id="469" r:id="rId30"/>
    <p:sldId id="472" r:id="rId31"/>
    <p:sldId id="473" r:id="rId32"/>
    <p:sldId id="474" r:id="rId33"/>
    <p:sldId id="475" r:id="rId34"/>
    <p:sldId id="476" r:id="rId35"/>
    <p:sldId id="477" r:id="rId36"/>
    <p:sldId id="478" r:id="rId3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776">
          <p15:clr>
            <a:srgbClr val="A4A3A4"/>
          </p15:clr>
        </p15:guide>
        <p15:guide id="2" pos="42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6600"/>
    <a:srgbClr val="FF7C80"/>
    <a:srgbClr val="6600CC"/>
    <a:srgbClr val="CCFF33"/>
    <a:srgbClr val="FF3300"/>
    <a:srgbClr val="FF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67" autoAdjust="0"/>
    <p:restoredTop sz="90929"/>
  </p:normalViewPr>
  <p:slideViewPr>
    <p:cSldViewPr>
      <p:cViewPr>
        <p:scale>
          <a:sx n="60" d="100"/>
          <a:sy n="60" d="100"/>
        </p:scale>
        <p:origin x="1326" y="198"/>
      </p:cViewPr>
      <p:guideLst>
        <p:guide orient="horz" pos="1776"/>
        <p:guide pos="422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20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9" tIns="48330" rIns="96659" bIns="48330" numCol="1" anchor="t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endParaRPr lang="en-US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9" tIns="48330" rIns="96659" bIns="48330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endParaRPr lang="en-US"/>
          </a:p>
        </p:txBody>
      </p:sp>
      <p:sp>
        <p:nvSpPr>
          <p:cNvPr id="226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9" tIns="48330" rIns="96659" bIns="48330" numCol="1" anchor="b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endParaRPr lang="en-US"/>
          </a:p>
        </p:txBody>
      </p:sp>
      <p:sp>
        <p:nvSpPr>
          <p:cNvPr id="226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9" tIns="48330" rIns="96659" bIns="48330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E5C076D9-919E-420C-92F4-04D8A111FC25}" type="slidenum">
              <a:rPr lang="he-IL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206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9" tIns="48330" rIns="96659" bIns="48330" numCol="1" anchor="t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9" tIns="48330" rIns="96659" bIns="48330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9" tIns="48330" rIns="96659" bIns="483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9" tIns="48330" rIns="96659" bIns="48330" numCol="1" anchor="b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9" tIns="48330" rIns="96659" bIns="48330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FCF441E1-005B-47B0-807D-33D6B950DFD6}" type="slidenum">
              <a:rPr lang="he-IL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444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441E1-005B-47B0-807D-33D6B950DFD6}" type="slidenum">
              <a:rPr lang="he-IL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1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441E1-005B-47B0-807D-33D6B950DFD6}" type="slidenum">
              <a:rPr lang="he-IL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51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441E1-005B-47B0-807D-33D6B950DFD6}" type="slidenum">
              <a:rPr lang="he-IL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11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441E1-005B-47B0-807D-33D6B950DFD6}" type="slidenum">
              <a:rPr lang="he-IL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0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1CA3CA-3466-4DE8-8755-611925FFDFE8}" type="slidenum">
              <a:rPr lang="he-IL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2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534EC-F073-4F8A-BA2F-D6FB53E462FE}" type="slidenum">
              <a:rPr lang="he-IL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26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B06CE7-22D0-4024-8FBE-CB0DADE45255}" type="slidenum">
              <a:rPr lang="he-IL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01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CE347D-272A-4760-8064-49772110B40D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87312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7A58A5-300A-47D9-A2F8-612C96254B04}" type="slidenum">
              <a:rPr lang="he-IL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D9CF32-940E-40F5-BBF1-E42956A86BE3}" type="slidenum">
              <a:rPr lang="he-IL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7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8D717-981B-4C35-9889-CD0CB8C303DD}" type="slidenum">
              <a:rPr lang="he-IL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5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9B6C71-7D80-45B7-8C1C-539B12AF398B}" type="slidenum">
              <a:rPr lang="he-IL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3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C11B6-4B6C-4E29-B1CD-A9915A3A6D88}" type="slidenum">
              <a:rPr lang="he-IL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6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C21114-7128-4955-9196-8B2889998B6B}" type="slidenum">
              <a:rPr lang="he-IL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5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BA4785-38F7-489D-8294-C21BB05C21F3}" type="slidenum">
              <a:rPr lang="he-IL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3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109CA7-580D-47B7-A87F-B04B73D8CC36}" type="slidenum">
              <a:rPr lang="he-IL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9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BAB49F6-120E-48B6-AAD5-A8440EE156AC}" type="slidenum">
              <a:rPr lang="he-IL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5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6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3.bin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10" Type="http://schemas.openxmlformats.org/officeDocument/2006/relationships/oleObject" Target="../embeddings/oleObject18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7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1.wmf"/><Relationship Id="rId3" Type="http://schemas.openxmlformats.org/officeDocument/2006/relationships/oleObject" Target="../embeddings/oleObject19.bin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1.bin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0.bin"/><Relationship Id="rId10" Type="http://schemas.openxmlformats.org/officeDocument/2006/relationships/oleObject" Target="../embeddings/oleObject23.bin"/><Relationship Id="rId4" Type="http://schemas.openxmlformats.org/officeDocument/2006/relationships/image" Target="../media/image18.wmf"/><Relationship Id="rId9" Type="http://schemas.openxmlformats.org/officeDocument/2006/relationships/image" Target="../media/image19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scouting.org.za/clipart/backpack.gi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284188"/>
            <a:ext cx="2912801" cy="2452049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9C90-6881-4B74-B247-32137F98C5C5}" type="slidenum">
              <a:rPr lang="he-IL"/>
              <a:pPr/>
              <a:t>1</a:t>
            </a:fld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 lIns="91433" tIns="45717" rIns="91433" bIns="45717" anchor="t"/>
          <a:lstStyle/>
          <a:p>
            <a:r>
              <a:rPr lang="en-US" dirty="0"/>
              <a:t>Packing Algorithms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696200" cy="4038600"/>
          </a:xfrm>
        </p:spPr>
        <p:txBody>
          <a:bodyPr lIns="91433" tIns="45717" rIns="91433" bIns="45717"/>
          <a:lstStyle/>
          <a:p>
            <a:pPr>
              <a:buFontTx/>
              <a:buNone/>
            </a:pPr>
            <a:r>
              <a:rPr lang="en-US" sz="2400" dirty="0"/>
              <a:t>An instance of a packing problem consists of:</a:t>
            </a:r>
          </a:p>
          <a:p>
            <a:pPr marL="457200" indent="-457200">
              <a:buFontTx/>
              <a:buAutoNum type="arabicPeriod"/>
            </a:pPr>
            <a:r>
              <a:rPr lang="en-US" sz="2400" dirty="0"/>
              <a:t>Items (associated with sizes, weights, profits).</a:t>
            </a:r>
          </a:p>
          <a:p>
            <a:pPr marL="457200" indent="-457200">
              <a:buFontTx/>
              <a:buAutoNum type="arabicPeriod"/>
            </a:pPr>
            <a:r>
              <a:rPr lang="en-US" sz="2400" dirty="0"/>
              <a:t>Bins with limited capacity.</a:t>
            </a:r>
          </a:p>
          <a:p>
            <a:pPr marL="457200" indent="-457200">
              <a:buFontTx/>
              <a:buAutoNum type="arabicPeriod"/>
            </a:pPr>
            <a:r>
              <a:rPr lang="en-US" sz="2400" dirty="0"/>
              <a:t>A set of constraints.</a:t>
            </a:r>
          </a:p>
          <a:p>
            <a:pPr marL="457200" indent="-457200">
              <a:buFontTx/>
              <a:buAutoNum type="arabicPeriod"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General Goal: Place items in the bin, items must not overlap with each other. Bins may not be filled beyond their capacity.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73E4377-3AFF-4866-AA40-CE0D5DED592D}" type="slidenum">
              <a:rPr lang="he-IL" altLang="he-IL" sz="1400"/>
              <a:pPr eaLnBrk="1" hangingPunct="1"/>
              <a:t>10</a:t>
            </a:fld>
            <a:endParaRPr lang="en-US" altLang="he-IL" sz="1400"/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ts val="1800"/>
              </a:spcBef>
            </a:pPr>
            <a:r>
              <a:rPr lang="en-US" altLang="he-IL" sz="3600" dirty="0">
                <a:solidFill>
                  <a:schemeClr val="accent2"/>
                </a:solidFill>
                <a:latin typeface="Comic Sans MS" panose="030F0702030302020204" pitchFamily="66" charset="0"/>
              </a:rPr>
              <a:t>Exact Solution – dynamic programming</a:t>
            </a:r>
            <a:endParaRPr lang="en-US" altLang="he-IL" sz="4000" dirty="0">
              <a:solidFill>
                <a:srgbClr val="C0C0C0"/>
              </a:solidFill>
            </a:endParaRPr>
          </a:p>
          <a:p>
            <a:endParaRPr lang="en-US" altLang="he-IL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61447" y="1447800"/>
            <a:ext cx="7796753" cy="41549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6600CC"/>
                </a:solidFill>
                <a:latin typeface="+mj-lt"/>
              </a:rPr>
              <a:t>Variant 1: </a:t>
            </a:r>
          </a:p>
          <a:p>
            <a:r>
              <a:rPr lang="en-US" dirty="0">
                <a:latin typeface="+mj-lt"/>
              </a:rPr>
              <a:t>Define a table </a:t>
            </a:r>
            <a:r>
              <a:rPr lang="en-US" dirty="0">
                <a:solidFill>
                  <a:srgbClr val="006600"/>
                </a:solidFill>
                <a:latin typeface="+mj-lt"/>
              </a:rPr>
              <a:t>M</a:t>
            </a:r>
            <a:r>
              <a:rPr lang="en-US" dirty="0">
                <a:latin typeface="+mj-lt"/>
              </a:rPr>
              <a:t> of size </a:t>
            </a:r>
            <a:r>
              <a:rPr lang="en-US" dirty="0">
                <a:solidFill>
                  <a:srgbClr val="006600"/>
                </a:solidFill>
                <a:latin typeface="+mj-lt"/>
              </a:rPr>
              <a:t>(n+1)</a:t>
            </a:r>
            <a:r>
              <a:rPr lang="en-US" dirty="0">
                <a:solidFill>
                  <a:srgbClr val="006600"/>
                </a:solidFill>
                <a:latin typeface="+mj-lt"/>
                <a:sym typeface="Symbol" panose="05050102010706020507" pitchFamily="18" charset="2"/>
              </a:rPr>
              <a:t></a:t>
            </a:r>
            <a:r>
              <a:rPr lang="en-US" dirty="0">
                <a:solidFill>
                  <a:srgbClr val="006600"/>
                </a:solidFill>
                <a:latin typeface="+mj-lt"/>
              </a:rPr>
              <a:t>(W+1), </a:t>
            </a:r>
            <a:r>
              <a:rPr lang="en-US" dirty="0">
                <a:latin typeface="+mj-lt"/>
              </a:rPr>
              <a:t>where the </a:t>
            </a:r>
            <a:r>
              <a:rPr lang="en-US" dirty="0">
                <a:solidFill>
                  <a:srgbClr val="006600"/>
                </a:solidFill>
                <a:latin typeface="+mj-lt"/>
              </a:rPr>
              <a:t>(</a:t>
            </a:r>
            <a:r>
              <a:rPr lang="en-US" dirty="0" err="1">
                <a:solidFill>
                  <a:srgbClr val="006600"/>
                </a:solidFill>
                <a:latin typeface="+mj-lt"/>
              </a:rPr>
              <a:t>i</a:t>
            </a:r>
            <a:r>
              <a:rPr lang="en-US" dirty="0">
                <a:solidFill>
                  <a:srgbClr val="006600"/>
                </a:solidFill>
                <a:latin typeface="+mj-lt"/>
              </a:rPr>
              <a:t>, x) </a:t>
            </a:r>
            <a:r>
              <a:rPr lang="en-US" dirty="0">
                <a:latin typeface="+mj-lt"/>
              </a:rPr>
              <a:t>entry corresponds to the maximal profit that can be obtained from the first </a:t>
            </a:r>
            <a:r>
              <a:rPr lang="en-US" dirty="0" err="1">
                <a:solidFill>
                  <a:srgbClr val="006600"/>
                </a:solidFill>
                <a:latin typeface="+mj-lt"/>
              </a:rPr>
              <a:t>i</a:t>
            </a:r>
            <a:r>
              <a:rPr lang="en-US" dirty="0">
                <a:latin typeface="+mj-lt"/>
              </a:rPr>
              <a:t> items and a knapsack having capacity </a:t>
            </a:r>
            <a:r>
              <a:rPr lang="en-US" dirty="0">
                <a:solidFill>
                  <a:srgbClr val="006600"/>
                </a:solidFill>
                <a:latin typeface="+mj-lt"/>
              </a:rPr>
              <a:t>x</a:t>
            </a:r>
            <a:r>
              <a:rPr lang="en-US" dirty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solidFill>
                  <a:srgbClr val="6600CC"/>
                </a:solidFill>
                <a:latin typeface="+mj-lt"/>
              </a:rPr>
              <a:t>The solution </a:t>
            </a:r>
            <a:r>
              <a:rPr lang="en-US" dirty="0">
                <a:latin typeface="+mj-lt"/>
              </a:rPr>
              <a:t>to the knapsack problem lies in </a:t>
            </a:r>
            <a:r>
              <a:rPr lang="en-US" dirty="0">
                <a:solidFill>
                  <a:srgbClr val="006600"/>
                </a:solidFill>
                <a:latin typeface="+mj-lt"/>
              </a:rPr>
              <a:t>M(</a:t>
            </a:r>
            <a:r>
              <a:rPr lang="en-US" dirty="0" err="1">
                <a:solidFill>
                  <a:srgbClr val="006600"/>
                </a:solidFill>
                <a:latin typeface="+mj-lt"/>
              </a:rPr>
              <a:t>n,W</a:t>
            </a:r>
            <a:r>
              <a:rPr lang="en-US" dirty="0">
                <a:solidFill>
                  <a:srgbClr val="006600"/>
                </a:solidFill>
                <a:latin typeface="+mj-lt"/>
              </a:rPr>
              <a:t>)</a:t>
            </a:r>
            <a:r>
              <a:rPr lang="en-US" dirty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solidFill>
                  <a:srgbClr val="6600CC"/>
                </a:solidFill>
                <a:latin typeface="+mj-lt"/>
              </a:rPr>
              <a:t>Base cases: </a:t>
            </a:r>
          </a:p>
          <a:p>
            <a:r>
              <a:rPr lang="en-US" dirty="0">
                <a:latin typeface="+mj-lt"/>
              </a:rPr>
              <a:t>If </a:t>
            </a:r>
            <a:r>
              <a:rPr lang="en-US" dirty="0" err="1">
                <a:solidFill>
                  <a:srgbClr val="006600"/>
                </a:solidFill>
                <a:latin typeface="+mj-lt"/>
              </a:rPr>
              <a:t>i</a:t>
            </a:r>
            <a:r>
              <a:rPr lang="en-US" dirty="0">
                <a:solidFill>
                  <a:srgbClr val="006600"/>
                </a:solidFill>
                <a:latin typeface="+mj-lt"/>
              </a:rPr>
              <a:t> = 0</a:t>
            </a:r>
            <a:r>
              <a:rPr lang="en-US" dirty="0">
                <a:latin typeface="+mj-lt"/>
              </a:rPr>
              <a:t>, then there are no items to pack: </a:t>
            </a:r>
            <a:r>
              <a:rPr lang="en-US" dirty="0">
                <a:solidFill>
                  <a:srgbClr val="006600"/>
                </a:solidFill>
                <a:latin typeface="+mj-lt"/>
              </a:rPr>
              <a:t>M(0, x) = 0</a:t>
            </a:r>
            <a:r>
              <a:rPr lang="en-US" dirty="0">
                <a:latin typeface="+mj-lt"/>
              </a:rPr>
              <a:t>. </a:t>
            </a:r>
          </a:p>
          <a:p>
            <a:r>
              <a:rPr lang="en-US" dirty="0">
                <a:latin typeface="+mj-lt"/>
              </a:rPr>
              <a:t>If </a:t>
            </a:r>
            <a:r>
              <a:rPr lang="en-US" dirty="0">
                <a:solidFill>
                  <a:srgbClr val="006600"/>
                </a:solidFill>
                <a:latin typeface="+mj-lt"/>
              </a:rPr>
              <a:t>x &lt; 0 </a:t>
            </a:r>
            <a:r>
              <a:rPr lang="en-US" dirty="0">
                <a:latin typeface="+mj-lt"/>
              </a:rPr>
              <a:t>then </a:t>
            </a:r>
            <a:r>
              <a:rPr lang="en-US" dirty="0">
                <a:solidFill>
                  <a:srgbClr val="006600"/>
                </a:solidFill>
                <a:latin typeface="+mj-lt"/>
              </a:rPr>
              <a:t>M(</a:t>
            </a:r>
            <a:r>
              <a:rPr lang="en-US" dirty="0" err="1">
                <a:solidFill>
                  <a:srgbClr val="006600"/>
                </a:solidFill>
                <a:latin typeface="+mj-lt"/>
              </a:rPr>
              <a:t>i</a:t>
            </a:r>
            <a:r>
              <a:rPr lang="en-US" dirty="0">
                <a:solidFill>
                  <a:srgbClr val="006600"/>
                </a:solidFill>
                <a:latin typeface="+mj-lt"/>
              </a:rPr>
              <a:t>, x) = −∞</a:t>
            </a:r>
            <a:r>
              <a:rPr lang="en-US" dirty="0">
                <a:latin typeface="+mj-lt"/>
              </a:rPr>
              <a:t>. </a:t>
            </a:r>
            <a:endParaRPr lang="he-I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305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34200" y="6234496"/>
            <a:ext cx="1905000" cy="4572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73E4377-3AFF-4866-AA40-CE0D5DED592D}" type="slidenum">
              <a:rPr lang="he-IL" altLang="he-IL" sz="1400"/>
              <a:pPr eaLnBrk="1" hangingPunct="1"/>
              <a:t>11</a:t>
            </a:fld>
            <a:endParaRPr lang="en-US" altLang="he-IL" sz="1400"/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ts val="1800"/>
              </a:spcBef>
            </a:pPr>
            <a:r>
              <a:rPr lang="en-US" altLang="he-IL" sz="3600" dirty="0">
                <a:solidFill>
                  <a:schemeClr val="accent2"/>
                </a:solidFill>
                <a:latin typeface="Comic Sans MS" panose="030F0702030302020204" pitchFamily="66" charset="0"/>
              </a:rPr>
              <a:t>Exact Solution – dynamic programming</a:t>
            </a:r>
            <a:endParaRPr lang="en-US" altLang="he-IL" sz="4000" dirty="0">
              <a:solidFill>
                <a:srgbClr val="C0C0C0"/>
              </a:solidFill>
            </a:endParaRPr>
          </a:p>
          <a:p>
            <a:endParaRPr lang="en-US" altLang="he-IL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99547" y="1266801"/>
            <a:ext cx="7796753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+mj-lt"/>
              </a:rPr>
              <a:t>The DP recursion: 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solidFill>
                  <a:srgbClr val="6600CC"/>
                </a:solidFill>
                <a:latin typeface="+mj-lt"/>
              </a:rPr>
              <a:t>M(</a:t>
            </a:r>
            <a:r>
              <a:rPr lang="en-US" dirty="0" err="1">
                <a:solidFill>
                  <a:srgbClr val="6600CC"/>
                </a:solidFill>
                <a:latin typeface="+mj-lt"/>
              </a:rPr>
              <a:t>i</a:t>
            </a:r>
            <a:r>
              <a:rPr lang="en-US" dirty="0">
                <a:solidFill>
                  <a:srgbClr val="6600CC"/>
                </a:solidFill>
                <a:latin typeface="+mj-lt"/>
              </a:rPr>
              <a:t>, x) = max { M(i−1, x) , M(i−1, x−</a:t>
            </a:r>
            <a:r>
              <a:rPr lang="en-US" dirty="0" err="1">
                <a:solidFill>
                  <a:srgbClr val="6600CC"/>
                </a:solidFill>
                <a:latin typeface="+mj-lt"/>
              </a:rPr>
              <a:t>w</a:t>
            </a:r>
            <a:r>
              <a:rPr lang="en-US" baseline="-25000" dirty="0" err="1">
                <a:solidFill>
                  <a:srgbClr val="6600CC"/>
                </a:solidFill>
                <a:latin typeface="+mj-lt"/>
              </a:rPr>
              <a:t>i</a:t>
            </a:r>
            <a:r>
              <a:rPr lang="en-US" dirty="0">
                <a:solidFill>
                  <a:srgbClr val="6600CC"/>
                </a:solidFill>
                <a:latin typeface="+mj-lt"/>
              </a:rPr>
              <a:t>) + b</a:t>
            </a:r>
            <a:r>
              <a:rPr lang="en-US" baseline="-25000" dirty="0">
                <a:solidFill>
                  <a:srgbClr val="6600CC"/>
                </a:solidFill>
                <a:latin typeface="+mj-lt"/>
              </a:rPr>
              <a:t>i</a:t>
            </a:r>
            <a:r>
              <a:rPr lang="en-US" dirty="0">
                <a:solidFill>
                  <a:srgbClr val="6600CC"/>
                </a:solidFill>
                <a:latin typeface="+mj-lt"/>
              </a:rPr>
              <a:t>}.</a:t>
            </a:r>
          </a:p>
          <a:p>
            <a:endParaRPr lang="en-US" dirty="0">
              <a:latin typeface="+mj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863446"/>
              </p:ext>
            </p:extLst>
          </p:nvPr>
        </p:nvGraphicFramePr>
        <p:xfrm>
          <a:off x="1804448" y="4039936"/>
          <a:ext cx="4762494" cy="25603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29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1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1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91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91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91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91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*</a:t>
                      </a:r>
                      <a:endParaRPr lang="he-IL" dirty="0"/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</a:t>
                      </a:r>
                      <a:endParaRPr lang="he-IL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…</a:t>
                      </a:r>
                      <a:endParaRPr lang="he-IL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i</a:t>
                      </a:r>
                      <a:endParaRPr lang="he-IL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i-1</a:t>
                      </a:r>
                      <a:endParaRPr lang="he-IL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…</a:t>
                      </a:r>
                      <a:endParaRPr lang="he-IL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…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…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…</a:t>
                      </a:r>
                      <a:endParaRPr lang="he-IL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x</a:t>
                      </a:r>
                      <a:endParaRPr lang="he-IL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…</a:t>
                      </a:r>
                      <a:endParaRPr lang="he-IL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5233448" y="4953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633248" y="4953000"/>
            <a:ext cx="1524000" cy="45720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19900" y="4005264"/>
            <a:ext cx="16764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dirty="0">
                <a:latin typeface="+mj-lt"/>
              </a:rPr>
              <a:t>The solution lies here</a:t>
            </a:r>
            <a:endParaRPr lang="he-IL" sz="1800" dirty="0">
              <a:latin typeface="+mj-l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395489" y="4201763"/>
            <a:ext cx="361959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9547" y="2164191"/>
            <a:ext cx="7796753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We take the maximum of two options: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M(i−1, x): not packing the </a:t>
            </a:r>
            <a:r>
              <a:rPr lang="en-US" dirty="0" err="1">
                <a:latin typeface="+mj-lt"/>
              </a:rPr>
              <a:t>i-th</a:t>
            </a:r>
            <a:r>
              <a:rPr lang="en-US" dirty="0">
                <a:latin typeface="+mj-lt"/>
              </a:rPr>
              <a:t> item.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M(i−1, x−</a:t>
            </a:r>
            <a:r>
              <a:rPr lang="en-US" dirty="0" err="1">
                <a:latin typeface="+mj-lt"/>
              </a:rPr>
              <a:t>w</a:t>
            </a:r>
            <a:r>
              <a:rPr lang="en-US" baseline="-25000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) + b</a:t>
            </a:r>
            <a:r>
              <a:rPr lang="en-US" baseline="-25000" dirty="0">
                <a:latin typeface="+mj-lt"/>
              </a:rPr>
              <a:t>i </a:t>
            </a:r>
            <a:r>
              <a:rPr lang="en-US" dirty="0">
                <a:latin typeface="+mj-lt"/>
              </a:rPr>
              <a:t>: packing the </a:t>
            </a:r>
            <a:r>
              <a:rPr lang="en-US" dirty="0" err="1">
                <a:latin typeface="+mj-lt"/>
              </a:rPr>
              <a:t>i-th</a:t>
            </a:r>
            <a:r>
              <a:rPr lang="en-US" dirty="0">
                <a:latin typeface="+mj-lt"/>
              </a:rPr>
              <a:t> item.</a:t>
            </a:r>
            <a:endParaRPr lang="he-I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4670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46113" y="1143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he-IL" dirty="0"/>
              <a:t>Knapsack DP Example</a:t>
            </a:r>
          </a:p>
        </p:txBody>
      </p:sp>
      <p:graphicFrame>
        <p:nvGraphicFramePr>
          <p:cNvPr id="313467" name="Group 123"/>
          <p:cNvGraphicFramePr>
            <a:graphicFrameLocks noGrp="1"/>
          </p:cNvGraphicFramePr>
          <p:nvPr>
            <p:ph sz="half"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1605971"/>
              </p:ext>
            </p:extLst>
          </p:nvPr>
        </p:nvGraphicFramePr>
        <p:xfrm>
          <a:off x="387677" y="2384403"/>
          <a:ext cx="8343900" cy="2716532"/>
        </p:xfrm>
        <a:graphic>
          <a:graphicData uri="http://schemas.openxmlformats.org/drawingml/2006/table">
            <a:tbl>
              <a:tblPr/>
              <a:tblGrid>
                <a:gridCol w="526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94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397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/x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743" name="Text Box 1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668348"/>
            <a:ext cx="7772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dirty="0">
                <a:latin typeface="+mj-lt"/>
              </a:rPr>
              <a:t>Weights:{2, 4, 7, 10}  Values: {3, 7, 9, 16}</a:t>
            </a:r>
          </a:p>
        </p:txBody>
      </p:sp>
      <p:sp>
        <p:nvSpPr>
          <p:cNvPr id="26744" name="Text Box 120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52500" y="1211148"/>
            <a:ext cx="739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 dirty="0">
                <a:latin typeface="+mj-lt"/>
              </a:rPr>
              <a:t>Assume n=4 and W=17.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52500" y="5638800"/>
            <a:ext cx="7779077" cy="4572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+mj-lt"/>
              </a:rPr>
              <a:t>In class exercise – complete the table</a:t>
            </a:r>
            <a:endParaRPr lang="he-IL" dirty="0">
              <a:latin typeface="+mj-l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066800" y="4114800"/>
            <a:ext cx="7351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1143000" y="3657600"/>
            <a:ext cx="7275513" cy="3810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30287" y="3581400"/>
            <a:ext cx="7351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106487" y="3124200"/>
            <a:ext cx="7275513" cy="3810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066800" y="3043535"/>
            <a:ext cx="7351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143000" y="2586335"/>
            <a:ext cx="7275513" cy="3810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106487" y="2514600"/>
            <a:ext cx="7351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82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46113" y="1143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he-IL" dirty="0"/>
              <a:t>Knapsack DP Example</a:t>
            </a:r>
          </a:p>
        </p:txBody>
      </p:sp>
      <p:graphicFrame>
        <p:nvGraphicFramePr>
          <p:cNvPr id="313467" name="Group 123"/>
          <p:cNvGraphicFramePr>
            <a:graphicFrameLocks noGrp="1"/>
          </p:cNvGraphicFramePr>
          <p:nvPr>
            <p:ph sz="half"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0864438"/>
              </p:ext>
            </p:extLst>
          </p:nvPr>
        </p:nvGraphicFramePr>
        <p:xfrm>
          <a:off x="387677" y="2384403"/>
          <a:ext cx="8343900" cy="2716532"/>
        </p:xfrm>
        <a:graphic>
          <a:graphicData uri="http://schemas.openxmlformats.org/drawingml/2006/table">
            <a:tbl>
              <a:tblPr/>
              <a:tblGrid>
                <a:gridCol w="526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94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397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743" name="Text Box 1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668348"/>
            <a:ext cx="7772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dirty="0">
                <a:latin typeface="+mj-lt"/>
              </a:rPr>
              <a:t>Weights:{2, 4, 7, 10}  Values: {3, 7, 9, 16}</a:t>
            </a:r>
          </a:p>
        </p:txBody>
      </p:sp>
      <p:sp>
        <p:nvSpPr>
          <p:cNvPr id="26744" name="Text Box 120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52500" y="1211148"/>
            <a:ext cx="739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 dirty="0">
                <a:latin typeface="+mj-lt"/>
              </a:rPr>
              <a:t>Assume n=4 and W=17.</a:t>
            </a:r>
          </a:p>
        </p:txBody>
      </p:sp>
      <p:sp>
        <p:nvSpPr>
          <p:cNvPr id="6" name="Text Box 119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71500" y="5410200"/>
            <a:ext cx="7772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dirty="0">
                <a:solidFill>
                  <a:srgbClr val="CCFF33"/>
                </a:solidFill>
                <a:latin typeface="+mj-lt"/>
              </a:rPr>
              <a:t>M(3,9)</a:t>
            </a:r>
            <a:r>
              <a:rPr lang="en-US" altLang="he-IL" dirty="0">
                <a:latin typeface="+mj-lt"/>
              </a:rPr>
              <a:t>= max{M(2,9), M(2,2)+9} = 3+9=12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he-IL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M(4,12)= </a:t>
            </a:r>
            <a:r>
              <a:rPr lang="en-US" altLang="he-IL" dirty="0">
                <a:latin typeface="+mj-lt"/>
              </a:rPr>
              <a:t>max{M(3,12), M(3,2)+16}=3+16=19.</a:t>
            </a:r>
          </a:p>
        </p:txBody>
      </p:sp>
    </p:spTree>
    <p:extLst>
      <p:ext uri="{BB962C8B-B14F-4D97-AF65-F5344CB8AC3E}">
        <p14:creationId xmlns:p14="http://schemas.microsoft.com/office/powerpoint/2010/main" val="403972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73E4377-3AFF-4866-AA40-CE0D5DED592D}" type="slidenum">
              <a:rPr lang="he-IL" altLang="he-IL" sz="1400"/>
              <a:pPr eaLnBrk="1" hangingPunct="1"/>
              <a:t>14</a:t>
            </a:fld>
            <a:endParaRPr lang="en-US" altLang="he-IL" sz="1400"/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ts val="1800"/>
              </a:spcBef>
            </a:pPr>
            <a:r>
              <a:rPr lang="en-US" altLang="he-IL" sz="3600" dirty="0">
                <a:solidFill>
                  <a:schemeClr val="accent2"/>
                </a:solidFill>
                <a:latin typeface="Comic Sans MS" panose="030F0702030302020204" pitchFamily="66" charset="0"/>
              </a:rPr>
              <a:t>Exact Solution – dynamic programming</a:t>
            </a:r>
            <a:endParaRPr lang="en-US" altLang="he-IL" sz="4000" dirty="0">
              <a:solidFill>
                <a:srgbClr val="C0C0C0"/>
              </a:solidFill>
            </a:endParaRPr>
          </a:p>
          <a:p>
            <a:endParaRPr lang="en-US" altLang="he-IL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61447" y="1509742"/>
            <a:ext cx="7796753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6600CC"/>
                </a:solidFill>
                <a:latin typeface="+mj-lt"/>
              </a:rPr>
              <a:t>Variant 2: </a:t>
            </a:r>
          </a:p>
          <a:p>
            <a:r>
              <a:rPr lang="en-US" dirty="0">
                <a:latin typeface="+mj-lt"/>
              </a:rPr>
              <a:t>Define a table </a:t>
            </a:r>
            <a:r>
              <a:rPr lang="en-US" dirty="0">
                <a:solidFill>
                  <a:srgbClr val="006600"/>
                </a:solidFill>
                <a:latin typeface="+mj-lt"/>
              </a:rPr>
              <a:t>M</a:t>
            </a:r>
            <a:r>
              <a:rPr lang="en-US" dirty="0">
                <a:latin typeface="+mj-lt"/>
              </a:rPr>
              <a:t> of size </a:t>
            </a:r>
            <a:r>
              <a:rPr lang="en-US" dirty="0">
                <a:solidFill>
                  <a:srgbClr val="006600"/>
                </a:solidFill>
                <a:latin typeface="+mj-lt"/>
              </a:rPr>
              <a:t>(n+1)</a:t>
            </a:r>
            <a:r>
              <a:rPr lang="en-US" dirty="0">
                <a:solidFill>
                  <a:srgbClr val="006600"/>
                </a:solidFill>
                <a:latin typeface="+mj-lt"/>
                <a:sym typeface="Symbol" panose="05050102010706020507" pitchFamily="18" charset="2"/>
              </a:rPr>
              <a:t></a:t>
            </a:r>
            <a:r>
              <a:rPr lang="en-US" dirty="0">
                <a:solidFill>
                  <a:srgbClr val="006600"/>
                </a:solidFill>
                <a:latin typeface="+mj-lt"/>
              </a:rPr>
              <a:t>(</a:t>
            </a:r>
            <a:r>
              <a:rPr lang="en-US" dirty="0">
                <a:solidFill>
                  <a:srgbClr val="006600"/>
                </a:solidFill>
                <a:latin typeface="+mj-lt"/>
                <a:sym typeface="Symbol" panose="05050102010706020507" pitchFamily="18" charset="2"/>
              </a:rPr>
              <a:t></a:t>
            </a:r>
            <a:r>
              <a:rPr lang="en-US" baseline="-25000" dirty="0" err="1">
                <a:solidFill>
                  <a:srgbClr val="006600"/>
                </a:solidFill>
                <a:latin typeface="+mj-lt"/>
              </a:rPr>
              <a:t>i</a:t>
            </a:r>
            <a:r>
              <a:rPr lang="en-US" dirty="0" err="1">
                <a:solidFill>
                  <a:srgbClr val="006600"/>
                </a:solidFill>
                <a:latin typeface="+mj-lt"/>
              </a:rPr>
              <a:t>b</a:t>
            </a:r>
            <a:r>
              <a:rPr lang="en-US" baseline="-25000" dirty="0" err="1">
                <a:solidFill>
                  <a:srgbClr val="006600"/>
                </a:solidFill>
                <a:latin typeface="+mj-lt"/>
              </a:rPr>
              <a:t>i</a:t>
            </a:r>
            <a:r>
              <a:rPr lang="en-US" dirty="0">
                <a:solidFill>
                  <a:srgbClr val="006600"/>
                </a:solidFill>
                <a:latin typeface="+mj-lt"/>
              </a:rPr>
              <a:t>), </a:t>
            </a:r>
            <a:r>
              <a:rPr lang="en-US" dirty="0">
                <a:latin typeface="+mj-lt"/>
              </a:rPr>
              <a:t>where the </a:t>
            </a:r>
            <a:r>
              <a:rPr lang="en-US" dirty="0">
                <a:solidFill>
                  <a:srgbClr val="006600"/>
                </a:solidFill>
                <a:latin typeface="+mj-lt"/>
              </a:rPr>
              <a:t>(</a:t>
            </a:r>
            <a:r>
              <a:rPr lang="en-US" dirty="0" err="1">
                <a:solidFill>
                  <a:srgbClr val="006600"/>
                </a:solidFill>
                <a:latin typeface="+mj-lt"/>
              </a:rPr>
              <a:t>i</a:t>
            </a:r>
            <a:r>
              <a:rPr lang="en-US" dirty="0">
                <a:solidFill>
                  <a:srgbClr val="006600"/>
                </a:solidFill>
                <a:latin typeface="+mj-lt"/>
              </a:rPr>
              <a:t>, v) </a:t>
            </a:r>
            <a:r>
              <a:rPr lang="en-US" dirty="0">
                <a:latin typeface="+mj-lt"/>
              </a:rPr>
              <a:t>entry corresponds to the minimum weight of a combination of the first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items with value at least v.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solidFill>
                  <a:srgbClr val="6600CC"/>
                </a:solidFill>
                <a:latin typeface="+mj-lt"/>
              </a:rPr>
              <a:t>The solution </a:t>
            </a:r>
            <a:r>
              <a:rPr lang="en-US" dirty="0">
                <a:latin typeface="+mj-lt"/>
              </a:rPr>
              <a:t>is in the entry with the maximum </a:t>
            </a:r>
            <a:r>
              <a:rPr lang="en-US" dirty="0">
                <a:solidFill>
                  <a:srgbClr val="006600"/>
                </a:solidFill>
                <a:latin typeface="+mj-lt"/>
              </a:rPr>
              <a:t>v</a:t>
            </a:r>
            <a:r>
              <a:rPr lang="en-US" dirty="0">
                <a:latin typeface="+mj-lt"/>
              </a:rPr>
              <a:t> where </a:t>
            </a:r>
            <a:r>
              <a:rPr lang="en-US" dirty="0">
                <a:solidFill>
                  <a:srgbClr val="006600"/>
                </a:solidFill>
                <a:latin typeface="+mj-lt"/>
              </a:rPr>
              <a:t>M(n, v) &lt; W.</a:t>
            </a:r>
            <a:r>
              <a:rPr lang="en-US" dirty="0">
                <a:latin typeface="+mj-lt"/>
              </a:rPr>
              <a:t> This entry can find by scanning</a:t>
            </a:r>
          </a:p>
          <a:p>
            <a:r>
              <a:rPr lang="en-US" dirty="0">
                <a:latin typeface="+mj-lt"/>
              </a:rPr>
              <a:t>all entries in the line of </a:t>
            </a:r>
            <a:r>
              <a:rPr lang="en-US" dirty="0" err="1">
                <a:solidFill>
                  <a:srgbClr val="006600"/>
                </a:solidFill>
                <a:latin typeface="+mj-lt"/>
              </a:rPr>
              <a:t>i</a:t>
            </a:r>
            <a:r>
              <a:rPr lang="en-US" dirty="0">
                <a:solidFill>
                  <a:srgbClr val="006600"/>
                </a:solidFill>
                <a:latin typeface="+mj-lt"/>
              </a:rPr>
              <a:t> = n</a:t>
            </a:r>
            <a:r>
              <a:rPr lang="en-US" dirty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solidFill>
                  <a:srgbClr val="6600CC"/>
                </a:solidFill>
                <a:latin typeface="+mj-lt"/>
              </a:rPr>
              <a:t>Base cases: </a:t>
            </a:r>
          </a:p>
          <a:p>
            <a:r>
              <a:rPr lang="en-US" dirty="0">
                <a:latin typeface="+mj-lt"/>
              </a:rPr>
              <a:t>If </a:t>
            </a:r>
            <a:r>
              <a:rPr lang="en-US" dirty="0">
                <a:solidFill>
                  <a:srgbClr val="006600"/>
                </a:solidFill>
                <a:latin typeface="+mj-lt"/>
              </a:rPr>
              <a:t>M(0, 0) = 0.</a:t>
            </a:r>
            <a:r>
              <a:rPr lang="en-US" dirty="0">
                <a:latin typeface="+mj-lt"/>
              </a:rPr>
              <a:t> </a:t>
            </a:r>
          </a:p>
          <a:p>
            <a:r>
              <a:rPr lang="en-US" dirty="0">
                <a:latin typeface="+mj-lt"/>
              </a:rPr>
              <a:t>If </a:t>
            </a:r>
            <a:r>
              <a:rPr lang="en-US" dirty="0">
                <a:solidFill>
                  <a:srgbClr val="006600"/>
                </a:solidFill>
                <a:latin typeface="+mj-lt"/>
              </a:rPr>
              <a:t>M(0, v) = ∞ for all v &gt; 0.</a:t>
            </a:r>
            <a:r>
              <a:rPr lang="en-US" dirty="0">
                <a:latin typeface="+mj-lt"/>
              </a:rPr>
              <a:t> </a:t>
            </a:r>
            <a:endParaRPr lang="he-I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6547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34200" y="6234496"/>
            <a:ext cx="1905000" cy="4572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73E4377-3AFF-4866-AA40-CE0D5DED592D}" type="slidenum">
              <a:rPr lang="he-IL" altLang="he-IL" sz="1400"/>
              <a:pPr eaLnBrk="1" hangingPunct="1"/>
              <a:t>15</a:t>
            </a:fld>
            <a:endParaRPr lang="en-US" altLang="he-IL" sz="1400"/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ts val="1800"/>
              </a:spcBef>
            </a:pPr>
            <a:r>
              <a:rPr lang="en-US" altLang="he-IL" sz="3600" dirty="0">
                <a:solidFill>
                  <a:schemeClr val="accent2"/>
                </a:solidFill>
                <a:latin typeface="Comic Sans MS" panose="030F0702030302020204" pitchFamily="66" charset="0"/>
              </a:rPr>
              <a:t>Exact Solution – dynamic programming</a:t>
            </a:r>
            <a:endParaRPr lang="en-US" altLang="he-IL" sz="4000" dirty="0">
              <a:solidFill>
                <a:srgbClr val="C0C0C0"/>
              </a:solidFill>
            </a:endParaRPr>
          </a:p>
          <a:p>
            <a:endParaRPr lang="en-US" altLang="he-IL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99547" y="1105598"/>
            <a:ext cx="7796753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+mj-lt"/>
              </a:rPr>
              <a:t>The DP recursion: 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solidFill>
                  <a:srgbClr val="6600CC"/>
                </a:solidFill>
                <a:latin typeface="+mj-lt"/>
              </a:rPr>
              <a:t>M(</a:t>
            </a:r>
            <a:r>
              <a:rPr lang="en-US" dirty="0" err="1">
                <a:solidFill>
                  <a:srgbClr val="6600CC"/>
                </a:solidFill>
                <a:latin typeface="+mj-lt"/>
              </a:rPr>
              <a:t>i</a:t>
            </a:r>
            <a:r>
              <a:rPr lang="en-US" dirty="0">
                <a:solidFill>
                  <a:srgbClr val="6600CC"/>
                </a:solidFill>
                <a:latin typeface="+mj-lt"/>
              </a:rPr>
              <a:t>, v) = min { M(i−1, v) , M(i−1, v−b</a:t>
            </a:r>
            <a:r>
              <a:rPr lang="en-US" baseline="-25000" dirty="0">
                <a:solidFill>
                  <a:srgbClr val="6600CC"/>
                </a:solidFill>
                <a:latin typeface="+mj-lt"/>
              </a:rPr>
              <a:t>i</a:t>
            </a:r>
            <a:r>
              <a:rPr lang="en-US" dirty="0">
                <a:solidFill>
                  <a:srgbClr val="6600CC"/>
                </a:solidFill>
                <a:latin typeface="+mj-lt"/>
              </a:rPr>
              <a:t>) + </a:t>
            </a:r>
            <a:r>
              <a:rPr lang="en-US" dirty="0" err="1">
                <a:solidFill>
                  <a:srgbClr val="6600CC"/>
                </a:solidFill>
                <a:latin typeface="+mj-lt"/>
              </a:rPr>
              <a:t>w</a:t>
            </a:r>
            <a:r>
              <a:rPr lang="en-US" baseline="-25000" dirty="0" err="1">
                <a:solidFill>
                  <a:srgbClr val="6600CC"/>
                </a:solidFill>
                <a:latin typeface="+mj-lt"/>
              </a:rPr>
              <a:t>i</a:t>
            </a:r>
            <a:r>
              <a:rPr lang="en-US" dirty="0">
                <a:solidFill>
                  <a:srgbClr val="6600CC"/>
                </a:solidFill>
                <a:latin typeface="+mj-lt"/>
              </a:rPr>
              <a:t>}.</a:t>
            </a:r>
          </a:p>
          <a:p>
            <a:endParaRPr lang="en-US" dirty="0">
              <a:latin typeface="+mj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275858"/>
              </p:ext>
            </p:extLst>
          </p:nvPr>
        </p:nvGraphicFramePr>
        <p:xfrm>
          <a:off x="1804448" y="4039936"/>
          <a:ext cx="4762494" cy="25603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29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1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1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91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91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91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91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</a:t>
                      </a:r>
                      <a:endParaRPr lang="he-IL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…</a:t>
                      </a:r>
                      <a:endParaRPr lang="he-IL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i</a:t>
                      </a:r>
                      <a:endParaRPr lang="he-IL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i-1</a:t>
                      </a:r>
                      <a:endParaRPr lang="he-IL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…</a:t>
                      </a:r>
                      <a:endParaRPr lang="he-IL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…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…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rtl="1"/>
                      <a:r>
                        <a:rPr lang="en-US" sz="1600" kern="120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</a:t>
                      </a:r>
                      <a:r>
                        <a:rPr lang="en-US" sz="1600" kern="1200" baseline="-25000" dirty="0" err="1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600" kern="1200" dirty="0" err="1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600" kern="1200" baseline="-25000" dirty="0" err="1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he-IL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…</a:t>
                      </a:r>
                      <a:endParaRPr lang="he-IL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v</a:t>
                      </a:r>
                      <a:endParaRPr lang="he-IL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…</a:t>
                      </a:r>
                      <a:endParaRPr lang="he-IL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5233448" y="4953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633248" y="4953000"/>
            <a:ext cx="1524000" cy="45720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19900" y="4005264"/>
            <a:ext cx="16764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dirty="0">
                <a:latin typeface="+mj-lt"/>
              </a:rPr>
              <a:t>The solution lies in this line</a:t>
            </a:r>
            <a:endParaRPr lang="he-IL" sz="1800" dirty="0">
              <a:latin typeface="+mj-l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395489" y="4201763"/>
            <a:ext cx="361959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3610" y="2411542"/>
            <a:ext cx="779675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+mj-lt"/>
              </a:rPr>
              <a:t>We take the minimum of two options: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6600"/>
                </a:solidFill>
                <a:latin typeface="+mj-lt"/>
              </a:rPr>
              <a:t>M(i−1, v): </a:t>
            </a:r>
            <a:r>
              <a:rPr lang="en-US" dirty="0">
                <a:latin typeface="+mj-lt"/>
              </a:rPr>
              <a:t>not packing the </a:t>
            </a:r>
            <a:r>
              <a:rPr lang="en-US" dirty="0" err="1">
                <a:latin typeface="+mj-lt"/>
              </a:rPr>
              <a:t>i-th</a:t>
            </a:r>
            <a:r>
              <a:rPr lang="en-US" dirty="0">
                <a:latin typeface="+mj-lt"/>
              </a:rPr>
              <a:t> item.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6600"/>
                </a:solidFill>
                <a:latin typeface="Comic Sans MS" panose="030F0702030302020204" pitchFamily="66" charset="0"/>
              </a:rPr>
              <a:t>M(i−1, v−b</a:t>
            </a:r>
            <a:r>
              <a:rPr lang="en-US" baseline="-25000" dirty="0">
                <a:solidFill>
                  <a:srgbClr val="006600"/>
                </a:solidFill>
                <a:latin typeface="Comic Sans MS" panose="030F0702030302020204" pitchFamily="66" charset="0"/>
              </a:rPr>
              <a:t>i</a:t>
            </a:r>
            <a:r>
              <a:rPr lang="en-US" dirty="0">
                <a:solidFill>
                  <a:srgbClr val="006600"/>
                </a:solidFill>
                <a:latin typeface="Comic Sans MS" panose="030F0702030302020204" pitchFamily="66" charset="0"/>
              </a:rPr>
              <a:t>) + </a:t>
            </a:r>
            <a:r>
              <a:rPr lang="en-US" dirty="0" err="1">
                <a:solidFill>
                  <a:srgbClr val="006600"/>
                </a:solidFill>
                <a:latin typeface="Comic Sans MS" panose="030F0702030302020204" pitchFamily="66" charset="0"/>
              </a:rPr>
              <a:t>w</a:t>
            </a:r>
            <a:r>
              <a:rPr lang="en-US" baseline="-25000" dirty="0" err="1">
                <a:solidFill>
                  <a:srgbClr val="006600"/>
                </a:solidFill>
                <a:latin typeface="Comic Sans MS" panose="030F0702030302020204" pitchFamily="66" charset="0"/>
              </a:rPr>
              <a:t>i</a:t>
            </a:r>
            <a:r>
              <a:rPr lang="en-US" baseline="-25000" dirty="0">
                <a:solidFill>
                  <a:srgbClr val="006600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+mj-lt"/>
              </a:rPr>
              <a:t>: packing the </a:t>
            </a:r>
            <a:r>
              <a:rPr lang="en-US" dirty="0" err="1">
                <a:latin typeface="+mj-lt"/>
              </a:rPr>
              <a:t>i-th</a:t>
            </a:r>
            <a:r>
              <a:rPr lang="en-US" dirty="0">
                <a:latin typeface="+mj-lt"/>
              </a:rPr>
              <a:t> item.</a:t>
            </a:r>
            <a:endParaRPr lang="he-I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1735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73E4377-3AFF-4866-AA40-CE0D5DED592D}" type="slidenum">
              <a:rPr lang="he-IL" altLang="he-IL" sz="1400"/>
              <a:pPr eaLnBrk="1" hangingPunct="1"/>
              <a:t>16</a:t>
            </a:fld>
            <a:endParaRPr lang="en-US" altLang="he-IL" sz="1400"/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ts val="1800"/>
              </a:spcBef>
            </a:pPr>
            <a:r>
              <a:rPr lang="en-US" altLang="he-IL" sz="3600" dirty="0">
                <a:solidFill>
                  <a:schemeClr val="accent2"/>
                </a:solidFill>
                <a:latin typeface="Comic Sans MS" panose="030F0702030302020204" pitchFamily="66" charset="0"/>
              </a:rPr>
              <a:t>Exact Solution – dynamic programming</a:t>
            </a:r>
            <a:endParaRPr lang="en-US" altLang="he-IL" sz="4000" dirty="0">
              <a:solidFill>
                <a:srgbClr val="C0C0C0"/>
              </a:solidFill>
            </a:endParaRPr>
          </a:p>
          <a:p>
            <a:endParaRPr lang="en-US" altLang="he-IL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61447" y="1509742"/>
            <a:ext cx="7796753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+mj-lt"/>
              </a:rPr>
              <a:t>The second DP variant is the basis of our next approximation algorithm.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The Knapsack problem is ‘easy to approximate’ – we can get as closer to an optimal solution as required.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Formally, it has </a:t>
            </a:r>
            <a:r>
              <a:rPr lang="en-US" dirty="0">
                <a:solidFill>
                  <a:srgbClr val="006600"/>
                </a:solidFill>
                <a:latin typeface="+mj-lt"/>
              </a:rPr>
              <a:t>a fully polynomial time approximation scheme (FPTAS) </a:t>
            </a:r>
          </a:p>
        </p:txBody>
      </p:sp>
    </p:spTree>
    <p:extLst>
      <p:ext uri="{BB962C8B-B14F-4D97-AF65-F5344CB8AC3E}">
        <p14:creationId xmlns:p14="http://schemas.microsoft.com/office/powerpoint/2010/main" val="3117295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>
            <a:extLst>
              <a:ext uri="{FF2B5EF4-FFF2-40B4-BE49-F238E27FC236}">
                <a16:creationId xmlns:a16="http://schemas.microsoft.com/office/drawing/2014/main" id="{8CFF84D1-FF60-41E7-B3EA-5B059066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781231F-A080-4870-B548-6F55F5FD4D37}" type="slidenum">
              <a:rPr lang="he-IL" altLang="en-US" sz="1400"/>
              <a:pPr eaLnBrk="1" hangingPunct="1"/>
              <a:t>17</a:t>
            </a:fld>
            <a:endParaRPr lang="en-US" altLang="en-US" sz="14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1D16CB97-24B2-43DD-872B-D0EF84583E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 lIns="91433" tIns="45717" rIns="91433" bIns="45717" anchor="t"/>
          <a:lstStyle/>
          <a:p>
            <a:pPr eaLnBrk="1" hangingPunct="1"/>
            <a:r>
              <a:rPr lang="en-US" altLang="en-US" sz="3200"/>
              <a:t>Polynomial Time Approximation Scheme</a:t>
            </a:r>
            <a:endParaRPr lang="en-US" altLang="en-US" sz="3200" baseline="-25000"/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B4D9442B-48F1-4EF3-8596-616D7ADF63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467600" cy="2743200"/>
          </a:xfrm>
        </p:spPr>
        <p:txBody>
          <a:bodyPr lIns="91433" tIns="45717" rIns="91433" bIns="45717"/>
          <a:lstStyle/>
          <a:p>
            <a:pPr eaLnBrk="1" hangingPunct="1">
              <a:buFontTx/>
              <a:buNone/>
            </a:pPr>
            <a:r>
              <a:rPr lang="en-US" altLang="en-US" sz="2400" dirty="0"/>
              <a:t>A polynomial time approximation scheme is an algorithm which takes as input an additional parameter, </a:t>
            </a:r>
            <a:r>
              <a:rPr lang="en-US" altLang="en-US" sz="2400" dirty="0">
                <a:solidFill>
                  <a:srgbClr val="990033"/>
                </a:solidFill>
                <a:sym typeface="Symbol" panose="05050102010706020507" pitchFamily="18" charset="2"/>
              </a:rPr>
              <a:t></a:t>
            </a:r>
            <a:r>
              <a:rPr lang="en-US" altLang="en-US" sz="2400" dirty="0">
                <a:sym typeface="Symbol" panose="05050102010706020507" pitchFamily="18" charset="2"/>
              </a:rPr>
              <a:t>, </a:t>
            </a:r>
            <a:r>
              <a:rPr lang="en-US" altLang="en-US" sz="2400" dirty="0"/>
              <a:t> which determines the desired approximation ratio. This ratio can be arbitrarily close to </a:t>
            </a:r>
            <a:r>
              <a:rPr lang="en-US" altLang="en-US" sz="2400" dirty="0">
                <a:solidFill>
                  <a:srgbClr val="990033"/>
                </a:solidFill>
              </a:rPr>
              <a:t>1</a:t>
            </a:r>
            <a:r>
              <a:rPr lang="en-US" altLang="en-US" sz="2400" dirty="0"/>
              <a:t>, when </a:t>
            </a:r>
            <a:r>
              <a:rPr lang="en-US" altLang="en-US" sz="2400" dirty="0">
                <a:solidFill>
                  <a:srgbClr val="990033"/>
                </a:solidFill>
                <a:sym typeface="Symbol" panose="05050102010706020507" pitchFamily="18" charset="2"/>
              </a:rPr>
              <a:t></a:t>
            </a:r>
            <a:r>
              <a:rPr lang="en-US" altLang="en-US" sz="2400" dirty="0"/>
              <a:t> approaches </a:t>
            </a:r>
            <a:r>
              <a:rPr lang="en-US" altLang="en-US" sz="2400" dirty="0">
                <a:solidFill>
                  <a:srgbClr val="990033"/>
                </a:solidFill>
              </a:rPr>
              <a:t>0</a:t>
            </a:r>
            <a:r>
              <a:rPr lang="en-US" altLang="en-US" sz="2400" dirty="0"/>
              <a:t>. 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4E92EC-2815-4952-B7DA-C2052FBCD52C}"/>
              </a:ext>
            </a:extLst>
          </p:cNvPr>
          <p:cNvSpPr txBox="1"/>
          <p:nvPr/>
        </p:nvSpPr>
        <p:spPr>
          <a:xfrm>
            <a:off x="571500" y="3309372"/>
            <a:ext cx="7848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latin typeface="+mj-lt"/>
              </a:rPr>
              <a:t>The time complexity of the scheme is polynomial in the input size but may be exponential in </a:t>
            </a:r>
            <a:r>
              <a:rPr lang="en-US" altLang="en-US" dirty="0">
                <a:solidFill>
                  <a:srgbClr val="990033"/>
                </a:solidFill>
                <a:latin typeface="+mj-lt"/>
              </a:rPr>
              <a:t>1/</a:t>
            </a:r>
            <a:r>
              <a:rPr lang="en-US" altLang="en-US" dirty="0">
                <a:solidFill>
                  <a:srgbClr val="990033"/>
                </a:solidFill>
                <a:latin typeface="+mj-lt"/>
                <a:sym typeface="Symbol" panose="05050102010706020507" pitchFamily="18" charset="2"/>
              </a:rPr>
              <a:t></a:t>
            </a:r>
            <a:r>
              <a:rPr lang="en-US" altLang="en-US" dirty="0">
                <a:latin typeface="+mj-lt"/>
              </a:rPr>
              <a:t>. </a:t>
            </a:r>
          </a:p>
          <a:p>
            <a:r>
              <a:rPr lang="en-US" dirty="0">
                <a:latin typeface="+mj-lt"/>
              </a:rPr>
              <a:t>For example, the following running times are acceptable for a PTAS:</a:t>
            </a:r>
          </a:p>
          <a:p>
            <a:pPr lvl="1"/>
            <a:r>
              <a:rPr lang="en-US" dirty="0">
                <a:solidFill>
                  <a:srgbClr val="006600"/>
                </a:solidFill>
                <a:latin typeface="+mj-lt"/>
              </a:rPr>
              <a:t>• O(n</a:t>
            </a:r>
            <a:r>
              <a:rPr lang="en-US" baseline="30000" dirty="0">
                <a:solidFill>
                  <a:srgbClr val="006600"/>
                </a:solidFill>
                <a:latin typeface="+mj-lt"/>
              </a:rPr>
              <a:t>2</a:t>
            </a:r>
            <a:r>
              <a:rPr lang="en-US" dirty="0">
                <a:solidFill>
                  <a:srgbClr val="006600"/>
                </a:solidFill>
                <a:latin typeface="+mj-lt"/>
              </a:rPr>
              <a:t>/ε)</a:t>
            </a:r>
          </a:p>
          <a:p>
            <a:pPr lvl="1"/>
            <a:r>
              <a:rPr lang="en-US" dirty="0">
                <a:solidFill>
                  <a:srgbClr val="006600"/>
                </a:solidFill>
                <a:latin typeface="+mj-lt"/>
              </a:rPr>
              <a:t>• O(n</a:t>
            </a:r>
            <a:r>
              <a:rPr lang="en-US" baseline="30000" dirty="0">
                <a:solidFill>
                  <a:srgbClr val="006600"/>
                </a:solidFill>
                <a:latin typeface="+mj-lt"/>
              </a:rPr>
              <a:t>100</a:t>
            </a:r>
            <a:r>
              <a:rPr lang="en-US" dirty="0">
                <a:solidFill>
                  <a:srgbClr val="006600"/>
                </a:solidFill>
                <a:latin typeface="+mj-lt"/>
              </a:rPr>
              <a:t>2</a:t>
            </a:r>
            <a:r>
              <a:rPr lang="en-US" baseline="30000" dirty="0">
                <a:solidFill>
                  <a:srgbClr val="006600"/>
                </a:solidFill>
                <a:latin typeface="+mj-lt"/>
              </a:rPr>
              <a:t>1/ε</a:t>
            </a:r>
            <a:r>
              <a:rPr lang="en-US" dirty="0">
                <a:solidFill>
                  <a:srgbClr val="006600"/>
                </a:solidFill>
                <a:latin typeface="+mj-lt"/>
              </a:rPr>
              <a:t>)</a:t>
            </a:r>
          </a:p>
          <a:p>
            <a:pPr lvl="1"/>
            <a:r>
              <a:rPr lang="en-US" dirty="0">
                <a:solidFill>
                  <a:srgbClr val="006600"/>
                </a:solidFill>
                <a:latin typeface="+mj-lt"/>
              </a:rPr>
              <a:t>• O(n</a:t>
            </a:r>
            <a:r>
              <a:rPr lang="en-US" baseline="30000" dirty="0">
                <a:solidFill>
                  <a:srgbClr val="006600"/>
                </a:solidFill>
                <a:latin typeface="+mj-lt"/>
              </a:rPr>
              <a:t>2^2^1/ε</a:t>
            </a:r>
            <a:r>
              <a:rPr lang="en-US" dirty="0">
                <a:solidFill>
                  <a:srgbClr val="006600"/>
                </a:solidFill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665546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>
            <a:extLst>
              <a:ext uri="{FF2B5EF4-FFF2-40B4-BE49-F238E27FC236}">
                <a16:creationId xmlns:a16="http://schemas.microsoft.com/office/drawing/2014/main" id="{8CFF84D1-FF60-41E7-B3EA-5B059066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781231F-A080-4870-B548-6F55F5FD4D37}" type="slidenum">
              <a:rPr lang="he-IL" altLang="en-US" sz="1400"/>
              <a:pPr eaLnBrk="1" hangingPunct="1"/>
              <a:t>18</a:t>
            </a:fld>
            <a:endParaRPr lang="en-US" altLang="en-US" sz="14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1D16CB97-24B2-43DD-872B-D0EF84583E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 lIns="91433" tIns="45717" rIns="91433" bIns="45717" anchor="t"/>
          <a:lstStyle/>
          <a:p>
            <a:pPr eaLnBrk="1" hangingPunct="1"/>
            <a:r>
              <a:rPr lang="en-US" altLang="en-US" sz="3200" dirty="0"/>
              <a:t>A Fully Polynomial Time Approximation Scheme</a:t>
            </a:r>
            <a:endParaRPr lang="en-US" altLang="en-US" sz="3200" baseline="-25000" dirty="0"/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B4D9442B-48F1-4EF3-8596-616D7ADF63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3303" y="1874293"/>
            <a:ext cx="7467600" cy="1326107"/>
          </a:xfrm>
        </p:spPr>
        <p:txBody>
          <a:bodyPr lIns="91433" tIns="45717" rIns="91433" bIns="45717"/>
          <a:lstStyle/>
          <a:p>
            <a:pPr eaLnBrk="1" hangingPunct="1">
              <a:buFontTx/>
              <a:buNone/>
            </a:pPr>
            <a:r>
              <a:rPr lang="en-US" altLang="en-US" sz="2400" dirty="0"/>
              <a:t>A fully polynomial time approximation scheme (FPTAS) is a PTAS with running time polynomial in both </a:t>
            </a:r>
            <a:r>
              <a:rPr lang="en-US" altLang="en-US" sz="2400" dirty="0">
                <a:solidFill>
                  <a:srgbClr val="006600"/>
                </a:solidFill>
              </a:rPr>
              <a:t>n</a:t>
            </a:r>
            <a:r>
              <a:rPr lang="en-US" altLang="en-US" sz="2400" dirty="0"/>
              <a:t> and </a:t>
            </a:r>
            <a:r>
              <a:rPr lang="en-US" altLang="en-US" sz="2400" dirty="0">
                <a:solidFill>
                  <a:srgbClr val="006600"/>
                </a:solidFill>
              </a:rPr>
              <a:t>1/</a:t>
            </a:r>
            <a:r>
              <a:rPr lang="el-GR" altLang="en-US" sz="2400" dirty="0">
                <a:solidFill>
                  <a:srgbClr val="006600"/>
                </a:solidFill>
              </a:rPr>
              <a:t>ε</a:t>
            </a:r>
            <a:r>
              <a:rPr lang="el-GR" altLang="en-US" sz="2400" dirty="0"/>
              <a:t>.</a:t>
            </a:r>
            <a:endParaRPr lang="en-US" altLang="en-US" sz="2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320D607-6135-4442-9117-E01187BEE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303" y="3398292"/>
            <a:ext cx="7467600" cy="132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2400" kern="0" dirty="0"/>
              <a:t>The good news: The Knapsack problem has a fully polynomial time approximation scheme</a:t>
            </a:r>
            <a:r>
              <a:rPr lang="el-GR" altLang="en-US" sz="2400" kern="0" dirty="0"/>
              <a:t>.</a:t>
            </a:r>
            <a:endParaRPr lang="en-US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133643769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>
            <a:extLst>
              <a:ext uri="{FF2B5EF4-FFF2-40B4-BE49-F238E27FC236}">
                <a16:creationId xmlns:a16="http://schemas.microsoft.com/office/drawing/2014/main" id="{8CFF84D1-FF60-41E7-B3EA-5B059066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781231F-A080-4870-B548-6F55F5FD4D37}" type="slidenum">
              <a:rPr lang="he-IL" altLang="en-US" sz="1400"/>
              <a:pPr eaLnBrk="1" hangingPunct="1"/>
              <a:t>19</a:t>
            </a:fld>
            <a:endParaRPr lang="en-US" altLang="en-US" sz="14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1D16CB97-24B2-43DD-872B-D0EF84583E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 lIns="91433" tIns="45717" rIns="91433" bIns="45717" anchor="t"/>
          <a:lstStyle/>
          <a:p>
            <a:pPr eaLnBrk="1" hangingPunct="1"/>
            <a:r>
              <a:rPr lang="en-US" altLang="en-US" sz="3200" dirty="0"/>
              <a:t>FPTAS for Knapsack</a:t>
            </a:r>
            <a:endParaRPr lang="en-US" altLang="en-US" sz="3200" baseline="-250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320D607-6135-4442-9117-E01187BEE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71600"/>
            <a:ext cx="7467600" cy="132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None/>
            </a:pPr>
            <a:r>
              <a:rPr lang="en-US" sz="2400" dirty="0"/>
              <a:t>The DP has size </a:t>
            </a:r>
            <a:r>
              <a:rPr lang="en-US" sz="2400" dirty="0">
                <a:solidFill>
                  <a:srgbClr val="006600"/>
                </a:solidFill>
              </a:rPr>
              <a:t>n·</a:t>
            </a:r>
            <a:r>
              <a:rPr lang="en-US" sz="2400" dirty="0">
                <a:solidFill>
                  <a:srgbClr val="006600"/>
                </a:solidFill>
                <a:sym typeface="Symbol" panose="05050102010706020507" pitchFamily="18" charset="2"/>
              </a:rPr>
              <a:t></a:t>
            </a:r>
            <a:r>
              <a:rPr lang="en-US" sz="2400" baseline="-25000" dirty="0" err="1">
                <a:solidFill>
                  <a:srgbClr val="006600"/>
                </a:solidFill>
              </a:rPr>
              <a:t>i</a:t>
            </a:r>
            <a:r>
              <a:rPr lang="en-US" sz="2400" dirty="0" err="1">
                <a:solidFill>
                  <a:srgbClr val="006600"/>
                </a:solidFill>
              </a:rPr>
              <a:t>b</a:t>
            </a:r>
            <a:r>
              <a:rPr lang="en-US" sz="2400" baseline="-25000" dirty="0" err="1">
                <a:solidFill>
                  <a:srgbClr val="006600"/>
                </a:solidFill>
              </a:rPr>
              <a:t>i</a:t>
            </a:r>
            <a:endParaRPr lang="he-IL" dirty="0"/>
          </a:p>
          <a:p>
            <a:pPr marL="0">
              <a:buNone/>
            </a:pPr>
            <a:r>
              <a:rPr lang="en-US" sz="2400" dirty="0">
                <a:solidFill>
                  <a:srgbClr val="006600"/>
                </a:solidFill>
                <a:sym typeface="Symbol" panose="05050102010706020507" pitchFamily="18" charset="2"/>
              </a:rPr>
              <a:t></a:t>
            </a:r>
            <a:r>
              <a:rPr lang="en-US" sz="2400" baseline="-25000" dirty="0" err="1">
                <a:solidFill>
                  <a:srgbClr val="006600"/>
                </a:solidFill>
              </a:rPr>
              <a:t>i</a:t>
            </a:r>
            <a:r>
              <a:rPr lang="en-US" sz="2400" dirty="0" err="1">
                <a:solidFill>
                  <a:srgbClr val="006600"/>
                </a:solidFill>
              </a:rPr>
              <a:t>b</a:t>
            </a:r>
            <a:r>
              <a:rPr lang="en-US" sz="2400" baseline="-25000" dirty="0" err="1">
                <a:solidFill>
                  <a:srgbClr val="006600"/>
                </a:solidFill>
              </a:rPr>
              <a:t>i</a:t>
            </a:r>
            <a:r>
              <a:rPr lang="en-US" baseline="-25000" dirty="0">
                <a:solidFill>
                  <a:srgbClr val="006600"/>
                </a:solidFill>
              </a:rPr>
              <a:t> </a:t>
            </a:r>
            <a:r>
              <a:rPr lang="en-US" sz="2400" dirty="0"/>
              <a:t>is loosely bounded by </a:t>
            </a:r>
            <a:r>
              <a:rPr lang="en-US" sz="2400" dirty="0" err="1">
                <a:solidFill>
                  <a:srgbClr val="006600"/>
                </a:solidFill>
              </a:rPr>
              <a:t>n·B</a:t>
            </a:r>
            <a:r>
              <a:rPr lang="en-US" sz="2400" dirty="0"/>
              <a:t>, where </a:t>
            </a:r>
            <a:r>
              <a:rPr lang="en-US" sz="2400" dirty="0">
                <a:solidFill>
                  <a:srgbClr val="006600"/>
                </a:solidFill>
              </a:rPr>
              <a:t>B = max(b</a:t>
            </a:r>
            <a:r>
              <a:rPr lang="en-US" sz="2400" baseline="-25000" dirty="0">
                <a:solidFill>
                  <a:srgbClr val="006600"/>
                </a:solidFill>
              </a:rPr>
              <a:t>i</a:t>
            </a:r>
            <a:r>
              <a:rPr lang="en-US" sz="2400" dirty="0">
                <a:solidFill>
                  <a:srgbClr val="006600"/>
                </a:solidFill>
              </a:rPr>
              <a:t>). </a:t>
            </a:r>
            <a:r>
              <a:rPr lang="en-US" sz="2400" dirty="0"/>
              <a:t>Since we must compute every cell in the table, the DP running time is </a:t>
            </a:r>
            <a:r>
              <a:rPr lang="en-US" sz="2400" dirty="0">
                <a:solidFill>
                  <a:srgbClr val="006600"/>
                </a:solidFill>
              </a:rPr>
              <a:t>O(n</a:t>
            </a:r>
            <a:r>
              <a:rPr lang="en-US" sz="2400" baseline="30000" dirty="0">
                <a:solidFill>
                  <a:srgbClr val="006600"/>
                </a:solidFill>
              </a:rPr>
              <a:t>2</a:t>
            </a:r>
            <a:r>
              <a:rPr lang="en-US" sz="2400" dirty="0">
                <a:solidFill>
                  <a:srgbClr val="006600"/>
                </a:solidFill>
              </a:rPr>
              <a:t>B), </a:t>
            </a:r>
            <a:r>
              <a:rPr lang="en-US" sz="2400" dirty="0"/>
              <a:t>which is pseudo-polynomial.</a:t>
            </a:r>
          </a:p>
          <a:p>
            <a:pPr marL="0">
              <a:buNone/>
            </a:pPr>
            <a:endParaRPr lang="en-US" sz="2400" dirty="0"/>
          </a:p>
          <a:p>
            <a:pPr marL="0">
              <a:buNone/>
            </a:pPr>
            <a:r>
              <a:rPr lang="en-US" sz="2400" dirty="0"/>
              <a:t>To construct the FPTAS, we will reduce the number of distinct value categories (columns).</a:t>
            </a:r>
          </a:p>
          <a:p>
            <a:pPr marL="0">
              <a:buNone/>
            </a:pPr>
            <a:r>
              <a:rPr lang="en-US" sz="2400" dirty="0"/>
              <a:t>We will have only </a:t>
            </a:r>
            <a:r>
              <a:rPr lang="en-US" sz="2400" dirty="0">
                <a:solidFill>
                  <a:srgbClr val="990033"/>
                </a:solidFill>
              </a:rPr>
              <a:t>poly(n)/ε </a:t>
            </a:r>
            <a:r>
              <a:rPr lang="en-US" sz="2400" dirty="0"/>
              <a:t>value categories by scaling and rounding each </a:t>
            </a:r>
            <a:r>
              <a:rPr lang="en-US" sz="2400" dirty="0">
                <a:solidFill>
                  <a:srgbClr val="990033"/>
                </a:solidFill>
              </a:rPr>
              <a:t>v</a:t>
            </a:r>
            <a:r>
              <a:rPr lang="en-US" sz="2400" baseline="-25000" dirty="0">
                <a:solidFill>
                  <a:srgbClr val="990033"/>
                </a:solidFill>
              </a:rPr>
              <a:t>i</a:t>
            </a:r>
          </a:p>
          <a:p>
            <a:pPr marL="0">
              <a:buNone/>
            </a:pPr>
            <a:r>
              <a:rPr lang="en-US" sz="2400" dirty="0"/>
              <a:t>This way, the DP table will have size </a:t>
            </a:r>
            <a:r>
              <a:rPr lang="en-US" sz="2400" dirty="0">
                <a:solidFill>
                  <a:srgbClr val="990033"/>
                </a:solidFill>
              </a:rPr>
              <a:t>poly(n,1/ε)</a:t>
            </a:r>
            <a:r>
              <a:rPr lang="en-US" sz="2400" dirty="0"/>
              <a:t>. As a result the running time will also be </a:t>
            </a:r>
            <a:r>
              <a:rPr lang="en-US" sz="2400" dirty="0">
                <a:solidFill>
                  <a:srgbClr val="990033"/>
                </a:solidFill>
              </a:rPr>
              <a:t>poly(n,1/ε)</a:t>
            </a:r>
            <a:r>
              <a:rPr lang="en-US" sz="2400" dirty="0"/>
              <a:t>.</a:t>
            </a:r>
          </a:p>
          <a:p>
            <a:pPr marL="0">
              <a:buNone/>
            </a:pPr>
            <a:r>
              <a:rPr lang="en-US" sz="2400" dirty="0"/>
              <a:t> </a:t>
            </a:r>
            <a:endParaRPr lang="en-US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234900268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D9F1-C459-428D-8015-FAFFA397E0B5}" type="slidenum">
              <a:rPr lang="he-IL"/>
              <a:pPr/>
              <a:t>2</a:t>
            </a:fld>
            <a:endParaRPr lang="en-US" dirty="0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 lIns="91433" tIns="45717" rIns="91433" bIns="45717" anchor="t"/>
          <a:lstStyle/>
          <a:p>
            <a:r>
              <a:rPr lang="en-US" dirty="0"/>
              <a:t>Packing Problems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848600" cy="4800600"/>
          </a:xfrm>
        </p:spPr>
        <p:txBody>
          <a:bodyPr lIns="91433" tIns="45717" rIns="91433" bIns="45717"/>
          <a:lstStyle/>
          <a:p>
            <a:pPr>
              <a:buFontTx/>
              <a:buNone/>
            </a:pPr>
            <a:r>
              <a:rPr lang="en-US" sz="2400" dirty="0">
                <a:solidFill>
                  <a:srgbClr val="990033"/>
                </a:solidFill>
              </a:rPr>
              <a:t>Variants:</a:t>
            </a:r>
          </a:p>
          <a:p>
            <a:r>
              <a:rPr lang="en-US" sz="2400" dirty="0"/>
              <a:t>Multi-dimensional items.</a:t>
            </a:r>
          </a:p>
          <a:p>
            <a:r>
              <a:rPr lang="en-US" sz="2400" dirty="0"/>
              <a:t>Limited number of bins – pack as much as you can.</a:t>
            </a:r>
          </a:p>
          <a:p>
            <a:r>
              <a:rPr lang="en-US" sz="2400" dirty="0"/>
              <a:t>Unlimited number of bins – pack all items using minimal number of bins.</a:t>
            </a:r>
          </a:p>
          <a:p>
            <a:r>
              <a:rPr lang="en-US" sz="2400" dirty="0"/>
              <a:t>Conflicting items – cannot be placed together.</a:t>
            </a:r>
          </a:p>
          <a:p>
            <a:r>
              <a:rPr lang="en-US" sz="2400" dirty="0"/>
              <a:t>Cardinality constraints.</a:t>
            </a:r>
          </a:p>
          <a:p>
            <a:r>
              <a:rPr lang="en-US" sz="2400" dirty="0"/>
              <a:t>Cutting stock (minimizing wasted material)</a:t>
            </a:r>
          </a:p>
          <a:p>
            <a:r>
              <a:rPr lang="en-US" sz="2400" dirty="0"/>
              <a:t>Class-constraints.</a:t>
            </a:r>
          </a:p>
          <a:p>
            <a:r>
              <a:rPr lang="en-US" sz="2400" dirty="0"/>
              <a:t>Online vs. offline</a:t>
            </a:r>
          </a:p>
          <a:p>
            <a:r>
              <a:rPr lang="en-US" sz="2400" dirty="0"/>
              <a:t>Variable bins.</a:t>
            </a:r>
          </a:p>
          <a:p>
            <a:r>
              <a:rPr lang="en-US" sz="2400" dirty="0"/>
              <a:t>Many more…</a:t>
            </a:r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  <p:pic>
        <p:nvPicPr>
          <p:cNvPr id="295938" name="Picture 2" descr="http://3.bp.blogspot.com/-P5gLd-O479g/VH4sU3TF_bI/AAAAAAAAALE/8tLZtmhE6IE/s1600/Thumbnai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876800"/>
            <a:ext cx="3657600" cy="173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>
            <a:extLst>
              <a:ext uri="{FF2B5EF4-FFF2-40B4-BE49-F238E27FC236}">
                <a16:creationId xmlns:a16="http://schemas.microsoft.com/office/drawing/2014/main" id="{8CFF84D1-FF60-41E7-B3EA-5B059066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781231F-A080-4870-B548-6F55F5FD4D37}" type="slidenum">
              <a:rPr lang="he-IL" altLang="en-US" sz="1400"/>
              <a:pPr eaLnBrk="1" hangingPunct="1"/>
              <a:t>20</a:t>
            </a:fld>
            <a:endParaRPr lang="en-US" altLang="en-US" sz="14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1D16CB97-24B2-43DD-872B-D0EF84583E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 lIns="91433" tIns="45717" rIns="91433" bIns="45717" anchor="t"/>
          <a:lstStyle/>
          <a:p>
            <a:pPr eaLnBrk="1" hangingPunct="1"/>
            <a:r>
              <a:rPr lang="en-US" altLang="en-US" sz="3200" dirty="0"/>
              <a:t>FPTAS for Knapsack</a:t>
            </a:r>
            <a:endParaRPr lang="en-US" altLang="en-US" sz="32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2320D607-6135-4442-9117-E01187BEE6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2000" y="1219200"/>
                <a:ext cx="7467600" cy="1326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33" tIns="45717" rIns="91433" bIns="45717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>
                  <a:buNone/>
                </a:pPr>
                <a:r>
                  <a:rPr lang="en-US" altLang="en-US" sz="2400" kern="0" dirty="0"/>
                  <a:t>1. Given </a:t>
                </a:r>
                <a:r>
                  <a:rPr lang="en-US" altLang="en-US" sz="2400" kern="0" dirty="0">
                    <a:solidFill>
                      <a:srgbClr val="990033"/>
                    </a:solidFill>
                  </a:rPr>
                  <a:t>ε &gt; 0</a:t>
                </a:r>
                <a:r>
                  <a:rPr lang="en-US" altLang="en-US" sz="2400" kern="0" dirty="0"/>
                  <a:t>, let </a:t>
                </a:r>
                <a:r>
                  <a:rPr lang="en-US" altLang="en-US" sz="2400" kern="0" dirty="0">
                    <a:solidFill>
                      <a:srgbClr val="990033"/>
                    </a:solidFill>
                  </a:rPr>
                  <a:t>k = </a:t>
                </a:r>
                <a:r>
                  <a:rPr lang="en-US" altLang="en-US" sz="2400" kern="0" dirty="0" err="1">
                    <a:solidFill>
                      <a:srgbClr val="990033"/>
                    </a:solidFill>
                  </a:rPr>
                  <a:t>εB</a:t>
                </a:r>
                <a:r>
                  <a:rPr lang="en-US" altLang="en-US" sz="2400" kern="0" dirty="0">
                    <a:solidFill>
                      <a:srgbClr val="990033"/>
                    </a:solidFill>
                  </a:rPr>
                  <a:t>/n </a:t>
                </a:r>
                <a:r>
                  <a:rPr lang="en-US" altLang="en-US" sz="2400" kern="0" dirty="0">
                    <a:solidFill>
                      <a:schemeClr val="tx2"/>
                    </a:solidFill>
                  </a:rPr>
                  <a:t>be</a:t>
                </a:r>
                <a:r>
                  <a:rPr lang="en-US" altLang="en-US" sz="2400" kern="0" dirty="0">
                    <a:solidFill>
                      <a:srgbClr val="990033"/>
                    </a:solidFill>
                  </a:rPr>
                  <a:t> </a:t>
                </a:r>
                <a:r>
                  <a:rPr lang="en-US" altLang="en-US" sz="2400" kern="0" dirty="0"/>
                  <a:t>the scaling parameter.</a:t>
                </a:r>
              </a:p>
              <a:p>
                <a:pPr>
                  <a:buNone/>
                </a:pPr>
                <a:r>
                  <a:rPr lang="en-US" altLang="en-US" sz="2400" kern="0" dirty="0"/>
                  <a:t>2. Replace every item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 ker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 ker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sz="2800" i="1" ker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800" i="1" kern="0">
                        <a:solidFill>
                          <a:srgbClr val="99003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 kern="0" dirty="0"/>
                  <a:t>by</a:t>
                </a:r>
                <a14:m>
                  <m:oMath xmlns:m="http://schemas.openxmlformats.org/officeDocument/2006/math">
                    <m:r>
                      <a:rPr lang="en-US" altLang="en-US" sz="2800" b="0" i="0" kern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en-US" sz="2800" b="0" i="1" kern="0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kern="0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en-US" sz="2800" b="0" i="1" kern="0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en-US" sz="2800" b="0" i="1" kern="0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800" b="0" i="1" kern="0" smtClean="0">
                        <a:solidFill>
                          <a:srgbClr val="990033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⌈"/>
                        <m:endChr m:val="⌉"/>
                        <m:ctrlPr>
                          <a:rPr lang="en-US" altLang="en-US" sz="2800" b="0" i="1" kern="0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2800" b="0" i="1" kern="0" smtClean="0">
                                <a:solidFill>
                                  <a:srgbClr val="9900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en-US" sz="2800" b="0" i="1" kern="0" smtClean="0">
                                    <a:solidFill>
                                      <a:srgbClr val="9900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800" b="0" i="1" kern="0" smtClean="0">
                                    <a:solidFill>
                                      <a:srgbClr val="990033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en-US" sz="2800" b="0" i="1" kern="0" smtClean="0">
                                    <a:solidFill>
                                      <a:srgbClr val="99003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en-US" sz="2800" b="0" i="1" kern="0" smtClean="0">
                                <a:solidFill>
                                  <a:srgbClr val="990033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altLang="en-US" sz="2800" b="0" i="1" kern="0" smtClean="0">
                        <a:solidFill>
                          <a:srgbClr val="990033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2400" kern="0" dirty="0"/>
                  <a:t>.</a:t>
                </a:r>
              </a:p>
              <a:p>
                <a:pPr>
                  <a:buNone/>
                </a:pPr>
                <a:r>
                  <a:rPr lang="en-US" altLang="en-US" sz="2400" kern="0" dirty="0"/>
                  <a:t>The number of columns (different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ker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ker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en-US" sz="2400" i="1" ker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en-US" sz="2400" i="1" ker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 kern="0" dirty="0"/>
                  <a:t>) is now no more than</a:t>
                </a:r>
                <a14:m>
                  <m:oMath xmlns:m="http://schemas.openxmlformats.org/officeDocument/2006/math">
                    <m:r>
                      <a:rPr lang="en-US" altLang="en-US" sz="2800" b="0" i="0" kern="0" smtClean="0">
                        <a:solidFill>
                          <a:srgbClr val="990033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 sz="2800" i="1" kern="0">
                        <a:solidFill>
                          <a:srgbClr val="990033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>
                      <m:fPr>
                        <m:ctrlPr>
                          <a:rPr lang="en-US" altLang="en-US" sz="2800" i="1" ker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800" i="1" ker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en-US" sz="2800" i="1" ker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altLang="en-US" sz="2800" i="1" kern="0">
                        <a:solidFill>
                          <a:srgbClr val="99003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800" i="1" kern="0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en-US" sz="2800" i="1" kern="0" smtClean="0">
                                <a:solidFill>
                                  <a:srgbClr val="9900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800" b="0" i="1" kern="0" smtClean="0">
                                <a:solidFill>
                                  <a:srgbClr val="990033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sz="2800" b="0" i="1" kern="0" smtClean="0">
                                <a:solidFill>
                                  <a:srgbClr val="9900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en-US" sz="2800" i="1" kern="0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r>
                      <a:rPr lang="en-US" altLang="en-US" sz="2800" i="1" kern="0">
                        <a:solidFill>
                          <a:srgbClr val="99003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 kern="0" dirty="0"/>
                  <a:t>.</a:t>
                </a:r>
              </a:p>
              <a:p>
                <a:pPr>
                  <a:buNone/>
                </a:pPr>
                <a:r>
                  <a:rPr lang="en-US" altLang="en-US" sz="2400" kern="0" dirty="0"/>
                  <a:t>3. Apply the DP (variant 2) with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ker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ker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en-US" sz="2400" i="1" ker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en-US" sz="2400" i="1" ker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400" b="0" i="0" kern="0" smtClean="0">
                        <a:solidFill>
                          <a:srgbClr val="990033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en-US" sz="2400" kern="0" dirty="0"/>
                  <a:t> the running time is </a:t>
                </a:r>
                <a:r>
                  <a:rPr lang="en-US" altLang="en-US" sz="2400" kern="0" dirty="0">
                    <a:solidFill>
                      <a:srgbClr val="990033"/>
                    </a:solidFill>
                  </a:rPr>
                  <a:t>O(n</a:t>
                </a:r>
                <a:r>
                  <a:rPr lang="en-US" altLang="en-US" sz="2400" kern="0" baseline="30000" dirty="0">
                    <a:solidFill>
                      <a:srgbClr val="990033"/>
                    </a:solidFill>
                  </a:rPr>
                  <a:t>3</a:t>
                </a:r>
                <a:r>
                  <a:rPr lang="en-US" altLang="en-US" sz="2400" kern="0" dirty="0">
                    <a:solidFill>
                      <a:srgbClr val="990033"/>
                    </a:solidFill>
                  </a:rPr>
                  <a:t>/ε) = O(poly(n,1/ε). </a:t>
                </a:r>
              </a:p>
              <a:p>
                <a:pPr>
                  <a:buNone/>
                </a:pPr>
                <a:endParaRPr lang="en-US" altLang="en-US" sz="2400" kern="0" dirty="0">
                  <a:solidFill>
                    <a:srgbClr val="990033"/>
                  </a:solidFill>
                </a:endParaRPr>
              </a:p>
              <a:p>
                <a:pPr>
                  <a:buNone/>
                </a:pPr>
                <a:r>
                  <a:rPr lang="en-US" altLang="en-US" sz="2400" kern="0" dirty="0">
                    <a:solidFill>
                      <a:srgbClr val="006600"/>
                    </a:solidFill>
                  </a:rPr>
                  <a:t>Theorem: </a:t>
                </a:r>
                <a:r>
                  <a:rPr lang="en-US" altLang="en-US" sz="2400" kern="0" dirty="0"/>
                  <a:t>The profit achieved by the algorithm is at least </a:t>
                </a:r>
                <a:r>
                  <a:rPr lang="en-US" altLang="en-US" sz="2400" kern="0" dirty="0">
                    <a:solidFill>
                      <a:srgbClr val="990033"/>
                    </a:solidFill>
                  </a:rPr>
                  <a:t>(1- ε)OPT</a:t>
                </a:r>
                <a:r>
                  <a:rPr lang="en-US" altLang="en-US" sz="2400" kern="0" dirty="0"/>
                  <a:t>.</a:t>
                </a:r>
              </a:p>
              <a:p>
                <a:pPr>
                  <a:buNone/>
                </a:pPr>
                <a:r>
                  <a:rPr lang="en-US" altLang="en-US" sz="2400" kern="0" dirty="0">
                    <a:solidFill>
                      <a:srgbClr val="006600"/>
                    </a:solidFill>
                  </a:rPr>
                  <a:t>Proof: </a:t>
                </a:r>
                <a:r>
                  <a:rPr lang="en-US" altLang="en-US" sz="2400" kern="0" dirty="0"/>
                  <a:t>In class.</a:t>
                </a:r>
              </a:p>
            </p:txBody>
          </p:sp>
        </mc:Choice>
        <mc:Fallback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2320D607-6135-4442-9117-E01187BEE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219200"/>
                <a:ext cx="7467600" cy="1326107"/>
              </a:xfrm>
              <a:prstGeom prst="rect">
                <a:avLst/>
              </a:prstGeom>
              <a:blipFill>
                <a:blip r:embed="rId3"/>
                <a:stretch>
                  <a:fillRect l="-1306" t="-3670" b="-30045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53671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73E4377-3AFF-4866-AA40-CE0D5DED592D}" type="slidenum">
              <a:rPr lang="he-IL" altLang="he-IL" sz="1400"/>
              <a:pPr eaLnBrk="1" hangingPunct="1"/>
              <a:t>21</a:t>
            </a:fld>
            <a:endParaRPr lang="en-US" altLang="he-IL" sz="1400"/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ts val="1800"/>
              </a:spcBef>
            </a:pPr>
            <a:r>
              <a:rPr lang="en-US" altLang="he-IL" sz="3600" dirty="0">
                <a:solidFill>
                  <a:schemeClr val="accent2"/>
                </a:solidFill>
                <a:latin typeface="Comic Sans MS" panose="030F0702030302020204" pitchFamily="66" charset="0"/>
              </a:rPr>
              <a:t>The Bin Packing Problem</a:t>
            </a:r>
            <a:r>
              <a:rPr lang="en-US" altLang="he-IL" sz="4000" dirty="0">
                <a:solidFill>
                  <a:srgbClr val="C0C0C0"/>
                </a:solidFill>
              </a:rPr>
              <a:t> </a:t>
            </a:r>
          </a:p>
          <a:p>
            <a:endParaRPr lang="en-US" altLang="he-IL" sz="1200" dirty="0"/>
          </a:p>
        </p:txBody>
      </p:sp>
      <p:sp>
        <p:nvSpPr>
          <p:cNvPr id="57348" name="Rectangle 3"/>
          <p:cNvSpPr>
            <a:spLocks noChangeArrowheads="1"/>
          </p:cNvSpPr>
          <p:nvPr/>
        </p:nvSpPr>
        <p:spPr bwMode="auto">
          <a:xfrm>
            <a:off x="533400" y="1447800"/>
            <a:ext cx="72390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C0C0C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he-IL">
                <a:latin typeface="Comic Sans MS" panose="030F0702030302020204" pitchFamily="66" charset="0"/>
              </a:rPr>
              <a:t> </a:t>
            </a:r>
            <a:r>
              <a:rPr lang="en-US" altLang="he-IL">
                <a:solidFill>
                  <a:srgbClr val="008000"/>
                </a:solidFill>
                <a:latin typeface="Comic Sans MS" panose="030F0702030302020204" pitchFamily="66" charset="0"/>
              </a:rPr>
              <a:t>Input:</a:t>
            </a:r>
            <a:r>
              <a:rPr lang="en-US" altLang="he-IL">
                <a:latin typeface="Comic Sans MS" panose="030F0702030302020204" pitchFamily="66" charset="0"/>
              </a:rPr>
              <a:t> Items of sizes </a:t>
            </a:r>
            <a:r>
              <a:rPr lang="en-US" altLang="he-IL">
                <a:solidFill>
                  <a:srgbClr val="990033"/>
                </a:solidFill>
                <a:latin typeface="Comic Sans MS" panose="030F0702030302020204" pitchFamily="66" charset="0"/>
              </a:rPr>
              <a:t>0 &lt; s</a:t>
            </a:r>
            <a:r>
              <a:rPr lang="en-US" altLang="he-IL" baseline="-25000">
                <a:solidFill>
                  <a:srgbClr val="990033"/>
                </a:solidFill>
                <a:latin typeface="Comic Sans MS" panose="030F0702030302020204" pitchFamily="66" charset="0"/>
              </a:rPr>
              <a:t>i</a:t>
            </a:r>
            <a:r>
              <a:rPr lang="en-US" altLang="he-IL">
                <a:solidFill>
                  <a:srgbClr val="990033"/>
                </a:solidFill>
                <a:latin typeface="Comic Sans MS" panose="030F0702030302020204" pitchFamily="66" charset="0"/>
              </a:rPr>
              <a:t> &lt; 1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he-IL">
                <a:latin typeface="Comic Sans MS" panose="030F0702030302020204" pitchFamily="66" charset="0"/>
              </a:rPr>
              <a:t> </a:t>
            </a:r>
            <a:r>
              <a:rPr lang="en-US" altLang="he-IL">
                <a:solidFill>
                  <a:srgbClr val="008000"/>
                </a:solidFill>
                <a:latin typeface="Comic Sans MS" panose="030F0702030302020204" pitchFamily="66" charset="0"/>
              </a:rPr>
              <a:t>Output:</a:t>
            </a:r>
            <a:r>
              <a:rPr lang="en-US" altLang="he-IL">
                <a:latin typeface="Comic Sans MS" panose="030F0702030302020204" pitchFamily="66" charset="0"/>
              </a:rPr>
              <a:t> A feasible packing in bins of size 1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he-IL">
                <a:latin typeface="Comic Sans MS" panose="030F0702030302020204" pitchFamily="66" charset="0"/>
              </a:rPr>
              <a:t> </a:t>
            </a:r>
            <a:r>
              <a:rPr lang="en-US" altLang="he-IL">
                <a:solidFill>
                  <a:srgbClr val="008000"/>
                </a:solidFill>
                <a:latin typeface="Comic Sans MS" panose="030F0702030302020204" pitchFamily="66" charset="0"/>
              </a:rPr>
              <a:t>Goal:</a:t>
            </a:r>
            <a:r>
              <a:rPr lang="en-US" altLang="he-IL">
                <a:latin typeface="Comic Sans MS" panose="030F0702030302020204" pitchFamily="66" charset="0"/>
              </a:rPr>
              <a:t> minimize number of bins used. </a:t>
            </a:r>
          </a:p>
        </p:txBody>
      </p:sp>
      <p:grpSp>
        <p:nvGrpSpPr>
          <p:cNvPr id="371716" name="Group 4"/>
          <p:cNvGrpSpPr>
            <a:grpSpLocks/>
          </p:cNvGrpSpPr>
          <p:nvPr/>
        </p:nvGrpSpPr>
        <p:grpSpPr bwMode="auto">
          <a:xfrm>
            <a:off x="533400" y="2819400"/>
            <a:ext cx="3657600" cy="2133600"/>
            <a:chOff x="336" y="2064"/>
            <a:chExt cx="2304" cy="1344"/>
          </a:xfrm>
        </p:grpSpPr>
        <p:sp>
          <p:nvSpPr>
            <p:cNvPr id="57364" name="Rectangle 5"/>
            <p:cNvSpPr>
              <a:spLocks noChangeArrowheads="1"/>
            </p:cNvSpPr>
            <p:nvPr/>
          </p:nvSpPr>
          <p:spPr bwMode="auto">
            <a:xfrm rot="5400000">
              <a:off x="744" y="2664"/>
              <a:ext cx="240" cy="57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he-IL" sz="2000">
                  <a:latin typeface="Comic Sans MS" panose="030F0702030302020204" pitchFamily="66" charset="0"/>
                </a:rPr>
                <a:t>0.45</a:t>
              </a:r>
            </a:p>
          </p:txBody>
        </p:sp>
        <p:sp>
          <p:nvSpPr>
            <p:cNvPr id="57365" name="Rectangle 6"/>
            <p:cNvSpPr>
              <a:spLocks noChangeArrowheads="1"/>
            </p:cNvSpPr>
            <p:nvPr/>
          </p:nvSpPr>
          <p:spPr bwMode="auto">
            <a:xfrm rot="5400000">
              <a:off x="1728" y="2832"/>
              <a:ext cx="24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he-IL" sz="2000">
                  <a:latin typeface="Comic Sans MS" panose="030F0702030302020204" pitchFamily="66" charset="0"/>
                </a:rPr>
                <a:t>0.2</a:t>
              </a:r>
            </a:p>
          </p:txBody>
        </p:sp>
        <p:sp>
          <p:nvSpPr>
            <p:cNvPr id="57366" name="Rectangle 7"/>
            <p:cNvSpPr>
              <a:spLocks noChangeArrowheads="1"/>
            </p:cNvSpPr>
            <p:nvPr/>
          </p:nvSpPr>
          <p:spPr bwMode="auto">
            <a:xfrm rot="5400000">
              <a:off x="1320" y="2760"/>
              <a:ext cx="240" cy="38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he-IL" sz="2000">
                  <a:latin typeface="Comic Sans MS" panose="030F0702030302020204" pitchFamily="66" charset="0"/>
                </a:rPr>
                <a:t>0.3</a:t>
              </a:r>
            </a:p>
          </p:txBody>
        </p:sp>
        <p:sp>
          <p:nvSpPr>
            <p:cNvPr id="57367" name="Rectangle 8"/>
            <p:cNvSpPr>
              <a:spLocks noChangeArrowheads="1"/>
            </p:cNvSpPr>
            <p:nvPr/>
          </p:nvSpPr>
          <p:spPr bwMode="auto">
            <a:xfrm rot="5400000">
              <a:off x="624" y="3120"/>
              <a:ext cx="240" cy="33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he-IL" sz="2000">
                  <a:latin typeface="Comic Sans MS" panose="030F0702030302020204" pitchFamily="66" charset="0"/>
                </a:rPr>
                <a:t>0.25</a:t>
              </a:r>
            </a:p>
          </p:txBody>
        </p:sp>
        <p:sp>
          <p:nvSpPr>
            <p:cNvPr id="57368" name="Rectangle 9"/>
            <p:cNvSpPr>
              <a:spLocks noChangeArrowheads="1"/>
            </p:cNvSpPr>
            <p:nvPr/>
          </p:nvSpPr>
          <p:spPr bwMode="auto">
            <a:xfrm rot="5400000">
              <a:off x="1080" y="3096"/>
              <a:ext cx="240" cy="38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he-IL" sz="2000">
                  <a:latin typeface="Comic Sans MS" panose="030F0702030302020204" pitchFamily="66" charset="0"/>
                </a:rPr>
                <a:t>0.3</a:t>
              </a:r>
            </a:p>
          </p:txBody>
        </p:sp>
        <p:sp>
          <p:nvSpPr>
            <p:cNvPr id="57369" name="Rectangle 10"/>
            <p:cNvSpPr>
              <a:spLocks noChangeArrowheads="1"/>
            </p:cNvSpPr>
            <p:nvPr/>
          </p:nvSpPr>
          <p:spPr bwMode="auto">
            <a:xfrm rot="5400000">
              <a:off x="2232" y="2664"/>
              <a:ext cx="240" cy="57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he-IL" sz="2000">
                  <a:latin typeface="Comic Sans MS" panose="030F0702030302020204" pitchFamily="66" charset="0"/>
                </a:rPr>
                <a:t>0.45</a:t>
              </a:r>
            </a:p>
          </p:txBody>
        </p:sp>
        <p:sp>
          <p:nvSpPr>
            <p:cNvPr id="57370" name="Rectangle 11"/>
            <p:cNvSpPr>
              <a:spLocks noChangeArrowheads="1"/>
            </p:cNvSpPr>
            <p:nvPr/>
          </p:nvSpPr>
          <p:spPr bwMode="auto">
            <a:xfrm rot="5400000">
              <a:off x="2112" y="2880"/>
              <a:ext cx="240" cy="81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he-IL" sz="2000">
                  <a:latin typeface="Comic Sans MS" panose="030F0702030302020204" pitchFamily="66" charset="0"/>
                </a:rPr>
                <a:t>0.7</a:t>
              </a:r>
            </a:p>
          </p:txBody>
        </p:sp>
        <p:sp>
          <p:nvSpPr>
            <p:cNvPr id="57371" name="Rectangle 12"/>
            <p:cNvSpPr>
              <a:spLocks noChangeArrowheads="1"/>
            </p:cNvSpPr>
            <p:nvPr/>
          </p:nvSpPr>
          <p:spPr bwMode="auto">
            <a:xfrm rot="5400000">
              <a:off x="1488" y="3168"/>
              <a:ext cx="24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he-IL" sz="2000">
                  <a:latin typeface="Comic Sans MS" panose="030F0702030302020204" pitchFamily="66" charset="0"/>
                </a:rPr>
                <a:t>0.2</a:t>
              </a:r>
            </a:p>
          </p:txBody>
        </p:sp>
        <p:sp>
          <p:nvSpPr>
            <p:cNvPr id="57372" name="Rectangle 13"/>
            <p:cNvSpPr>
              <a:spLocks noChangeArrowheads="1"/>
            </p:cNvSpPr>
            <p:nvPr/>
          </p:nvSpPr>
          <p:spPr bwMode="auto">
            <a:xfrm>
              <a:off x="336" y="2064"/>
              <a:ext cx="1968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en-US" altLang="he-IL" sz="2000">
                  <a:latin typeface="Comic Sans MS" panose="030F0702030302020204" pitchFamily="66" charset="0"/>
                </a:rPr>
                <a:t> </a:t>
              </a:r>
              <a:r>
                <a:rPr lang="en-US" altLang="he-IL">
                  <a:solidFill>
                    <a:srgbClr val="990033"/>
                  </a:solidFill>
                  <a:latin typeface="Comic Sans MS" panose="030F0702030302020204" pitchFamily="66" charset="0"/>
                </a:rPr>
                <a:t>Example:</a:t>
              </a:r>
              <a:r>
                <a:rPr lang="en-US" altLang="he-IL">
                  <a:latin typeface="Comic Sans MS" panose="030F0702030302020204" pitchFamily="66" charset="0"/>
                </a:rPr>
                <a:t> </a:t>
              </a:r>
            </a:p>
            <a:p>
              <a:pPr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en-US" altLang="he-IL">
                  <a:latin typeface="Comic Sans MS" panose="030F0702030302020204" pitchFamily="66" charset="0"/>
                </a:rPr>
                <a:t>      </a:t>
              </a:r>
              <a:r>
                <a:rPr lang="en-US" altLang="he-IL">
                  <a:solidFill>
                    <a:srgbClr val="008000"/>
                  </a:solidFill>
                  <a:latin typeface="Comic Sans MS" panose="030F0702030302020204" pitchFamily="66" charset="0"/>
                </a:rPr>
                <a:t>Input:</a:t>
              </a:r>
            </a:p>
          </p:txBody>
        </p:sp>
      </p:grpSp>
      <p:grpSp>
        <p:nvGrpSpPr>
          <p:cNvPr id="371726" name="Group 14"/>
          <p:cNvGrpSpPr>
            <a:grpSpLocks/>
          </p:cNvGrpSpPr>
          <p:nvPr/>
        </p:nvGrpSpPr>
        <p:grpSpPr bwMode="auto">
          <a:xfrm>
            <a:off x="5029200" y="3276600"/>
            <a:ext cx="2971800" cy="2286000"/>
            <a:chOff x="3168" y="2352"/>
            <a:chExt cx="1872" cy="1440"/>
          </a:xfrm>
        </p:grpSpPr>
        <p:sp>
          <p:nvSpPr>
            <p:cNvPr id="57352" name="Rectangle 15"/>
            <p:cNvSpPr>
              <a:spLocks noChangeArrowheads="1"/>
            </p:cNvSpPr>
            <p:nvPr/>
          </p:nvSpPr>
          <p:spPr bwMode="auto">
            <a:xfrm rot="5400000">
              <a:off x="4200" y="3000"/>
              <a:ext cx="240" cy="57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he-IL" sz="2000">
                  <a:latin typeface="Comic Sans MS" panose="030F0702030302020204" pitchFamily="66" charset="0"/>
                </a:rPr>
                <a:t>0.45</a:t>
              </a:r>
            </a:p>
          </p:txBody>
        </p:sp>
        <p:sp>
          <p:nvSpPr>
            <p:cNvPr id="57353" name="Rectangle 16"/>
            <p:cNvSpPr>
              <a:spLocks noChangeArrowheads="1"/>
            </p:cNvSpPr>
            <p:nvPr/>
          </p:nvSpPr>
          <p:spPr bwMode="auto">
            <a:xfrm rot="5400000">
              <a:off x="4224" y="3552"/>
              <a:ext cx="24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he-IL" sz="2000">
                  <a:latin typeface="Comic Sans MS" panose="030F0702030302020204" pitchFamily="66" charset="0"/>
                </a:rPr>
                <a:t>0.2</a:t>
              </a:r>
            </a:p>
          </p:txBody>
        </p:sp>
        <p:sp>
          <p:nvSpPr>
            <p:cNvPr id="57354" name="Rectangle 17"/>
            <p:cNvSpPr>
              <a:spLocks noChangeArrowheads="1"/>
            </p:cNvSpPr>
            <p:nvPr/>
          </p:nvSpPr>
          <p:spPr bwMode="auto">
            <a:xfrm rot="5400000">
              <a:off x="3528" y="3480"/>
              <a:ext cx="240" cy="38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he-IL" sz="2000">
                  <a:latin typeface="Comic Sans MS" panose="030F0702030302020204" pitchFamily="66" charset="0"/>
                </a:rPr>
                <a:t>0.3</a:t>
              </a:r>
            </a:p>
          </p:txBody>
        </p:sp>
        <p:sp>
          <p:nvSpPr>
            <p:cNvPr id="57355" name="Rectangle 18"/>
            <p:cNvSpPr>
              <a:spLocks noChangeArrowheads="1"/>
            </p:cNvSpPr>
            <p:nvPr/>
          </p:nvSpPr>
          <p:spPr bwMode="auto">
            <a:xfrm rot="5400000">
              <a:off x="4344" y="2712"/>
              <a:ext cx="240" cy="38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he-IL" sz="2000">
                  <a:latin typeface="Comic Sans MS" panose="030F0702030302020204" pitchFamily="66" charset="0"/>
                </a:rPr>
                <a:t>0.25</a:t>
              </a:r>
            </a:p>
          </p:txBody>
        </p:sp>
        <p:sp>
          <p:nvSpPr>
            <p:cNvPr id="57356" name="Rectangle 19"/>
            <p:cNvSpPr>
              <a:spLocks noChangeArrowheads="1"/>
            </p:cNvSpPr>
            <p:nvPr/>
          </p:nvSpPr>
          <p:spPr bwMode="auto">
            <a:xfrm rot="5400000">
              <a:off x="3912" y="3480"/>
              <a:ext cx="240" cy="38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he-IL" sz="2000">
                  <a:latin typeface="Comic Sans MS" panose="030F0702030302020204" pitchFamily="66" charset="0"/>
                </a:rPr>
                <a:t>0.3</a:t>
              </a:r>
            </a:p>
          </p:txBody>
        </p:sp>
        <p:sp>
          <p:nvSpPr>
            <p:cNvPr id="57357" name="Rectangle 20"/>
            <p:cNvSpPr>
              <a:spLocks noChangeArrowheads="1"/>
            </p:cNvSpPr>
            <p:nvPr/>
          </p:nvSpPr>
          <p:spPr bwMode="auto">
            <a:xfrm rot="5400000">
              <a:off x="3624" y="3000"/>
              <a:ext cx="240" cy="57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he-IL" sz="2000">
                  <a:latin typeface="Comic Sans MS" panose="030F0702030302020204" pitchFamily="66" charset="0"/>
                </a:rPr>
                <a:t>0.45</a:t>
              </a:r>
            </a:p>
          </p:txBody>
        </p:sp>
        <p:sp>
          <p:nvSpPr>
            <p:cNvPr id="57358" name="Rectangle 21"/>
            <p:cNvSpPr>
              <a:spLocks noChangeArrowheads="1"/>
            </p:cNvSpPr>
            <p:nvPr/>
          </p:nvSpPr>
          <p:spPr bwMode="auto">
            <a:xfrm rot="5400000">
              <a:off x="3744" y="2496"/>
              <a:ext cx="240" cy="81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he-IL" sz="2000">
                  <a:latin typeface="Comic Sans MS" panose="030F0702030302020204" pitchFamily="66" charset="0"/>
                </a:rPr>
                <a:t>0.7</a:t>
              </a:r>
            </a:p>
          </p:txBody>
        </p:sp>
        <p:sp>
          <p:nvSpPr>
            <p:cNvPr id="57359" name="Rectangle 22"/>
            <p:cNvSpPr>
              <a:spLocks noChangeArrowheads="1"/>
            </p:cNvSpPr>
            <p:nvPr/>
          </p:nvSpPr>
          <p:spPr bwMode="auto">
            <a:xfrm rot="5400000">
              <a:off x="3960" y="2280"/>
              <a:ext cx="240" cy="12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he-IL" altLang="he-IL" sz="2000">
                <a:latin typeface="Comic Sans MS" panose="030F0702030302020204" pitchFamily="66" charset="0"/>
              </a:endParaRPr>
            </a:p>
          </p:txBody>
        </p:sp>
        <p:sp>
          <p:nvSpPr>
            <p:cNvPr id="57360" name="Rectangle 23"/>
            <p:cNvSpPr>
              <a:spLocks noChangeArrowheads="1"/>
            </p:cNvSpPr>
            <p:nvPr/>
          </p:nvSpPr>
          <p:spPr bwMode="auto">
            <a:xfrm rot="5400000">
              <a:off x="4464" y="3552"/>
              <a:ext cx="24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he-IL" sz="2000">
                  <a:latin typeface="Comic Sans MS" panose="030F0702030302020204" pitchFamily="66" charset="0"/>
                </a:rPr>
                <a:t>0.2</a:t>
              </a:r>
            </a:p>
          </p:txBody>
        </p:sp>
        <p:sp>
          <p:nvSpPr>
            <p:cNvPr id="57361" name="Rectangle 24"/>
            <p:cNvSpPr>
              <a:spLocks noChangeArrowheads="1"/>
            </p:cNvSpPr>
            <p:nvPr/>
          </p:nvSpPr>
          <p:spPr bwMode="auto">
            <a:xfrm rot="5400000">
              <a:off x="3960" y="3048"/>
              <a:ext cx="240" cy="12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57362" name="Rectangle 25"/>
            <p:cNvSpPr>
              <a:spLocks noChangeArrowheads="1"/>
            </p:cNvSpPr>
            <p:nvPr/>
          </p:nvSpPr>
          <p:spPr bwMode="auto">
            <a:xfrm rot="5400000">
              <a:off x="3960" y="2664"/>
              <a:ext cx="240" cy="12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57363" name="Text Box 26"/>
            <p:cNvSpPr txBox="1">
              <a:spLocks noChangeArrowheads="1"/>
            </p:cNvSpPr>
            <p:nvPr/>
          </p:nvSpPr>
          <p:spPr bwMode="auto">
            <a:xfrm>
              <a:off x="3168" y="2352"/>
              <a:ext cx="18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he-IL">
                  <a:solidFill>
                    <a:srgbClr val="008000"/>
                  </a:solidFill>
                  <a:latin typeface="Comic Sans MS" panose="030F0702030302020204" pitchFamily="66" charset="0"/>
                </a:rPr>
                <a:t>A packing in 3 bins: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620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31E4-1F3A-4B2C-8BF2-19AA867BB248}" type="slidenum">
              <a:rPr lang="he-IL" altLang="he-IL"/>
              <a:pPr/>
              <a:t>22</a:t>
            </a:fld>
            <a:endParaRPr lang="en-US" altLang="he-IL"/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altLang="he-IL"/>
              <a:t>Approximating Bin Packing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458200" cy="47244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he-IL" sz="2400">
                <a:solidFill>
                  <a:srgbClr val="990033"/>
                </a:solidFill>
              </a:rPr>
              <a:t>Next-fit Algorithm: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he-IL" sz="2400"/>
              <a:t>1. Open an </a:t>
            </a:r>
            <a:r>
              <a:rPr lang="en-US" altLang="he-IL" sz="2400" i="1"/>
              <a:t>active</a:t>
            </a:r>
            <a:r>
              <a:rPr lang="en-US" altLang="he-IL" sz="2400"/>
              <a:t> bin.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he-IL" sz="2400"/>
              <a:t>2. For all i=1,2,…,n :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he-IL" sz="2400"/>
              <a:t>If possible, place a</a:t>
            </a:r>
            <a:r>
              <a:rPr lang="en-US" altLang="he-IL" sz="2400" baseline="-25000"/>
              <a:t>i</a:t>
            </a:r>
            <a:r>
              <a:rPr lang="en-US" altLang="he-IL" sz="2400"/>
              <a:t> in the current active bin;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he-IL" sz="2400"/>
              <a:t>Otherwise, open a new active bin and place a</a:t>
            </a:r>
            <a:r>
              <a:rPr lang="en-US" altLang="he-IL" sz="2400" baseline="-25000"/>
              <a:t>i</a:t>
            </a:r>
            <a:r>
              <a:rPr lang="en-US" altLang="he-IL" sz="2400"/>
              <a:t> in it.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altLang="he-IL" sz="2400">
              <a:solidFill>
                <a:srgbClr val="9900CC"/>
              </a:solidFill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he-IL" sz="2400">
                <a:solidFill>
                  <a:srgbClr val="9900CC"/>
                </a:solidFill>
              </a:rPr>
              <a:t>Example:</a:t>
            </a:r>
            <a:r>
              <a:rPr lang="en-US" altLang="he-IL" sz="2400"/>
              <a:t> The input: {0.3, 0.9, 0.2}.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he-IL" sz="2400"/>
              <a:t>Next-fit packing (three bins): (0.3), (0.9), (0.2).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altLang="he-IL" sz="2400">
              <a:solidFill>
                <a:srgbClr val="990033"/>
              </a:solidFill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he-IL" sz="2400">
                <a:solidFill>
                  <a:srgbClr val="990033"/>
                </a:solidFill>
              </a:rPr>
              <a:t>Theorem:</a:t>
            </a:r>
            <a:r>
              <a:rPr lang="en-US" altLang="he-IL" sz="2400"/>
              <a:t> Next-fit is 2-approximation to BP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he-IL" sz="2400">
                <a:solidFill>
                  <a:srgbClr val="990033"/>
                </a:solidFill>
              </a:rPr>
              <a:t>Proof:</a:t>
            </a:r>
            <a:r>
              <a:rPr lang="en-US" altLang="he-IL" sz="2400"/>
              <a:t> An optimal algorithm must use at least </a:t>
            </a:r>
            <a:r>
              <a:rPr lang="en-US" altLang="he-IL" sz="2400">
                <a:sym typeface="Symbol" panose="05050102010706020507" pitchFamily="18" charset="2"/>
              </a:rPr>
              <a:t></a:t>
            </a:r>
            <a:r>
              <a:rPr lang="en-US" altLang="he-IL" sz="2400" baseline="-25000">
                <a:sym typeface="Symbol" panose="05050102010706020507" pitchFamily="18" charset="2"/>
              </a:rPr>
              <a:t>i</a:t>
            </a:r>
            <a:r>
              <a:rPr lang="en-US" altLang="he-IL" sz="2400">
                <a:sym typeface="Symbol" panose="05050102010706020507" pitchFamily="18" charset="2"/>
              </a:rPr>
              <a:t>a</a:t>
            </a:r>
            <a:r>
              <a:rPr lang="en-US" altLang="he-IL" sz="2400" baseline="-25000">
                <a:sym typeface="Symbol" panose="05050102010706020507" pitchFamily="18" charset="2"/>
              </a:rPr>
              <a:t>i</a:t>
            </a:r>
            <a:r>
              <a:rPr lang="en-US" altLang="he-IL" sz="2400">
                <a:sym typeface="Symbol" panose="05050102010706020507" pitchFamily="18" charset="2"/>
              </a:rPr>
              <a:t> bins (why?).</a:t>
            </a:r>
            <a:r>
              <a:rPr lang="en-US" altLang="he-IL" sz="2800"/>
              <a:t>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altLang="he-IL" sz="240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50599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267B-75F3-466E-ACE6-9F478AF2942F}" type="slidenum">
              <a:rPr lang="he-IL" altLang="he-IL"/>
              <a:pPr/>
              <a:t>23</a:t>
            </a:fld>
            <a:endParaRPr lang="en-US" altLang="he-IL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altLang="he-IL"/>
              <a:t>Approximating Bin Packing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7543800" cy="22098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altLang="he-IL" sz="2400">
                <a:solidFill>
                  <a:srgbClr val="9900CC"/>
                </a:solidFill>
              </a:rPr>
              <a:t>Analysis of Next Fit (cont’):</a:t>
            </a:r>
            <a:r>
              <a:rPr lang="en-US" altLang="he-IL" sz="2400"/>
              <a:t> Assume that Next Fit uses h bins. The sum of items sizes in two consecutive bins is greater than 1 (otherwise, we can put them together). </a:t>
            </a:r>
          </a:p>
        </p:txBody>
      </p:sp>
      <p:sp>
        <p:nvSpPr>
          <p:cNvPr id="338948" name="Text Box 4"/>
          <p:cNvSpPr txBox="1">
            <a:spLocks noChangeArrowheads="1"/>
          </p:cNvSpPr>
          <p:nvPr/>
        </p:nvSpPr>
        <p:spPr bwMode="auto">
          <a:xfrm>
            <a:off x="1066800" y="3048000"/>
            <a:ext cx="2667000" cy="261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he-IL">
                <a:solidFill>
                  <a:srgbClr val="006600"/>
                </a:solidFill>
                <a:latin typeface="Comic Sans MS" panose="030F0702030302020204" pitchFamily="66" charset="0"/>
              </a:rPr>
              <a:t>Case 1:</a:t>
            </a:r>
            <a:r>
              <a:rPr lang="en-US" altLang="he-IL">
                <a:latin typeface="Comic Sans MS" panose="030F0702030302020204" pitchFamily="66" charset="0"/>
              </a:rPr>
              <a:t> h is even:</a:t>
            </a:r>
            <a:endParaRPr lang="en-US" altLang="he-IL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he-IL">
                <a:latin typeface="Comic Sans MS" panose="030F0702030302020204" pitchFamily="66" charset="0"/>
              </a:rPr>
              <a:t>c(B</a:t>
            </a:r>
            <a:r>
              <a:rPr lang="en-US" altLang="he-IL" baseline="-25000">
                <a:latin typeface="Comic Sans MS" panose="030F0702030302020204" pitchFamily="66" charset="0"/>
              </a:rPr>
              <a:t>1</a:t>
            </a:r>
            <a:r>
              <a:rPr lang="en-US" altLang="he-IL">
                <a:latin typeface="Comic Sans MS" panose="030F0702030302020204" pitchFamily="66" charset="0"/>
              </a:rPr>
              <a:t>) + c(B</a:t>
            </a:r>
            <a:r>
              <a:rPr lang="en-US" altLang="he-IL" baseline="-25000">
                <a:latin typeface="Comic Sans MS" panose="030F0702030302020204" pitchFamily="66" charset="0"/>
              </a:rPr>
              <a:t>2</a:t>
            </a:r>
            <a:r>
              <a:rPr lang="en-US" altLang="he-IL">
                <a:latin typeface="Comic Sans MS" panose="030F0702030302020204" pitchFamily="66" charset="0"/>
              </a:rPr>
              <a:t>) &gt; 1     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he-IL">
                <a:latin typeface="Comic Sans MS" panose="030F0702030302020204" pitchFamily="66" charset="0"/>
              </a:rPr>
              <a:t>c(B</a:t>
            </a:r>
            <a:r>
              <a:rPr lang="en-US" altLang="he-IL" baseline="-25000">
                <a:latin typeface="Comic Sans MS" panose="030F0702030302020204" pitchFamily="66" charset="0"/>
              </a:rPr>
              <a:t>3</a:t>
            </a:r>
            <a:r>
              <a:rPr lang="en-US" altLang="he-IL">
                <a:latin typeface="Comic Sans MS" panose="030F0702030302020204" pitchFamily="66" charset="0"/>
              </a:rPr>
              <a:t>) + c(B</a:t>
            </a:r>
            <a:r>
              <a:rPr lang="en-US" altLang="he-IL" baseline="-25000">
                <a:latin typeface="Comic Sans MS" panose="030F0702030302020204" pitchFamily="66" charset="0"/>
              </a:rPr>
              <a:t>4</a:t>
            </a:r>
            <a:r>
              <a:rPr lang="en-US" altLang="he-IL">
                <a:latin typeface="Comic Sans MS" panose="030F0702030302020204" pitchFamily="66" charset="0"/>
              </a:rPr>
              <a:t>) &gt; 1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he-IL">
                <a:latin typeface="Comic Sans MS" panose="030F0702030302020204" pitchFamily="66" charset="0"/>
              </a:rPr>
              <a:t>c(B</a:t>
            </a:r>
            <a:r>
              <a:rPr lang="en-US" altLang="he-IL" baseline="-25000">
                <a:latin typeface="Comic Sans MS" panose="030F0702030302020204" pitchFamily="66" charset="0"/>
              </a:rPr>
              <a:t>h-1</a:t>
            </a:r>
            <a:r>
              <a:rPr lang="en-US" altLang="he-IL">
                <a:latin typeface="Comic Sans MS" panose="030F0702030302020204" pitchFamily="66" charset="0"/>
              </a:rPr>
              <a:t>) + c(B</a:t>
            </a:r>
            <a:r>
              <a:rPr lang="en-US" altLang="he-IL" baseline="-25000">
                <a:latin typeface="Comic Sans MS" panose="030F0702030302020204" pitchFamily="66" charset="0"/>
              </a:rPr>
              <a:t>h</a:t>
            </a:r>
            <a:r>
              <a:rPr lang="en-US" altLang="he-IL">
                <a:latin typeface="Comic Sans MS" panose="030F0702030302020204" pitchFamily="66" charset="0"/>
              </a:rPr>
              <a:t>) &gt; 1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he-IL">
                <a:latin typeface="Comic Sans MS" panose="030F0702030302020204" pitchFamily="66" charset="0"/>
                <a:sym typeface="Symbol" panose="05050102010706020507" pitchFamily="18" charset="2"/>
              </a:rPr>
              <a:t></a:t>
            </a:r>
            <a:r>
              <a:rPr lang="en-US" altLang="he-IL" baseline="-2500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he-IL"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he-IL" baseline="-25000">
                <a:latin typeface="Comic Sans MS" panose="030F0702030302020204" pitchFamily="66" charset="0"/>
                <a:sym typeface="Symbol" panose="05050102010706020507" pitchFamily="18" charset="2"/>
              </a:rPr>
              <a:t>i    </a:t>
            </a:r>
            <a:r>
              <a:rPr lang="en-US" altLang="he-IL">
                <a:latin typeface="Comic Sans MS" panose="030F0702030302020204" pitchFamily="66" charset="0"/>
                <a:sym typeface="Symbol" panose="05050102010706020507" pitchFamily="18" charset="2"/>
              </a:rPr>
              <a:t>&gt; h/2</a:t>
            </a:r>
          </a:p>
          <a:p>
            <a:pPr>
              <a:spcBef>
                <a:spcPct val="50000"/>
              </a:spcBef>
            </a:pPr>
            <a:endParaRPr lang="en-US" altLang="he-IL"/>
          </a:p>
        </p:txBody>
      </p:sp>
      <p:sp>
        <p:nvSpPr>
          <p:cNvPr id="338949" name="Text Box 5"/>
          <p:cNvSpPr txBox="1">
            <a:spLocks noChangeArrowheads="1"/>
          </p:cNvSpPr>
          <p:nvPr/>
        </p:nvSpPr>
        <p:spPr bwMode="auto">
          <a:xfrm>
            <a:off x="4953000" y="3048000"/>
            <a:ext cx="31242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he-IL">
                <a:solidFill>
                  <a:srgbClr val="006600"/>
                </a:solidFill>
                <a:latin typeface="Comic Sans MS" panose="030F0702030302020204" pitchFamily="66" charset="0"/>
              </a:rPr>
              <a:t>Case 1:</a:t>
            </a:r>
            <a:r>
              <a:rPr lang="en-US" altLang="he-IL">
                <a:latin typeface="Comic Sans MS" panose="030F0702030302020204" pitchFamily="66" charset="0"/>
              </a:rPr>
              <a:t> h is odd:</a:t>
            </a:r>
            <a:endParaRPr lang="en-US" altLang="he-IL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he-IL">
                <a:latin typeface="Comic Sans MS" panose="030F0702030302020204" pitchFamily="66" charset="0"/>
              </a:rPr>
              <a:t>c(B</a:t>
            </a:r>
            <a:r>
              <a:rPr lang="en-US" altLang="he-IL" baseline="-25000">
                <a:latin typeface="Comic Sans MS" panose="030F0702030302020204" pitchFamily="66" charset="0"/>
              </a:rPr>
              <a:t>1</a:t>
            </a:r>
            <a:r>
              <a:rPr lang="en-US" altLang="he-IL">
                <a:latin typeface="Comic Sans MS" panose="030F0702030302020204" pitchFamily="66" charset="0"/>
              </a:rPr>
              <a:t>) + c(B</a:t>
            </a:r>
            <a:r>
              <a:rPr lang="en-US" altLang="he-IL" baseline="-25000">
                <a:latin typeface="Comic Sans MS" panose="030F0702030302020204" pitchFamily="66" charset="0"/>
              </a:rPr>
              <a:t>2</a:t>
            </a:r>
            <a:r>
              <a:rPr lang="en-US" altLang="he-IL">
                <a:latin typeface="Comic Sans MS" panose="030F0702030302020204" pitchFamily="66" charset="0"/>
              </a:rPr>
              <a:t>) &gt; 1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he-IL">
                <a:latin typeface="Comic Sans MS" panose="030F0702030302020204" pitchFamily="66" charset="0"/>
              </a:rPr>
              <a:t>c(B</a:t>
            </a:r>
            <a:r>
              <a:rPr lang="en-US" altLang="he-IL" baseline="-25000">
                <a:latin typeface="Comic Sans MS" panose="030F0702030302020204" pitchFamily="66" charset="0"/>
              </a:rPr>
              <a:t>3</a:t>
            </a:r>
            <a:r>
              <a:rPr lang="en-US" altLang="he-IL">
                <a:latin typeface="Comic Sans MS" panose="030F0702030302020204" pitchFamily="66" charset="0"/>
              </a:rPr>
              <a:t>) + c(B</a:t>
            </a:r>
            <a:r>
              <a:rPr lang="en-US" altLang="he-IL" baseline="-25000">
                <a:latin typeface="Comic Sans MS" panose="030F0702030302020204" pitchFamily="66" charset="0"/>
              </a:rPr>
              <a:t>4</a:t>
            </a:r>
            <a:r>
              <a:rPr lang="en-US" altLang="he-IL">
                <a:latin typeface="Comic Sans MS" panose="030F0702030302020204" pitchFamily="66" charset="0"/>
              </a:rPr>
              <a:t>) &gt; 1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he-IL">
                <a:latin typeface="Comic Sans MS" panose="030F0702030302020204" pitchFamily="66" charset="0"/>
              </a:rPr>
              <a:t>c(B</a:t>
            </a:r>
            <a:r>
              <a:rPr lang="en-US" altLang="he-IL" baseline="-25000">
                <a:latin typeface="Comic Sans MS" panose="030F0702030302020204" pitchFamily="66" charset="0"/>
              </a:rPr>
              <a:t>h-2</a:t>
            </a:r>
            <a:r>
              <a:rPr lang="en-US" altLang="he-IL">
                <a:latin typeface="Comic Sans MS" panose="030F0702030302020204" pitchFamily="66" charset="0"/>
              </a:rPr>
              <a:t>) + c(B</a:t>
            </a:r>
            <a:r>
              <a:rPr lang="en-US" altLang="he-IL" baseline="-25000">
                <a:latin typeface="Comic Sans MS" panose="030F0702030302020204" pitchFamily="66" charset="0"/>
              </a:rPr>
              <a:t>h-1</a:t>
            </a:r>
            <a:r>
              <a:rPr lang="en-US" altLang="he-IL">
                <a:latin typeface="Comic Sans MS" panose="030F0702030302020204" pitchFamily="66" charset="0"/>
              </a:rPr>
              <a:t>) &gt; 1</a:t>
            </a:r>
          </a:p>
          <a:p>
            <a:pPr>
              <a:spcBef>
                <a:spcPct val="20000"/>
              </a:spcBef>
            </a:pPr>
            <a:r>
              <a:rPr lang="en-US" altLang="he-IL">
                <a:latin typeface="Comic Sans MS" panose="030F0702030302020204" pitchFamily="66" charset="0"/>
                <a:sym typeface="Symbol" panose="05050102010706020507" pitchFamily="18" charset="2"/>
              </a:rPr>
              <a:t></a:t>
            </a:r>
            <a:r>
              <a:rPr lang="en-US" altLang="he-IL" baseline="-2500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he-IL"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he-IL" baseline="-25000">
                <a:latin typeface="Comic Sans MS" panose="030F0702030302020204" pitchFamily="66" charset="0"/>
                <a:sym typeface="Symbol" panose="05050102010706020507" pitchFamily="18" charset="2"/>
              </a:rPr>
              <a:t>i    </a:t>
            </a:r>
            <a:r>
              <a:rPr lang="en-US" altLang="he-IL">
                <a:latin typeface="Comic Sans MS" panose="030F0702030302020204" pitchFamily="66" charset="0"/>
                <a:sym typeface="Symbol" panose="05050102010706020507" pitchFamily="18" charset="2"/>
              </a:rPr>
              <a:t>&gt; (h-1)/2 + c(B</a:t>
            </a:r>
            <a:r>
              <a:rPr lang="en-US" altLang="he-IL" baseline="-25000">
                <a:latin typeface="Comic Sans MS" panose="030F0702030302020204" pitchFamily="66" charset="0"/>
                <a:sym typeface="Symbol" panose="05050102010706020507" pitchFamily="18" charset="2"/>
              </a:rPr>
              <a:t>h</a:t>
            </a:r>
            <a:r>
              <a:rPr lang="en-US" altLang="he-IL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</a:p>
          <a:p>
            <a:pPr>
              <a:spcBef>
                <a:spcPct val="50000"/>
              </a:spcBef>
            </a:pPr>
            <a:endParaRPr lang="en-US" altLang="he-IL"/>
          </a:p>
        </p:txBody>
      </p:sp>
      <p:sp>
        <p:nvSpPr>
          <p:cNvPr id="338950" name="Text Box 6"/>
          <p:cNvSpPr txBox="1">
            <a:spLocks noChangeArrowheads="1"/>
          </p:cNvSpPr>
          <p:nvPr/>
        </p:nvSpPr>
        <p:spPr bwMode="auto">
          <a:xfrm>
            <a:off x="685800" y="5410200"/>
            <a:ext cx="74676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he-IL">
                <a:latin typeface="Comic Sans MS" panose="030F0702030302020204" pitchFamily="66" charset="0"/>
                <a:sym typeface="Symbol" panose="05050102010706020507" pitchFamily="18" charset="2"/>
              </a:rPr>
              <a:t>In both cases, we can obtain </a:t>
            </a:r>
            <a:r>
              <a:rPr lang="en-US" altLang="he-IL">
                <a:solidFill>
                  <a:srgbClr val="0066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h  2</a:t>
            </a:r>
            <a:r>
              <a:rPr lang="en-US" altLang="he-IL" baseline="-25000">
                <a:solidFill>
                  <a:srgbClr val="0066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he-IL">
                <a:solidFill>
                  <a:srgbClr val="0066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he-IL" baseline="-25000">
                <a:solidFill>
                  <a:srgbClr val="0066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he-IL">
                <a:solidFill>
                  <a:srgbClr val="0066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</a:t>
            </a:r>
            <a:r>
              <a:rPr lang="en-US" altLang="he-IL" baseline="-25000">
                <a:solidFill>
                  <a:srgbClr val="0066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  </a:t>
            </a:r>
            <a:r>
              <a:rPr lang="en-US" altLang="he-IL">
                <a:solidFill>
                  <a:srgbClr val="0066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 2opt</a:t>
            </a:r>
          </a:p>
          <a:p>
            <a:pPr algn="ctr">
              <a:spcBef>
                <a:spcPct val="50000"/>
              </a:spcBef>
            </a:pPr>
            <a:r>
              <a:rPr lang="en-US" altLang="he-IL">
                <a:solidFill>
                  <a:srgbClr val="990033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Remark:</a:t>
            </a:r>
            <a:r>
              <a:rPr lang="en-US" altLang="he-IL">
                <a:latin typeface="Comic Sans MS" panose="030F0702030302020204" pitchFamily="66" charset="0"/>
                <a:sym typeface="Symbol" panose="05050102010706020507" pitchFamily="18" charset="2"/>
              </a:rPr>
              <a:t> it can be shown that h  2opt-1 </a:t>
            </a:r>
          </a:p>
        </p:txBody>
      </p:sp>
      <p:sp>
        <p:nvSpPr>
          <p:cNvPr id="338951" name="Line 7"/>
          <p:cNvSpPr>
            <a:spLocks noChangeShapeType="1"/>
          </p:cNvSpPr>
          <p:nvPr/>
        </p:nvSpPr>
        <p:spPr bwMode="auto">
          <a:xfrm>
            <a:off x="5029200" y="47244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38952" name="Line 8"/>
          <p:cNvSpPr>
            <a:spLocks noChangeShapeType="1"/>
          </p:cNvSpPr>
          <p:nvPr/>
        </p:nvSpPr>
        <p:spPr bwMode="auto">
          <a:xfrm>
            <a:off x="1143000" y="47244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890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11A1-E313-4BA0-A470-73FC66AB7767}" type="slidenum">
              <a:rPr lang="he-IL" altLang="he-IL"/>
              <a:pPr/>
              <a:t>24</a:t>
            </a:fld>
            <a:endParaRPr lang="en-US" altLang="he-IL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altLang="he-IL"/>
              <a:t>Approximating Bin Packing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7696200" cy="49530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altLang="he-IL" sz="2800" dirty="0">
                <a:solidFill>
                  <a:srgbClr val="006600"/>
                </a:solidFill>
              </a:rPr>
              <a:t>Is the analysis tight?</a:t>
            </a:r>
            <a:r>
              <a:rPr lang="en-US" altLang="he-IL" sz="2800" dirty="0"/>
              <a:t> consider an instance with 4n items {1/2, 1/2n, 1/2, 1/2n, …}.</a:t>
            </a:r>
          </a:p>
          <a:p>
            <a:pPr marL="609600" indent="-609600">
              <a:buFontTx/>
              <a:buNone/>
            </a:pPr>
            <a:r>
              <a:rPr lang="en-US" altLang="he-IL" sz="2800" dirty="0"/>
              <a:t>Next-fit will put any two consecutive items in a bin.</a:t>
            </a:r>
          </a:p>
          <a:p>
            <a:pPr marL="609600" indent="-609600">
              <a:buFontTx/>
              <a:buNone/>
            </a:pPr>
            <a:r>
              <a:rPr lang="en-US" altLang="he-IL" sz="2800" dirty="0"/>
              <a:t>Total number of bin used: 2n.</a:t>
            </a:r>
          </a:p>
          <a:p>
            <a:pPr marL="609600" indent="-609600">
              <a:buFontTx/>
              <a:buNone/>
            </a:pPr>
            <a:r>
              <a:rPr lang="en-US" altLang="he-IL" sz="2800" dirty="0"/>
              <a:t>An optimal packing in n+1 bins: n bins, each with 1/2+1/2, one bin for the tiny items.</a:t>
            </a:r>
            <a:r>
              <a:rPr lang="en-US" altLang="he-IL" dirty="0"/>
              <a:t> </a:t>
            </a:r>
          </a:p>
          <a:p>
            <a:pPr marL="609600" indent="-609600">
              <a:buFontTx/>
              <a:buNone/>
            </a:pPr>
            <a:r>
              <a:rPr lang="en-US" altLang="he-IL" sz="2800" dirty="0">
                <a:solidFill>
                  <a:srgbClr val="006600"/>
                </a:solidFill>
              </a:rPr>
              <a:t>The ratio:</a:t>
            </a:r>
            <a:r>
              <a:rPr lang="en-US" altLang="he-IL" sz="2800" dirty="0"/>
              <a:t> 2n/(n+1) </a:t>
            </a:r>
            <a:r>
              <a:rPr lang="en-US" altLang="he-IL" sz="2800" dirty="0">
                <a:sym typeface="Wingdings" panose="05000000000000000000" pitchFamily="2" charset="2"/>
              </a:rPr>
              <a:t> 2</a:t>
            </a:r>
            <a:r>
              <a:rPr lang="en-US" altLang="he-IL" sz="2800" dirty="0"/>
              <a:t> as n grows. </a:t>
            </a:r>
          </a:p>
        </p:txBody>
      </p:sp>
    </p:spTree>
    <p:extLst>
      <p:ext uri="{BB962C8B-B14F-4D97-AF65-F5344CB8AC3E}">
        <p14:creationId xmlns:p14="http://schemas.microsoft.com/office/powerpoint/2010/main" val="2442970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651C-05DD-4A93-85F0-B058A44CCD83}" type="slidenum">
              <a:rPr lang="he-IL" altLang="he-IL"/>
              <a:pPr/>
              <a:t>25</a:t>
            </a:fld>
            <a:endParaRPr lang="en-US" altLang="he-IL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altLang="he-IL"/>
              <a:t>Approximating Bin Packing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928" y="1201688"/>
            <a:ext cx="7696200" cy="4953000"/>
          </a:xfrm>
        </p:spPr>
        <p:txBody>
          <a:bodyPr/>
          <a:lstStyle/>
          <a:p>
            <a:pPr marL="609600" indent="-609600">
              <a:spcBef>
                <a:spcPct val="55000"/>
              </a:spcBef>
              <a:buFontTx/>
              <a:buNone/>
            </a:pPr>
            <a:r>
              <a:rPr lang="en-US" altLang="he-IL" sz="2800" b="1" dirty="0">
                <a:solidFill>
                  <a:srgbClr val="990033"/>
                </a:solidFill>
              </a:rPr>
              <a:t>First fit algorithm:</a:t>
            </a:r>
            <a:r>
              <a:rPr lang="en-US" altLang="he-IL" sz="2400" dirty="0"/>
              <a:t> place the next item in the first open bin that can accommodate it. Open a new bin only if no open bin has enough room.</a:t>
            </a:r>
          </a:p>
          <a:p>
            <a:pPr marL="609600" indent="-609600">
              <a:buFontTx/>
              <a:buNone/>
            </a:pPr>
            <a:r>
              <a:rPr lang="en-US" altLang="he-IL" sz="2400" dirty="0">
                <a:solidFill>
                  <a:srgbClr val="006600"/>
                </a:solidFill>
              </a:rPr>
              <a:t>Theorem:</a:t>
            </a:r>
            <a:r>
              <a:rPr lang="en-US" altLang="he-IL" sz="2400" dirty="0"/>
              <a:t> </a:t>
            </a:r>
            <a:r>
              <a:rPr lang="en-US" altLang="he-IL" sz="2400" dirty="0" err="1"/>
              <a:t>h</a:t>
            </a:r>
            <a:r>
              <a:rPr lang="en-US" altLang="he-IL" sz="2400" baseline="-25000" dirty="0" err="1"/>
              <a:t>ff</a:t>
            </a:r>
            <a:r>
              <a:rPr lang="en-US" altLang="he-IL" sz="2400" dirty="0"/>
              <a:t> </a:t>
            </a:r>
            <a:r>
              <a:rPr lang="en-US" altLang="he-IL" sz="2400" dirty="0">
                <a:sym typeface="Symbol" panose="05050102010706020507" pitchFamily="18" charset="2"/>
              </a:rPr>
              <a:t> 1.7opt</a:t>
            </a:r>
            <a:r>
              <a:rPr lang="en-US" altLang="he-IL" sz="2400" dirty="0"/>
              <a:t> +2  (proof not here)</a:t>
            </a:r>
          </a:p>
          <a:p>
            <a:pPr marL="609600" indent="-609600">
              <a:buFontTx/>
              <a:buNone/>
            </a:pPr>
            <a:endParaRPr lang="en-US" altLang="he-IL" sz="2400" dirty="0"/>
          </a:p>
          <a:p>
            <a:pPr marL="609600" indent="-609600">
              <a:spcBef>
                <a:spcPct val="55000"/>
              </a:spcBef>
              <a:buFontTx/>
              <a:buNone/>
            </a:pPr>
            <a:r>
              <a:rPr lang="en-US" altLang="he-IL" sz="2800" b="1" dirty="0">
                <a:solidFill>
                  <a:srgbClr val="990033"/>
                </a:solidFill>
              </a:rPr>
              <a:t>First fit Decreasing:</a:t>
            </a:r>
            <a:r>
              <a:rPr lang="en-US" altLang="he-IL" sz="2400" dirty="0"/>
              <a:t> sort the items from largest to smallest. Run FF according to the resulting order. </a:t>
            </a:r>
          </a:p>
          <a:p>
            <a:pPr marL="609600" indent="-609600">
              <a:spcBef>
                <a:spcPct val="55000"/>
              </a:spcBef>
              <a:buFontTx/>
              <a:buNone/>
            </a:pPr>
            <a:r>
              <a:rPr lang="en-US" altLang="he-IL" sz="2400" dirty="0">
                <a:solidFill>
                  <a:srgbClr val="006600"/>
                </a:solidFill>
              </a:rPr>
              <a:t>Theorem:</a:t>
            </a:r>
            <a:r>
              <a:rPr lang="en-US" altLang="he-IL" sz="2400" dirty="0"/>
              <a:t> </a:t>
            </a:r>
            <a:r>
              <a:rPr lang="en-US" altLang="he-IL" sz="2400" dirty="0" err="1"/>
              <a:t>h</a:t>
            </a:r>
            <a:r>
              <a:rPr lang="en-US" altLang="he-IL" sz="2400" baseline="-25000" dirty="0" err="1"/>
              <a:t>ffd</a:t>
            </a:r>
            <a:r>
              <a:rPr lang="en-US" altLang="he-IL" sz="2400" dirty="0"/>
              <a:t> </a:t>
            </a:r>
            <a:r>
              <a:rPr lang="en-US" altLang="he-IL" sz="2400" dirty="0">
                <a:sym typeface="Symbol" panose="05050102010706020507" pitchFamily="18" charset="2"/>
              </a:rPr>
              <a:t> 1.222opt</a:t>
            </a:r>
            <a:r>
              <a:rPr lang="en-US" altLang="he-IL" sz="2400" dirty="0"/>
              <a:t> + 3 (proof not here)</a:t>
            </a:r>
          </a:p>
          <a:p>
            <a:pPr marL="609600" indent="-609600">
              <a:spcBef>
                <a:spcPct val="55000"/>
              </a:spcBef>
              <a:buFontTx/>
              <a:buNone/>
            </a:pPr>
            <a:endParaRPr lang="en-US" altLang="he-IL" sz="2400" dirty="0"/>
          </a:p>
          <a:p>
            <a:pPr marL="609600" indent="-609600">
              <a:spcBef>
                <a:spcPct val="55000"/>
              </a:spcBef>
              <a:buFontTx/>
              <a:buNone/>
            </a:pPr>
            <a:endParaRPr lang="en-US" altLang="he-IL" sz="2400" dirty="0"/>
          </a:p>
        </p:txBody>
      </p:sp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765928" y="5510196"/>
            <a:ext cx="7102475" cy="9683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he-IL" dirty="0"/>
              <a:t> </a:t>
            </a:r>
            <a:r>
              <a:rPr lang="en-US" altLang="he-IL" dirty="0">
                <a:latin typeface="Comic Sans MS" panose="030F0702030302020204" pitchFamily="66" charset="0"/>
              </a:rPr>
              <a:t>No additive-error approximation is known for bin packing. That is, the best known is (1+</a:t>
            </a:r>
            <a:r>
              <a:rPr lang="en-US" altLang="he-IL" dirty="0">
                <a:latin typeface="Comic Sans MS" panose="030F0702030302020204" pitchFamily="66" charset="0"/>
                <a:sym typeface="Symbol" panose="05050102010706020507" pitchFamily="18" charset="2"/>
              </a:rPr>
              <a:t>)opt.</a:t>
            </a:r>
            <a:endParaRPr lang="en-US" altLang="he-IL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750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A97DB2E-9C8C-4411-928E-7868091F7AF5}" type="slidenum">
              <a:rPr lang="he-IL" altLang="he-IL" sz="1400"/>
              <a:pPr eaLnBrk="1" hangingPunct="1"/>
              <a:t>26</a:t>
            </a:fld>
            <a:endParaRPr lang="en-US" altLang="he-IL" sz="140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he-IL" sz="4000"/>
              <a:t>Unit Fractions Bin Packing</a:t>
            </a:r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685800" y="1524000"/>
            <a:ext cx="7162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C0C0C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he-IL">
                <a:solidFill>
                  <a:srgbClr val="CC0066"/>
                </a:solidFill>
                <a:latin typeface="Comic Sans MS" panose="030F0702030302020204" pitchFamily="66" charset="0"/>
              </a:rPr>
              <a:t> A Unit Fraction:</a:t>
            </a:r>
            <a:r>
              <a:rPr lang="en-US" altLang="he-IL">
                <a:latin typeface="Comic Sans MS" panose="030F0702030302020204" pitchFamily="66" charset="0"/>
              </a:rPr>
              <a:t> A fraction of the form </a:t>
            </a:r>
            <a:r>
              <a:rPr lang="en-US" altLang="he-IL">
                <a:solidFill>
                  <a:srgbClr val="008000"/>
                </a:solidFill>
                <a:latin typeface="Comic Sans MS" panose="030F0702030302020204" pitchFamily="66" charset="0"/>
              </a:rPr>
              <a:t>1/i</a:t>
            </a:r>
            <a:r>
              <a:rPr lang="en-US" altLang="he-IL">
                <a:latin typeface="Comic Sans MS" panose="030F0702030302020204" pitchFamily="66" charset="0"/>
              </a:rPr>
              <a:t> for an integer </a:t>
            </a:r>
            <a:r>
              <a:rPr lang="en-US" altLang="he-IL">
                <a:solidFill>
                  <a:srgbClr val="008000"/>
                </a:solidFill>
                <a:latin typeface="Comic Sans MS" panose="030F0702030302020204" pitchFamily="66" charset="0"/>
              </a:rPr>
              <a:t>i</a:t>
            </a:r>
            <a:r>
              <a:rPr lang="en-US" altLang="he-IL">
                <a:latin typeface="Comic Sans MS" panose="030F0702030302020204" pitchFamily="66" charset="0"/>
              </a:rPr>
              <a:t>.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he-IL">
                <a:solidFill>
                  <a:srgbClr val="CC0066"/>
                </a:solidFill>
                <a:latin typeface="Comic Sans MS" panose="030F0702030302020204" pitchFamily="66" charset="0"/>
              </a:rPr>
              <a:t> Input: </a:t>
            </a:r>
            <a:r>
              <a:rPr lang="en-US" altLang="he-IL">
                <a:latin typeface="Comic Sans MS" panose="030F0702030302020204" pitchFamily="66" charset="0"/>
              </a:rPr>
              <a:t>integers</a:t>
            </a:r>
            <a:r>
              <a:rPr lang="en-US" altLang="he-IL">
                <a:solidFill>
                  <a:srgbClr val="CC0066"/>
                </a:solidFill>
                <a:latin typeface="Comic Sans MS" panose="030F0702030302020204" pitchFamily="66" charset="0"/>
              </a:rPr>
              <a:t> </a:t>
            </a:r>
            <a:r>
              <a:rPr lang="en-US" altLang="he-IL">
                <a:solidFill>
                  <a:srgbClr val="008000"/>
                </a:solidFill>
                <a:latin typeface="Comic Sans MS" panose="030F0702030302020204" pitchFamily="66" charset="0"/>
              </a:rPr>
              <a:t>w</a:t>
            </a:r>
            <a:r>
              <a:rPr lang="en-US" altLang="he-IL" baseline="-25000">
                <a:solidFill>
                  <a:srgbClr val="008000"/>
                </a:solidFill>
                <a:latin typeface="Comic Sans MS" panose="030F0702030302020204" pitchFamily="66" charset="0"/>
              </a:rPr>
              <a:t>1</a:t>
            </a:r>
            <a:r>
              <a:rPr lang="en-US" altLang="he-IL">
                <a:solidFill>
                  <a:srgbClr val="008000"/>
                </a:solidFill>
                <a:latin typeface="Comic Sans MS" panose="030F0702030302020204" pitchFamily="66" charset="0"/>
              </a:rPr>
              <a:t>,w</a:t>
            </a:r>
            <a:r>
              <a:rPr lang="en-US" altLang="he-IL" baseline="-25000">
                <a:solidFill>
                  <a:srgbClr val="008000"/>
                </a:solidFill>
                <a:latin typeface="Comic Sans MS" panose="030F0702030302020204" pitchFamily="66" charset="0"/>
              </a:rPr>
              <a:t>2</a:t>
            </a:r>
            <a:r>
              <a:rPr lang="en-US" altLang="he-IL">
                <a:solidFill>
                  <a:srgbClr val="008000"/>
                </a:solidFill>
                <a:latin typeface="Comic Sans MS" panose="030F0702030302020204" pitchFamily="66" charset="0"/>
              </a:rPr>
              <a:t>,…,w</a:t>
            </a:r>
            <a:r>
              <a:rPr lang="en-US" altLang="he-IL" baseline="-25000">
                <a:solidFill>
                  <a:srgbClr val="008000"/>
                </a:solidFill>
                <a:latin typeface="Comic Sans MS" panose="030F0702030302020204" pitchFamily="66" charset="0"/>
              </a:rPr>
              <a:t>n</a:t>
            </a:r>
            <a:r>
              <a:rPr lang="en-US" altLang="he-IL">
                <a:solidFill>
                  <a:srgbClr val="008000"/>
                </a:solidFill>
                <a:latin typeface="Comic Sans MS" panose="030F0702030302020204" pitchFamily="66" charset="0"/>
              </a:rPr>
              <a:t>.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he-IL">
                <a:solidFill>
                  <a:srgbClr val="CC0066"/>
                </a:solidFill>
                <a:latin typeface="Comic Sans MS" panose="030F0702030302020204" pitchFamily="66" charset="0"/>
              </a:rPr>
              <a:t> Goal:</a:t>
            </a:r>
            <a:r>
              <a:rPr lang="en-US" altLang="he-IL">
                <a:latin typeface="Comic Sans MS" panose="030F0702030302020204" pitchFamily="66" charset="0"/>
              </a:rPr>
              <a:t> Bin packing of the unit fractions </a:t>
            </a:r>
            <a:r>
              <a:rPr lang="en-US" altLang="he-IL">
                <a:solidFill>
                  <a:srgbClr val="008000"/>
                </a:solidFill>
                <a:latin typeface="Comic Sans MS" panose="030F0702030302020204" pitchFamily="66" charset="0"/>
              </a:rPr>
              <a:t>{1/w</a:t>
            </a:r>
            <a:r>
              <a:rPr lang="en-US" altLang="he-IL" baseline="-25000">
                <a:solidFill>
                  <a:srgbClr val="008000"/>
                </a:solidFill>
                <a:latin typeface="Comic Sans MS" panose="030F0702030302020204" pitchFamily="66" charset="0"/>
              </a:rPr>
              <a:t>1</a:t>
            </a:r>
            <a:r>
              <a:rPr lang="en-US" altLang="he-IL">
                <a:solidFill>
                  <a:srgbClr val="008000"/>
                </a:solidFill>
                <a:latin typeface="Comic Sans MS" panose="030F0702030302020204" pitchFamily="66" charset="0"/>
              </a:rPr>
              <a:t>, 1/w</a:t>
            </a:r>
            <a:r>
              <a:rPr lang="en-US" altLang="he-IL" baseline="-25000">
                <a:solidFill>
                  <a:srgbClr val="008000"/>
                </a:solidFill>
                <a:latin typeface="Comic Sans MS" panose="030F0702030302020204" pitchFamily="66" charset="0"/>
              </a:rPr>
              <a:t>2</a:t>
            </a:r>
            <a:r>
              <a:rPr lang="en-US" altLang="he-IL">
                <a:solidFill>
                  <a:srgbClr val="008000"/>
                </a:solidFill>
                <a:latin typeface="Comic Sans MS" panose="030F0702030302020204" pitchFamily="66" charset="0"/>
              </a:rPr>
              <a:t>,…,1/w</a:t>
            </a:r>
            <a:r>
              <a:rPr lang="en-US" altLang="he-IL" baseline="-25000">
                <a:solidFill>
                  <a:srgbClr val="008000"/>
                </a:solidFill>
                <a:latin typeface="Comic Sans MS" panose="030F0702030302020204" pitchFamily="66" charset="0"/>
              </a:rPr>
              <a:t>n</a:t>
            </a:r>
            <a:r>
              <a:rPr lang="en-US" altLang="he-IL">
                <a:solidFill>
                  <a:srgbClr val="008000"/>
                </a:solidFill>
                <a:latin typeface="Comic Sans MS" panose="030F0702030302020204" pitchFamily="66" charset="0"/>
              </a:rPr>
              <a:t>}.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he-IL">
              <a:solidFill>
                <a:srgbClr val="CC0066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58373" name="Group 5"/>
          <p:cNvGrpSpPr>
            <a:grpSpLocks/>
          </p:cNvGrpSpPr>
          <p:nvPr/>
        </p:nvGrpSpPr>
        <p:grpSpPr bwMode="auto">
          <a:xfrm>
            <a:off x="609600" y="3943350"/>
            <a:ext cx="7924800" cy="2362200"/>
            <a:chOff x="384" y="2544"/>
            <a:chExt cx="4992" cy="1488"/>
          </a:xfrm>
        </p:grpSpPr>
        <p:sp>
          <p:nvSpPr>
            <p:cNvPr id="58374" name="Text Box 6"/>
            <p:cNvSpPr txBox="1">
              <a:spLocks noChangeArrowheads="1"/>
            </p:cNvSpPr>
            <p:nvPr/>
          </p:nvSpPr>
          <p:spPr bwMode="auto">
            <a:xfrm>
              <a:off x="384" y="2640"/>
              <a:ext cx="4992" cy="1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§"/>
              </a:pPr>
              <a:r>
                <a:rPr lang="en-US" altLang="he-IL" dirty="0">
                  <a:latin typeface="Comic Sans MS" panose="030F0702030302020204" pitchFamily="66" charset="0"/>
                </a:rPr>
                <a:t> L</a:t>
              </a:r>
              <a:r>
                <a:rPr lang="en-US" altLang="he-IL" dirty="0">
                  <a:latin typeface="Comic Sans MS" panose="030F0702030302020204" pitchFamily="66" charset="0"/>
                  <a:sym typeface="Symbol" panose="05050102010706020507" pitchFamily="18" charset="2"/>
                </a:rPr>
                <a:t>et</a:t>
              </a:r>
              <a:r>
                <a:rPr lang="en-US" altLang="he-IL" dirty="0">
                  <a:solidFill>
                    <a:srgbClr val="CC0066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                             </a:t>
              </a:r>
              <a:r>
                <a:rPr lang="en-US" altLang="he-IL" dirty="0">
                  <a:latin typeface="Comic Sans MS" panose="030F0702030302020204" pitchFamily="66" charset="0"/>
                  <a:sym typeface="Symbol" panose="05050102010706020507" pitchFamily="18" charset="2"/>
                </a:rPr>
                <a:t>.</a:t>
              </a:r>
              <a:r>
                <a:rPr lang="en-US" altLang="he-IL" dirty="0">
                  <a:solidFill>
                    <a:srgbClr val="CC0066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 </a:t>
              </a:r>
              <a:r>
                <a:rPr lang="en-US" altLang="he-IL" dirty="0">
                  <a:latin typeface="Comic Sans MS" panose="030F0702030302020204" pitchFamily="66" charset="0"/>
                </a:rPr>
                <a:t>Clearly,</a:t>
              </a:r>
              <a:r>
                <a:rPr lang="en-US" altLang="he-IL" dirty="0">
                  <a:solidFill>
                    <a:srgbClr val="CC0066"/>
                  </a:solidFill>
                  <a:latin typeface="Comic Sans MS" panose="030F0702030302020204" pitchFamily="66" charset="0"/>
                </a:rPr>
                <a:t> </a:t>
              </a:r>
              <a:r>
                <a:rPr lang="en-US" altLang="he-IL" dirty="0">
                  <a:solidFill>
                    <a:srgbClr val="008000"/>
                  </a:solidFill>
                  <a:latin typeface="Comic Sans MS" panose="030F0702030302020204" pitchFamily="66" charset="0"/>
                </a:rPr>
                <a:t>OPT(</a:t>
              </a:r>
              <a:r>
                <a:rPr lang="en-US" altLang="he-IL" dirty="0">
                  <a:solidFill>
                    <a:srgbClr val="008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W)  H(W).</a:t>
              </a:r>
            </a:p>
            <a:p>
              <a:pPr>
                <a:lnSpc>
                  <a:spcPct val="120000"/>
                </a:lnSpc>
                <a:spcBef>
                  <a:spcPct val="50000"/>
                </a:spcBef>
                <a:buFont typeface="Wingdings" panose="05000000000000000000" pitchFamily="2" charset="2"/>
                <a:buChar char="§"/>
              </a:pPr>
              <a:r>
                <a:rPr lang="en-US" altLang="he-IL" dirty="0">
                  <a:solidFill>
                    <a:srgbClr val="CC0066"/>
                  </a:solidFill>
                  <a:latin typeface="Comic Sans MS" panose="030F0702030302020204" pitchFamily="66" charset="0"/>
                </a:rPr>
                <a:t> We will see:</a:t>
              </a:r>
              <a:r>
                <a:rPr lang="en-US" altLang="he-IL" dirty="0">
                  <a:latin typeface="Comic Sans MS" panose="030F0702030302020204" pitchFamily="66" charset="0"/>
                </a:rPr>
                <a:t> An algorithm that uses at most </a:t>
              </a:r>
              <a:r>
                <a:rPr lang="en-US" altLang="he-IL" dirty="0">
                  <a:solidFill>
                    <a:srgbClr val="008000"/>
                  </a:solidFill>
                  <a:latin typeface="Comic Sans MS" panose="030F0702030302020204" pitchFamily="66" charset="0"/>
                </a:rPr>
                <a:t>H(W)+1</a:t>
              </a:r>
              <a:r>
                <a:rPr lang="en-US" altLang="he-IL" dirty="0">
                  <a:latin typeface="Comic Sans MS" panose="030F0702030302020204" pitchFamily="66" charset="0"/>
                </a:rPr>
                <a:t> bins  (</a:t>
              </a:r>
              <a:r>
                <a:rPr lang="en-US" altLang="he-IL" dirty="0">
                  <a:solidFill>
                    <a:srgbClr val="800080"/>
                  </a:solidFill>
                  <a:latin typeface="Comic Sans MS" panose="030F0702030302020204" pitchFamily="66" charset="0"/>
                </a:rPr>
                <a:t>additive error of one</a:t>
              </a:r>
              <a:r>
                <a:rPr lang="en-US" altLang="he-IL" dirty="0">
                  <a:latin typeface="Comic Sans MS" panose="030F0702030302020204" pitchFamily="66" charset="0"/>
                </a:rPr>
                <a:t> for any input).</a:t>
              </a:r>
            </a:p>
            <a:p>
              <a:pPr>
                <a:lnSpc>
                  <a:spcPct val="12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endParaRPr lang="en-US" altLang="he-IL" dirty="0"/>
            </a:p>
          </p:txBody>
        </p:sp>
        <p:graphicFrame>
          <p:nvGraphicFramePr>
            <p:cNvPr id="5837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7976485"/>
                </p:ext>
              </p:extLst>
            </p:nvPr>
          </p:nvGraphicFramePr>
          <p:xfrm>
            <a:off x="960" y="2544"/>
            <a:ext cx="1632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80" name="Equation" r:id="rId3" imgW="1209675" imgH="466725" progId="Equation.3">
                    <p:embed/>
                  </p:oleObj>
                </mc:Choice>
                <mc:Fallback>
                  <p:oleObj name="Equation" r:id="rId3" imgW="1209675" imgH="4667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544"/>
                          <a:ext cx="1632" cy="5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2175393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8193203-B051-4179-BC91-5575BD10FA96}" type="slidenum">
              <a:rPr lang="he-IL" altLang="he-IL" sz="1400"/>
              <a:pPr eaLnBrk="1" hangingPunct="1"/>
              <a:t>27</a:t>
            </a:fld>
            <a:endParaRPr lang="en-US" altLang="he-IL" sz="140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he-IL" sz="4000" dirty="0"/>
              <a:t>Any-fit Decreasing for UFBP</a:t>
            </a:r>
          </a:p>
        </p:txBody>
      </p:sp>
      <p:sp>
        <p:nvSpPr>
          <p:cNvPr id="59396" name="Rectangle 3"/>
          <p:cNvSpPr>
            <a:spLocks noChangeArrowheads="1"/>
          </p:cNvSpPr>
          <p:nvPr/>
        </p:nvSpPr>
        <p:spPr bwMode="auto">
          <a:xfrm>
            <a:off x="762000" y="1219200"/>
            <a:ext cx="7543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C0C0C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20000"/>
              </a:spcBef>
              <a:buClr>
                <a:srgbClr val="CC0066"/>
              </a:buClr>
              <a:buFont typeface="Wingdings" panose="05000000000000000000" pitchFamily="2" charset="2"/>
              <a:buAutoNum type="arabicPeriod"/>
            </a:pPr>
            <a:r>
              <a:rPr lang="en-US" altLang="he-IL">
                <a:latin typeface="Comic Sans MS" panose="030F0702030302020204" pitchFamily="66" charset="0"/>
              </a:rPr>
              <a:t>Sort the items such that </a:t>
            </a:r>
            <a:r>
              <a:rPr lang="en-US" altLang="he-IL">
                <a:solidFill>
                  <a:srgbClr val="008000"/>
                </a:solidFill>
                <a:latin typeface="Comic Sans MS" panose="030F0702030302020204" pitchFamily="66" charset="0"/>
              </a:rPr>
              <a:t>1/w</a:t>
            </a:r>
            <a:r>
              <a:rPr lang="en-US" altLang="he-IL" baseline="-25000">
                <a:solidFill>
                  <a:srgbClr val="008000"/>
                </a:solidFill>
                <a:latin typeface="Comic Sans MS" panose="030F0702030302020204" pitchFamily="66" charset="0"/>
              </a:rPr>
              <a:t>1</a:t>
            </a:r>
            <a:r>
              <a:rPr lang="en-US" altLang="he-IL">
                <a:solidFill>
                  <a:srgbClr val="008000"/>
                </a:solidFill>
                <a:latin typeface="Comic Sans MS" panose="030F0702030302020204" pitchFamily="66" charset="0"/>
              </a:rPr>
              <a:t> </a:t>
            </a:r>
            <a:r>
              <a:rPr lang="en-US" altLang="he-IL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</a:t>
            </a:r>
            <a:r>
              <a:rPr lang="en-US" altLang="he-IL">
                <a:solidFill>
                  <a:srgbClr val="008000"/>
                </a:solidFill>
                <a:latin typeface="Comic Sans MS" panose="030F0702030302020204" pitchFamily="66" charset="0"/>
              </a:rPr>
              <a:t> 1/w</a:t>
            </a:r>
            <a:r>
              <a:rPr lang="en-US" altLang="he-IL" baseline="-25000">
                <a:solidFill>
                  <a:srgbClr val="008000"/>
                </a:solidFill>
                <a:latin typeface="Comic Sans MS" panose="030F0702030302020204" pitchFamily="66" charset="0"/>
              </a:rPr>
              <a:t>2 </a:t>
            </a:r>
            <a:r>
              <a:rPr lang="en-US" altLang="he-IL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</a:t>
            </a:r>
            <a:r>
              <a:rPr lang="en-US" altLang="he-IL">
                <a:solidFill>
                  <a:srgbClr val="008000"/>
                </a:solidFill>
                <a:latin typeface="Comic Sans MS" panose="030F0702030302020204" pitchFamily="66" charset="0"/>
              </a:rPr>
              <a:t> </a:t>
            </a:r>
            <a:r>
              <a:rPr lang="en-US" altLang="he-IL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 </a:t>
            </a:r>
            <a:r>
              <a:rPr lang="en-US" altLang="he-IL">
                <a:solidFill>
                  <a:srgbClr val="008000"/>
                </a:solidFill>
                <a:latin typeface="Comic Sans MS" panose="030F0702030302020204" pitchFamily="66" charset="0"/>
              </a:rPr>
              <a:t> 1/w</a:t>
            </a:r>
            <a:r>
              <a:rPr lang="en-US" altLang="he-IL" baseline="-25000">
                <a:solidFill>
                  <a:srgbClr val="008000"/>
                </a:solidFill>
                <a:latin typeface="Comic Sans MS" panose="030F0702030302020204" pitchFamily="66" charset="0"/>
              </a:rPr>
              <a:t>n</a:t>
            </a:r>
          </a:p>
          <a:p>
            <a:pPr>
              <a:lnSpc>
                <a:spcPct val="105000"/>
              </a:lnSpc>
              <a:spcBef>
                <a:spcPct val="20000"/>
              </a:spcBef>
              <a:buClr>
                <a:srgbClr val="CC0066"/>
              </a:buClr>
              <a:buFont typeface="Wingdings" panose="05000000000000000000" pitchFamily="2" charset="2"/>
              <a:buAutoNum type="arabicPeriod"/>
            </a:pPr>
            <a:r>
              <a:rPr lang="en-US" altLang="he-IL">
                <a:latin typeface="Comic Sans MS" panose="030F0702030302020204" pitchFamily="66" charset="0"/>
              </a:rPr>
              <a:t>Pack the items in this order, each item is placed in any open bin that can accommodate it, or in a new bin, if none exists.</a:t>
            </a:r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762000" y="30480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dirty="0">
                <a:solidFill>
                  <a:srgbClr val="CC0066"/>
                </a:solidFill>
                <a:latin typeface="Comic Sans MS" panose="030F0702030302020204" pitchFamily="66" charset="0"/>
              </a:rPr>
              <a:t>Theorem:</a:t>
            </a:r>
            <a:r>
              <a:rPr lang="en-US" altLang="he-IL" dirty="0">
                <a:latin typeface="Comic Sans MS" panose="030F0702030302020204" pitchFamily="66" charset="0"/>
              </a:rPr>
              <a:t> The number of bins used is at most</a:t>
            </a:r>
            <a:r>
              <a:rPr lang="en-US" altLang="he-IL" dirty="0"/>
              <a:t> </a:t>
            </a:r>
          </a:p>
        </p:txBody>
      </p:sp>
      <p:graphicFrame>
        <p:nvGraphicFramePr>
          <p:cNvPr id="5939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091234"/>
              </p:ext>
            </p:extLst>
          </p:nvPr>
        </p:nvGraphicFramePr>
        <p:xfrm>
          <a:off x="2667000" y="3429000"/>
          <a:ext cx="3200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04" name="Equation" r:id="rId3" imgW="1457325" imgH="466725" progId="Equation.3">
                  <p:embed/>
                </p:oleObj>
              </mc:Choice>
              <mc:Fallback>
                <p:oleObj name="Equation" r:id="rId3" imgW="1457325" imgH="466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3200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9" name="Text Box 6"/>
          <p:cNvSpPr txBox="1">
            <a:spLocks noChangeArrowheads="1"/>
          </p:cNvSpPr>
          <p:nvPr/>
        </p:nvSpPr>
        <p:spPr bwMode="auto">
          <a:xfrm>
            <a:off x="762000" y="4419600"/>
            <a:ext cx="7315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>
                <a:solidFill>
                  <a:srgbClr val="CC0066"/>
                </a:solidFill>
                <a:latin typeface="Comic Sans MS" panose="030F0702030302020204" pitchFamily="66" charset="0"/>
              </a:rPr>
              <a:t>Proof idea:</a:t>
            </a:r>
            <a:r>
              <a:rPr lang="en-US" altLang="he-IL">
                <a:latin typeface="Comic Sans MS" panose="030F0702030302020204" pitchFamily="66" charset="0"/>
              </a:rPr>
              <a:t> After packing all the items of size at least </a:t>
            </a:r>
            <a:r>
              <a:rPr lang="en-US" altLang="he-IL">
                <a:solidFill>
                  <a:srgbClr val="008000"/>
                </a:solidFill>
                <a:latin typeface="Comic Sans MS" panose="030F0702030302020204" pitchFamily="66" charset="0"/>
              </a:rPr>
              <a:t>1/k</a:t>
            </a:r>
            <a:r>
              <a:rPr lang="en-US" altLang="he-IL">
                <a:latin typeface="Comic Sans MS" panose="030F0702030302020204" pitchFamily="66" charset="0"/>
              </a:rPr>
              <a:t> :                                                            </a:t>
            </a:r>
            <a:r>
              <a:rPr lang="en-US" altLang="he-IL">
                <a:solidFill>
                  <a:schemeClr val="accent2"/>
                </a:solidFill>
                <a:latin typeface="Comic Sans MS" panose="030F0702030302020204" pitchFamily="66" charset="0"/>
              </a:rPr>
              <a:t>(i)</a:t>
            </a:r>
            <a:r>
              <a:rPr lang="en-US" altLang="he-IL">
                <a:latin typeface="Comic Sans MS" panose="030F0702030302020204" pitchFamily="66" charset="0"/>
              </a:rPr>
              <a:t> There are at most </a:t>
            </a:r>
            <a:r>
              <a:rPr lang="en-US" altLang="he-IL">
                <a:solidFill>
                  <a:srgbClr val="008000"/>
                </a:solidFill>
                <a:latin typeface="Comic Sans MS" panose="030F0702030302020204" pitchFamily="66" charset="0"/>
              </a:rPr>
              <a:t>k-1</a:t>
            </a:r>
            <a:r>
              <a:rPr lang="en-US" altLang="he-IL">
                <a:latin typeface="Comic Sans MS" panose="030F0702030302020204" pitchFamily="66" charset="0"/>
              </a:rPr>
              <a:t> non-full bins, and        </a:t>
            </a:r>
            <a:r>
              <a:rPr lang="en-US" altLang="he-IL">
                <a:solidFill>
                  <a:schemeClr val="accent2"/>
                </a:solidFill>
                <a:latin typeface="Comic Sans MS" panose="030F0702030302020204" pitchFamily="66" charset="0"/>
              </a:rPr>
              <a:t>(ii)</a:t>
            </a:r>
            <a:r>
              <a:rPr lang="en-US" altLang="he-IL">
                <a:latin typeface="Comic Sans MS" panose="030F0702030302020204" pitchFamily="66" charset="0"/>
              </a:rPr>
              <a:t> Each of the non-full bins is at least </a:t>
            </a:r>
            <a:r>
              <a:rPr lang="en-US" altLang="he-IL">
                <a:solidFill>
                  <a:srgbClr val="008000"/>
                </a:solidFill>
                <a:latin typeface="Comic Sans MS" panose="030F0702030302020204" pitchFamily="66" charset="0"/>
              </a:rPr>
              <a:t>1-1/k</a:t>
            </a:r>
            <a:r>
              <a:rPr lang="en-US" altLang="he-IL">
                <a:latin typeface="Comic Sans MS" panose="030F0702030302020204" pitchFamily="66" charset="0"/>
              </a:rPr>
              <a:t> full.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he-IL">
                <a:solidFill>
                  <a:srgbClr val="CC0066"/>
                </a:solidFill>
                <a:latin typeface="Comic Sans MS" panose="030F0702030302020204" pitchFamily="66" charset="0"/>
              </a:rPr>
              <a:t>Details:</a:t>
            </a:r>
            <a:r>
              <a:rPr lang="en-US" altLang="he-IL">
                <a:latin typeface="Comic Sans MS" panose="030F0702030302020204" pitchFamily="66" charset="0"/>
              </a:rPr>
              <a:t> In Class</a:t>
            </a:r>
            <a:endParaRPr lang="en-US" altLang="he-IL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080886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28EA5AC-8348-43B0-AF73-1BC281849E6C}" type="slidenum">
              <a:rPr lang="he-IL" altLang="he-IL" sz="1400"/>
              <a:pPr eaLnBrk="1" hangingPunct="1"/>
              <a:t>28</a:t>
            </a:fld>
            <a:endParaRPr lang="en-US" altLang="he-IL" sz="140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he-IL" sz="4000"/>
              <a:t>Any-fit Decreasing for UFBP</a:t>
            </a:r>
          </a:p>
        </p:txBody>
      </p:sp>
      <p:graphicFrame>
        <p:nvGraphicFramePr>
          <p:cNvPr id="60420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35238" y="2209800"/>
          <a:ext cx="1963737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92" name="Equation" r:id="rId3" imgW="1057275" imgH="371475" progId="Equation.3">
                  <p:embed/>
                </p:oleObj>
              </mc:Choice>
              <mc:Fallback>
                <p:oleObj name="Equation" r:id="rId3" imgW="1057275" imgH="3714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238" y="2209800"/>
                        <a:ext cx="1963737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1" name="Text Box 4"/>
          <p:cNvSpPr txBox="1">
            <a:spLocks noChangeArrowheads="1"/>
          </p:cNvSpPr>
          <p:nvPr/>
        </p:nvSpPr>
        <p:spPr bwMode="auto">
          <a:xfrm>
            <a:off x="762000" y="1600200"/>
            <a:ext cx="78486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>
                <a:solidFill>
                  <a:srgbClr val="CC0066"/>
                </a:solidFill>
                <a:latin typeface="Comic Sans MS" panose="030F0702030302020204" pitchFamily="66" charset="0"/>
              </a:rPr>
              <a:t>Remark:</a:t>
            </a:r>
            <a:r>
              <a:rPr lang="en-US" altLang="he-IL">
                <a:latin typeface="Comic Sans MS" panose="030F0702030302020204" pitchFamily="66" charset="0"/>
              </a:rPr>
              <a:t> The analysis is tight (the alg. is not optimal)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he-IL">
                <a:solidFill>
                  <a:srgbClr val="CC0066"/>
                </a:solidFill>
                <a:latin typeface="Comic Sans MS" panose="030F0702030302020204" pitchFamily="66" charset="0"/>
              </a:rPr>
              <a:t>Example:                                 </a:t>
            </a:r>
            <a:r>
              <a:rPr lang="en-US" altLang="he-IL">
                <a:latin typeface="Comic Sans MS" panose="030F0702030302020204" pitchFamily="66" charset="0"/>
              </a:rPr>
              <a:t>- in decreasing order.</a:t>
            </a:r>
          </a:p>
        </p:txBody>
      </p:sp>
      <p:grpSp>
        <p:nvGrpSpPr>
          <p:cNvPr id="60422" name="Group 5"/>
          <p:cNvGrpSpPr>
            <a:grpSpLocks/>
          </p:cNvGrpSpPr>
          <p:nvPr/>
        </p:nvGrpSpPr>
        <p:grpSpPr bwMode="auto">
          <a:xfrm>
            <a:off x="914400" y="4953000"/>
            <a:ext cx="4876800" cy="1397000"/>
            <a:chOff x="480" y="2016"/>
            <a:chExt cx="3072" cy="880"/>
          </a:xfrm>
        </p:grpSpPr>
        <p:graphicFrame>
          <p:nvGraphicFramePr>
            <p:cNvPr id="60428" name="Object 6"/>
            <p:cNvGraphicFramePr>
              <a:graphicFrameLocks noChangeAspect="1"/>
            </p:cNvGraphicFramePr>
            <p:nvPr/>
          </p:nvGraphicFramePr>
          <p:xfrm>
            <a:off x="672" y="2352"/>
            <a:ext cx="864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593" name="Equation" r:id="rId5" imgW="666750" imgH="409575" progId="Equation.3">
                    <p:embed/>
                  </p:oleObj>
                </mc:Choice>
                <mc:Fallback>
                  <p:oleObj name="Equation" r:id="rId5" imgW="666750" imgH="4095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352"/>
                          <a:ext cx="864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9" name="Object 7"/>
            <p:cNvGraphicFramePr>
              <a:graphicFrameLocks noChangeAspect="1"/>
            </p:cNvGraphicFramePr>
            <p:nvPr/>
          </p:nvGraphicFramePr>
          <p:xfrm>
            <a:off x="1632" y="2352"/>
            <a:ext cx="816" cy="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594" name="Equation" r:id="rId7" imgW="657225" imgH="409575" progId="Equation.3">
                    <p:embed/>
                  </p:oleObj>
                </mc:Choice>
                <mc:Fallback>
                  <p:oleObj name="Equation" r:id="rId7" imgW="657225" imgH="4095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352"/>
                          <a:ext cx="816" cy="5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30" name="Text Box 8"/>
            <p:cNvSpPr txBox="1">
              <a:spLocks noChangeArrowheads="1"/>
            </p:cNvSpPr>
            <p:nvPr/>
          </p:nvSpPr>
          <p:spPr bwMode="auto">
            <a:xfrm>
              <a:off x="480" y="2016"/>
              <a:ext cx="30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he-IL">
                  <a:latin typeface="Comic Sans MS" panose="030F0702030302020204" pitchFamily="66" charset="0"/>
                </a:rPr>
                <a:t>- Can be packed in two bins:</a:t>
              </a:r>
              <a:r>
                <a:rPr lang="en-US" altLang="he-IL">
                  <a:solidFill>
                    <a:srgbClr val="CC0066"/>
                  </a:solidFill>
                </a:rPr>
                <a:t>  </a:t>
              </a:r>
              <a:endParaRPr lang="en-US" altLang="he-IL"/>
            </a:p>
          </p:txBody>
        </p:sp>
      </p:grpSp>
      <p:grpSp>
        <p:nvGrpSpPr>
          <p:cNvPr id="60423" name="Group 9"/>
          <p:cNvGrpSpPr>
            <a:grpSpLocks/>
          </p:cNvGrpSpPr>
          <p:nvPr/>
        </p:nvGrpSpPr>
        <p:grpSpPr bwMode="auto">
          <a:xfrm>
            <a:off x="914400" y="3200400"/>
            <a:ext cx="4876800" cy="1441450"/>
            <a:chOff x="480" y="3024"/>
            <a:chExt cx="3072" cy="908"/>
          </a:xfrm>
        </p:grpSpPr>
        <p:sp>
          <p:nvSpPr>
            <p:cNvPr id="60424" name="Text Box 10"/>
            <p:cNvSpPr txBox="1">
              <a:spLocks noChangeArrowheads="1"/>
            </p:cNvSpPr>
            <p:nvPr/>
          </p:nvSpPr>
          <p:spPr bwMode="auto">
            <a:xfrm>
              <a:off x="480" y="3024"/>
              <a:ext cx="30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he-IL">
                  <a:latin typeface="Comic Sans MS" panose="030F0702030302020204" pitchFamily="66" charset="0"/>
                </a:rPr>
                <a:t>- Will be packed in three bins:</a:t>
              </a:r>
              <a:r>
                <a:rPr lang="en-US" altLang="he-IL">
                  <a:solidFill>
                    <a:srgbClr val="CC0066"/>
                  </a:solidFill>
                </a:rPr>
                <a:t>  </a:t>
              </a:r>
              <a:endParaRPr lang="en-US" altLang="he-IL"/>
            </a:p>
          </p:txBody>
        </p:sp>
        <p:graphicFrame>
          <p:nvGraphicFramePr>
            <p:cNvPr id="60425" name="Object 11"/>
            <p:cNvGraphicFramePr>
              <a:graphicFrameLocks noChangeAspect="1"/>
            </p:cNvGraphicFramePr>
            <p:nvPr/>
          </p:nvGraphicFramePr>
          <p:xfrm>
            <a:off x="739" y="3408"/>
            <a:ext cx="585" cy="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595" name="Equation" r:id="rId9" imgW="466725" imgH="409575" progId="Equation.3">
                    <p:embed/>
                  </p:oleObj>
                </mc:Choice>
                <mc:Fallback>
                  <p:oleObj name="Equation" r:id="rId9" imgW="466725" imgH="4095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9" y="3408"/>
                          <a:ext cx="585" cy="5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6" name="Object 12"/>
            <p:cNvGraphicFramePr>
              <a:graphicFrameLocks noChangeAspect="1"/>
            </p:cNvGraphicFramePr>
            <p:nvPr/>
          </p:nvGraphicFramePr>
          <p:xfrm>
            <a:off x="2615" y="3408"/>
            <a:ext cx="385" cy="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596" name="Equation" r:id="rId11" imgW="295275" imgH="409575" progId="Equation.3">
                    <p:embed/>
                  </p:oleObj>
                </mc:Choice>
                <mc:Fallback>
                  <p:oleObj name="Equation" r:id="rId11" imgW="295275" imgH="4095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5" y="3408"/>
                          <a:ext cx="385" cy="5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7" name="Object 13"/>
            <p:cNvGraphicFramePr>
              <a:graphicFrameLocks noChangeAspect="1"/>
            </p:cNvGraphicFramePr>
            <p:nvPr/>
          </p:nvGraphicFramePr>
          <p:xfrm>
            <a:off x="1529" y="3408"/>
            <a:ext cx="831" cy="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597" name="Equation" r:id="rId13" imgW="666750" imgH="409575" progId="Equation.3">
                    <p:embed/>
                  </p:oleObj>
                </mc:Choice>
                <mc:Fallback>
                  <p:oleObj name="Equation" r:id="rId13" imgW="666750" imgH="4095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9" y="3408"/>
                          <a:ext cx="831" cy="5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9560758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FB39005-A8D7-4E36-B9A0-E443C4EFFE11}" type="slidenum">
              <a:rPr lang="he-IL" altLang="he-IL" sz="1400"/>
              <a:pPr eaLnBrk="1" hangingPunct="1"/>
              <a:t>29</a:t>
            </a:fld>
            <a:endParaRPr lang="en-US" altLang="he-IL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he-IL"/>
              <a:t>Online Bin Packing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2296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e-IL" sz="2400">
                <a:solidFill>
                  <a:srgbClr val="9900CC"/>
                </a:solidFill>
              </a:rPr>
              <a:t>The input:</a:t>
            </a:r>
            <a:r>
              <a:rPr lang="en-US" altLang="he-IL" sz="2400"/>
              <a:t> A sequence of items (numbers), </a:t>
            </a:r>
            <a:r>
              <a:rPr lang="en-US" altLang="he-IL" sz="2400">
                <a:solidFill>
                  <a:srgbClr val="006600"/>
                </a:solidFill>
              </a:rPr>
              <a:t>a</a:t>
            </a:r>
            <a:r>
              <a:rPr lang="en-US" altLang="he-IL" sz="2400" baseline="-25000">
                <a:solidFill>
                  <a:srgbClr val="006600"/>
                </a:solidFill>
              </a:rPr>
              <a:t>1</a:t>
            </a:r>
            <a:r>
              <a:rPr lang="en-US" altLang="he-IL" sz="2400">
                <a:solidFill>
                  <a:srgbClr val="006600"/>
                </a:solidFill>
              </a:rPr>
              <a:t>,a</a:t>
            </a:r>
            <a:r>
              <a:rPr lang="en-US" altLang="he-IL" sz="2400" baseline="-25000">
                <a:solidFill>
                  <a:srgbClr val="006600"/>
                </a:solidFill>
              </a:rPr>
              <a:t>2</a:t>
            </a:r>
            <a:r>
              <a:rPr lang="en-US" altLang="he-IL" sz="2400">
                <a:solidFill>
                  <a:srgbClr val="006600"/>
                </a:solidFill>
              </a:rPr>
              <a:t>,…,a</a:t>
            </a:r>
            <a:r>
              <a:rPr lang="en-US" altLang="he-IL" sz="2400" baseline="-25000">
                <a:solidFill>
                  <a:srgbClr val="006600"/>
                </a:solidFill>
              </a:rPr>
              <a:t>n</a:t>
            </a:r>
            <a:r>
              <a:rPr lang="en-US" altLang="he-IL" sz="2400"/>
              <a:t>, such that for all </a:t>
            </a:r>
            <a:r>
              <a:rPr lang="en-US" altLang="he-IL" sz="2400">
                <a:solidFill>
                  <a:srgbClr val="006600"/>
                </a:solidFill>
              </a:rPr>
              <a:t>i</a:t>
            </a:r>
            <a:r>
              <a:rPr lang="en-US" altLang="he-IL" sz="2400"/>
              <a:t>, </a:t>
            </a:r>
            <a:r>
              <a:rPr lang="en-US" altLang="he-IL" sz="2400">
                <a:solidFill>
                  <a:srgbClr val="006600"/>
                </a:solidFill>
              </a:rPr>
              <a:t>0 &lt; a</a:t>
            </a:r>
            <a:r>
              <a:rPr lang="en-US" altLang="he-IL" sz="2400" baseline="-25000">
                <a:solidFill>
                  <a:srgbClr val="006600"/>
                </a:solidFill>
              </a:rPr>
              <a:t>i</a:t>
            </a:r>
            <a:r>
              <a:rPr lang="en-US" altLang="he-IL" sz="2400">
                <a:solidFill>
                  <a:srgbClr val="006600"/>
                </a:solidFill>
              </a:rPr>
              <a:t> &lt;1</a:t>
            </a:r>
          </a:p>
          <a:p>
            <a:pPr eaLnBrk="1" hangingPunct="1">
              <a:buFontTx/>
              <a:buNone/>
            </a:pPr>
            <a:r>
              <a:rPr lang="en-US" altLang="he-IL" sz="2400">
                <a:solidFill>
                  <a:srgbClr val="9900CC"/>
                </a:solidFill>
              </a:rPr>
              <a:t>The goal:</a:t>
            </a:r>
            <a:r>
              <a:rPr lang="en-US" altLang="he-IL" sz="2400"/>
              <a:t> ‘pack’ the items in bins of size 1.     Use as few bins as possible.</a:t>
            </a:r>
          </a:p>
          <a:p>
            <a:pPr eaLnBrk="1" hangingPunct="1">
              <a:buFontTx/>
              <a:buNone/>
            </a:pPr>
            <a:r>
              <a:rPr lang="en-US" altLang="he-IL" sz="2400">
                <a:solidFill>
                  <a:srgbClr val="9900CC"/>
                </a:solidFill>
              </a:rPr>
              <a:t>Example:</a:t>
            </a:r>
            <a:r>
              <a:rPr lang="en-US" altLang="he-IL" sz="2400"/>
              <a:t> The input: 1/2, 1/3, 2/5, 1/6, 1/5, 2/5. </a:t>
            </a:r>
          </a:p>
          <a:p>
            <a:pPr eaLnBrk="1" hangingPunct="1">
              <a:buFontTx/>
              <a:buNone/>
            </a:pPr>
            <a:r>
              <a:rPr lang="en-US" altLang="he-IL" sz="2400"/>
              <a:t>Optimal packing in two bins:</a:t>
            </a:r>
          </a:p>
          <a:p>
            <a:pPr eaLnBrk="1" hangingPunct="1">
              <a:buFontTx/>
              <a:buNone/>
            </a:pPr>
            <a:r>
              <a:rPr lang="en-US" altLang="he-IL" sz="2400"/>
              <a:t>(1/2, 1/3, 1/6), (2/5, 2/5, 1/5).</a:t>
            </a:r>
          </a:p>
          <a:p>
            <a:pPr eaLnBrk="1" hangingPunct="1">
              <a:buFontTx/>
              <a:buNone/>
            </a:pPr>
            <a:r>
              <a:rPr lang="en-US" altLang="he-IL" sz="2400"/>
              <a:t>Legal packing in three bins:</a:t>
            </a:r>
          </a:p>
          <a:p>
            <a:pPr eaLnBrk="1" hangingPunct="1">
              <a:buFontTx/>
              <a:buNone/>
            </a:pPr>
            <a:r>
              <a:rPr lang="en-US" altLang="he-IL" sz="2400"/>
              <a:t>(1/2, 1/3), (2/5, 1/6, 1/5), (2/5) </a:t>
            </a:r>
          </a:p>
          <a:p>
            <a:pPr eaLnBrk="1" hangingPunct="1">
              <a:buFontTx/>
              <a:buNone/>
            </a:pPr>
            <a:r>
              <a:rPr lang="en-US" altLang="he-IL" sz="2400">
                <a:solidFill>
                  <a:srgbClr val="9900CC"/>
                </a:solidFill>
              </a:rPr>
              <a:t>Online BP: </a:t>
            </a:r>
            <a:r>
              <a:rPr lang="en-US" altLang="he-IL" sz="2400"/>
              <a:t>a</a:t>
            </a:r>
            <a:r>
              <a:rPr lang="en-US" altLang="he-IL" sz="2400" baseline="-25000"/>
              <a:t>i</a:t>
            </a:r>
            <a:r>
              <a:rPr lang="en-US" altLang="he-IL" sz="2400"/>
              <a:t> must be packed before we know a</a:t>
            </a:r>
            <a:r>
              <a:rPr lang="en-US" altLang="he-IL" sz="2400" baseline="-25000"/>
              <a:t>i+1</a:t>
            </a:r>
            <a:r>
              <a:rPr lang="en-US" altLang="he-IL" sz="2400"/>
              <a:t>,..,a</a:t>
            </a:r>
            <a:r>
              <a:rPr lang="en-US" altLang="he-IL" sz="2400" baseline="-2500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940534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D9F1-C459-428D-8015-FAFFA397E0B5}" type="slidenum">
              <a:rPr lang="he-IL"/>
              <a:pPr/>
              <a:t>3</a:t>
            </a:fld>
            <a:endParaRPr lang="en-US" dirty="0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 lIns="91433" tIns="45717" rIns="91433" bIns="45717" anchor="t"/>
          <a:lstStyle/>
          <a:p>
            <a:r>
              <a:rPr lang="en-US" dirty="0"/>
              <a:t>Popular Applications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740" y="1379538"/>
            <a:ext cx="7848600" cy="4800600"/>
          </a:xfrm>
        </p:spPr>
        <p:txBody>
          <a:bodyPr lIns="91433" tIns="45717" rIns="91433" bIns="45717"/>
          <a:lstStyle/>
          <a:p>
            <a:r>
              <a:rPr lang="en-US" sz="2400" dirty="0"/>
              <a:t>Physical items </a:t>
            </a:r>
            <a:r>
              <a:rPr lang="en-US" sz="2400" dirty="0">
                <a:sym typeface="Wingdings" panose="05000000000000000000" pitchFamily="2" charset="2"/>
              </a:rPr>
              <a:t> boxes, tracks (</a:t>
            </a:r>
            <a:r>
              <a:rPr lang="en-US" sz="2400" dirty="0"/>
              <a:t>shipping, delivery).</a:t>
            </a:r>
          </a:p>
          <a:p>
            <a:r>
              <a:rPr lang="en-US" sz="2400" dirty="0"/>
              <a:t>Files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disks.</a:t>
            </a:r>
          </a:p>
          <a:p>
            <a:r>
              <a:rPr lang="en-US" sz="2400" dirty="0"/>
              <a:t>Advertisements </a:t>
            </a:r>
            <a:r>
              <a:rPr lang="en-US" sz="2400" dirty="0">
                <a:sym typeface="Wingdings" panose="05000000000000000000" pitchFamily="2" charset="2"/>
              </a:rPr>
              <a:t> commercial</a:t>
            </a:r>
            <a:r>
              <a:rPr lang="en-US" sz="2400" dirty="0"/>
              <a:t> break/ magazines / web-pages.</a:t>
            </a:r>
          </a:p>
          <a:p>
            <a:r>
              <a:rPr lang="en-US" sz="2400" dirty="0"/>
              <a:t>Orders </a:t>
            </a:r>
            <a:r>
              <a:rPr lang="en-US" sz="2400" dirty="0">
                <a:sym typeface="Wingdings" panose="05000000000000000000" pitchFamily="2" charset="2"/>
              </a:rPr>
              <a:t> limited amount of material</a:t>
            </a:r>
          </a:p>
          <a:p>
            <a:r>
              <a:rPr lang="en-US" sz="2400" dirty="0">
                <a:sym typeface="Wingdings" panose="05000000000000000000" pitchFamily="2" charset="2"/>
              </a:rPr>
              <a:t>Jobs  processors.</a:t>
            </a:r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  <p:pic>
        <p:nvPicPr>
          <p:cNvPr id="316418" name="Picture 2" descr="Image result for packing algorith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779838"/>
            <a:ext cx="30861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9464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476BC7F-873A-4A80-8EF4-B60DE96D341F}" type="slidenum">
              <a:rPr lang="he-IL" altLang="he-IL" sz="1400"/>
              <a:pPr eaLnBrk="1" hangingPunct="1"/>
              <a:t>30</a:t>
            </a:fld>
            <a:endParaRPr lang="en-US" altLang="he-IL" sz="1400"/>
          </a:p>
        </p:txBody>
      </p:sp>
      <p:grpSp>
        <p:nvGrpSpPr>
          <p:cNvPr id="38915" name="Group 2"/>
          <p:cNvGrpSpPr>
            <a:grpSpLocks/>
          </p:cNvGrpSpPr>
          <p:nvPr/>
        </p:nvGrpSpPr>
        <p:grpSpPr bwMode="auto">
          <a:xfrm>
            <a:off x="1219200" y="4572000"/>
            <a:ext cx="6716713" cy="993775"/>
            <a:chOff x="768" y="2880"/>
            <a:chExt cx="4231" cy="626"/>
          </a:xfrm>
        </p:grpSpPr>
        <p:grpSp>
          <p:nvGrpSpPr>
            <p:cNvPr id="38918" name="Group 3"/>
            <p:cNvGrpSpPr>
              <a:grpSpLocks/>
            </p:cNvGrpSpPr>
            <p:nvPr/>
          </p:nvGrpSpPr>
          <p:grpSpPr bwMode="auto">
            <a:xfrm>
              <a:off x="768" y="2903"/>
              <a:ext cx="4140" cy="603"/>
              <a:chOff x="917" y="3045"/>
              <a:chExt cx="4140" cy="603"/>
            </a:xfrm>
          </p:grpSpPr>
          <p:sp>
            <p:nvSpPr>
              <p:cNvPr id="38927" name="Text Box 4"/>
              <p:cNvSpPr txBox="1">
                <a:spLocks noChangeArrowheads="1"/>
              </p:cNvSpPr>
              <p:nvPr/>
            </p:nvSpPr>
            <p:spPr bwMode="auto">
              <a:xfrm>
                <a:off x="930" y="3045"/>
                <a:ext cx="35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r>
                  <a:rPr lang="en-US" altLang="he-IL" sz="1800">
                    <a:latin typeface="Tahoma" panose="020B0604030504040204" pitchFamily="34" charset="0"/>
                  </a:rPr>
                  <a:t>size</a:t>
                </a:r>
                <a:endParaRPr lang="en-GB" altLang="he-IL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38928" name="Text Box 5"/>
              <p:cNvSpPr txBox="1">
                <a:spLocks noChangeArrowheads="1"/>
              </p:cNvSpPr>
              <p:nvPr/>
            </p:nvSpPr>
            <p:spPr bwMode="auto">
              <a:xfrm>
                <a:off x="917" y="3417"/>
                <a:ext cx="91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r>
                  <a:rPr lang="en-US" altLang="he-IL" sz="1800">
                    <a:latin typeface="Tahoma" panose="020B0604030504040204" pitchFamily="34" charset="0"/>
                  </a:rPr>
                  <a:t>type          </a:t>
                </a:r>
                <a:r>
                  <a:rPr lang="en-US" altLang="he-IL" sz="1800" i="1">
                    <a:latin typeface="Tahoma" panose="020B0604030504040204" pitchFamily="34" charset="0"/>
                  </a:rPr>
                  <a:t>k</a:t>
                </a:r>
                <a:endParaRPr lang="en-GB" altLang="he-IL" sz="1800">
                  <a:latin typeface="Tahoma" panose="020B0604030504040204" pitchFamily="34" charset="0"/>
                </a:endParaRPr>
              </a:p>
            </p:txBody>
          </p:sp>
          <p:grpSp>
            <p:nvGrpSpPr>
              <p:cNvPr id="38929" name="Group 6"/>
              <p:cNvGrpSpPr>
                <a:grpSpLocks/>
              </p:cNvGrpSpPr>
              <p:nvPr/>
            </p:nvGrpSpPr>
            <p:grpSpPr bwMode="auto">
              <a:xfrm>
                <a:off x="1655" y="3258"/>
                <a:ext cx="3402" cy="126"/>
                <a:chOff x="1655" y="3258"/>
                <a:chExt cx="3402" cy="126"/>
              </a:xfrm>
            </p:grpSpPr>
            <p:sp>
              <p:nvSpPr>
                <p:cNvPr id="38930" name="Line 7"/>
                <p:cNvSpPr>
                  <a:spLocks noChangeShapeType="1"/>
                </p:cNvSpPr>
                <p:nvPr/>
              </p:nvSpPr>
              <p:spPr bwMode="auto">
                <a:xfrm>
                  <a:off x="1655" y="3316"/>
                  <a:ext cx="340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oval" w="med" len="med"/>
                  <a:tailEnd type="diamond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38931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3356" y="3271"/>
                  <a:ext cx="0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38932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2789" y="3271"/>
                  <a:ext cx="0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38933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517" y="3271"/>
                  <a:ext cx="0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38934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131" y="3271"/>
                  <a:ext cx="0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38935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335" y="3271"/>
                  <a:ext cx="0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38936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199" y="3271"/>
                  <a:ext cx="0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38937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778" y="3258"/>
                  <a:ext cx="0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</p:grpSp>
        </p:grpSp>
        <p:grpSp>
          <p:nvGrpSpPr>
            <p:cNvPr id="38919" name="Group 15"/>
            <p:cNvGrpSpPr>
              <a:grpSpLocks/>
            </p:cNvGrpSpPr>
            <p:nvPr/>
          </p:nvGrpSpPr>
          <p:grpSpPr bwMode="auto">
            <a:xfrm>
              <a:off x="1380" y="2880"/>
              <a:ext cx="3619" cy="626"/>
              <a:chOff x="1380" y="2880"/>
              <a:chExt cx="3619" cy="626"/>
            </a:xfrm>
          </p:grpSpPr>
          <p:sp>
            <p:nvSpPr>
              <p:cNvPr id="38920" name="Text Box 16"/>
              <p:cNvSpPr txBox="1">
                <a:spLocks noChangeArrowheads="1"/>
              </p:cNvSpPr>
              <p:nvPr/>
            </p:nvSpPr>
            <p:spPr bwMode="auto">
              <a:xfrm>
                <a:off x="1380" y="2912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r>
                  <a:rPr lang="en-US" altLang="en-GB" sz="1800">
                    <a:latin typeface="Tahoma" panose="020B0604030504040204" pitchFamily="34" charset="0"/>
                  </a:rPr>
                  <a:t>0</a:t>
                </a:r>
              </a:p>
            </p:txBody>
          </p:sp>
          <p:sp>
            <p:nvSpPr>
              <p:cNvPr id="38921" name="Text Box 17"/>
              <p:cNvSpPr txBox="1">
                <a:spLocks noChangeArrowheads="1"/>
              </p:cNvSpPr>
              <p:nvPr/>
            </p:nvSpPr>
            <p:spPr bwMode="auto">
              <a:xfrm>
                <a:off x="4804" y="2889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r>
                  <a:rPr lang="en-US" altLang="en-GB" sz="1800"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38922" name="Text Box 18"/>
              <p:cNvSpPr txBox="1">
                <a:spLocks noChangeArrowheads="1"/>
              </p:cNvSpPr>
              <p:nvPr/>
            </p:nvSpPr>
            <p:spPr bwMode="auto">
              <a:xfrm>
                <a:off x="3025" y="2880"/>
                <a:ext cx="32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r>
                  <a:rPr lang="en-US" altLang="en-GB" sz="1800">
                    <a:latin typeface="Tahoma" panose="020B0604030504040204" pitchFamily="34" charset="0"/>
                  </a:rPr>
                  <a:t>1/2</a:t>
                </a:r>
              </a:p>
            </p:txBody>
          </p:sp>
          <p:sp>
            <p:nvSpPr>
              <p:cNvPr id="38923" name="Text Box 19"/>
              <p:cNvSpPr txBox="1">
                <a:spLocks noChangeArrowheads="1"/>
              </p:cNvSpPr>
              <p:nvPr/>
            </p:nvSpPr>
            <p:spPr bwMode="auto">
              <a:xfrm>
                <a:off x="2186" y="2880"/>
                <a:ext cx="32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r>
                  <a:rPr lang="en-US" altLang="en-GB" sz="1800">
                    <a:latin typeface="Tahoma" panose="020B0604030504040204" pitchFamily="34" charset="0"/>
                  </a:rPr>
                  <a:t>1/4</a:t>
                </a:r>
              </a:p>
            </p:txBody>
          </p:sp>
          <p:sp>
            <p:nvSpPr>
              <p:cNvPr id="38924" name="Text Box 20"/>
              <p:cNvSpPr txBox="1">
                <a:spLocks noChangeArrowheads="1"/>
              </p:cNvSpPr>
              <p:nvPr/>
            </p:nvSpPr>
            <p:spPr bwMode="auto">
              <a:xfrm>
                <a:off x="2504" y="2880"/>
                <a:ext cx="32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r>
                  <a:rPr lang="en-US" altLang="en-GB" sz="1800">
                    <a:latin typeface="Tahoma" panose="020B0604030504040204" pitchFamily="34" charset="0"/>
                  </a:rPr>
                  <a:t>1/3</a:t>
                </a:r>
              </a:p>
            </p:txBody>
          </p:sp>
          <p:sp>
            <p:nvSpPr>
              <p:cNvPr id="38925" name="Text Box 21"/>
              <p:cNvSpPr txBox="1">
                <a:spLocks noChangeArrowheads="1"/>
              </p:cNvSpPr>
              <p:nvPr/>
            </p:nvSpPr>
            <p:spPr bwMode="auto">
              <a:xfrm>
                <a:off x="1516" y="3275"/>
                <a:ext cx="238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r>
                  <a:rPr lang="en-US" altLang="en-GB" sz="1800">
                    <a:latin typeface="Tahoma" panose="020B0604030504040204" pitchFamily="34" charset="0"/>
                  </a:rPr>
                  <a:t>   ....  6 5  4   3      2                   1</a:t>
                </a:r>
              </a:p>
            </p:txBody>
          </p:sp>
          <p:graphicFrame>
            <p:nvGraphicFramePr>
              <p:cNvPr id="38926" name="Object 22"/>
              <p:cNvGraphicFramePr>
                <a:graphicFrameLocks noChangeAspect="1"/>
              </p:cNvGraphicFramePr>
              <p:nvPr/>
            </p:nvGraphicFramePr>
            <p:xfrm>
              <a:off x="1536" y="2880"/>
              <a:ext cx="274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550" name="Equation" r:id="rId3" imgW="228501" imgH="215806" progId="Equation.3">
                      <p:embed/>
                    </p:oleObj>
                  </mc:Choice>
                  <mc:Fallback>
                    <p:oleObj name="Equation" r:id="rId3" imgW="228501" imgH="21580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2880"/>
                            <a:ext cx="274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8916" name="Rectangle 2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he-IL" dirty="0"/>
              <a:t>The </a:t>
            </a:r>
            <a:r>
              <a:rPr lang="nl-NL" altLang="he-IL" dirty="0"/>
              <a:t>HARMONIC-k</a:t>
            </a:r>
            <a:r>
              <a:rPr lang="en-US" altLang="he-IL" dirty="0"/>
              <a:t> Algorithm</a:t>
            </a:r>
            <a:endParaRPr lang="en-GB" altLang="he-IL" dirty="0"/>
          </a:p>
        </p:txBody>
      </p:sp>
      <p:sp>
        <p:nvSpPr>
          <p:cNvPr id="38917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153400" cy="2895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e-IL" sz="2800"/>
              <a:t>Classify items into k intervals according to size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e-IL" sz="2800">
                <a:solidFill>
                  <a:srgbClr val="006600"/>
                </a:solidFill>
              </a:rPr>
              <a:t>(1/2,1]</a:t>
            </a:r>
            <a:r>
              <a:rPr lang="en-US" altLang="he-IL" sz="2800"/>
              <a:t>		one item per bin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e-IL" sz="2800">
                <a:solidFill>
                  <a:srgbClr val="006600"/>
                </a:solidFill>
              </a:rPr>
              <a:t>(1/3,1/2]</a:t>
            </a:r>
            <a:r>
              <a:rPr lang="en-US" altLang="he-IL" sz="2800"/>
              <a:t>		two items per bin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e-IL" sz="2800"/>
              <a:t>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e-IL" sz="2800">
                <a:solidFill>
                  <a:srgbClr val="006600"/>
                </a:solidFill>
              </a:rPr>
              <a:t>(1/k,1/(k-1)]</a:t>
            </a:r>
            <a:r>
              <a:rPr lang="en-US" altLang="he-IL" sz="2800"/>
              <a:t>	 k-1 items per bin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e-IL" sz="2800">
                <a:solidFill>
                  <a:srgbClr val="006600"/>
                </a:solidFill>
              </a:rPr>
              <a:t>(0,1/k]</a:t>
            </a:r>
            <a:r>
              <a:rPr lang="en-US" altLang="he-IL" sz="2800">
                <a:solidFill>
                  <a:srgbClr val="0066CC"/>
                </a:solidFill>
              </a:rPr>
              <a:t>			</a:t>
            </a:r>
            <a:r>
              <a:rPr lang="en-US" altLang="he-IL" sz="2800"/>
              <a:t>use NF</a:t>
            </a:r>
          </a:p>
        </p:txBody>
      </p:sp>
    </p:spTree>
    <p:extLst>
      <p:ext uri="{BB962C8B-B14F-4D97-AF65-F5344CB8AC3E}">
        <p14:creationId xmlns:p14="http://schemas.microsoft.com/office/powerpoint/2010/main" val="3084321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8769AD4-8288-4318-BACD-930C98246EEE}" type="slidenum">
              <a:rPr lang="he-IL" altLang="he-IL" sz="1400"/>
              <a:pPr eaLnBrk="1" hangingPunct="1"/>
              <a:t>31</a:t>
            </a:fld>
            <a:endParaRPr lang="en-US" altLang="he-IL" sz="14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dirty="0"/>
              <a:t>The </a:t>
            </a:r>
            <a:r>
              <a:rPr lang="nl-NL" altLang="he-IL" dirty="0"/>
              <a:t>HARMONIC</a:t>
            </a:r>
            <a:r>
              <a:rPr lang="en-US" altLang="he-IL" dirty="0"/>
              <a:t> Algorithm</a:t>
            </a:r>
            <a:endParaRPr lang="en-GB" altLang="he-IL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he-IL" sz="2800"/>
              <a:t>Each bin contains items from only one class: </a:t>
            </a:r>
            <a:r>
              <a:rPr lang="en-US" altLang="he-IL" sz="2800">
                <a:solidFill>
                  <a:srgbClr val="0000FF"/>
                </a:solidFill>
              </a:rPr>
              <a:t>i </a:t>
            </a:r>
            <a:r>
              <a:rPr lang="en-US" altLang="he-IL" sz="2800"/>
              <a:t>items of type </a:t>
            </a:r>
            <a:r>
              <a:rPr lang="en-US" altLang="he-IL" sz="2800">
                <a:solidFill>
                  <a:srgbClr val="0000FF"/>
                </a:solidFill>
              </a:rPr>
              <a:t>i</a:t>
            </a:r>
            <a:r>
              <a:rPr lang="en-US" altLang="he-IL" sz="2800">
                <a:solidFill>
                  <a:srgbClr val="CC0000"/>
                </a:solidFill>
              </a:rPr>
              <a:t> </a:t>
            </a:r>
            <a:r>
              <a:rPr lang="en-US" altLang="he-IL" sz="2800"/>
              <a:t>per bin</a:t>
            </a:r>
            <a:endParaRPr lang="en-GB" altLang="he-IL" sz="2800"/>
          </a:p>
          <a:p>
            <a:pPr algn="just" eaLnBrk="1" hangingPunct="1"/>
            <a:r>
              <a:rPr lang="en-US" altLang="he-IL" sz="2800"/>
              <a:t>Items of </a:t>
            </a:r>
            <a:r>
              <a:rPr lang="en-US" altLang="he-IL" sz="2800" b="1">
                <a:solidFill>
                  <a:srgbClr val="0000FF"/>
                </a:solidFill>
              </a:rPr>
              <a:t>last type</a:t>
            </a:r>
            <a:r>
              <a:rPr lang="en-US" altLang="he-IL" sz="2800"/>
              <a:t> are packed using </a:t>
            </a:r>
            <a:r>
              <a:rPr lang="en-US" altLang="he-IL" sz="2800" b="1">
                <a:solidFill>
                  <a:srgbClr val="D60093"/>
                </a:solidFill>
              </a:rPr>
              <a:t>NEXT FIT</a:t>
            </a:r>
            <a:r>
              <a:rPr lang="en-US" altLang="he-IL" sz="2800"/>
              <a:t>: use one bin until next item does not fit, then start a new bin</a:t>
            </a:r>
          </a:p>
          <a:p>
            <a:pPr algn="just" eaLnBrk="1" hangingPunct="1"/>
            <a:r>
              <a:rPr lang="en-US" altLang="he-IL" sz="2800"/>
              <a:t>Keeps </a:t>
            </a:r>
            <a:r>
              <a:rPr lang="en-US" altLang="he-IL" sz="2800" b="1"/>
              <a:t>k-1</a:t>
            </a:r>
            <a:r>
              <a:rPr lang="en-US" altLang="he-IL" sz="2800" i="1"/>
              <a:t> </a:t>
            </a:r>
            <a:r>
              <a:rPr lang="en-US" altLang="he-IL" sz="2800"/>
              <a:t>bins open</a:t>
            </a:r>
            <a:endParaRPr lang="en-GB" altLang="he-IL" sz="2800"/>
          </a:p>
        </p:txBody>
      </p:sp>
    </p:spTree>
    <p:extLst>
      <p:ext uri="{BB962C8B-B14F-4D97-AF65-F5344CB8AC3E}">
        <p14:creationId xmlns:p14="http://schemas.microsoft.com/office/powerpoint/2010/main" val="399914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 build="p" bldLvl="2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8D75FFE-0AA8-4A8D-B979-477E94F36874}" type="slidenum">
              <a:rPr lang="he-IL" altLang="he-IL" sz="1400"/>
              <a:pPr eaLnBrk="1" hangingPunct="1"/>
              <a:t>32</a:t>
            </a:fld>
            <a:endParaRPr lang="en-US" altLang="he-IL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dirty="0"/>
              <a:t>Analysis of </a:t>
            </a:r>
            <a:r>
              <a:rPr lang="nl-NL" altLang="he-IL" dirty="0"/>
              <a:t>HARMONIC</a:t>
            </a:r>
            <a:r>
              <a:rPr lang="en-US" altLang="he-IL" dirty="0"/>
              <a:t>-3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635125"/>
            <a:ext cx="7715250" cy="4605338"/>
          </a:xfrm>
        </p:spPr>
        <p:txBody>
          <a:bodyPr/>
          <a:lstStyle/>
          <a:p>
            <a:pPr eaLnBrk="1" hangingPunct="1"/>
            <a:r>
              <a:rPr lang="en-US" altLang="he-IL" sz="2800"/>
              <a:t>Let X be the number of bins for </a:t>
            </a:r>
            <a:r>
              <a:rPr lang="en-US" altLang="he-IL" sz="2800" b="1">
                <a:solidFill>
                  <a:srgbClr val="0066CC"/>
                </a:solidFill>
              </a:rPr>
              <a:t>(1/2,1]</a:t>
            </a:r>
          </a:p>
          <a:p>
            <a:pPr lvl="1" eaLnBrk="1" hangingPunct="1"/>
            <a:r>
              <a:rPr lang="en-US" altLang="he-IL" sz="2400">
                <a:solidFill>
                  <a:srgbClr val="008000"/>
                </a:solidFill>
              </a:rPr>
              <a:t>Those bins are full by more than 1/2</a:t>
            </a:r>
            <a:endParaRPr lang="en-US" altLang="he-IL" sz="2400" b="1">
              <a:solidFill>
                <a:srgbClr val="008000"/>
              </a:solidFill>
            </a:endParaRPr>
          </a:p>
          <a:p>
            <a:pPr eaLnBrk="1" hangingPunct="1"/>
            <a:r>
              <a:rPr lang="en-US" altLang="he-IL" sz="2800"/>
              <a:t>Let Y be the number of bins for </a:t>
            </a:r>
            <a:r>
              <a:rPr lang="en-US" altLang="he-IL" sz="2800" b="1">
                <a:solidFill>
                  <a:srgbClr val="0066CC"/>
                </a:solidFill>
              </a:rPr>
              <a:t>(1/3,1/2]</a:t>
            </a:r>
            <a:endParaRPr lang="en-US" altLang="he-IL" sz="2800"/>
          </a:p>
          <a:p>
            <a:pPr lvl="1" eaLnBrk="1" hangingPunct="1"/>
            <a:r>
              <a:rPr lang="en-US" altLang="he-IL" sz="2400">
                <a:solidFill>
                  <a:srgbClr val="008000"/>
                </a:solidFill>
              </a:rPr>
              <a:t>Those bins are full by more than 2/3</a:t>
            </a:r>
            <a:endParaRPr lang="en-US" altLang="he-IL" sz="2400"/>
          </a:p>
          <a:p>
            <a:pPr eaLnBrk="1" hangingPunct="1"/>
            <a:r>
              <a:rPr lang="en-US" altLang="he-IL" sz="2800"/>
              <a:t>Let T be the number of bins for </a:t>
            </a:r>
            <a:r>
              <a:rPr lang="en-US" altLang="he-IL" sz="2800" b="1">
                <a:solidFill>
                  <a:srgbClr val="0066CC"/>
                </a:solidFill>
              </a:rPr>
              <a:t>(0,1/3]</a:t>
            </a:r>
          </a:p>
          <a:p>
            <a:pPr lvl="1" eaLnBrk="1" hangingPunct="1"/>
            <a:r>
              <a:rPr lang="en-US" altLang="he-IL" sz="2400">
                <a:solidFill>
                  <a:srgbClr val="008000"/>
                </a:solidFill>
              </a:rPr>
              <a:t>Those bins are full by more than 2/3</a:t>
            </a:r>
            <a:endParaRPr lang="en-US" altLang="he-IL" sz="2400"/>
          </a:p>
          <a:p>
            <a:pPr lvl="1" eaLnBrk="1" hangingPunct="1"/>
            <a:endParaRPr lang="en-US" altLang="he-IL"/>
          </a:p>
          <a:p>
            <a:pPr lvl="1" eaLnBrk="1" hangingPunct="1">
              <a:buFontTx/>
              <a:buNone/>
            </a:pPr>
            <a:r>
              <a:rPr lang="en-US" altLang="he-IL"/>
              <a:t>Let W be the total size of all items</a:t>
            </a:r>
          </a:p>
          <a:p>
            <a:pPr lvl="1" eaLnBrk="1" hangingPunct="1">
              <a:buFontTx/>
              <a:buNone/>
            </a:pPr>
            <a:r>
              <a:rPr lang="en-US" altLang="he-IL"/>
              <a:t>Then </a:t>
            </a:r>
            <a:r>
              <a:rPr lang="en-US" altLang="he-IL">
                <a:solidFill>
                  <a:srgbClr val="800080"/>
                </a:solidFill>
              </a:rPr>
              <a:t>W&gt;X/2+2Y/3+2T/3</a:t>
            </a:r>
            <a:endParaRPr lang="en-US" altLang="he-IL" sz="2400" b="1">
              <a:solidFill>
                <a:srgbClr val="0066CC"/>
              </a:solidFill>
            </a:endParaRPr>
          </a:p>
          <a:p>
            <a:pPr lvl="2" eaLnBrk="1" hangingPunct="1"/>
            <a:endParaRPr lang="en-US" altLang="he-IL" sz="2000"/>
          </a:p>
        </p:txBody>
      </p:sp>
    </p:spTree>
    <p:extLst>
      <p:ext uri="{BB962C8B-B14F-4D97-AF65-F5344CB8AC3E}">
        <p14:creationId xmlns:p14="http://schemas.microsoft.com/office/powerpoint/2010/main" val="272813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9385E29-ED52-4C03-84D9-A6C7583C7EBE}" type="slidenum">
              <a:rPr lang="he-IL" altLang="he-IL" sz="1400"/>
              <a:pPr eaLnBrk="1" hangingPunct="1"/>
              <a:t>33</a:t>
            </a:fld>
            <a:endParaRPr lang="en-US" altLang="he-IL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dirty="0"/>
              <a:t>Analysis of </a:t>
            </a:r>
            <a:r>
              <a:rPr lang="nl-NL" altLang="he-IL" dirty="0"/>
              <a:t>HARMONIC</a:t>
            </a:r>
            <a:r>
              <a:rPr lang="en-US" altLang="he-IL" dirty="0"/>
              <a:t>-3</a:t>
            </a:r>
            <a:endParaRPr lang="en-US" altLang="en-US" dirty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he-IL" sz="2800" dirty="0"/>
              <a:t>Other bounds:</a:t>
            </a:r>
          </a:p>
          <a:p>
            <a:pPr eaLnBrk="1" hangingPunct="1"/>
            <a:r>
              <a:rPr lang="en-US" altLang="he-IL" sz="2800" dirty="0"/>
              <a:t>OPT     X             (items larger than 1/2)</a:t>
            </a:r>
          </a:p>
          <a:p>
            <a:pPr eaLnBrk="1" hangingPunct="1"/>
            <a:r>
              <a:rPr lang="en-US" altLang="he-IL" sz="2800" dirty="0"/>
              <a:t>OPT     (X+2Y)/2 (items larger than 1/3)</a:t>
            </a:r>
          </a:p>
          <a:p>
            <a:pPr eaLnBrk="1" hangingPunct="1"/>
            <a:endParaRPr lang="en-US" altLang="he-IL" sz="2800" dirty="0"/>
          </a:p>
          <a:p>
            <a:pPr eaLnBrk="1" hangingPunct="1"/>
            <a:r>
              <a:rPr lang="en-US" altLang="he-IL" sz="2800" dirty="0"/>
              <a:t>H3     X+Y+T </a:t>
            </a:r>
            <a:r>
              <a:rPr lang="en-US" altLang="he-IL" sz="2800" dirty="0">
                <a:solidFill>
                  <a:srgbClr val="CC66FF"/>
                </a:solidFill>
              </a:rPr>
              <a:t>(+2)</a:t>
            </a:r>
            <a:r>
              <a:rPr lang="en-US" altLang="he-IL" sz="2800" dirty="0"/>
              <a:t>     (3(W+X/6))/2</a:t>
            </a:r>
            <a:r>
              <a:rPr lang="en-US" altLang="he-IL" sz="2800" dirty="0">
                <a:solidFill>
                  <a:srgbClr val="CC66FF"/>
                </a:solidFill>
              </a:rPr>
              <a:t>(+2)</a:t>
            </a:r>
            <a:r>
              <a:rPr lang="en-US" altLang="he-IL" sz="2800" dirty="0"/>
              <a:t>                 </a:t>
            </a:r>
          </a:p>
          <a:p>
            <a:pPr eaLnBrk="1" hangingPunct="1">
              <a:buFontTx/>
              <a:buNone/>
            </a:pPr>
            <a:r>
              <a:rPr lang="en-US" altLang="he-IL" sz="2800" dirty="0"/>
              <a:t>         3W/2+X/4 </a:t>
            </a:r>
            <a:r>
              <a:rPr lang="en-US" altLang="he-IL" sz="2800" dirty="0">
                <a:solidFill>
                  <a:srgbClr val="CC66FF"/>
                </a:solidFill>
              </a:rPr>
              <a:t>(+2)</a:t>
            </a:r>
            <a:r>
              <a:rPr lang="en-US" altLang="he-IL" sz="2800" dirty="0"/>
              <a:t>      1.75OPT </a:t>
            </a:r>
            <a:r>
              <a:rPr lang="en-US" altLang="he-IL" sz="2800" dirty="0">
                <a:solidFill>
                  <a:srgbClr val="CC66FF"/>
                </a:solidFill>
              </a:rPr>
              <a:t>(+2)</a:t>
            </a:r>
            <a:r>
              <a:rPr lang="en-US" altLang="he-IL" sz="2800" dirty="0"/>
              <a:t> </a:t>
            </a:r>
          </a:p>
          <a:p>
            <a:pPr eaLnBrk="1" hangingPunct="1">
              <a:buFontTx/>
              <a:buNone/>
            </a:pPr>
            <a:endParaRPr lang="en-US" altLang="he-IL" sz="2800" dirty="0"/>
          </a:p>
          <a:p>
            <a:pPr eaLnBrk="1" hangingPunct="1">
              <a:buFontTx/>
              <a:buNone/>
            </a:pPr>
            <a:r>
              <a:rPr lang="en-US" altLang="he-IL" sz="2800" dirty="0"/>
              <a:t>              </a:t>
            </a:r>
          </a:p>
        </p:txBody>
      </p:sp>
      <p:graphicFrame>
        <p:nvGraphicFramePr>
          <p:cNvPr id="41989" name="Object 4"/>
          <p:cNvGraphicFramePr>
            <a:graphicFrameLocks noChangeAspect="1"/>
          </p:cNvGraphicFramePr>
          <p:nvPr/>
        </p:nvGraphicFramePr>
        <p:xfrm>
          <a:off x="1882775" y="2632075"/>
          <a:ext cx="280988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34" name="Equation" r:id="rId3" imgW="126835" imgH="152202" progId="Equation.3">
                  <p:embed/>
                </p:oleObj>
              </mc:Choice>
              <mc:Fallback>
                <p:oleObj name="Equation" r:id="rId3" imgW="126835" imgH="1522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775" y="2632075"/>
                        <a:ext cx="280988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5"/>
          <p:cNvGraphicFramePr>
            <a:graphicFrameLocks noChangeAspect="1"/>
          </p:cNvGraphicFramePr>
          <p:nvPr/>
        </p:nvGraphicFramePr>
        <p:xfrm>
          <a:off x="1905000" y="3146425"/>
          <a:ext cx="280988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35" name="Equation" r:id="rId5" imgW="126835" imgH="152202" progId="Equation.3">
                  <p:embed/>
                </p:oleObj>
              </mc:Choice>
              <mc:Fallback>
                <p:oleObj name="Equation" r:id="rId5" imgW="126835" imgH="1522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146425"/>
                        <a:ext cx="280988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6"/>
          <p:cNvGraphicFramePr>
            <a:graphicFrameLocks noChangeAspect="1"/>
          </p:cNvGraphicFramePr>
          <p:nvPr/>
        </p:nvGraphicFramePr>
        <p:xfrm>
          <a:off x="1660525" y="4140200"/>
          <a:ext cx="280988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36" name="Equation" r:id="rId6" imgW="126835" imgH="152202" progId="Equation.3">
                  <p:embed/>
                </p:oleObj>
              </mc:Choice>
              <mc:Fallback>
                <p:oleObj name="Equation" r:id="rId6" imgW="126835" imgH="1522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4140200"/>
                        <a:ext cx="280988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7"/>
          <p:cNvGraphicFramePr>
            <a:graphicFrameLocks noChangeAspect="1"/>
          </p:cNvGraphicFramePr>
          <p:nvPr/>
        </p:nvGraphicFramePr>
        <p:xfrm>
          <a:off x="4062413" y="4154488"/>
          <a:ext cx="280987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37" name="Equation" r:id="rId8" imgW="126835" imgH="152202" progId="Equation.3">
                  <p:embed/>
                </p:oleObj>
              </mc:Choice>
              <mc:Fallback>
                <p:oleObj name="Equation" r:id="rId8" imgW="126835" imgH="1522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2413" y="4154488"/>
                        <a:ext cx="280987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8"/>
          <p:cNvGraphicFramePr>
            <a:graphicFrameLocks noChangeAspect="1"/>
          </p:cNvGraphicFramePr>
          <p:nvPr/>
        </p:nvGraphicFramePr>
        <p:xfrm>
          <a:off x="1319213" y="4629150"/>
          <a:ext cx="280987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38" name="Equation" r:id="rId9" imgW="126835" imgH="152202" progId="Equation.3">
                  <p:embed/>
                </p:oleObj>
              </mc:Choice>
              <mc:Fallback>
                <p:oleObj name="Equation" r:id="rId9" imgW="126835" imgH="1522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4629150"/>
                        <a:ext cx="280987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4" name="Object 9"/>
          <p:cNvGraphicFramePr>
            <a:graphicFrameLocks noChangeAspect="1"/>
          </p:cNvGraphicFramePr>
          <p:nvPr/>
        </p:nvGraphicFramePr>
        <p:xfrm>
          <a:off x="4443413" y="4572000"/>
          <a:ext cx="280987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39" name="Equation" r:id="rId10" imgW="126835" imgH="152202" progId="Equation.3">
                  <p:embed/>
                </p:oleObj>
              </mc:Choice>
              <mc:Fallback>
                <p:oleObj name="Equation" r:id="rId10" imgW="126835" imgH="1522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3413" y="4572000"/>
                        <a:ext cx="280987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5" name="Text Box 10"/>
          <p:cNvSpPr txBox="1">
            <a:spLocks noChangeArrowheads="1"/>
          </p:cNvSpPr>
          <p:nvPr/>
        </p:nvSpPr>
        <p:spPr bwMode="auto">
          <a:xfrm>
            <a:off x="1676400" y="5562600"/>
            <a:ext cx="4953000" cy="466725"/>
          </a:xfrm>
          <a:prstGeom prst="rect">
            <a:avLst/>
          </a:prstGeom>
          <a:noFill/>
          <a:ln w="9525">
            <a:solidFill>
              <a:srgbClr val="99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>
                <a:latin typeface="Comic Sans MS" panose="030F0702030302020204" pitchFamily="66" charset="0"/>
              </a:rPr>
              <a:t>Asymptotically, this is neglected.</a:t>
            </a:r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 flipV="1">
            <a:off x="3962400" y="5105400"/>
            <a:ext cx="0" cy="457200"/>
          </a:xfrm>
          <a:prstGeom prst="line">
            <a:avLst/>
          </a:prstGeom>
          <a:noFill/>
          <a:ln w="9525">
            <a:solidFill>
              <a:srgbClr val="99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1997" name="Line 12"/>
          <p:cNvSpPr>
            <a:spLocks noChangeShapeType="1"/>
          </p:cNvSpPr>
          <p:nvPr/>
        </p:nvSpPr>
        <p:spPr bwMode="auto">
          <a:xfrm flipV="1">
            <a:off x="6248400" y="5105400"/>
            <a:ext cx="381000" cy="457200"/>
          </a:xfrm>
          <a:prstGeom prst="line">
            <a:avLst/>
          </a:prstGeom>
          <a:noFill/>
          <a:ln w="9525">
            <a:solidFill>
              <a:srgbClr val="99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9405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47464C6-8A6B-4737-90CD-284AAE5B414B}" type="slidenum">
              <a:rPr lang="he-IL" altLang="he-IL" sz="1400"/>
              <a:pPr eaLnBrk="1" hangingPunct="1"/>
              <a:t>34</a:t>
            </a:fld>
            <a:endParaRPr lang="en-US" altLang="he-IL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he-IL" dirty="0"/>
              <a:t>Analysis of </a:t>
            </a:r>
            <a:r>
              <a:rPr lang="nl-NL" altLang="he-IL" dirty="0"/>
              <a:t>HARMONIC</a:t>
            </a:r>
            <a:r>
              <a:rPr lang="en-US" altLang="he-IL" dirty="0"/>
              <a:t>-4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635125"/>
            <a:ext cx="7772400" cy="4865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he-IL" sz="2800"/>
              <a:t>Let X be the number of bins for </a:t>
            </a:r>
            <a:r>
              <a:rPr lang="en-US" altLang="he-IL" sz="2800" b="1">
                <a:solidFill>
                  <a:srgbClr val="0066CC"/>
                </a:solidFill>
              </a:rPr>
              <a:t>(1/2,1]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e-IL" sz="2400">
                <a:solidFill>
                  <a:srgbClr val="008000"/>
                </a:solidFill>
              </a:rPr>
              <a:t>Those bins are full by more than 1/2</a:t>
            </a:r>
            <a:endParaRPr lang="en-US" altLang="he-IL" sz="2400" b="1">
              <a:solidFill>
                <a:srgbClr val="008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he-IL" sz="2800"/>
              <a:t>Let Y be the number of bins for </a:t>
            </a:r>
            <a:r>
              <a:rPr lang="en-US" altLang="he-IL" sz="2800" b="1">
                <a:solidFill>
                  <a:srgbClr val="0066CC"/>
                </a:solidFill>
              </a:rPr>
              <a:t>(1/3,1/2]</a:t>
            </a:r>
            <a:endParaRPr lang="en-US" altLang="he-IL" sz="2800"/>
          </a:p>
          <a:p>
            <a:pPr lvl="1" eaLnBrk="1" hangingPunct="1">
              <a:lnSpc>
                <a:spcPct val="90000"/>
              </a:lnSpc>
            </a:pPr>
            <a:r>
              <a:rPr lang="en-US" altLang="he-IL" sz="2400">
                <a:solidFill>
                  <a:srgbClr val="008000"/>
                </a:solidFill>
              </a:rPr>
              <a:t>Those bins are full by more than 2/3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he-IL" sz="2800"/>
              <a:t>Let Z be the number of bins for </a:t>
            </a:r>
            <a:r>
              <a:rPr lang="en-US" altLang="he-IL" sz="2800" b="1">
                <a:solidFill>
                  <a:srgbClr val="0066CC"/>
                </a:solidFill>
              </a:rPr>
              <a:t>(1/4,1/3]</a:t>
            </a:r>
            <a:endParaRPr lang="en-US" altLang="he-IL" sz="2800"/>
          </a:p>
          <a:p>
            <a:pPr lvl="1" eaLnBrk="1" hangingPunct="1">
              <a:lnSpc>
                <a:spcPct val="90000"/>
              </a:lnSpc>
            </a:pPr>
            <a:r>
              <a:rPr lang="en-US" altLang="he-IL" sz="2400">
                <a:solidFill>
                  <a:srgbClr val="008000"/>
                </a:solidFill>
              </a:rPr>
              <a:t>Those bins are full by more than 3/4</a:t>
            </a:r>
          </a:p>
          <a:p>
            <a:pPr eaLnBrk="1" hangingPunct="1">
              <a:lnSpc>
                <a:spcPct val="90000"/>
              </a:lnSpc>
            </a:pPr>
            <a:r>
              <a:rPr lang="en-US" altLang="he-IL" sz="2800"/>
              <a:t>Let T be the number of bins for </a:t>
            </a:r>
            <a:r>
              <a:rPr lang="en-US" altLang="he-IL" sz="2800" b="1">
                <a:solidFill>
                  <a:srgbClr val="0066CC"/>
                </a:solidFill>
              </a:rPr>
              <a:t>(0,1/4]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e-IL" sz="2400">
                <a:solidFill>
                  <a:srgbClr val="008000"/>
                </a:solidFill>
              </a:rPr>
              <a:t>Those bins are full by more than 3/4</a:t>
            </a:r>
            <a:endParaRPr lang="en-US" altLang="he-IL" sz="2400"/>
          </a:p>
          <a:p>
            <a:pPr eaLnBrk="1" hangingPunct="1">
              <a:lnSpc>
                <a:spcPct val="90000"/>
              </a:lnSpc>
            </a:pPr>
            <a:r>
              <a:rPr lang="en-US" altLang="he-IL"/>
              <a:t>Let </a:t>
            </a:r>
            <a:r>
              <a:rPr lang="en-US" altLang="he-IL">
                <a:solidFill>
                  <a:srgbClr val="800080"/>
                </a:solidFill>
              </a:rPr>
              <a:t>W</a:t>
            </a:r>
            <a:r>
              <a:rPr lang="en-US" altLang="he-IL"/>
              <a:t> be the total size of all items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he-IL"/>
              <a:t>Then </a:t>
            </a:r>
            <a:r>
              <a:rPr lang="en-US" altLang="he-IL">
                <a:solidFill>
                  <a:srgbClr val="800080"/>
                </a:solidFill>
              </a:rPr>
              <a:t>W&gt;X/2+2Y/3+3Z/4+3T/4</a:t>
            </a:r>
            <a:endParaRPr lang="en-US" altLang="he-IL" sz="2400"/>
          </a:p>
        </p:txBody>
      </p:sp>
    </p:spTree>
    <p:extLst>
      <p:ext uri="{BB962C8B-B14F-4D97-AF65-F5344CB8AC3E}">
        <p14:creationId xmlns:p14="http://schemas.microsoft.com/office/powerpoint/2010/main" val="225531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7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65DA557-6171-4AF7-B723-541B0FD334AE}" type="slidenum">
              <a:rPr lang="he-IL" altLang="he-IL" sz="1400"/>
              <a:pPr eaLnBrk="1" hangingPunct="1"/>
              <a:t>35</a:t>
            </a:fld>
            <a:endParaRPr lang="en-US" altLang="he-IL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he-IL" dirty="0"/>
              <a:t>Analysis of </a:t>
            </a:r>
            <a:r>
              <a:rPr lang="nl-NL" altLang="he-IL" dirty="0"/>
              <a:t>HARMONIC</a:t>
            </a:r>
            <a:r>
              <a:rPr lang="en-US" altLang="he-IL" dirty="0"/>
              <a:t>-4</a:t>
            </a:r>
            <a:endParaRPr lang="en-US" altLang="en-US" dirty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772400" cy="4114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he-IL" sz="2800" dirty="0"/>
              <a:t>Other bounds: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he-IL" sz="2800" dirty="0"/>
              <a:t>OPT     X              (items larger than 1/2)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he-IL" sz="2800" dirty="0"/>
              <a:t>OPT     (X+2Y)/2  (items larger than 1/3)</a:t>
            </a:r>
          </a:p>
          <a:p>
            <a:pPr eaLnBrk="1" hangingPunct="1">
              <a:lnSpc>
                <a:spcPct val="90000"/>
              </a:lnSpc>
            </a:pPr>
            <a:endParaRPr lang="en-US" altLang="he-IL" sz="2800" dirty="0"/>
          </a:p>
          <a:p>
            <a:pPr eaLnBrk="1" hangingPunct="1">
              <a:lnSpc>
                <a:spcPct val="90000"/>
              </a:lnSpc>
            </a:pPr>
            <a:r>
              <a:rPr lang="en-US" altLang="he-IL" sz="2800" dirty="0"/>
              <a:t>H4     X+Y+Z+T </a:t>
            </a:r>
            <a:r>
              <a:rPr lang="en-US" altLang="he-IL" sz="2800" dirty="0">
                <a:solidFill>
                  <a:srgbClr val="CC66FF"/>
                </a:solidFill>
              </a:rPr>
              <a:t>(+3)</a:t>
            </a:r>
            <a:r>
              <a:rPr lang="en-US" altLang="he-IL" sz="2800" dirty="0"/>
              <a:t>     (4(W+X/4+Y/12))/3</a:t>
            </a:r>
            <a:r>
              <a:rPr lang="en-US" altLang="he-IL" sz="2800" dirty="0">
                <a:solidFill>
                  <a:srgbClr val="CC66FF"/>
                </a:solidFill>
              </a:rPr>
              <a:t>(+3)</a:t>
            </a:r>
            <a:r>
              <a:rPr lang="en-US" altLang="he-IL" sz="2800" dirty="0"/>
              <a:t>   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/>
              <a:t>         4·W/3+X/3+Y/9 </a:t>
            </a:r>
            <a:r>
              <a:rPr lang="en-US" altLang="he-IL" sz="2800" dirty="0">
                <a:solidFill>
                  <a:srgbClr val="CC66FF"/>
                </a:solidFill>
              </a:rPr>
              <a:t>(+3)</a:t>
            </a:r>
            <a:r>
              <a:rPr lang="en-US" altLang="he-IL" sz="2800" dirty="0"/>
              <a:t> = 		 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/>
              <a:t>	   =4·W/3+(x/18+Y/9)+5·X/18 </a:t>
            </a:r>
            <a:r>
              <a:rPr lang="en-US" altLang="he-IL" sz="2800" dirty="0">
                <a:solidFill>
                  <a:srgbClr val="CC66FF"/>
                </a:solidFill>
              </a:rPr>
              <a:t>(+3)</a:t>
            </a:r>
            <a:r>
              <a:rPr lang="en-US" altLang="he-IL" sz="2800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/>
              <a:t>         31·OPT /18 </a:t>
            </a:r>
            <a:r>
              <a:rPr lang="en-US" altLang="he-IL" sz="2800" dirty="0">
                <a:solidFill>
                  <a:srgbClr val="CC66FF"/>
                </a:solidFill>
              </a:rPr>
              <a:t>(+3)</a:t>
            </a:r>
            <a:r>
              <a:rPr lang="en-US" altLang="he-IL" sz="2800" dirty="0"/>
              <a:t>     1.7222·OPT </a:t>
            </a:r>
            <a:r>
              <a:rPr lang="en-US" altLang="he-IL" sz="2800" dirty="0">
                <a:solidFill>
                  <a:srgbClr val="CC66FF"/>
                </a:solidFill>
              </a:rPr>
              <a:t>(+3)</a:t>
            </a:r>
            <a:r>
              <a:rPr lang="en-US" altLang="he-IL" sz="2800" dirty="0"/>
              <a:t>              </a:t>
            </a:r>
          </a:p>
        </p:txBody>
      </p:sp>
      <p:graphicFrame>
        <p:nvGraphicFramePr>
          <p:cNvPr id="44037" name="Object 4"/>
          <p:cNvGraphicFramePr>
            <a:graphicFrameLocks noChangeAspect="1"/>
          </p:cNvGraphicFramePr>
          <p:nvPr/>
        </p:nvGraphicFramePr>
        <p:xfrm>
          <a:off x="1905000" y="2090738"/>
          <a:ext cx="280988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70" name="Equation" r:id="rId3" imgW="126835" imgH="152202" progId="Equation.3">
                  <p:embed/>
                </p:oleObj>
              </mc:Choice>
              <mc:Fallback>
                <p:oleObj name="Equation" r:id="rId3" imgW="126835" imgH="1522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090738"/>
                        <a:ext cx="280988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5"/>
          <p:cNvGraphicFramePr>
            <a:graphicFrameLocks noChangeAspect="1"/>
          </p:cNvGraphicFramePr>
          <p:nvPr/>
        </p:nvGraphicFramePr>
        <p:xfrm>
          <a:off x="1905000" y="2547938"/>
          <a:ext cx="280988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71" name="Equation" r:id="rId5" imgW="126835" imgH="152202" progId="Equation.3">
                  <p:embed/>
                </p:oleObj>
              </mc:Choice>
              <mc:Fallback>
                <p:oleObj name="Equation" r:id="rId5" imgW="126835" imgH="1522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47938"/>
                        <a:ext cx="280988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6"/>
          <p:cNvGraphicFramePr>
            <a:graphicFrameLocks noChangeAspect="1"/>
          </p:cNvGraphicFramePr>
          <p:nvPr/>
        </p:nvGraphicFramePr>
        <p:xfrm>
          <a:off x="1660525" y="3462338"/>
          <a:ext cx="280988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72" name="Equation" r:id="rId6" imgW="126835" imgH="152202" progId="Equation.3">
                  <p:embed/>
                </p:oleObj>
              </mc:Choice>
              <mc:Fallback>
                <p:oleObj name="Equation" r:id="rId6" imgW="126835" imgH="1522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3462338"/>
                        <a:ext cx="280988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7"/>
          <p:cNvGraphicFramePr>
            <a:graphicFrameLocks noChangeAspect="1"/>
          </p:cNvGraphicFramePr>
          <p:nvPr/>
        </p:nvGraphicFramePr>
        <p:xfrm>
          <a:off x="4495800" y="3538538"/>
          <a:ext cx="280988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73" name="Equation" r:id="rId8" imgW="126835" imgH="152202" progId="Equation.3">
                  <p:embed/>
                </p:oleObj>
              </mc:Choice>
              <mc:Fallback>
                <p:oleObj name="Equation" r:id="rId8" imgW="126835" imgH="1522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538538"/>
                        <a:ext cx="280988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8"/>
          <p:cNvGraphicFramePr>
            <a:graphicFrameLocks noChangeAspect="1"/>
          </p:cNvGraphicFramePr>
          <p:nvPr/>
        </p:nvGraphicFramePr>
        <p:xfrm>
          <a:off x="1319213" y="4343400"/>
          <a:ext cx="280987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74" name="Equation" r:id="rId10" imgW="126835" imgH="152202" progId="Equation.3">
                  <p:embed/>
                </p:oleObj>
              </mc:Choice>
              <mc:Fallback>
                <p:oleObj name="Equation" r:id="rId10" imgW="126835" imgH="1522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4343400"/>
                        <a:ext cx="280987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9"/>
          <p:cNvGraphicFramePr>
            <a:graphicFrameLocks noChangeAspect="1"/>
          </p:cNvGraphicFramePr>
          <p:nvPr/>
        </p:nvGraphicFramePr>
        <p:xfrm>
          <a:off x="1371600" y="5672138"/>
          <a:ext cx="280988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75" name="Equation" r:id="rId11" imgW="126835" imgH="152202" progId="Equation.3">
                  <p:embed/>
                </p:oleObj>
              </mc:Choice>
              <mc:Fallback>
                <p:oleObj name="Equation" r:id="rId11" imgW="126835" imgH="1522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672138"/>
                        <a:ext cx="280988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10"/>
          <p:cNvGraphicFramePr>
            <a:graphicFrameLocks noChangeAspect="1"/>
          </p:cNvGraphicFramePr>
          <p:nvPr/>
        </p:nvGraphicFramePr>
        <p:xfrm>
          <a:off x="4495800" y="5672138"/>
          <a:ext cx="284163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76" name="Equation" r:id="rId12" imgW="126725" imgH="126725" progId="Equation.3">
                  <p:embed/>
                </p:oleObj>
              </mc:Choice>
              <mc:Fallback>
                <p:oleObj name="Equation" r:id="rId12" imgW="126725" imgH="126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672138"/>
                        <a:ext cx="284163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02171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63F64B6-6077-4D3D-ACD8-C667A410AE78}" type="slidenum">
              <a:rPr lang="he-IL" altLang="he-IL" sz="1400"/>
              <a:pPr eaLnBrk="1" hangingPunct="1"/>
              <a:t>36</a:t>
            </a:fld>
            <a:endParaRPr lang="en-US" altLang="he-IL" sz="14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dirty="0"/>
              <a:t>Analysis of </a:t>
            </a:r>
            <a:r>
              <a:rPr lang="nl-NL" altLang="he-IL" dirty="0"/>
              <a:t>HARMONIC</a:t>
            </a:r>
            <a:endParaRPr lang="en-US" altLang="en-US" dirty="0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e-IL" sz="2800" dirty="0">
                <a:solidFill>
                  <a:srgbClr val="800080"/>
                </a:solidFill>
              </a:rPr>
              <a:t>Theorem:</a:t>
            </a:r>
            <a:r>
              <a:rPr lang="en-US" altLang="he-IL" sz="2800" dirty="0">
                <a:solidFill>
                  <a:srgbClr val="FF0000"/>
                </a:solidFill>
              </a:rPr>
              <a:t> </a:t>
            </a:r>
            <a:r>
              <a:rPr lang="en-US" altLang="he-IL" sz="2800" dirty="0"/>
              <a:t>For any k, </a:t>
            </a:r>
            <a:r>
              <a:rPr lang="en-US" altLang="he-IL" sz="2800" dirty="0">
                <a:solidFill>
                  <a:srgbClr val="006600"/>
                </a:solidFill>
              </a:rPr>
              <a:t>Harmonic-k</a:t>
            </a:r>
            <a:r>
              <a:rPr lang="en-US" altLang="he-IL" sz="2800" dirty="0"/>
              <a:t> is at most </a:t>
            </a:r>
            <a:r>
              <a:rPr lang="en-US" altLang="he-IL" sz="2800" dirty="0">
                <a:solidFill>
                  <a:srgbClr val="006600"/>
                </a:solidFill>
              </a:rPr>
              <a:t>1.691</a:t>
            </a:r>
            <a:r>
              <a:rPr lang="en-US" altLang="he-IL" sz="2800" dirty="0"/>
              <a:t> competitive.</a:t>
            </a:r>
          </a:p>
          <a:p>
            <a:pPr eaLnBrk="1" hangingPunct="1"/>
            <a:endParaRPr lang="en-US" altLang="he-IL" sz="2800" dirty="0"/>
          </a:p>
          <a:p>
            <a:pPr eaLnBrk="1" hangingPunct="1"/>
            <a:r>
              <a:rPr lang="en-US" altLang="he-IL" sz="2800" dirty="0">
                <a:solidFill>
                  <a:srgbClr val="800080"/>
                </a:solidFill>
              </a:rPr>
              <a:t>Proof:</a:t>
            </a:r>
            <a:r>
              <a:rPr lang="en-US" altLang="he-IL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C. C. Lee and D. T. Lee. </a:t>
            </a:r>
            <a:r>
              <a:rPr lang="en-US" sz="2800" dirty="0">
                <a:solidFill>
                  <a:srgbClr val="006600"/>
                </a:solidFill>
              </a:rPr>
              <a:t>A simple on-line bin-packing algorithm.</a:t>
            </a:r>
            <a:r>
              <a:rPr lang="en-US" sz="2800" dirty="0"/>
              <a:t> </a:t>
            </a:r>
            <a:r>
              <a:rPr lang="en-US" sz="2800" i="1" dirty="0"/>
              <a:t>Journal of the ACM</a:t>
            </a:r>
            <a:r>
              <a:rPr lang="en-US" sz="2800" dirty="0"/>
              <a:t> 32 (3) July 1985.  (beyond our scope. Available in the course web-page).</a:t>
            </a:r>
            <a:endParaRPr lang="en-US" altLang="he-IL" sz="2800" dirty="0"/>
          </a:p>
          <a:p>
            <a:pPr eaLnBrk="1" hangingPunct="1"/>
            <a:endParaRPr lang="en-US" altLang="he-IL" sz="2800" dirty="0"/>
          </a:p>
          <a:p>
            <a:pPr eaLnBrk="1" hangingPunct="1">
              <a:buFontTx/>
              <a:buNone/>
            </a:pPr>
            <a:r>
              <a:rPr lang="en-US" altLang="he-IL" dirty="0"/>
              <a:t>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12280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97C4-0AF6-4015-B82F-57FA6B247E38}" type="slidenum">
              <a:rPr lang="he-IL" altLang="he-IL"/>
              <a:pPr/>
              <a:t>4</a:t>
            </a:fld>
            <a:endParaRPr lang="en-US" altLang="he-IL"/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924800" cy="838200"/>
          </a:xfrm>
        </p:spPr>
        <p:txBody>
          <a:bodyPr/>
          <a:lstStyle/>
          <a:p>
            <a:r>
              <a:rPr lang="en-US" altLang="he-IL" dirty="0"/>
              <a:t>The Knapsack problem</a:t>
            </a:r>
          </a:p>
        </p:txBody>
      </p:sp>
      <p:sp>
        <p:nvSpPr>
          <p:cNvPr id="342019" name="Text Box 3"/>
          <p:cNvSpPr txBox="1">
            <a:spLocks noChangeArrowheads="1"/>
          </p:cNvSpPr>
          <p:nvPr/>
        </p:nvSpPr>
        <p:spPr bwMode="auto">
          <a:xfrm>
            <a:off x="838200" y="1447800"/>
            <a:ext cx="7620000" cy="478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FontTx/>
              <a:buChar char="•"/>
            </a:pPr>
            <a:r>
              <a:rPr lang="en-US" altLang="he-IL" sz="2800" dirty="0">
                <a:latin typeface="Comic Sans MS" panose="030F0702030302020204" pitchFamily="66" charset="0"/>
              </a:rPr>
              <a:t> You are about to go to a camp.  </a:t>
            </a:r>
          </a:p>
          <a:p>
            <a:pPr eaLnBrk="0" hangingPunct="0">
              <a:buFontTx/>
              <a:buChar char="•"/>
            </a:pPr>
            <a:r>
              <a:rPr lang="en-US" altLang="he-IL" sz="2800" dirty="0">
                <a:latin typeface="Comic Sans MS" panose="030F0702030302020204" pitchFamily="66" charset="0"/>
              </a:rPr>
              <a:t> There are many items you want to take. </a:t>
            </a:r>
          </a:p>
          <a:p>
            <a:pPr eaLnBrk="0" hangingPunct="0">
              <a:buFontTx/>
              <a:buChar char="•"/>
            </a:pPr>
            <a:r>
              <a:rPr lang="en-US" altLang="he-IL" sz="2800" dirty="0">
                <a:latin typeface="Comic Sans MS" panose="030F0702030302020204" pitchFamily="66" charset="0"/>
              </a:rPr>
              <a:t> You have one knapsack. The total weight you can carry is at most </a:t>
            </a:r>
            <a:r>
              <a:rPr lang="en-US" altLang="he-IL" sz="2800" dirty="0">
                <a:solidFill>
                  <a:srgbClr val="9900CC"/>
                </a:solidFill>
                <a:latin typeface="Comic Sans MS" panose="030F0702030302020204" pitchFamily="66" charset="0"/>
              </a:rPr>
              <a:t>W</a:t>
            </a:r>
            <a:r>
              <a:rPr lang="en-US" altLang="he-IL" sz="2800" dirty="0">
                <a:latin typeface="Comic Sans MS" panose="030F0702030302020204" pitchFamily="66" charset="0"/>
              </a:rPr>
              <a:t>. </a:t>
            </a:r>
          </a:p>
          <a:p>
            <a:pPr eaLnBrk="0" hangingPunct="0">
              <a:buFontTx/>
              <a:buChar char="•"/>
            </a:pPr>
            <a:r>
              <a:rPr lang="en-US" altLang="he-IL" sz="2800" dirty="0">
                <a:latin typeface="Comic Sans MS" panose="030F0702030302020204" pitchFamily="66" charset="0"/>
              </a:rPr>
              <a:t> Item </a:t>
            </a:r>
            <a:r>
              <a:rPr lang="en-US" altLang="he-IL" sz="2800" dirty="0" err="1">
                <a:solidFill>
                  <a:srgbClr val="6600CC"/>
                </a:solidFill>
                <a:latin typeface="Comic Sans MS" panose="030F0702030302020204" pitchFamily="66" charset="0"/>
              </a:rPr>
              <a:t>i</a:t>
            </a:r>
            <a:r>
              <a:rPr lang="en-US" altLang="he-IL" sz="2800" dirty="0">
                <a:latin typeface="Comic Sans MS" panose="030F0702030302020204" pitchFamily="66" charset="0"/>
              </a:rPr>
              <a:t> in your list has weight </a:t>
            </a:r>
            <a:r>
              <a:rPr lang="en-US" altLang="he-IL" sz="2800" dirty="0" err="1">
                <a:solidFill>
                  <a:srgbClr val="9900CC"/>
                </a:solidFill>
                <a:latin typeface="Comic Sans MS" panose="030F0702030302020204" pitchFamily="66" charset="0"/>
              </a:rPr>
              <a:t>w</a:t>
            </a:r>
            <a:r>
              <a:rPr lang="en-US" altLang="he-IL" sz="2800" baseline="-25000" dirty="0" err="1">
                <a:solidFill>
                  <a:srgbClr val="9900CC"/>
                </a:solidFill>
                <a:latin typeface="Comic Sans MS" panose="030F0702030302020204" pitchFamily="66" charset="0"/>
              </a:rPr>
              <a:t>i</a:t>
            </a:r>
            <a:r>
              <a:rPr lang="en-US" altLang="he-IL" sz="2800" dirty="0">
                <a:latin typeface="Comic Sans MS" panose="030F0702030302020204" pitchFamily="66" charset="0"/>
              </a:rPr>
              <a:t>, and value (benefit) </a:t>
            </a:r>
            <a:r>
              <a:rPr lang="en-US" altLang="he-IL" sz="2800" dirty="0">
                <a:solidFill>
                  <a:srgbClr val="9900CC"/>
                </a:solidFill>
                <a:latin typeface="Comic Sans MS" panose="030F0702030302020204" pitchFamily="66" charset="0"/>
              </a:rPr>
              <a:t>b</a:t>
            </a:r>
            <a:r>
              <a:rPr lang="en-US" altLang="he-IL" sz="2800" baseline="-25000" dirty="0">
                <a:solidFill>
                  <a:srgbClr val="9900CC"/>
                </a:solidFill>
                <a:latin typeface="Comic Sans MS" panose="030F0702030302020204" pitchFamily="66" charset="0"/>
              </a:rPr>
              <a:t>i</a:t>
            </a:r>
            <a:r>
              <a:rPr lang="en-US" altLang="he-IL" sz="2800" dirty="0">
                <a:latin typeface="Comic Sans MS" panose="030F0702030302020204" pitchFamily="66" charset="0"/>
              </a:rPr>
              <a:t>, that measures how much you really need it. </a:t>
            </a:r>
          </a:p>
          <a:p>
            <a:pPr eaLnBrk="0" hangingPunct="0">
              <a:buFontTx/>
              <a:buChar char="•"/>
            </a:pPr>
            <a:r>
              <a:rPr lang="en-US" altLang="he-IL" sz="2800" dirty="0">
                <a:latin typeface="Comic Sans MS" panose="030F0702030302020204" pitchFamily="66" charset="0"/>
              </a:rPr>
              <a:t> You need to pack the knapsack in a way that maximizes the total value of the packed items. </a:t>
            </a:r>
          </a:p>
          <a:p>
            <a:pPr lvl="3" eaLnBrk="0" hangingPunct="0"/>
            <a:endParaRPr lang="en-US" altLang="he-IL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45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7F1-7256-4FA9-9BCB-A827FA82AC64}" type="slidenum">
              <a:rPr lang="he-IL" altLang="he-IL"/>
              <a:pPr/>
              <a:t>5</a:t>
            </a:fld>
            <a:endParaRPr lang="en-US" altLang="he-IL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924800" cy="838200"/>
          </a:xfrm>
        </p:spPr>
        <p:txBody>
          <a:bodyPr/>
          <a:lstStyle/>
          <a:p>
            <a:r>
              <a:rPr lang="en-US" altLang="he-IL"/>
              <a:t>The Knapsack problem</a:t>
            </a:r>
          </a:p>
        </p:txBody>
      </p:sp>
      <p:sp>
        <p:nvSpPr>
          <p:cNvPr id="343043" name="Text Box 3"/>
          <p:cNvSpPr txBox="1">
            <a:spLocks noChangeArrowheads="1"/>
          </p:cNvSpPr>
          <p:nvPr/>
        </p:nvSpPr>
        <p:spPr bwMode="auto">
          <a:xfrm>
            <a:off x="495300" y="1066800"/>
            <a:ext cx="7886700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FontTx/>
              <a:buChar char="•"/>
            </a:pPr>
            <a:endParaRPr lang="en-US" altLang="he-IL">
              <a:latin typeface="Comic Sans MS" panose="030F0702030302020204" pitchFamily="66" charset="0"/>
            </a:endParaRPr>
          </a:p>
          <a:p>
            <a:pPr lvl="2" eaLnBrk="0" hangingPunct="0"/>
            <a:r>
              <a:rPr lang="en-US" altLang="he-IL" sz="2800">
                <a:solidFill>
                  <a:srgbClr val="006600"/>
                </a:solidFill>
                <a:latin typeface="Comic Sans MS" panose="030F0702030302020204" pitchFamily="66" charset="0"/>
              </a:rPr>
              <a:t>Item #    Weight    Value</a:t>
            </a:r>
          </a:p>
          <a:p>
            <a:pPr lvl="2" eaLnBrk="0" hangingPunct="0"/>
            <a:r>
              <a:rPr lang="en-US" altLang="he-IL" sz="2800">
                <a:latin typeface="Comic Sans MS" panose="030F0702030302020204" pitchFamily="66" charset="0"/>
              </a:rPr>
              <a:t>    1               1            8</a:t>
            </a:r>
          </a:p>
          <a:p>
            <a:pPr lvl="2" eaLnBrk="0" hangingPunct="0"/>
            <a:r>
              <a:rPr lang="en-US" altLang="he-IL" sz="2800">
                <a:latin typeface="Comic Sans MS" panose="030F0702030302020204" pitchFamily="66" charset="0"/>
              </a:rPr>
              <a:t>    2              3            6</a:t>
            </a:r>
          </a:p>
          <a:p>
            <a:pPr lvl="2" eaLnBrk="0" hangingPunct="0"/>
            <a:r>
              <a:rPr lang="en-US" altLang="he-IL" sz="2800">
                <a:latin typeface="Comic Sans MS" panose="030F0702030302020204" pitchFamily="66" charset="0"/>
              </a:rPr>
              <a:t>    3              5            5</a:t>
            </a:r>
          </a:p>
          <a:p>
            <a:pPr lvl="2" eaLnBrk="0" hangingPunct="0"/>
            <a:r>
              <a:rPr lang="en-US" altLang="he-IL" sz="2800">
                <a:latin typeface="Comic Sans MS" panose="030F0702030302020204" pitchFamily="66" charset="0"/>
              </a:rPr>
              <a:t>    4              4            6</a:t>
            </a:r>
          </a:p>
        </p:txBody>
      </p:sp>
      <p:pic>
        <p:nvPicPr>
          <p:cNvPr id="343044" name="Picture 4" descr="backpack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76400"/>
            <a:ext cx="1752600" cy="230505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343045" name="Text Box 5"/>
          <p:cNvSpPr txBox="1">
            <a:spLocks noChangeArrowheads="1"/>
          </p:cNvSpPr>
          <p:nvPr/>
        </p:nvSpPr>
        <p:spPr bwMode="auto">
          <a:xfrm>
            <a:off x="7391400" y="2209800"/>
            <a:ext cx="1371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he-IL" sz="2800">
                <a:latin typeface="Comic Sans MS" panose="030F0702030302020204" pitchFamily="66" charset="0"/>
              </a:rPr>
              <a:t>Max weight =8</a:t>
            </a:r>
          </a:p>
        </p:txBody>
      </p:sp>
      <p:sp>
        <p:nvSpPr>
          <p:cNvPr id="343046" name="Text Box 6"/>
          <p:cNvSpPr txBox="1">
            <a:spLocks noChangeArrowheads="1"/>
          </p:cNvSpPr>
          <p:nvPr/>
        </p:nvSpPr>
        <p:spPr bwMode="auto">
          <a:xfrm>
            <a:off x="609600" y="4114800"/>
            <a:ext cx="739140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he-IL" sz="2800">
                <a:latin typeface="Comic Sans MS" panose="030F0702030302020204" pitchFamily="66" charset="0"/>
              </a:rPr>
              <a:t>A possible packing: Items 2 and 3. Value: 11</a:t>
            </a:r>
          </a:p>
          <a:p>
            <a:pPr>
              <a:spcBef>
                <a:spcPct val="50000"/>
              </a:spcBef>
            </a:pPr>
            <a:r>
              <a:rPr lang="en-US" altLang="he-IL" sz="2800">
                <a:latin typeface="Comic Sans MS" panose="030F0702030302020204" pitchFamily="66" charset="0"/>
              </a:rPr>
              <a:t>An optimal packing: Items 1,2,4. Value: 20</a:t>
            </a:r>
          </a:p>
          <a:p>
            <a:pPr>
              <a:spcBef>
                <a:spcPct val="50000"/>
              </a:spcBef>
            </a:pPr>
            <a:endParaRPr lang="en-US" altLang="he-IL" sz="2800"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n-US" altLang="he-IL" sz="2800">
                <a:solidFill>
                  <a:srgbClr val="006600"/>
                </a:solidFill>
                <a:latin typeface="Comic Sans MS" panose="030F0702030302020204" pitchFamily="66" charset="0"/>
              </a:rPr>
              <a:t>The Knapsack problem is NP-hard.</a:t>
            </a:r>
          </a:p>
        </p:txBody>
      </p:sp>
    </p:spTree>
    <p:extLst>
      <p:ext uri="{BB962C8B-B14F-4D97-AF65-F5344CB8AC3E}">
        <p14:creationId xmlns:p14="http://schemas.microsoft.com/office/powerpoint/2010/main" val="1967262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67AA-6895-42A8-9779-05EFAEEBCDDB}" type="slidenum">
              <a:rPr lang="he-IL" altLang="he-IL"/>
              <a:pPr/>
              <a:t>6</a:t>
            </a:fld>
            <a:endParaRPr lang="en-US" altLang="he-IL"/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924800" cy="838200"/>
          </a:xfrm>
        </p:spPr>
        <p:txBody>
          <a:bodyPr/>
          <a:lstStyle/>
          <a:p>
            <a:r>
              <a:rPr lang="en-US" altLang="he-IL"/>
              <a:t>Greedy Algorithm for Knapsack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7934325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743200" indent="-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200400" indent="-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657600" indent="-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4114800" indent="-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0" hangingPunct="0">
              <a:buFontTx/>
              <a:buAutoNum type="arabicPeriod"/>
            </a:pPr>
            <a:r>
              <a:rPr lang="en-US" altLang="he-IL" sz="2800">
                <a:latin typeface="Comic Sans MS" panose="030F0702030302020204" pitchFamily="66" charset="0"/>
              </a:rPr>
              <a:t>Consider the items in order of non-increasing </a:t>
            </a:r>
            <a:r>
              <a:rPr lang="en-US" altLang="he-IL" sz="2800">
                <a:solidFill>
                  <a:srgbClr val="990033"/>
                </a:solidFill>
                <a:latin typeface="Comic Sans MS" panose="030F0702030302020204" pitchFamily="66" charset="0"/>
              </a:rPr>
              <a:t>b</a:t>
            </a:r>
            <a:r>
              <a:rPr lang="en-US" altLang="he-IL" sz="2800" baseline="-25000">
                <a:solidFill>
                  <a:srgbClr val="990033"/>
                </a:solidFill>
                <a:latin typeface="Comic Sans MS" panose="030F0702030302020204" pitchFamily="66" charset="0"/>
              </a:rPr>
              <a:t>i</a:t>
            </a:r>
            <a:r>
              <a:rPr lang="en-US" altLang="he-IL" sz="2800">
                <a:solidFill>
                  <a:srgbClr val="990033"/>
                </a:solidFill>
                <a:latin typeface="Comic Sans MS" panose="030F0702030302020204" pitchFamily="66" charset="0"/>
              </a:rPr>
              <a:t>/w</a:t>
            </a:r>
            <a:r>
              <a:rPr lang="en-US" altLang="he-IL" sz="2800" baseline="-25000">
                <a:solidFill>
                  <a:srgbClr val="990033"/>
                </a:solidFill>
                <a:latin typeface="Comic Sans MS" panose="030F0702030302020204" pitchFamily="66" charset="0"/>
              </a:rPr>
              <a:t>i</a:t>
            </a:r>
            <a:r>
              <a:rPr lang="en-US" altLang="he-IL" sz="2800">
                <a:latin typeface="Comic Sans MS" panose="030F0702030302020204" pitchFamily="66" charset="0"/>
              </a:rPr>
              <a:t> ratio</a:t>
            </a:r>
          </a:p>
          <a:p>
            <a:pPr eaLnBrk="0" hangingPunct="0"/>
            <a:r>
              <a:rPr lang="en-US" altLang="he-IL" sz="2800">
                <a:latin typeface="Comic Sans MS" panose="030F0702030302020204" pitchFamily="66" charset="0"/>
              </a:rPr>
              <a:t>	</a:t>
            </a:r>
            <a:r>
              <a:rPr lang="en-US" altLang="he-IL" sz="2800">
                <a:solidFill>
                  <a:srgbClr val="990033"/>
                </a:solidFill>
                <a:latin typeface="Comic Sans MS" panose="030F0702030302020204" pitchFamily="66" charset="0"/>
              </a:rPr>
              <a:t>b</a:t>
            </a:r>
            <a:r>
              <a:rPr lang="en-US" altLang="he-IL" sz="2800" baseline="-25000">
                <a:solidFill>
                  <a:srgbClr val="990033"/>
                </a:solidFill>
                <a:latin typeface="Comic Sans MS" panose="030F0702030302020204" pitchFamily="66" charset="0"/>
              </a:rPr>
              <a:t>1</a:t>
            </a:r>
            <a:r>
              <a:rPr lang="en-US" altLang="he-IL" sz="2800">
                <a:solidFill>
                  <a:srgbClr val="990033"/>
                </a:solidFill>
                <a:latin typeface="Comic Sans MS" panose="030F0702030302020204" pitchFamily="66" charset="0"/>
              </a:rPr>
              <a:t>/w</a:t>
            </a:r>
            <a:r>
              <a:rPr lang="en-US" altLang="he-IL" sz="2800" baseline="-25000">
                <a:solidFill>
                  <a:srgbClr val="990033"/>
                </a:solidFill>
                <a:latin typeface="Comic Sans MS" panose="030F0702030302020204" pitchFamily="66" charset="0"/>
              </a:rPr>
              <a:t>1 </a:t>
            </a:r>
            <a:r>
              <a:rPr lang="en-US" altLang="he-IL" sz="2800">
                <a:solidFill>
                  <a:srgbClr val="990033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</a:t>
            </a:r>
            <a:r>
              <a:rPr lang="en-US" altLang="he-IL" sz="2800" baseline="-25000">
                <a:solidFill>
                  <a:srgbClr val="990033"/>
                </a:solidFill>
                <a:latin typeface="Comic Sans MS" panose="030F0702030302020204" pitchFamily="66" charset="0"/>
              </a:rPr>
              <a:t> </a:t>
            </a:r>
            <a:r>
              <a:rPr lang="en-US" altLang="he-IL" sz="2800">
                <a:solidFill>
                  <a:srgbClr val="990033"/>
                </a:solidFill>
                <a:latin typeface="Comic Sans MS" panose="030F0702030302020204" pitchFamily="66" charset="0"/>
              </a:rPr>
              <a:t>b</a:t>
            </a:r>
            <a:r>
              <a:rPr lang="en-US" altLang="he-IL" sz="2800" baseline="-25000">
                <a:solidFill>
                  <a:srgbClr val="990033"/>
                </a:solidFill>
                <a:latin typeface="Comic Sans MS" panose="030F0702030302020204" pitchFamily="66" charset="0"/>
              </a:rPr>
              <a:t>2</a:t>
            </a:r>
            <a:r>
              <a:rPr lang="en-US" altLang="he-IL" sz="2800">
                <a:solidFill>
                  <a:srgbClr val="990033"/>
                </a:solidFill>
                <a:latin typeface="Comic Sans MS" panose="030F0702030302020204" pitchFamily="66" charset="0"/>
              </a:rPr>
              <a:t>/w</a:t>
            </a:r>
            <a:r>
              <a:rPr lang="en-US" altLang="he-IL" sz="2800" baseline="-25000">
                <a:solidFill>
                  <a:srgbClr val="990033"/>
                </a:solidFill>
                <a:latin typeface="Comic Sans MS" panose="030F0702030302020204" pitchFamily="66" charset="0"/>
              </a:rPr>
              <a:t>2 </a:t>
            </a:r>
            <a:r>
              <a:rPr lang="en-US" altLang="he-IL" sz="2800">
                <a:solidFill>
                  <a:srgbClr val="990033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</a:t>
            </a:r>
            <a:r>
              <a:rPr lang="en-US" altLang="he-IL" sz="2800">
                <a:solidFill>
                  <a:srgbClr val="990033"/>
                </a:solidFill>
                <a:latin typeface="Comic Sans MS" panose="030F0702030302020204" pitchFamily="66" charset="0"/>
              </a:rPr>
              <a:t> …</a:t>
            </a:r>
            <a:r>
              <a:rPr lang="en-US" altLang="he-IL" sz="2800" baseline="-25000">
                <a:solidFill>
                  <a:srgbClr val="990033"/>
                </a:solidFill>
                <a:latin typeface="Comic Sans MS" panose="030F0702030302020204" pitchFamily="66" charset="0"/>
              </a:rPr>
              <a:t>  </a:t>
            </a:r>
            <a:r>
              <a:rPr lang="en-US" altLang="he-IL" sz="2800">
                <a:solidFill>
                  <a:srgbClr val="990033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 </a:t>
            </a:r>
            <a:r>
              <a:rPr lang="en-US" altLang="he-IL" sz="2800">
                <a:solidFill>
                  <a:srgbClr val="990033"/>
                </a:solidFill>
                <a:latin typeface="Comic Sans MS" panose="030F0702030302020204" pitchFamily="66" charset="0"/>
              </a:rPr>
              <a:t>b</a:t>
            </a:r>
            <a:r>
              <a:rPr lang="en-US" altLang="he-IL" sz="2800" baseline="-25000">
                <a:solidFill>
                  <a:srgbClr val="990033"/>
                </a:solidFill>
                <a:latin typeface="Comic Sans MS" panose="030F0702030302020204" pitchFamily="66" charset="0"/>
              </a:rPr>
              <a:t>n</a:t>
            </a:r>
            <a:r>
              <a:rPr lang="en-US" altLang="he-IL" sz="2800">
                <a:solidFill>
                  <a:srgbClr val="990033"/>
                </a:solidFill>
                <a:latin typeface="Comic Sans MS" panose="030F0702030302020204" pitchFamily="66" charset="0"/>
              </a:rPr>
              <a:t>/w</a:t>
            </a:r>
            <a:r>
              <a:rPr lang="en-US" altLang="he-IL" sz="2800" baseline="-25000">
                <a:solidFill>
                  <a:srgbClr val="990033"/>
                </a:solidFill>
                <a:latin typeface="Comic Sans MS" panose="030F0702030302020204" pitchFamily="66" charset="0"/>
              </a:rPr>
              <a:t>n</a:t>
            </a:r>
            <a:endParaRPr lang="en-US" altLang="he-IL" sz="2800">
              <a:solidFill>
                <a:srgbClr val="990033"/>
              </a:solidFill>
              <a:latin typeface="Comic Sans MS" panose="030F0702030302020204" pitchFamily="66" charset="0"/>
            </a:endParaRPr>
          </a:p>
          <a:p>
            <a:pPr eaLnBrk="0" hangingPunct="0"/>
            <a:r>
              <a:rPr lang="en-US" altLang="he-IL" sz="2800">
                <a:latin typeface="Comic Sans MS" panose="030F0702030302020204" pitchFamily="66" charset="0"/>
              </a:rPr>
              <a:t>2. Add items to the knapsack as long as there is space.</a:t>
            </a:r>
          </a:p>
          <a:p>
            <a:pPr eaLnBrk="0" hangingPunct="0"/>
            <a:endParaRPr lang="en-US" altLang="he-IL" sz="2800">
              <a:latin typeface="Comic Sans MS" panose="030F0702030302020204" pitchFamily="66" charset="0"/>
            </a:endParaRPr>
          </a:p>
          <a:p>
            <a:pPr eaLnBrk="0" hangingPunct="0"/>
            <a:r>
              <a:rPr lang="en-US" altLang="he-IL" sz="2800">
                <a:solidFill>
                  <a:srgbClr val="9900CC"/>
                </a:solidFill>
                <a:latin typeface="Comic Sans MS" panose="030F0702030302020204" pitchFamily="66" charset="0"/>
              </a:rPr>
              <a:t>Time Complexity:</a:t>
            </a:r>
          </a:p>
          <a:p>
            <a:pPr eaLnBrk="0" hangingPunct="0"/>
            <a:r>
              <a:rPr lang="en-US" altLang="he-IL" sz="2800">
                <a:latin typeface="Comic Sans MS" panose="030F0702030302020204" pitchFamily="66" charset="0"/>
              </a:rPr>
              <a:t>O(n log n)  (for sorting)</a:t>
            </a:r>
          </a:p>
          <a:p>
            <a:pPr eaLnBrk="0" hangingPunct="0"/>
            <a:r>
              <a:rPr lang="en-US" altLang="he-IL" sz="2800">
                <a:latin typeface="Comic Sans MS" panose="030F0702030302020204" pitchFamily="66" charset="0"/>
              </a:rPr>
              <a:t>O(n) for packing loop.</a:t>
            </a:r>
          </a:p>
          <a:p>
            <a:pPr eaLnBrk="0" hangingPunct="0"/>
            <a:endParaRPr lang="en-US" altLang="he-IL" sz="2800">
              <a:latin typeface="Comic Sans MS" panose="030F0702030302020204" pitchFamily="66" charset="0"/>
            </a:endParaRPr>
          </a:p>
          <a:p>
            <a:pPr eaLnBrk="0" hangingPunct="0"/>
            <a:r>
              <a:rPr lang="en-US" altLang="he-IL" sz="2800">
                <a:latin typeface="Comic Sans MS" panose="030F0702030302020204" pitchFamily="66" charset="0"/>
                <a:sym typeface="Wingdings" panose="05000000000000000000" pitchFamily="2" charset="2"/>
              </a:rPr>
              <a:t> </a:t>
            </a:r>
            <a:r>
              <a:rPr lang="en-US" altLang="he-IL" sz="2800">
                <a:solidFill>
                  <a:srgbClr val="0066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O(n log n)</a:t>
            </a:r>
            <a:endParaRPr lang="en-US" altLang="he-IL" sz="2800">
              <a:solidFill>
                <a:srgbClr val="006600"/>
              </a:solidFill>
              <a:latin typeface="Comic Sans MS" panose="030F0702030302020204" pitchFamily="66" charset="0"/>
            </a:endParaRPr>
          </a:p>
          <a:p>
            <a:pPr eaLnBrk="0" hangingPunct="0"/>
            <a:endParaRPr lang="en-US" altLang="he-IL" sz="2800">
              <a:solidFill>
                <a:srgbClr val="0066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483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1D0D-1BEC-4227-814A-8445788624C4}" type="slidenum">
              <a:rPr lang="he-IL" altLang="he-IL"/>
              <a:pPr/>
              <a:t>7</a:t>
            </a:fld>
            <a:endParaRPr lang="en-US" altLang="he-IL"/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924800" cy="838200"/>
          </a:xfrm>
        </p:spPr>
        <p:txBody>
          <a:bodyPr/>
          <a:lstStyle/>
          <a:p>
            <a:r>
              <a:rPr lang="en-US" altLang="he-IL"/>
              <a:t>Greedy Algorithm for Knapsack</a:t>
            </a:r>
          </a:p>
        </p:txBody>
      </p:sp>
      <p:sp>
        <p:nvSpPr>
          <p:cNvPr id="345091" name="Text Box 3"/>
          <p:cNvSpPr txBox="1">
            <a:spLocks noChangeArrowheads="1"/>
          </p:cNvSpPr>
          <p:nvPr/>
        </p:nvSpPr>
        <p:spPr bwMode="auto">
          <a:xfrm>
            <a:off x="609600" y="1143000"/>
            <a:ext cx="7934325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743200" indent="-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200400" indent="-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657600" indent="-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4114800" indent="-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he-IL" sz="2800">
                <a:solidFill>
                  <a:srgbClr val="006600"/>
                </a:solidFill>
                <a:latin typeface="Comic Sans MS" panose="030F0702030302020204" pitchFamily="66" charset="0"/>
              </a:rPr>
              <a:t>Claim:</a:t>
            </a:r>
            <a:r>
              <a:rPr lang="en-US" altLang="he-IL" sz="2800">
                <a:latin typeface="Comic Sans MS" panose="030F0702030302020204" pitchFamily="66" charset="0"/>
              </a:rPr>
              <a:t> The approximation ratio of Greedy is not bounded.</a:t>
            </a:r>
          </a:p>
          <a:p>
            <a:pPr eaLnBrk="0" hangingPunct="0"/>
            <a:r>
              <a:rPr lang="en-US" altLang="he-IL" sz="2800">
                <a:solidFill>
                  <a:srgbClr val="006600"/>
                </a:solidFill>
                <a:latin typeface="Comic Sans MS" panose="030F0702030302020204" pitchFamily="66" charset="0"/>
              </a:rPr>
              <a:t>Proof:</a:t>
            </a:r>
            <a:r>
              <a:rPr lang="en-US" altLang="he-IL" sz="2800">
                <a:latin typeface="Comic Sans MS" panose="030F0702030302020204" pitchFamily="66" charset="0"/>
              </a:rPr>
              <a:t> To get ratio </a:t>
            </a:r>
            <a:r>
              <a:rPr lang="en-US" altLang="he-IL" sz="2800">
                <a:solidFill>
                  <a:srgbClr val="9900CC"/>
                </a:solidFill>
                <a:latin typeface="Comic Sans MS" panose="030F0702030302020204" pitchFamily="66" charset="0"/>
              </a:rPr>
              <a:t>c</a:t>
            </a:r>
            <a:r>
              <a:rPr lang="en-US" altLang="he-IL" sz="2800">
                <a:latin typeface="Comic Sans MS" panose="030F0702030302020204" pitchFamily="66" charset="0"/>
              </a:rPr>
              <a:t>, consider the following instance:</a:t>
            </a:r>
          </a:p>
          <a:p>
            <a:pPr eaLnBrk="0" hangingPunct="0"/>
            <a:r>
              <a:rPr lang="en-US" altLang="he-IL" sz="2800">
                <a:latin typeface="Comic Sans MS" panose="030F0702030302020204" pitchFamily="66" charset="0"/>
              </a:rPr>
              <a:t>There are two items:  </a:t>
            </a:r>
          </a:p>
          <a:p>
            <a:pPr eaLnBrk="0" hangingPunct="0"/>
            <a:r>
              <a:rPr lang="en-US" altLang="he-IL" sz="2800">
                <a:solidFill>
                  <a:srgbClr val="9900CC"/>
                </a:solidFill>
                <a:latin typeface="Comic Sans MS" panose="030F0702030302020204" pitchFamily="66" charset="0"/>
              </a:rPr>
              <a:t>     b</a:t>
            </a:r>
            <a:r>
              <a:rPr lang="en-US" altLang="he-IL" sz="2800" baseline="-25000">
                <a:solidFill>
                  <a:srgbClr val="9900CC"/>
                </a:solidFill>
                <a:latin typeface="Comic Sans MS" panose="030F0702030302020204" pitchFamily="66" charset="0"/>
              </a:rPr>
              <a:t>1</a:t>
            </a:r>
            <a:r>
              <a:rPr lang="en-US" altLang="he-IL" sz="2800">
                <a:solidFill>
                  <a:srgbClr val="9900CC"/>
                </a:solidFill>
                <a:latin typeface="Comic Sans MS" panose="030F0702030302020204" pitchFamily="66" charset="0"/>
              </a:rPr>
              <a:t>= 2, w</a:t>
            </a:r>
            <a:r>
              <a:rPr lang="en-US" altLang="he-IL" sz="2800" baseline="-25000">
                <a:solidFill>
                  <a:srgbClr val="9900CC"/>
                </a:solidFill>
                <a:latin typeface="Comic Sans MS" panose="030F0702030302020204" pitchFamily="66" charset="0"/>
              </a:rPr>
              <a:t>1</a:t>
            </a:r>
            <a:r>
              <a:rPr lang="en-US" altLang="he-IL" sz="2800">
                <a:solidFill>
                  <a:srgbClr val="9900CC"/>
                </a:solidFill>
                <a:latin typeface="Comic Sans MS" panose="030F0702030302020204" pitchFamily="66" charset="0"/>
              </a:rPr>
              <a:t>= 1 </a:t>
            </a:r>
          </a:p>
          <a:p>
            <a:pPr eaLnBrk="0" hangingPunct="0"/>
            <a:r>
              <a:rPr lang="en-US" altLang="he-IL" sz="2800">
                <a:solidFill>
                  <a:srgbClr val="9900CC"/>
                </a:solidFill>
                <a:latin typeface="Comic Sans MS" panose="030F0702030302020204" pitchFamily="66" charset="0"/>
              </a:rPr>
              <a:t>     b</a:t>
            </a:r>
            <a:r>
              <a:rPr lang="en-US" altLang="he-IL" sz="2800" baseline="-25000">
                <a:solidFill>
                  <a:srgbClr val="9900CC"/>
                </a:solidFill>
                <a:latin typeface="Comic Sans MS" panose="030F0702030302020204" pitchFamily="66" charset="0"/>
              </a:rPr>
              <a:t>2</a:t>
            </a:r>
            <a:r>
              <a:rPr lang="en-US" altLang="he-IL" sz="2800">
                <a:solidFill>
                  <a:srgbClr val="9900CC"/>
                </a:solidFill>
                <a:latin typeface="Comic Sans MS" panose="030F0702030302020204" pitchFamily="66" charset="0"/>
              </a:rPr>
              <a:t>= 2c, w</a:t>
            </a:r>
            <a:r>
              <a:rPr lang="en-US" altLang="he-IL" sz="2800" baseline="-25000">
                <a:solidFill>
                  <a:srgbClr val="9900CC"/>
                </a:solidFill>
                <a:latin typeface="Comic Sans MS" panose="030F0702030302020204" pitchFamily="66" charset="0"/>
              </a:rPr>
              <a:t>2</a:t>
            </a:r>
            <a:r>
              <a:rPr lang="en-US" altLang="he-IL" sz="2800">
                <a:solidFill>
                  <a:srgbClr val="9900CC"/>
                </a:solidFill>
                <a:latin typeface="Comic Sans MS" panose="030F0702030302020204" pitchFamily="66" charset="0"/>
              </a:rPr>
              <a:t>= 2c</a:t>
            </a:r>
            <a:r>
              <a:rPr lang="en-US" altLang="he-IL" sz="2800">
                <a:latin typeface="Comic Sans MS" panose="030F0702030302020204" pitchFamily="66" charset="0"/>
              </a:rPr>
              <a:t> </a:t>
            </a:r>
          </a:p>
          <a:p>
            <a:pPr eaLnBrk="0" hangingPunct="0"/>
            <a:r>
              <a:rPr lang="en-US" altLang="he-IL" sz="2800">
                <a:latin typeface="Comic Sans MS" panose="030F0702030302020204" pitchFamily="66" charset="0"/>
              </a:rPr>
              <a:t> </a:t>
            </a:r>
          </a:p>
          <a:p>
            <a:pPr eaLnBrk="0" hangingPunct="0"/>
            <a:r>
              <a:rPr lang="en-US" altLang="he-IL" sz="2800">
                <a:solidFill>
                  <a:srgbClr val="006600"/>
                </a:solidFill>
                <a:latin typeface="Comic Sans MS" panose="030F0702030302020204" pitchFamily="66" charset="0"/>
              </a:rPr>
              <a:t>Greedy</a:t>
            </a:r>
            <a:r>
              <a:rPr lang="en-US" altLang="he-IL" sz="2800">
                <a:latin typeface="Comic Sans MS" panose="030F0702030302020204" pitchFamily="66" charset="0"/>
              </a:rPr>
              <a:t> packs only the first item, value = 2.</a:t>
            </a:r>
          </a:p>
          <a:p>
            <a:pPr eaLnBrk="0" hangingPunct="0"/>
            <a:r>
              <a:rPr lang="en-US" altLang="he-IL" sz="2800">
                <a:solidFill>
                  <a:srgbClr val="006600"/>
                </a:solidFill>
                <a:latin typeface="Comic Sans MS" panose="030F0702030302020204" pitchFamily="66" charset="0"/>
              </a:rPr>
              <a:t>Optimal:</a:t>
            </a:r>
            <a:r>
              <a:rPr lang="en-US" altLang="he-IL" sz="2800">
                <a:latin typeface="Comic Sans MS" panose="030F0702030302020204" pitchFamily="66" charset="0"/>
              </a:rPr>
              <a:t> Pack the second item, value=2c</a:t>
            </a:r>
          </a:p>
          <a:p>
            <a:pPr eaLnBrk="0" hangingPunct="0"/>
            <a:r>
              <a:rPr lang="en-US" altLang="he-IL" sz="2800">
                <a:solidFill>
                  <a:srgbClr val="006600"/>
                </a:solidFill>
                <a:latin typeface="Comic Sans MS" panose="030F0702030302020204" pitchFamily="66" charset="0"/>
              </a:rPr>
              <a:t>Ratio </a:t>
            </a:r>
            <a:r>
              <a:rPr lang="en-US" altLang="he-IL" sz="2800">
                <a:latin typeface="Comic Sans MS" panose="030F0702030302020204" pitchFamily="66" charset="0"/>
              </a:rPr>
              <a:t>= </a:t>
            </a:r>
            <a:r>
              <a:rPr lang="en-US" altLang="he-IL" sz="2800">
                <a:solidFill>
                  <a:srgbClr val="9900CC"/>
                </a:solidFill>
                <a:latin typeface="Comic Sans MS" panose="030F0702030302020204" pitchFamily="66" charset="0"/>
              </a:rPr>
              <a:t>c</a:t>
            </a:r>
            <a:r>
              <a:rPr lang="en-US" altLang="he-IL" sz="2800">
                <a:latin typeface="Comic Sans MS" panose="030F0702030302020204" pitchFamily="66" charset="0"/>
              </a:rPr>
              <a:t>.</a:t>
            </a:r>
          </a:p>
          <a:p>
            <a:pPr eaLnBrk="0" hangingPunct="0"/>
            <a:endParaRPr lang="en-US" altLang="he-IL" sz="2800">
              <a:latin typeface="Comic Sans MS" panose="030F0702030302020204" pitchFamily="66" charset="0"/>
            </a:endParaRPr>
          </a:p>
        </p:txBody>
      </p:sp>
      <p:sp>
        <p:nvSpPr>
          <p:cNvPr id="345092" name="Text Box 4"/>
          <p:cNvSpPr txBox="1">
            <a:spLocks noChangeArrowheads="1"/>
          </p:cNvSpPr>
          <p:nvPr/>
        </p:nvSpPr>
        <p:spPr bwMode="auto">
          <a:xfrm>
            <a:off x="4648200" y="2971800"/>
            <a:ext cx="35972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he-IL" sz="2800">
                <a:latin typeface="Comic Sans MS" panose="030F0702030302020204" pitchFamily="66" charset="0"/>
              </a:rPr>
              <a:t>The knapsack has volume </a:t>
            </a:r>
            <a:r>
              <a:rPr lang="en-US" altLang="he-IL" sz="2800">
                <a:solidFill>
                  <a:srgbClr val="9900CC"/>
                </a:solidFill>
                <a:latin typeface="Comic Sans MS" panose="030F0702030302020204" pitchFamily="66" charset="0"/>
              </a:rPr>
              <a:t>W = 2c</a:t>
            </a:r>
          </a:p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54425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DD5E-BCBA-4D75-A10C-F44E73CAC8EE}" type="slidenum">
              <a:rPr lang="he-IL" altLang="he-IL"/>
              <a:pPr/>
              <a:t>8</a:t>
            </a:fld>
            <a:endParaRPr lang="en-US" altLang="he-IL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924800" cy="838200"/>
          </a:xfrm>
        </p:spPr>
        <p:txBody>
          <a:bodyPr/>
          <a:lstStyle/>
          <a:p>
            <a:r>
              <a:rPr lang="en-US" altLang="he-IL"/>
              <a:t>Improved Algorithm for Knapsack</a:t>
            </a:r>
          </a:p>
        </p:txBody>
      </p:sp>
      <p:sp>
        <p:nvSpPr>
          <p:cNvPr id="346115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793432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743200" indent="-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200400" indent="-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657600" indent="-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4114800" indent="-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he-IL" b="1" dirty="0">
                <a:solidFill>
                  <a:srgbClr val="006600"/>
                </a:solidFill>
                <a:latin typeface="Comic Sans MS" panose="030F0702030302020204" pitchFamily="66" charset="0"/>
              </a:rPr>
              <a:t>Take the maximum of Greedy and the most valuable item that fits by itself.</a:t>
            </a:r>
          </a:p>
          <a:p>
            <a:pPr eaLnBrk="0" hangingPunct="0"/>
            <a:endParaRPr lang="en-US" altLang="he-IL" dirty="0">
              <a:solidFill>
                <a:srgbClr val="006600"/>
              </a:solidFill>
              <a:latin typeface="Comic Sans MS" panose="030F0702030302020204" pitchFamily="66" charset="0"/>
            </a:endParaRPr>
          </a:p>
          <a:p>
            <a:pPr eaLnBrk="0" hangingPunct="0"/>
            <a:r>
              <a:rPr lang="en-US" altLang="he-IL" dirty="0">
                <a:solidFill>
                  <a:srgbClr val="990033"/>
                </a:solidFill>
                <a:latin typeface="Comic Sans MS" panose="030F0702030302020204" pitchFamily="66" charset="0"/>
              </a:rPr>
              <a:t>Theorem:</a:t>
            </a:r>
            <a:r>
              <a:rPr lang="en-US" altLang="he-IL" dirty="0">
                <a:solidFill>
                  <a:srgbClr val="006600"/>
                </a:solidFill>
                <a:latin typeface="Comic Sans MS" panose="030F0702030302020204" pitchFamily="66" charset="0"/>
              </a:rPr>
              <a:t> </a:t>
            </a:r>
            <a:r>
              <a:rPr lang="en-US" altLang="he-IL" dirty="0">
                <a:latin typeface="Comic Sans MS" panose="030F0702030302020204" pitchFamily="66" charset="0"/>
              </a:rPr>
              <a:t>The above algorithm is 2-approximation.</a:t>
            </a:r>
          </a:p>
          <a:p>
            <a:pPr eaLnBrk="0" hangingPunct="0"/>
            <a:r>
              <a:rPr lang="en-US" altLang="he-IL" dirty="0">
                <a:solidFill>
                  <a:srgbClr val="990033"/>
                </a:solidFill>
                <a:latin typeface="Comic Sans MS" panose="030F0702030302020204" pitchFamily="66" charset="0"/>
              </a:rPr>
              <a:t>Proof:</a:t>
            </a:r>
            <a:r>
              <a:rPr lang="en-US" altLang="he-IL" dirty="0">
                <a:solidFill>
                  <a:srgbClr val="006600"/>
                </a:solidFill>
                <a:latin typeface="Comic Sans MS" panose="030F0702030302020204" pitchFamily="66" charset="0"/>
              </a:rPr>
              <a:t> </a:t>
            </a:r>
            <a:r>
              <a:rPr lang="en-US" altLang="he-IL" dirty="0">
                <a:latin typeface="Comic Sans MS" panose="030F0702030302020204" pitchFamily="66" charset="0"/>
              </a:rPr>
              <a:t>We assume </a:t>
            </a:r>
            <a:r>
              <a:rPr lang="en-US" altLang="he-IL" dirty="0" err="1">
                <a:latin typeface="Comic Sans MS" panose="030F0702030302020204" pitchFamily="66" charset="0"/>
              </a:rPr>
              <a:t>w.l.o.g</a:t>
            </a:r>
            <a:r>
              <a:rPr lang="en-US" altLang="he-IL" dirty="0">
                <a:latin typeface="Comic Sans MS" panose="030F0702030302020204" pitchFamily="66" charset="0"/>
              </a:rPr>
              <a:t> that no single item has weight more than W (these items can be removed in a preprocessing). </a:t>
            </a:r>
          </a:p>
          <a:p>
            <a:pPr eaLnBrk="0" hangingPunct="0"/>
            <a:r>
              <a:rPr lang="en-US" altLang="he-IL" dirty="0">
                <a:latin typeface="Comic Sans MS" panose="030F0702030302020204" pitchFamily="66" charset="0"/>
              </a:rPr>
              <a:t>Sort the items such that </a:t>
            </a:r>
            <a:r>
              <a:rPr lang="en-US" altLang="he-IL" dirty="0">
                <a:solidFill>
                  <a:srgbClr val="006600"/>
                </a:solidFill>
                <a:latin typeface="Comic Sans MS" panose="030F0702030302020204" pitchFamily="66" charset="0"/>
              </a:rPr>
              <a:t>b</a:t>
            </a:r>
            <a:r>
              <a:rPr lang="en-US" altLang="he-IL" baseline="-25000" dirty="0">
                <a:solidFill>
                  <a:srgbClr val="006600"/>
                </a:solidFill>
                <a:latin typeface="Comic Sans MS" panose="030F0702030302020204" pitchFamily="66" charset="0"/>
              </a:rPr>
              <a:t>1</a:t>
            </a:r>
            <a:r>
              <a:rPr lang="en-US" altLang="he-IL" dirty="0">
                <a:solidFill>
                  <a:srgbClr val="006600"/>
                </a:solidFill>
                <a:latin typeface="Comic Sans MS" panose="030F0702030302020204" pitchFamily="66" charset="0"/>
              </a:rPr>
              <a:t>/w</a:t>
            </a:r>
            <a:r>
              <a:rPr lang="en-US" altLang="he-IL" baseline="-25000" dirty="0">
                <a:solidFill>
                  <a:srgbClr val="006600"/>
                </a:solidFill>
                <a:latin typeface="Comic Sans MS" panose="030F0702030302020204" pitchFamily="66" charset="0"/>
              </a:rPr>
              <a:t>1 </a:t>
            </a:r>
            <a:r>
              <a:rPr lang="en-US" altLang="he-IL" dirty="0">
                <a:solidFill>
                  <a:srgbClr val="0066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</a:t>
            </a:r>
            <a:r>
              <a:rPr lang="en-US" altLang="he-IL" baseline="-25000" dirty="0">
                <a:solidFill>
                  <a:srgbClr val="006600"/>
                </a:solidFill>
                <a:latin typeface="Comic Sans MS" panose="030F0702030302020204" pitchFamily="66" charset="0"/>
              </a:rPr>
              <a:t> </a:t>
            </a:r>
            <a:r>
              <a:rPr lang="en-US" altLang="he-IL" dirty="0">
                <a:solidFill>
                  <a:srgbClr val="006600"/>
                </a:solidFill>
                <a:latin typeface="Comic Sans MS" panose="030F0702030302020204" pitchFamily="66" charset="0"/>
              </a:rPr>
              <a:t>b</a:t>
            </a:r>
            <a:r>
              <a:rPr lang="en-US" altLang="he-IL" baseline="-25000" dirty="0">
                <a:solidFill>
                  <a:srgbClr val="006600"/>
                </a:solidFill>
                <a:latin typeface="Comic Sans MS" panose="030F0702030302020204" pitchFamily="66" charset="0"/>
              </a:rPr>
              <a:t>2</a:t>
            </a:r>
            <a:r>
              <a:rPr lang="en-US" altLang="he-IL" dirty="0">
                <a:solidFill>
                  <a:srgbClr val="006600"/>
                </a:solidFill>
                <a:latin typeface="Comic Sans MS" panose="030F0702030302020204" pitchFamily="66" charset="0"/>
              </a:rPr>
              <a:t>/w</a:t>
            </a:r>
            <a:r>
              <a:rPr lang="en-US" altLang="he-IL" baseline="-25000" dirty="0">
                <a:solidFill>
                  <a:srgbClr val="006600"/>
                </a:solidFill>
                <a:latin typeface="Comic Sans MS" panose="030F0702030302020204" pitchFamily="66" charset="0"/>
              </a:rPr>
              <a:t>2 </a:t>
            </a:r>
            <a:r>
              <a:rPr lang="en-US" altLang="he-IL" dirty="0">
                <a:solidFill>
                  <a:srgbClr val="0066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</a:t>
            </a:r>
            <a:r>
              <a:rPr lang="en-US" altLang="he-IL" dirty="0">
                <a:solidFill>
                  <a:srgbClr val="006600"/>
                </a:solidFill>
                <a:latin typeface="Comic Sans MS" panose="030F0702030302020204" pitchFamily="66" charset="0"/>
              </a:rPr>
              <a:t> …</a:t>
            </a:r>
            <a:r>
              <a:rPr lang="en-US" altLang="he-IL" baseline="-25000" dirty="0">
                <a:solidFill>
                  <a:srgbClr val="006600"/>
                </a:solidFill>
                <a:latin typeface="Comic Sans MS" panose="030F0702030302020204" pitchFamily="66" charset="0"/>
              </a:rPr>
              <a:t>  </a:t>
            </a:r>
            <a:r>
              <a:rPr lang="en-US" altLang="he-IL" dirty="0">
                <a:solidFill>
                  <a:srgbClr val="0066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 </a:t>
            </a:r>
            <a:r>
              <a:rPr lang="en-US" altLang="he-IL" dirty="0" err="1">
                <a:solidFill>
                  <a:srgbClr val="006600"/>
                </a:solidFill>
                <a:latin typeface="Comic Sans MS" panose="030F0702030302020204" pitchFamily="66" charset="0"/>
              </a:rPr>
              <a:t>b</a:t>
            </a:r>
            <a:r>
              <a:rPr lang="en-US" altLang="he-IL" baseline="-25000" dirty="0" err="1">
                <a:solidFill>
                  <a:srgbClr val="006600"/>
                </a:solidFill>
                <a:latin typeface="Comic Sans MS" panose="030F0702030302020204" pitchFamily="66" charset="0"/>
              </a:rPr>
              <a:t>n</a:t>
            </a:r>
            <a:r>
              <a:rPr lang="en-US" altLang="he-IL" dirty="0">
                <a:solidFill>
                  <a:srgbClr val="006600"/>
                </a:solidFill>
                <a:latin typeface="Comic Sans MS" panose="030F0702030302020204" pitchFamily="66" charset="0"/>
              </a:rPr>
              <a:t>/</a:t>
            </a:r>
            <a:r>
              <a:rPr lang="en-US" altLang="he-IL" dirty="0" err="1">
                <a:solidFill>
                  <a:srgbClr val="006600"/>
                </a:solidFill>
                <a:latin typeface="Comic Sans MS" panose="030F0702030302020204" pitchFamily="66" charset="0"/>
              </a:rPr>
              <a:t>w</a:t>
            </a:r>
            <a:r>
              <a:rPr lang="en-US" altLang="he-IL" baseline="-25000" dirty="0" err="1">
                <a:solidFill>
                  <a:srgbClr val="006600"/>
                </a:solidFill>
                <a:latin typeface="Comic Sans MS" panose="030F0702030302020204" pitchFamily="66" charset="0"/>
              </a:rPr>
              <a:t>n</a:t>
            </a:r>
            <a:r>
              <a:rPr lang="en-US" altLang="he-IL" baseline="-25000" dirty="0">
                <a:solidFill>
                  <a:srgbClr val="006600"/>
                </a:solidFill>
                <a:latin typeface="Comic Sans MS" panose="030F0702030302020204" pitchFamily="66" charset="0"/>
              </a:rPr>
              <a:t>.</a:t>
            </a:r>
          </a:p>
          <a:p>
            <a:pPr eaLnBrk="0" hangingPunct="0"/>
            <a:r>
              <a:rPr lang="en-US" altLang="he-IL" dirty="0">
                <a:latin typeface="Comic Sans MS" panose="030F0702030302020204" pitchFamily="66" charset="0"/>
              </a:rPr>
              <a:t>Let B be the largest value of an item, and let G be the value computed by the greedy algorithm.</a:t>
            </a:r>
          </a:p>
          <a:p>
            <a:pPr eaLnBrk="0" hangingPunct="0"/>
            <a:r>
              <a:rPr lang="en-US" altLang="he-IL" dirty="0">
                <a:latin typeface="Comic Sans MS" panose="030F0702030302020204" pitchFamily="66" charset="0"/>
              </a:rPr>
              <a:t>Let j be the first item that the greedy algorithm rejects.</a:t>
            </a:r>
          </a:p>
        </p:txBody>
      </p:sp>
    </p:spTree>
    <p:extLst>
      <p:ext uri="{BB962C8B-B14F-4D97-AF65-F5344CB8AC3E}">
        <p14:creationId xmlns:p14="http://schemas.microsoft.com/office/powerpoint/2010/main" val="1739152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2AC4-4352-4CA9-BFB3-9C497EC09E7D}" type="slidenum">
              <a:rPr lang="he-IL" altLang="he-IL"/>
              <a:pPr/>
              <a:t>9</a:t>
            </a:fld>
            <a:endParaRPr lang="en-US" altLang="he-IL"/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24800" cy="838200"/>
          </a:xfrm>
        </p:spPr>
        <p:txBody>
          <a:bodyPr/>
          <a:lstStyle/>
          <a:p>
            <a:r>
              <a:rPr lang="en-US" altLang="he-IL"/>
              <a:t>Improved Algorithm for Knapsack</a:t>
            </a:r>
          </a:p>
        </p:txBody>
      </p:sp>
      <p:sp>
        <p:nvSpPr>
          <p:cNvPr id="347139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81534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743200" indent="-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200400" indent="-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657600" indent="-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4114800" indent="-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he-IL">
                <a:solidFill>
                  <a:srgbClr val="990033"/>
                </a:solidFill>
                <a:latin typeface="Comic Sans MS" panose="030F0702030302020204" pitchFamily="66" charset="0"/>
              </a:rPr>
              <a:t>ALG </a:t>
            </a:r>
            <a:r>
              <a:rPr lang="en-US" altLang="he-IL">
                <a:latin typeface="Comic Sans MS" panose="030F0702030302020204" pitchFamily="66" charset="0"/>
              </a:rPr>
              <a:t>= max(B, G) </a:t>
            </a:r>
            <a:r>
              <a:rPr lang="en-US" altLang="he-IL">
                <a:latin typeface="Comic Sans MS" panose="030F0702030302020204" pitchFamily="66" charset="0"/>
                <a:sym typeface="Symbol" panose="05050102010706020507" pitchFamily="18" charset="2"/>
              </a:rPr>
              <a:t></a:t>
            </a:r>
            <a:r>
              <a:rPr lang="en-US" altLang="he-IL">
                <a:latin typeface="Comic Sans MS" panose="030F0702030302020204" pitchFamily="66" charset="0"/>
              </a:rPr>
              <a:t> (B + G)/2</a:t>
            </a:r>
          </a:p>
          <a:p>
            <a:pPr eaLnBrk="0" hangingPunct="0"/>
            <a:endParaRPr lang="en-US" altLang="he-IL">
              <a:latin typeface="Comic Sans MS" panose="030F0702030302020204" pitchFamily="66" charset="0"/>
            </a:endParaRPr>
          </a:p>
          <a:p>
            <a:pPr eaLnBrk="0" hangingPunct="0"/>
            <a:r>
              <a:rPr lang="en-US" altLang="he-IL">
                <a:solidFill>
                  <a:srgbClr val="990033"/>
                </a:solidFill>
                <a:latin typeface="Comic Sans MS" panose="030F0702030302020204" pitchFamily="66" charset="0"/>
              </a:rPr>
              <a:t>G</a:t>
            </a:r>
            <a:r>
              <a:rPr lang="en-US" altLang="he-IL">
                <a:latin typeface="Comic Sans MS" panose="030F0702030302020204" pitchFamily="66" charset="0"/>
              </a:rPr>
              <a:t> =                       (item j is the first to be rejected)</a:t>
            </a:r>
          </a:p>
          <a:p>
            <a:pPr eaLnBrk="0" hangingPunct="0"/>
            <a:endParaRPr lang="en-US" altLang="he-IL">
              <a:latin typeface="Comic Sans MS" panose="030F0702030302020204" pitchFamily="66" charset="0"/>
            </a:endParaRPr>
          </a:p>
          <a:p>
            <a:pPr eaLnBrk="0" hangingPunct="0"/>
            <a:endParaRPr lang="en-US" altLang="he-IL">
              <a:latin typeface="Comic Sans MS" panose="030F0702030302020204" pitchFamily="66" charset="0"/>
            </a:endParaRPr>
          </a:p>
          <a:p>
            <a:pPr eaLnBrk="0" hangingPunct="0"/>
            <a:r>
              <a:rPr lang="en-US" altLang="he-IL">
                <a:solidFill>
                  <a:srgbClr val="990033"/>
                </a:solidFill>
                <a:latin typeface="Comic Sans MS" panose="030F0702030302020204" pitchFamily="66" charset="0"/>
              </a:rPr>
              <a:t>B</a:t>
            </a:r>
            <a:r>
              <a:rPr lang="en-US" altLang="he-IL">
                <a:latin typeface="Comic Sans MS" panose="030F0702030302020204" pitchFamily="66" charset="0"/>
              </a:rPr>
              <a:t> </a:t>
            </a:r>
            <a:r>
              <a:rPr lang="en-US" altLang="he-IL">
                <a:latin typeface="Comic Sans MS" panose="030F0702030302020204" pitchFamily="66" charset="0"/>
                <a:sym typeface="Symbol" panose="05050102010706020507" pitchFamily="18" charset="2"/>
              </a:rPr>
              <a:t> b</a:t>
            </a:r>
            <a:r>
              <a:rPr lang="en-US" altLang="he-IL" baseline="-25000">
                <a:latin typeface="Comic Sans MS" panose="030F0702030302020204" pitchFamily="66" charset="0"/>
                <a:sym typeface="Symbol" panose="05050102010706020507" pitchFamily="18" charset="2"/>
              </a:rPr>
              <a:t>j                            </a:t>
            </a:r>
            <a:r>
              <a:rPr lang="en-US" altLang="he-IL">
                <a:latin typeface="Comic Sans MS" panose="030F0702030302020204" pitchFamily="66" charset="0"/>
                <a:sym typeface="Symbol" panose="05050102010706020507" pitchFamily="18" charset="2"/>
              </a:rPr>
              <a:t>(B is the most profitable)</a:t>
            </a:r>
          </a:p>
          <a:p>
            <a:pPr eaLnBrk="0" hangingPunct="0"/>
            <a:endParaRPr lang="en-US" altLang="he-IL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eaLnBrk="0" hangingPunct="0"/>
            <a:endParaRPr lang="en-US" altLang="he-IL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eaLnBrk="0" hangingPunct="0"/>
            <a:r>
              <a:rPr lang="en-US" altLang="he-IL">
                <a:solidFill>
                  <a:srgbClr val="990033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G+B</a:t>
            </a:r>
            <a:r>
              <a:rPr lang="en-US" altLang="he-IL">
                <a:latin typeface="Comic Sans MS" panose="030F0702030302020204" pitchFamily="66" charset="0"/>
                <a:sym typeface="Symbol" panose="05050102010706020507" pitchFamily="18" charset="2"/>
              </a:rPr>
              <a:t>                       </a:t>
            </a:r>
            <a:r>
              <a:rPr lang="en-US" altLang="he-IL">
                <a:solidFill>
                  <a:srgbClr val="990033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opt</a:t>
            </a:r>
            <a:r>
              <a:rPr lang="en-US" altLang="he-IL">
                <a:latin typeface="Comic Sans MS" panose="030F0702030302020204" pitchFamily="66" charset="0"/>
                <a:sym typeface="Symbol" panose="05050102010706020507" pitchFamily="18" charset="2"/>
              </a:rPr>
              <a:t> &lt;</a:t>
            </a:r>
          </a:p>
          <a:p>
            <a:pPr eaLnBrk="0" hangingPunct="0"/>
            <a:endParaRPr lang="en-US" altLang="he-IL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eaLnBrk="0" hangingPunct="0"/>
            <a:endParaRPr lang="en-US" altLang="he-IL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eaLnBrk="0" hangingPunct="0"/>
            <a:r>
              <a:rPr lang="en-US" altLang="he-IL">
                <a:latin typeface="Comic Sans MS" panose="030F0702030302020204" pitchFamily="66" charset="0"/>
                <a:sym typeface="Wingdings" panose="05000000000000000000" pitchFamily="2" charset="2"/>
              </a:rPr>
              <a:t> </a:t>
            </a:r>
            <a:r>
              <a:rPr lang="en-US" altLang="he-IL">
                <a:solidFill>
                  <a:srgbClr val="0066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ALG &gt; opt/2</a:t>
            </a:r>
            <a:endParaRPr lang="en-US" altLang="he-IL">
              <a:solidFill>
                <a:srgbClr val="00660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347140" name="Object 4"/>
          <p:cNvGraphicFramePr>
            <a:graphicFrameLocks noChangeAspect="1"/>
          </p:cNvGraphicFramePr>
          <p:nvPr/>
        </p:nvGraphicFramePr>
        <p:xfrm>
          <a:off x="1333500" y="1905000"/>
          <a:ext cx="67468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4" name="משוואה" r:id="rId3" imgW="330120" imgH="444240" progId="Equation.3">
                  <p:embed/>
                </p:oleObj>
              </mc:Choice>
              <mc:Fallback>
                <p:oleObj name="משוואה" r:id="rId3" imgW="3301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1905000"/>
                        <a:ext cx="674688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41" name="Object 5"/>
          <p:cNvGraphicFramePr>
            <a:graphicFrameLocks noChangeAspect="1"/>
          </p:cNvGraphicFramePr>
          <p:nvPr/>
        </p:nvGraphicFramePr>
        <p:xfrm>
          <a:off x="1866900" y="4038600"/>
          <a:ext cx="67468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5" name="משוואה" r:id="rId5" imgW="330120" imgH="444240" progId="Equation.3">
                  <p:embed/>
                </p:oleObj>
              </mc:Choice>
              <mc:Fallback>
                <p:oleObj name="משוואה" r:id="rId5" imgW="3301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4038600"/>
                        <a:ext cx="674688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42" name="Object 6"/>
          <p:cNvGraphicFramePr>
            <a:graphicFrameLocks noChangeAspect="1"/>
          </p:cNvGraphicFramePr>
          <p:nvPr/>
        </p:nvGraphicFramePr>
        <p:xfrm>
          <a:off x="4533900" y="4038600"/>
          <a:ext cx="67468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6" name="משוואה" r:id="rId7" imgW="330120" imgH="444240" progId="Equation.3">
                  <p:embed/>
                </p:oleObj>
              </mc:Choice>
              <mc:Fallback>
                <p:oleObj name="משוואה" r:id="rId7" imgW="3301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4038600"/>
                        <a:ext cx="674688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5508625" y="4221163"/>
            <a:ext cx="24479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he-IL" sz="1800">
                <a:latin typeface="Comic Sans MS" panose="030F0702030302020204" pitchFamily="66" charset="0"/>
              </a:rPr>
              <a:t>Because the first j items have the largest ‘profit density’</a:t>
            </a:r>
          </a:p>
        </p:txBody>
      </p:sp>
    </p:spTree>
    <p:extLst>
      <p:ext uri="{BB962C8B-B14F-4D97-AF65-F5344CB8AC3E}">
        <p14:creationId xmlns:p14="http://schemas.microsoft.com/office/powerpoint/2010/main" val="15789591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30005</TotalTime>
  <Words>3047</Words>
  <Application>Microsoft Office PowerPoint</Application>
  <PresentationFormat>‫הצגה על המסך (4:3)</PresentationFormat>
  <Paragraphs>554</Paragraphs>
  <Slides>36</Slides>
  <Notes>4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2</vt:i4>
      </vt:variant>
      <vt:variant>
        <vt:lpstr>כותרות שקופיות</vt:lpstr>
      </vt:variant>
      <vt:variant>
        <vt:i4>36</vt:i4>
      </vt:variant>
    </vt:vector>
  </HeadingPairs>
  <TitlesOfParts>
    <vt:vector size="45" baseType="lpstr">
      <vt:lpstr>Cambria Math</vt:lpstr>
      <vt:lpstr>Comic Sans MS</vt:lpstr>
      <vt:lpstr>Symbol</vt:lpstr>
      <vt:lpstr>Tahoma</vt:lpstr>
      <vt:lpstr>Times New Roman</vt:lpstr>
      <vt:lpstr>Wingdings</vt:lpstr>
      <vt:lpstr>Default Design</vt:lpstr>
      <vt:lpstr>משוואה</vt:lpstr>
      <vt:lpstr>Equation</vt:lpstr>
      <vt:lpstr>Packing Algorithms</vt:lpstr>
      <vt:lpstr>Packing Problems</vt:lpstr>
      <vt:lpstr>Popular Applications</vt:lpstr>
      <vt:lpstr>The Knapsack problem</vt:lpstr>
      <vt:lpstr>The Knapsack problem</vt:lpstr>
      <vt:lpstr>Greedy Algorithm for Knapsack</vt:lpstr>
      <vt:lpstr>Greedy Algorithm for Knapsack</vt:lpstr>
      <vt:lpstr>Improved Algorithm for Knapsack</vt:lpstr>
      <vt:lpstr>Improved Algorithm for Knapsack</vt:lpstr>
      <vt:lpstr>מצגת של PowerPoint‏</vt:lpstr>
      <vt:lpstr>מצגת של PowerPoint‏</vt:lpstr>
      <vt:lpstr>Knapsack DP Example</vt:lpstr>
      <vt:lpstr>Knapsack DP Example</vt:lpstr>
      <vt:lpstr>מצגת של PowerPoint‏</vt:lpstr>
      <vt:lpstr>מצגת של PowerPoint‏</vt:lpstr>
      <vt:lpstr>מצגת של PowerPoint‏</vt:lpstr>
      <vt:lpstr>Polynomial Time Approximation Scheme</vt:lpstr>
      <vt:lpstr>A Fully Polynomial Time Approximation Scheme</vt:lpstr>
      <vt:lpstr>FPTAS for Knapsack</vt:lpstr>
      <vt:lpstr>FPTAS for Knapsack</vt:lpstr>
      <vt:lpstr>מצגת של PowerPoint‏</vt:lpstr>
      <vt:lpstr>Approximating Bin Packing</vt:lpstr>
      <vt:lpstr>Approximating Bin Packing</vt:lpstr>
      <vt:lpstr>Approximating Bin Packing</vt:lpstr>
      <vt:lpstr>Approximating Bin Packing</vt:lpstr>
      <vt:lpstr>Unit Fractions Bin Packing</vt:lpstr>
      <vt:lpstr>Any-fit Decreasing for UFBP</vt:lpstr>
      <vt:lpstr>Any-fit Decreasing for UFBP</vt:lpstr>
      <vt:lpstr>Online Bin Packing</vt:lpstr>
      <vt:lpstr>The HARMONIC-k Algorithm</vt:lpstr>
      <vt:lpstr>The HARMONIC Algorithm</vt:lpstr>
      <vt:lpstr>Analysis of HARMONIC-3</vt:lpstr>
      <vt:lpstr>Analysis of HARMONIC-3</vt:lpstr>
      <vt:lpstr>Analysis of HARMONIC-4</vt:lpstr>
      <vt:lpstr>Analysis of HARMONIC-4</vt:lpstr>
      <vt:lpstr>Analysis of HARMONIC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 Tamir</dc:creator>
  <cp:lastModifiedBy>Tami</cp:lastModifiedBy>
  <cp:revision>209</cp:revision>
  <cp:lastPrinted>2013-05-02T19:26:32Z</cp:lastPrinted>
  <dcterms:created xsi:type="dcterms:W3CDTF">2003-02-07T05:36:00Z</dcterms:created>
  <dcterms:modified xsi:type="dcterms:W3CDTF">2017-07-07T13:42:22Z</dcterms:modified>
</cp:coreProperties>
</file>