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4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7103F03-5DC4-63E4-12AD-EEDC2370B2C0}"/>
              </a:ext>
            </a:extLst>
          </p:cNvPr>
          <p:cNvSpPr/>
          <p:nvPr userDrawn="1"/>
        </p:nvSpPr>
        <p:spPr>
          <a:xfrm>
            <a:off x="0" y="-1"/>
            <a:ext cx="9144000" cy="4162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7454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3547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15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72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22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BCBB1D8-A15F-6210-DDA1-2C8DB3683D42}"/>
              </a:ext>
            </a:extLst>
          </p:cNvPr>
          <p:cNvSpPr/>
          <p:nvPr userDrawn="1"/>
        </p:nvSpPr>
        <p:spPr>
          <a:xfrm>
            <a:off x="0" y="-1"/>
            <a:ext cx="9144000" cy="182562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28345"/>
            <a:ext cx="7886700" cy="404861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BFDF1A68-FB92-94A7-E076-E2951C7C401A}"/>
              </a:ext>
            </a:extLst>
          </p:cNvPr>
          <p:cNvSpPr/>
          <p:nvPr userDrawn="1"/>
        </p:nvSpPr>
        <p:spPr>
          <a:xfrm rot="16200000">
            <a:off x="8108978" y="5819858"/>
            <a:ext cx="1092583" cy="97745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32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C81C27-B0F9-7761-A679-DFA8CE392AE2}"/>
              </a:ext>
            </a:extLst>
          </p:cNvPr>
          <p:cNvSpPr/>
          <p:nvPr userDrawn="1"/>
        </p:nvSpPr>
        <p:spPr>
          <a:xfrm>
            <a:off x="-1" y="0"/>
            <a:ext cx="166720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102" y="551793"/>
            <a:ext cx="6505247" cy="562517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BFDF1A68-FB92-94A7-E076-E2951C7C401A}"/>
              </a:ext>
            </a:extLst>
          </p:cNvPr>
          <p:cNvSpPr/>
          <p:nvPr userDrawn="1"/>
        </p:nvSpPr>
        <p:spPr>
          <a:xfrm rot="16200000">
            <a:off x="8108978" y="5819858"/>
            <a:ext cx="1092583" cy="97745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47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36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02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66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981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88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55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69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D35F4E-D38C-049E-4412-631BFF97E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/>
              <a:t>進捗共有</a:t>
            </a:r>
            <a:r>
              <a:rPr kumimoji="1" lang="en-US" altLang="ja-JP" b="1" dirty="0"/>
              <a:t>20250612</a:t>
            </a:r>
            <a:endParaRPr kumimoji="1" lang="ja-JP" altLang="en-US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A55018-F9A4-36A2-40A0-932966D25A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b="1" dirty="0"/>
              <a:t>システム制御工学研究室　森本皓斗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979219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41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368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405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954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86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7A7E8FD-000F-3C65-75A5-05B6A031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前回の振り返り</a:t>
            </a:r>
            <a:endParaRPr lang="en-US" altLang="ja-JP" dirty="0"/>
          </a:p>
          <a:p>
            <a:r>
              <a:rPr lang="en-US" altLang="ja-JP" dirty="0"/>
              <a:t>LOS</a:t>
            </a:r>
            <a:r>
              <a:rPr lang="ja-JP" altLang="en-US" dirty="0"/>
              <a:t>誘導によるリーダーフォロワー制御に関する理解</a:t>
            </a:r>
            <a:endParaRPr lang="en-US" altLang="ja-JP" dirty="0"/>
          </a:p>
          <a:p>
            <a:r>
              <a:rPr lang="en-US" altLang="ja-JP" dirty="0"/>
              <a:t>MATLAB + </a:t>
            </a:r>
            <a:r>
              <a:rPr lang="en-US" altLang="ja-JP" dirty="0" err="1"/>
              <a:t>CoppeliaSim</a:t>
            </a:r>
            <a:r>
              <a:rPr lang="ja-JP" altLang="en-US" dirty="0"/>
              <a:t>環境構築</a:t>
            </a:r>
            <a:endParaRPr lang="en-US" altLang="ja-JP" dirty="0"/>
          </a:p>
          <a:p>
            <a:r>
              <a:rPr lang="en-US" altLang="ja-JP" dirty="0"/>
              <a:t>Python</a:t>
            </a:r>
            <a:r>
              <a:rPr lang="ja-JP" altLang="en-US" dirty="0"/>
              <a:t>と</a:t>
            </a:r>
            <a:r>
              <a:rPr lang="en-US" altLang="ja-JP" dirty="0" err="1"/>
              <a:t>CoppeliaSim</a:t>
            </a:r>
            <a:r>
              <a:rPr lang="ja-JP" altLang="en-US" dirty="0"/>
              <a:t>の連携</a:t>
            </a:r>
            <a:endParaRPr lang="en-US" altLang="ja-JP" dirty="0"/>
          </a:p>
          <a:p>
            <a:r>
              <a:rPr lang="ja-JP" altLang="en-US" dirty="0"/>
              <a:t>今後のアクション</a:t>
            </a:r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160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7BEA12-B5F8-CB1E-C864-0A89D83B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前回までに行っていたこと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2F1E30-C981-D9E8-BDCE-F0AAA8D35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Anaconda</a:t>
            </a:r>
            <a:r>
              <a:rPr lang="ja-JP" altLang="en-US" dirty="0"/>
              <a:t>と</a:t>
            </a:r>
            <a:r>
              <a:rPr lang="en-US" altLang="ja-JP" dirty="0" err="1"/>
              <a:t>venv</a:t>
            </a:r>
            <a:r>
              <a:rPr lang="ja-JP" altLang="en-US" dirty="0"/>
              <a:t>による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仮想環境の</a:t>
            </a:r>
            <a:br>
              <a:rPr kumimoji="1" lang="en-US" altLang="ja-JP" dirty="0"/>
            </a:br>
            <a:r>
              <a:rPr kumimoji="1" lang="ja-JP" altLang="en-US" dirty="0"/>
              <a:t>差異を調査</a:t>
            </a:r>
            <a:br>
              <a:rPr kumimoji="1" lang="en-US" altLang="ja-JP" dirty="0"/>
            </a:br>
            <a:endParaRPr kumimoji="1" lang="en-US" altLang="ja-JP" dirty="0"/>
          </a:p>
          <a:p>
            <a:r>
              <a:rPr kumimoji="1" lang="en-US" altLang="ja-JP" dirty="0"/>
              <a:t>Omniverse(</a:t>
            </a:r>
            <a:r>
              <a:rPr kumimoji="1" lang="en-US" altLang="ja-JP" dirty="0" err="1"/>
              <a:t>IssacSim</a:t>
            </a:r>
            <a:r>
              <a:rPr kumimoji="1" lang="en-US" altLang="ja-JP" dirty="0"/>
              <a:t>)</a:t>
            </a:r>
            <a:r>
              <a:rPr kumimoji="1" lang="ja-JP" altLang="en-US" dirty="0"/>
              <a:t>に関する技術調査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8488F0E-4CFD-D380-854B-C6FC5670CDE1}"/>
              </a:ext>
            </a:extLst>
          </p:cNvPr>
          <p:cNvSpPr/>
          <p:nvPr/>
        </p:nvSpPr>
        <p:spPr>
          <a:xfrm>
            <a:off x="570452" y="5203840"/>
            <a:ext cx="8003096" cy="914400"/>
          </a:xfrm>
          <a:prstGeom prst="rect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ほぼ技術調査メイン（研究らしいことは何もしてない？）</a:t>
            </a:r>
          </a:p>
        </p:txBody>
      </p:sp>
    </p:spTree>
    <p:extLst>
      <p:ext uri="{BB962C8B-B14F-4D97-AF65-F5344CB8AC3E}">
        <p14:creationId xmlns:p14="http://schemas.microsoft.com/office/powerpoint/2010/main" val="204627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6"/>
            <a:ext cx="8473440" cy="1325563"/>
          </a:xfrm>
        </p:spPr>
        <p:txBody>
          <a:bodyPr>
            <a:normAutofit/>
          </a:bodyPr>
          <a:lstStyle/>
          <a:p>
            <a:r>
              <a:rPr kumimoji="1" lang="en-US" altLang="ja-JP" sz="3600" dirty="0"/>
              <a:t>LOS</a:t>
            </a:r>
            <a:r>
              <a:rPr kumimoji="1" lang="ja-JP" altLang="en-US" sz="3600" dirty="0"/>
              <a:t>誘導によるリーダーフォロワー制御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28344"/>
            <a:ext cx="7886700" cy="429858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複数のクワッドロータを管制塔で一括制御するのではなく、局所的な情報のみを利用して群れとして動作することを目指す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フォーメーション制御に</a:t>
            </a:r>
            <a:r>
              <a:rPr kumimoji="1" lang="en-US" altLang="ja-JP" dirty="0"/>
              <a:t>LOS</a:t>
            </a:r>
            <a:r>
              <a:rPr kumimoji="1" lang="ja-JP" altLang="en-US" dirty="0"/>
              <a:t>誘導に基づく</a:t>
            </a:r>
            <a:br>
              <a:rPr kumimoji="1" lang="en-US" altLang="ja-JP" dirty="0"/>
            </a:br>
            <a:r>
              <a:rPr kumimoji="1" lang="ja-JP" altLang="en-US" dirty="0"/>
              <a:t>リーダーフォロワー制御を採用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フォロワの制御器を設計、リーダーの動きに</a:t>
            </a:r>
            <a:br>
              <a:rPr kumimoji="1" lang="en-US" altLang="ja-JP" dirty="0"/>
            </a:br>
            <a:r>
              <a:rPr kumimoji="1" lang="ja-JP" altLang="en-US" dirty="0"/>
              <a:t>併せてフォーメーションを組む</a:t>
            </a:r>
          </a:p>
        </p:txBody>
      </p:sp>
    </p:spTree>
    <p:extLst>
      <p:ext uri="{BB962C8B-B14F-4D97-AF65-F5344CB8AC3E}">
        <p14:creationId xmlns:p14="http://schemas.microsoft.com/office/powerpoint/2010/main" val="335906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LOS</a:t>
            </a:r>
            <a:r>
              <a:rPr kumimoji="1" lang="ja-JP" altLang="en-US" dirty="0"/>
              <a:t>による追従制御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1E82227-0F0A-84B6-1B52-BBECB47410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sz="2400" dirty="0"/>
                  <a:t>経由点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,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kumimoji="1" lang="ja-JP" altLang="en-US" sz="2400" dirty="0"/>
                  <a:t>を結んだ目標経路</a:t>
                </a:r>
                <a:r>
                  <a:rPr lang="ja-JP" altLang="en-US" sz="2400" dirty="0"/>
                  <a:t>に追従</a:t>
                </a:r>
                <a:endParaRPr lang="en-US" altLang="ja-JP" sz="2400" dirty="0"/>
              </a:p>
              <a:p>
                <a:r>
                  <a:rPr kumimoji="1" lang="ja-JP" altLang="en-US" sz="2400" dirty="0"/>
                  <a:t>機体を中心とした半径</a:t>
                </a:r>
                <a:r>
                  <a:rPr kumimoji="1" lang="en-US" altLang="ja-JP" sz="2400" dirty="0"/>
                  <a:t>L</a:t>
                </a:r>
                <a:r>
                  <a:rPr kumimoji="1" lang="ja-JP" altLang="en-US" sz="2400" dirty="0"/>
                  <a:t>の円が目標とする経由点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と</a:t>
                </a:r>
                <a:br>
                  <a:rPr kumimoji="1" lang="en-US" altLang="ja-JP" sz="2400" dirty="0"/>
                </a:br>
                <a:r>
                  <a:rPr kumimoji="1" lang="ja-JP" altLang="en-US" sz="2400" dirty="0"/>
                  <a:t>一つ前の経由点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を結んだ線分と交差する点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𝑙𝑜𝑠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が</a:t>
                </a:r>
                <a:br>
                  <a:rPr kumimoji="1" lang="en-US" altLang="ja-JP" sz="2400" dirty="0"/>
                </a:br>
                <a:r>
                  <a:rPr kumimoji="1" lang="ja-JP" altLang="en-US" sz="2400" dirty="0"/>
                  <a:t>目標点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機体位置が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を中心とした半径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の範囲に達すると</a:t>
                </a:r>
                <a:br>
                  <a:rPr kumimoji="1" lang="en-US" altLang="ja-JP" sz="2400" dirty="0"/>
                </a:br>
                <a:r>
                  <a:rPr kumimoji="1" lang="ja-JP" altLang="en-US" sz="2400" dirty="0"/>
                  <a:t>目標とする経由点を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に切り替えて同様に繰り返す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機体は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𝑙𝑜𝑠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に向かって移動することで目標経路に追従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1E82227-0F0A-84B6-1B52-BBECB47410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33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LOS</a:t>
            </a:r>
            <a:r>
              <a:rPr kumimoji="1" lang="ja-JP" altLang="en-US" dirty="0"/>
              <a:t>による追従制御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1E82227-0F0A-84B6-1B52-BBECB47410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5381" y="4720045"/>
                <a:ext cx="7886700" cy="18375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𝑙𝑜𝑠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𝑙𝑜𝑠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br>
                  <a:rPr kumimoji="1" lang="en-US" altLang="ja-JP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𝑙𝑜𝑠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𝑙𝑜𝑠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tan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1E82227-0F0A-84B6-1B52-BBECB47410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5381" y="4720045"/>
                <a:ext cx="7886700" cy="183750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図 15">
            <a:extLst>
              <a:ext uri="{FF2B5EF4-FFF2-40B4-BE49-F238E27FC236}">
                <a16:creationId xmlns:a16="http://schemas.microsoft.com/office/drawing/2014/main" id="{A00543FC-09B9-A0BD-DC7C-732C380AC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158" y="1884902"/>
            <a:ext cx="5093684" cy="2275651"/>
          </a:xfrm>
          <a:prstGeom prst="rect">
            <a:avLst/>
          </a:prstGeom>
        </p:spPr>
      </p:pic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2A812D52-E27B-DB8F-B6F0-C2F747317F27}"/>
              </a:ext>
            </a:extLst>
          </p:cNvPr>
          <p:cNvSpPr/>
          <p:nvPr/>
        </p:nvSpPr>
        <p:spPr>
          <a:xfrm>
            <a:off x="405829" y="4765747"/>
            <a:ext cx="1459101" cy="50292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4"/>
                </a:solidFill>
              </a:rPr>
              <a:t>円の方程式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BDF12F5-1BBE-8C03-AD06-34F0F48DB6F3}"/>
              </a:ext>
            </a:extLst>
          </p:cNvPr>
          <p:cNvSpPr/>
          <p:nvPr/>
        </p:nvSpPr>
        <p:spPr>
          <a:xfrm>
            <a:off x="259961" y="5782457"/>
            <a:ext cx="1750839" cy="50292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4"/>
                </a:solidFill>
              </a:rPr>
              <a:t>線分の方程式</a:t>
            </a:r>
          </a:p>
        </p:txBody>
      </p:sp>
    </p:spTree>
    <p:extLst>
      <p:ext uri="{BB962C8B-B14F-4D97-AF65-F5344CB8AC3E}">
        <p14:creationId xmlns:p14="http://schemas.microsoft.com/office/powerpoint/2010/main" val="157020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追従目標点の導出</a:t>
            </a: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AEB0B6DD-BC20-CD17-C1F0-369F9C4DC0D2}"/>
              </a:ext>
            </a:extLst>
          </p:cNvPr>
          <p:cNvGrpSpPr/>
          <p:nvPr/>
        </p:nvGrpSpPr>
        <p:grpSpPr>
          <a:xfrm>
            <a:off x="3077897" y="2366797"/>
            <a:ext cx="5780797" cy="2848148"/>
            <a:chOff x="1996043" y="3880419"/>
            <a:chExt cx="5780797" cy="2848148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FCE1ABEB-26CB-D470-036C-35ADC1C72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4692" y="4632959"/>
              <a:ext cx="3434615" cy="771823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A70AC74B-370B-8716-0DA0-8F35A90EF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6043" y="5413491"/>
              <a:ext cx="5151914" cy="771822"/>
            </a:xfrm>
            <a:prstGeom prst="rect">
              <a:avLst/>
            </a:prstGeom>
          </p:spPr>
        </p:pic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D25B7A84-5F2E-56F6-8FF7-E7FBAA1AC1AA}"/>
                </a:ext>
              </a:extLst>
            </p:cNvPr>
            <p:cNvSpPr/>
            <p:nvPr/>
          </p:nvSpPr>
          <p:spPr>
            <a:xfrm>
              <a:off x="5467263" y="4783739"/>
              <a:ext cx="680989" cy="470261"/>
            </a:xfrm>
            <a:prstGeom prst="roundRect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吹き出し: 角を丸めた四角形 11">
              <a:extLst>
                <a:ext uri="{FF2B5EF4-FFF2-40B4-BE49-F238E27FC236}">
                  <a16:creationId xmlns:a16="http://schemas.microsoft.com/office/drawing/2014/main" id="{DAA744F7-9C6F-1A75-DE72-D88D247A6F02}"/>
                </a:ext>
              </a:extLst>
            </p:cNvPr>
            <p:cNvSpPr/>
            <p:nvPr/>
          </p:nvSpPr>
          <p:spPr>
            <a:xfrm>
              <a:off x="6289307" y="4287446"/>
              <a:ext cx="1487533" cy="673608"/>
            </a:xfrm>
            <a:prstGeom prst="wedgeRoundRectCallout">
              <a:avLst>
                <a:gd name="adj1" fmla="val -47178"/>
                <a:gd name="adj2" fmla="val 67671"/>
                <a:gd name="adj3" fmla="val 16667"/>
              </a:avLst>
            </a:prstGeom>
            <a:noFill/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リーダーの</a:t>
              </a:r>
              <a:br>
                <a:rPr kumimoji="1" lang="en-US" altLang="ja-JP" dirty="0"/>
              </a:br>
              <a:r>
                <a:rPr kumimoji="1" lang="ja-JP" altLang="en-US" dirty="0"/>
                <a:t>進行方向</a:t>
              </a:r>
            </a:p>
          </p:txBody>
        </p:sp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984F0715-402A-BA85-12A6-3C803A803F12}"/>
                </a:ext>
              </a:extLst>
            </p:cNvPr>
            <p:cNvSpPr/>
            <p:nvPr/>
          </p:nvSpPr>
          <p:spPr>
            <a:xfrm>
              <a:off x="6148252" y="5581591"/>
              <a:ext cx="680989" cy="470261"/>
            </a:xfrm>
            <a:prstGeom prst="roundRect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吹き出し: 角を丸めた四角形 13">
              <a:extLst>
                <a:ext uri="{FF2B5EF4-FFF2-40B4-BE49-F238E27FC236}">
                  <a16:creationId xmlns:a16="http://schemas.microsoft.com/office/drawing/2014/main" id="{C21C16F2-1498-BB4B-FAE6-8F50C269E712}"/>
                </a:ext>
              </a:extLst>
            </p:cNvPr>
            <p:cNvSpPr/>
            <p:nvPr/>
          </p:nvSpPr>
          <p:spPr>
            <a:xfrm>
              <a:off x="4320224" y="3880419"/>
              <a:ext cx="1487533" cy="673608"/>
            </a:xfrm>
            <a:prstGeom prst="wedgeRoundRectCallout">
              <a:avLst>
                <a:gd name="adj1" fmla="val -22589"/>
                <a:gd name="adj2" fmla="val 70256"/>
                <a:gd name="adj3" fmla="val 16667"/>
              </a:avLst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accent6"/>
                  </a:solidFill>
                </a:rPr>
                <a:t>機体の</a:t>
              </a:r>
              <a:r>
                <a:rPr kumimoji="1" lang="en-US" altLang="ja-JP" dirty="0">
                  <a:solidFill>
                    <a:schemeClr val="accent6"/>
                  </a:solidFill>
                </a:rPr>
                <a:t>z</a:t>
              </a:r>
              <a:r>
                <a:rPr kumimoji="1" lang="ja-JP" altLang="en-US" dirty="0">
                  <a:solidFill>
                    <a:schemeClr val="accent6"/>
                  </a:solidFill>
                </a:rPr>
                <a:t>軸</a:t>
              </a:r>
              <a:br>
                <a:rPr kumimoji="1" lang="en-US" altLang="ja-JP" dirty="0">
                  <a:solidFill>
                    <a:schemeClr val="accent6"/>
                  </a:solidFill>
                </a:rPr>
              </a:br>
              <a:r>
                <a:rPr kumimoji="1" lang="ja-JP" altLang="en-US" dirty="0">
                  <a:solidFill>
                    <a:schemeClr val="accent6"/>
                  </a:solidFill>
                </a:rPr>
                <a:t>基準で回転</a:t>
              </a:r>
            </a:p>
          </p:txBody>
        </p:sp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554E59D1-F1CF-9182-C587-40CD7ED45601}"/>
                </a:ext>
              </a:extLst>
            </p:cNvPr>
            <p:cNvSpPr/>
            <p:nvPr/>
          </p:nvSpPr>
          <p:spPr>
            <a:xfrm>
              <a:off x="4040777" y="4783738"/>
              <a:ext cx="1426486" cy="470261"/>
            </a:xfrm>
            <a:prstGeom prst="roundRect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6279DFFA-D6C3-9BAF-1CAA-FB4938C156DA}"/>
                </a:ext>
              </a:extLst>
            </p:cNvPr>
            <p:cNvSpPr/>
            <p:nvPr/>
          </p:nvSpPr>
          <p:spPr>
            <a:xfrm>
              <a:off x="4746171" y="5571356"/>
              <a:ext cx="1409832" cy="470261"/>
            </a:xfrm>
            <a:prstGeom prst="roundRect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0CF61566-5DAB-A5FA-7A2B-569ADD37526C}"/>
                </a:ext>
              </a:extLst>
            </p:cNvPr>
            <p:cNvSpPr/>
            <p:nvPr/>
          </p:nvSpPr>
          <p:spPr>
            <a:xfrm>
              <a:off x="3676738" y="4799534"/>
              <a:ext cx="364039" cy="470261"/>
            </a:xfrm>
            <a:prstGeom prst="roundRect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D0AD201C-F7F5-DD6D-808E-1EA6D8BD5B65}"/>
                </a:ext>
              </a:extLst>
            </p:cNvPr>
            <p:cNvSpPr/>
            <p:nvPr/>
          </p:nvSpPr>
          <p:spPr>
            <a:xfrm>
              <a:off x="3004457" y="5564271"/>
              <a:ext cx="283029" cy="470261"/>
            </a:xfrm>
            <a:prstGeom prst="roundRect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C933F749-F12F-4264-E67E-4FD1BD6A2011}"/>
                </a:ext>
              </a:extLst>
            </p:cNvPr>
            <p:cNvSpPr/>
            <p:nvPr/>
          </p:nvSpPr>
          <p:spPr>
            <a:xfrm>
              <a:off x="3004457" y="4078371"/>
              <a:ext cx="1224757" cy="515122"/>
            </a:xfrm>
            <a:prstGeom prst="wedgeRoundRectCallout">
              <a:avLst>
                <a:gd name="adj1" fmla="val 20480"/>
                <a:gd name="adj2" fmla="val 71549"/>
                <a:gd name="adj3" fmla="val 16667"/>
              </a:avLst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accent5"/>
                  </a:solidFill>
                </a:rPr>
                <a:t>離隔距離</a:t>
              </a: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812E52E-0C7D-3055-FF55-D937C52FDF0C}"/>
                </a:ext>
              </a:extLst>
            </p:cNvPr>
            <p:cNvSpPr/>
            <p:nvPr/>
          </p:nvSpPr>
          <p:spPr>
            <a:xfrm>
              <a:off x="3319685" y="5580065"/>
              <a:ext cx="1426486" cy="470261"/>
            </a:xfrm>
            <a:prstGeom prst="round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5D44052E-1D35-AA97-3AC6-1ABF0942B462}"/>
                </a:ext>
              </a:extLst>
            </p:cNvPr>
            <p:cNvSpPr/>
            <p:nvPr/>
          </p:nvSpPr>
          <p:spPr>
            <a:xfrm>
              <a:off x="3340256" y="6307717"/>
              <a:ext cx="2467501" cy="420850"/>
            </a:xfrm>
            <a:prstGeom prst="wedgeRoundRectCallout">
              <a:avLst>
                <a:gd name="adj1" fmla="val -21177"/>
                <a:gd name="adj2" fmla="val -91148"/>
                <a:gd name="adj3" fmla="val 16667"/>
              </a:avLst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accent2"/>
                  </a:solidFill>
                </a:rPr>
                <a:t>機体の</a:t>
              </a:r>
              <a:r>
                <a:rPr kumimoji="1" lang="en-US" altLang="ja-JP" dirty="0">
                  <a:solidFill>
                    <a:schemeClr val="accent2"/>
                  </a:solidFill>
                </a:rPr>
                <a:t>x</a:t>
              </a:r>
              <a:r>
                <a:rPr kumimoji="1" lang="ja-JP" altLang="en-US" dirty="0">
                  <a:solidFill>
                    <a:schemeClr val="accent2"/>
                  </a:solidFill>
                </a:rPr>
                <a:t>軸基準で回転</a:t>
              </a: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2C0C8963-36D8-DCB2-896C-6EC136151A3A}"/>
              </a:ext>
            </a:extLst>
          </p:cNvPr>
          <p:cNvGrpSpPr/>
          <p:nvPr/>
        </p:nvGrpSpPr>
        <p:grpSpPr>
          <a:xfrm>
            <a:off x="255858" y="2902550"/>
            <a:ext cx="3140516" cy="1677651"/>
            <a:chOff x="43811" y="2439374"/>
            <a:chExt cx="3140516" cy="1677651"/>
          </a:xfrm>
        </p:grpSpPr>
        <p:sp>
          <p:nvSpPr>
            <p:cNvPr id="24" name="五角形 23">
              <a:extLst>
                <a:ext uri="{FF2B5EF4-FFF2-40B4-BE49-F238E27FC236}">
                  <a16:creationId xmlns:a16="http://schemas.microsoft.com/office/drawing/2014/main" id="{BB3ABFA3-7E7E-AC6D-B141-92A97D3BF81E}"/>
                </a:ext>
              </a:extLst>
            </p:cNvPr>
            <p:cNvSpPr/>
            <p:nvPr/>
          </p:nvSpPr>
          <p:spPr>
            <a:xfrm rot="3792731">
              <a:off x="1565976" y="2877591"/>
              <a:ext cx="271211" cy="640412"/>
            </a:xfrm>
            <a:prstGeom prst="pentago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E5BD8707-4A49-1836-9CD9-8331CB600CD4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V="1">
              <a:off x="1987424" y="2816064"/>
              <a:ext cx="415581" cy="2374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0F9B2A5D-86A7-9552-76B3-214FF96921BE}"/>
                </a:ext>
              </a:extLst>
            </p:cNvPr>
            <p:cNvSpPr/>
            <p:nvPr/>
          </p:nvSpPr>
          <p:spPr>
            <a:xfrm>
              <a:off x="202450" y="3203175"/>
              <a:ext cx="251231" cy="249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21AC5313-F22A-57C6-1B8C-8BCC3C9AACA3}"/>
                </a:ext>
              </a:extLst>
            </p:cNvPr>
            <p:cNvCxnSpPr>
              <a:cxnSpLocks/>
              <a:stCxn id="24" idx="2"/>
              <a:endCxn id="29" idx="6"/>
            </p:cNvCxnSpPr>
            <p:nvPr/>
          </p:nvCxnSpPr>
          <p:spPr>
            <a:xfrm flipH="1">
              <a:off x="453681" y="3267295"/>
              <a:ext cx="924289" cy="604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FB1C0BFF-F231-2E0A-C746-DD7C83DF4DA5}"/>
                </a:ext>
              </a:extLst>
            </p:cNvPr>
            <p:cNvSpPr/>
            <p:nvPr/>
          </p:nvSpPr>
          <p:spPr>
            <a:xfrm rot="7765171">
              <a:off x="943061" y="2809287"/>
              <a:ext cx="896919" cy="933935"/>
            </a:xfrm>
            <a:prstGeom prst="arc">
              <a:avLst>
                <a:gd name="adj1" fmla="val 14203641"/>
                <a:gd name="adj2" fmla="val 2561655"/>
              </a:avLst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5F8C9762-D967-8637-2BEC-8A662C1DF9F6}"/>
                    </a:ext>
                  </a:extLst>
                </p:cNvPr>
                <p:cNvSpPr txBox="1"/>
                <p:nvPr/>
              </p:nvSpPr>
              <p:spPr>
                <a:xfrm>
                  <a:off x="971573" y="3746411"/>
                  <a:ext cx="1285665" cy="3706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>
                      <a:solidFill>
                        <a:schemeClr val="accent6"/>
                      </a:solidFill>
                    </a:rPr>
                    <a:t>回転</a:t>
                  </a:r>
                  <a14:m>
                    <m:oMath xmlns:m="http://schemas.openxmlformats.org/officeDocument/2006/math">
                      <m:r>
                        <a:rPr kumimoji="1" lang="ja-JP" altLang="en-US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角</m:t>
                      </m:r>
                      <m:r>
                        <a:rPr kumimoji="1" lang="ja-JP" altLang="en-US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</m:oMath>
                  </a14:m>
                  <a:endParaRPr kumimoji="1" lang="ja-JP" alt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5F8C9762-D967-8637-2BEC-8A662C1DF9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573" y="3746411"/>
                  <a:ext cx="1285665" cy="370614"/>
                </a:xfrm>
                <a:prstGeom prst="rect">
                  <a:avLst/>
                </a:prstGeom>
                <a:blipFill>
                  <a:blip r:embed="rId4"/>
                  <a:stretch>
                    <a:fillRect l="-3791" t="-10000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F9CC6414-5D51-BDC2-35C0-1E3CE4FA5F99}"/>
                    </a:ext>
                  </a:extLst>
                </p:cNvPr>
                <p:cNvSpPr txBox="1"/>
                <p:nvPr/>
              </p:nvSpPr>
              <p:spPr>
                <a:xfrm>
                  <a:off x="1696795" y="2439374"/>
                  <a:ext cx="14875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>
                      <a:solidFill>
                        <a:schemeClr val="accent2"/>
                      </a:solidFill>
                    </a:rPr>
                    <a:t>進行</a:t>
                  </a:r>
                  <a14:m>
                    <m:oMath xmlns:m="http://schemas.openxmlformats.org/officeDocument/2006/math">
                      <m:r>
                        <a:rPr kumimoji="1" lang="ja-JP" alt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方向</m:t>
                      </m:r>
                      <m:sSub>
                        <m:sSubPr>
                          <m:ctrlPr>
                            <a:rPr kumimoji="1" lang="en-US" altLang="ja-JP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a14:m>
                  <a:endParaRPr kumimoji="1" lang="ja-JP" alt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F9CC6414-5D51-BDC2-35C0-1E3CE4FA5F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6795" y="2439374"/>
                  <a:ext cx="148753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279" t="-8197" b="-2459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00D1E3FC-D95B-8502-FF3A-928A7DAB6009}"/>
                    </a:ext>
                  </a:extLst>
                </p:cNvPr>
                <p:cNvSpPr txBox="1"/>
                <p:nvPr/>
              </p:nvSpPr>
              <p:spPr>
                <a:xfrm>
                  <a:off x="43811" y="2874744"/>
                  <a:ext cx="1258773" cy="3706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>
                      <a:solidFill>
                        <a:schemeClr val="accent1"/>
                      </a:solidFill>
                    </a:rPr>
                    <a:t>目標点</a:t>
                  </a:r>
                  <a14:m>
                    <m:oMath xmlns:m="http://schemas.openxmlformats.org/officeDocument/2006/math">
                      <m:r>
                        <a:rPr kumimoji="1" lang="ja-JP" alt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endParaRPr kumimoji="1" lang="ja-JP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00D1E3FC-D95B-8502-FF3A-928A7DAB60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1" y="2874744"/>
                  <a:ext cx="1258773" cy="370614"/>
                </a:xfrm>
                <a:prstGeom prst="rect">
                  <a:avLst/>
                </a:prstGeom>
                <a:blipFill>
                  <a:blip r:embed="rId6"/>
                  <a:stretch>
                    <a:fillRect l="-4369" t="-10000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33B1660E-1F90-B01A-B483-E82FE60A2148}"/>
              </a:ext>
            </a:extLst>
          </p:cNvPr>
          <p:cNvSpPr/>
          <p:nvPr/>
        </p:nvSpPr>
        <p:spPr>
          <a:xfrm>
            <a:off x="1403776" y="5565298"/>
            <a:ext cx="6022944" cy="91440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ベクトル演算により目標点を策定</a:t>
            </a:r>
          </a:p>
        </p:txBody>
      </p:sp>
    </p:spTree>
    <p:extLst>
      <p:ext uri="{BB962C8B-B14F-4D97-AF65-F5344CB8AC3E}">
        <p14:creationId xmlns:p14="http://schemas.microsoft.com/office/powerpoint/2010/main" val="3787439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フォロワの制御器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84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0363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ユーザー定義 1">
      <a:majorFont>
        <a:latin typeface="游ゴシック Medium"/>
        <a:ea typeface="游ゴシック Medium"/>
        <a:cs typeface=""/>
      </a:majorFont>
      <a:minorFont>
        <a:latin typeface="游ゴシック Medium"/>
        <a:ea typeface="游ゴシック Medium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296</Words>
  <Application>Microsoft Office PowerPoint</Application>
  <PresentationFormat>画面に合わせる (4:3)</PresentationFormat>
  <Paragraphs>38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游ゴシック Medium</vt:lpstr>
      <vt:lpstr>Arial</vt:lpstr>
      <vt:lpstr>Cambria Math</vt:lpstr>
      <vt:lpstr>Office テーマ</vt:lpstr>
      <vt:lpstr>進捗共有20250612</vt:lpstr>
      <vt:lpstr>PowerPoint プレゼンテーション</vt:lpstr>
      <vt:lpstr>前回までに行っていたこと</vt:lpstr>
      <vt:lpstr>LOS誘導によるリーダーフォロワー制御</vt:lpstr>
      <vt:lpstr>LOSによる追従制御</vt:lpstr>
      <vt:lpstr>LOSによる追従制御</vt:lpstr>
      <vt:lpstr>追従目標点の導出</vt:lpstr>
      <vt:lpstr>フォロワの制御器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皓斗 森本</dc:creator>
  <cp:lastModifiedBy>MORIMOTO Hiroto</cp:lastModifiedBy>
  <cp:revision>26</cp:revision>
  <dcterms:created xsi:type="dcterms:W3CDTF">2025-06-11T16:04:50Z</dcterms:created>
  <dcterms:modified xsi:type="dcterms:W3CDTF">2025-06-12T03:23:53Z</dcterms:modified>
</cp:coreProperties>
</file>