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5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69" r:id="rId17"/>
    <p:sldId id="278" r:id="rId18"/>
    <p:sldId id="270" r:id="rId19"/>
    <p:sldId id="271" r:id="rId20"/>
    <p:sldId id="272" r:id="rId21"/>
    <p:sldId id="273" r:id="rId22"/>
    <p:sldId id="279" r:id="rId23"/>
    <p:sldId id="274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103F03-5DC4-63E4-12AD-EEDC2370B2C0}"/>
              </a:ext>
            </a:extLst>
          </p:cNvPr>
          <p:cNvSpPr/>
          <p:nvPr userDrawn="1"/>
        </p:nvSpPr>
        <p:spPr>
          <a:xfrm>
            <a:off x="0" y="-1"/>
            <a:ext cx="9144000" cy="4162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7454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54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2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CBB1D8-A15F-6210-DDA1-2C8DB3683D42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404861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C81C27-B0F9-7761-A679-DFA8CE392AE2}"/>
              </a:ext>
            </a:extLst>
          </p:cNvPr>
          <p:cNvSpPr/>
          <p:nvPr userDrawn="1"/>
        </p:nvSpPr>
        <p:spPr>
          <a:xfrm>
            <a:off x="-1" y="0"/>
            <a:ext cx="16672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102" y="551793"/>
            <a:ext cx="6505247" cy="562517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3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C6763B-8104-CAD1-90DA-C7F0D4ED160C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55815"/>
            <a:ext cx="3886200" cy="41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55815"/>
            <a:ext cx="3886200" cy="41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1AB3B75-152E-FC1E-8ABD-E60437AECCBF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6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8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8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69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35F4E-D38C-049E-4412-631BFF97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進捗共有</a:t>
            </a:r>
            <a:r>
              <a:rPr kumimoji="1" lang="en-US" altLang="ja-JP" b="1" dirty="0"/>
              <a:t>20250612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55018-F9A4-36A2-40A0-932966D25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/>
              <a:t>システム制御工学研究室　森本皓斗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921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フォロワの制御入力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165D75-B4A4-EB69-EF5C-5CF4486A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5" y="2927122"/>
            <a:ext cx="3629532" cy="26292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8EB54E-F812-2D8D-40F2-D57001380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1" y="2660718"/>
            <a:ext cx="2652544" cy="717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AA069C-0B80-EF54-406D-724F7D69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9" y="3599760"/>
            <a:ext cx="2159441" cy="64199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7410C0-36BA-324A-CB12-DC790721BC9F}"/>
              </a:ext>
            </a:extLst>
          </p:cNvPr>
          <p:cNvSpPr txBox="1"/>
          <p:nvPr/>
        </p:nvSpPr>
        <p:spPr>
          <a:xfrm>
            <a:off x="801189" y="2238645"/>
            <a:ext cx="297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フォロワーからリーダーの位置ベクトル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76F5D3-7D34-4347-40F2-9DC9EB1B0484}"/>
              </a:ext>
            </a:extLst>
          </p:cNvPr>
          <p:cNvSpPr txBox="1"/>
          <p:nvPr/>
        </p:nvSpPr>
        <p:spPr>
          <a:xfrm>
            <a:off x="801189" y="3378700"/>
            <a:ext cx="32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追従目標点への位置ベクトル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1452F4C-D3CD-A41D-6F9C-55721DA5F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78" y="5273090"/>
            <a:ext cx="2163370" cy="5665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0F8000-D53A-6B3A-E6EF-B5D429CE6D38}"/>
              </a:ext>
            </a:extLst>
          </p:cNvPr>
          <p:cNvSpPr txBox="1"/>
          <p:nvPr/>
        </p:nvSpPr>
        <p:spPr>
          <a:xfrm>
            <a:off x="702191" y="4758656"/>
            <a:ext cx="324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フォロワの制御入力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EAA1225-6602-4EF9-F577-659A647F3DFD}"/>
              </a:ext>
            </a:extLst>
          </p:cNvPr>
          <p:cNvSpPr/>
          <p:nvPr/>
        </p:nvSpPr>
        <p:spPr>
          <a:xfrm>
            <a:off x="2429159" y="5321257"/>
            <a:ext cx="531471" cy="470261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744CCE8-8772-FE45-E12D-F12F998B0646}"/>
              </a:ext>
            </a:extLst>
          </p:cNvPr>
          <p:cNvSpPr/>
          <p:nvPr/>
        </p:nvSpPr>
        <p:spPr>
          <a:xfrm>
            <a:off x="1954635" y="5317110"/>
            <a:ext cx="470703" cy="47026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84CFF7A-6E6A-0729-5F5C-A2F5C373CFB8}"/>
              </a:ext>
            </a:extLst>
          </p:cNvPr>
          <p:cNvSpPr/>
          <p:nvPr/>
        </p:nvSpPr>
        <p:spPr>
          <a:xfrm>
            <a:off x="2610969" y="5980533"/>
            <a:ext cx="743766" cy="500824"/>
          </a:xfrm>
          <a:prstGeom prst="wedgeRoundRectCallout">
            <a:avLst>
              <a:gd name="adj1" fmla="val -20108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向き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82E436-D3FD-A013-6C8C-63A9CF230A7D}"/>
              </a:ext>
            </a:extLst>
          </p:cNvPr>
          <p:cNvSpPr/>
          <p:nvPr/>
        </p:nvSpPr>
        <p:spPr>
          <a:xfrm>
            <a:off x="1546588" y="5980533"/>
            <a:ext cx="743766" cy="500824"/>
          </a:xfrm>
          <a:prstGeom prst="wedgeRoundRectCallout">
            <a:avLst>
              <a:gd name="adj1" fmla="val 22753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92D050"/>
                </a:solidFill>
              </a:rPr>
              <a:t>速さ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4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制御入力の方向（ベクトル量）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DC341C-EC6D-1E92-4680-A51FAE91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62945"/>
            <a:ext cx="1295581" cy="4477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4BCE0A-AED2-2D91-8E2E-541BBA5F327E}"/>
              </a:ext>
            </a:extLst>
          </p:cNvPr>
          <p:cNvSpPr txBox="1"/>
          <p:nvPr/>
        </p:nvSpPr>
        <p:spPr>
          <a:xfrm>
            <a:off x="493112" y="219361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制御入力の方向を表す単位ベクトル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506A817-DEB9-689E-9915-7E1D8327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429000"/>
            <a:ext cx="2960801" cy="63860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75D51D-E0EE-4731-3360-AC0B2D04FB9B}"/>
              </a:ext>
            </a:extLst>
          </p:cNvPr>
          <p:cNvSpPr txBox="1"/>
          <p:nvPr/>
        </p:nvSpPr>
        <p:spPr>
          <a:xfrm>
            <a:off x="468378" y="319534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目標点から経路に沿って進んだ位置ベクトル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0ECD07B-1E43-E4E0-F0EC-DB06C093DB69}"/>
              </a:ext>
            </a:extLst>
          </p:cNvPr>
          <p:cNvSpPr/>
          <p:nvPr/>
        </p:nvSpPr>
        <p:spPr>
          <a:xfrm>
            <a:off x="1638346" y="3563201"/>
            <a:ext cx="470703" cy="47026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69C4DB-4060-5316-46FB-B75071E63D98}"/>
              </a:ext>
            </a:extLst>
          </p:cNvPr>
          <p:cNvSpPr/>
          <p:nvPr/>
        </p:nvSpPr>
        <p:spPr>
          <a:xfrm>
            <a:off x="2853010" y="3597343"/>
            <a:ext cx="586476" cy="470261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EB703F3-6F7C-E382-A884-720A0FF862CE}"/>
              </a:ext>
            </a:extLst>
          </p:cNvPr>
          <p:cNvSpPr/>
          <p:nvPr/>
        </p:nvSpPr>
        <p:spPr>
          <a:xfrm>
            <a:off x="443862" y="4302456"/>
            <a:ext cx="2483142" cy="766883"/>
          </a:xfrm>
          <a:prstGeom prst="wedgeRoundRectCallout">
            <a:avLst>
              <a:gd name="adj1" fmla="val 7888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92D050"/>
                </a:solidFill>
              </a:rPr>
              <a:t>追従目標点へ</a:t>
            </a:r>
            <a:br>
              <a:rPr kumimoji="1" lang="en-US" altLang="ja-JP" dirty="0">
                <a:solidFill>
                  <a:srgbClr val="92D050"/>
                </a:solidFill>
              </a:rPr>
            </a:br>
            <a:r>
              <a:rPr kumimoji="1" lang="ja-JP" altLang="en-US" dirty="0">
                <a:solidFill>
                  <a:srgbClr val="92D050"/>
                </a:solidFill>
              </a:rPr>
              <a:t>向かおうとする量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873A783-614C-5BCB-42F4-A41E4F44F4B7}"/>
              </a:ext>
            </a:extLst>
          </p:cNvPr>
          <p:cNvSpPr/>
          <p:nvPr/>
        </p:nvSpPr>
        <p:spPr>
          <a:xfrm>
            <a:off x="3146248" y="4302456"/>
            <a:ext cx="2483141" cy="766883"/>
          </a:xfrm>
          <a:prstGeom prst="wedgeRoundRectCallout">
            <a:avLst>
              <a:gd name="adj1" fmla="val -37338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リーダーに</a:t>
            </a:r>
            <a:br>
              <a:rPr kumimoji="1" lang="en-US" altLang="ja-JP" dirty="0"/>
            </a:br>
            <a:r>
              <a:rPr kumimoji="1" lang="ja-JP" altLang="en-US" dirty="0"/>
              <a:t>追い付こうとする量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678077-CA18-0D73-E6D4-BDFCD0A6E46F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追従のためのベクトル量を決める</a:t>
            </a:r>
          </a:p>
        </p:txBody>
      </p:sp>
    </p:spTree>
    <p:extLst>
      <p:ext uri="{BB962C8B-B14F-4D97-AF65-F5344CB8AC3E}">
        <p14:creationId xmlns:p14="http://schemas.microsoft.com/office/powerpoint/2010/main" val="100036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係数</a:t>
            </a:r>
            <a:r>
              <a:rPr kumimoji="1" lang="en-US" altLang="ja-JP" b="1" dirty="0"/>
              <a:t>h(t)</a:t>
            </a:r>
            <a:r>
              <a:rPr kumimoji="1" lang="ja-JP" altLang="en-US" b="1" dirty="0"/>
              <a:t>の役割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0DFE129-371C-3286-D571-DA6CF7878F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3045204"/>
                <a:ext cx="3886200" cy="31317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≫1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とき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/>
                  <a:t>の量如何で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のベクトル量が優勢</a:t>
                </a:r>
                <a:br>
                  <a:rPr lang="en-US" altLang="ja-JP" sz="2400" dirty="0"/>
                </a:br>
                <a:br>
                  <a:rPr lang="en-US" altLang="ja-JP" sz="2400" dirty="0"/>
                </a:br>
                <a:br>
                  <a:rPr lang="en-US" altLang="ja-JP" sz="2400" dirty="0"/>
                </a:br>
                <a:br>
                  <a:rPr lang="en-US" altLang="ja-JP" sz="2400" dirty="0"/>
                </a:br>
                <a:r>
                  <a:rPr lang="ja-JP" altLang="en-US" sz="2400" dirty="0"/>
                  <a:t>追従目標点への到達を</a:t>
                </a:r>
                <a:br>
                  <a:rPr lang="en-US" altLang="ja-JP" sz="2400" dirty="0"/>
                </a:br>
                <a:r>
                  <a:rPr lang="ja-JP" altLang="en-US" sz="2400" dirty="0"/>
                  <a:t>優先</a:t>
                </a:r>
              </a:p>
            </p:txBody>
          </p:sp>
        </mc:Choice>
        <mc:Fallback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0DFE129-371C-3286-D571-DA6CF7878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3045204"/>
                <a:ext cx="3886200" cy="3131758"/>
              </a:xfrm>
              <a:blipFill>
                <a:blip r:embed="rId2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67F9BA0E-48F1-271E-B242-41D436D7DD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3045204"/>
                <a:ext cx="3886200" cy="31317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とき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sz="2400" dirty="0"/>
                  <a:t>となり，</a:t>
                </a:r>
                <a:br>
                  <a:rPr lang="en-US" altLang="ja-JP" sz="2400" dirty="0"/>
                </a:b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)≅0</m:t>
                    </m:r>
                  </m:oMath>
                </a14:m>
                <a:r>
                  <a:rPr lang="ja-JP" altLang="en-US" sz="2400" dirty="0"/>
                  <a:t>を鑑みると</a:t>
                </a:r>
                <a:br>
                  <a:rPr lang="en-US" altLang="ja-JP" sz="2400" dirty="0"/>
                </a:br>
                <a:r>
                  <a:rPr lang="ja-JP" altLang="en-US" sz="2400" dirty="0"/>
                  <a:t>リーダーの進行方向の</a:t>
                </a:r>
                <a:br>
                  <a:rPr lang="en-US" altLang="ja-JP" sz="2400" dirty="0"/>
                </a:br>
                <a:r>
                  <a:rPr lang="ja-JP" altLang="en-US" sz="2400" dirty="0"/>
                  <a:t>ベクトル量が優勢</a:t>
                </a:r>
                <a:br>
                  <a:rPr lang="en-US" altLang="ja-JP" sz="2400" dirty="0"/>
                </a:br>
                <a:br>
                  <a:rPr lang="en-US" altLang="ja-JP" sz="2400" dirty="0"/>
                </a:br>
                <a:r>
                  <a:rPr lang="ja-JP" altLang="en-US" sz="2400" dirty="0"/>
                  <a:t>リーダーと同様に進む</a:t>
                </a:r>
                <a:br>
                  <a:rPr lang="en-US" altLang="ja-JP" sz="2400" dirty="0"/>
                </a:br>
                <a:r>
                  <a:rPr lang="ja-JP" altLang="en-US" sz="2400" dirty="0"/>
                  <a:t>ことを優先</a:t>
                </a:r>
              </a:p>
            </p:txBody>
          </p:sp>
        </mc:Choice>
        <mc:Fallback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67F9BA0E-48F1-271E-B242-41D436D7D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3045204"/>
                <a:ext cx="3886200" cy="3131758"/>
              </a:xfrm>
              <a:blipFill>
                <a:blip r:embed="rId3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5C5C2919-755E-E12B-9CF2-C7DDA3A9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5" y="1934498"/>
            <a:ext cx="2724530" cy="866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F08D863-E334-4C32-23F7-52071B5EEB19}"/>
                  </a:ext>
                </a:extLst>
              </p:cNvPr>
              <p:cNvSpPr txBox="1"/>
              <p:nvPr/>
            </p:nvSpPr>
            <p:spPr>
              <a:xfrm>
                <a:off x="4244829" y="2273417"/>
                <a:ext cx="361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kumimoji="1" lang="ja-JP" altLang="en-US" dirty="0"/>
                  <a:t>追従誤差ベクトルととらえる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F08D863-E334-4C32-23F7-52071B5EE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9" y="2273417"/>
                <a:ext cx="3614451" cy="369332"/>
              </a:xfrm>
              <a:prstGeom prst="rect">
                <a:avLst/>
              </a:prstGeom>
              <a:blipFill>
                <a:blip r:embed="rId5"/>
                <a:stretch>
                  <a:fillRect t="-9836" r="-1012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41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制御入力の大きさ（スカラ量）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8362179-F503-F9DB-8E4B-D25A1FE6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18" y="2981262"/>
            <a:ext cx="422016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6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40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469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 + </a:t>
            </a:r>
            <a:r>
              <a:rPr kumimoji="1" lang="en-US" altLang="ja-JP" dirty="0" err="1"/>
              <a:t>CoppeliaSim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CoppeliaSim</a:t>
            </a:r>
            <a:r>
              <a:rPr kumimoji="1" lang="ja-JP" altLang="en-US" dirty="0"/>
              <a:t>側の</a:t>
            </a:r>
            <a:r>
              <a:rPr kumimoji="1" lang="en-US" altLang="ja-JP" dirty="0"/>
              <a:t>LiDAR</a:t>
            </a:r>
            <a:r>
              <a:rPr kumimoji="1" lang="ja-JP" altLang="en-US" dirty="0"/>
              <a:t>センサデータ授受に</a:t>
            </a:r>
            <a:br>
              <a:rPr kumimoji="1" lang="en-US" altLang="ja-JP" dirty="0"/>
            </a:br>
            <a:r>
              <a:rPr kumimoji="1" lang="ja-JP" altLang="en-US" dirty="0"/>
              <a:t>関するスクリプトに問題があった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参照）</a:t>
            </a:r>
            <a:br>
              <a:rPr kumimoji="1" lang="en-US" altLang="ja-JP" dirty="0"/>
            </a:br>
            <a:r>
              <a:rPr kumimoji="1" lang="ja-JP" altLang="en-US" dirty="0"/>
              <a:t>センサにアタッチされている</a:t>
            </a:r>
            <a:r>
              <a:rPr kumimoji="1" lang="en-US" altLang="ja-JP" dirty="0"/>
              <a:t>Lua</a:t>
            </a:r>
            <a:r>
              <a:rPr kumimoji="1" lang="ja-JP" altLang="en-US" dirty="0"/>
              <a:t>スクリプト</a:t>
            </a:r>
            <a:br>
              <a:rPr kumimoji="1" lang="en-US" altLang="ja-JP" dirty="0"/>
            </a:br>
            <a:r>
              <a:rPr kumimoji="1" lang="ja-JP" altLang="en-US" dirty="0"/>
              <a:t>を編集することで卒論環境の追試に成功</a:t>
            </a:r>
          </a:p>
        </p:txBody>
      </p:sp>
    </p:spTree>
    <p:extLst>
      <p:ext uri="{BB962C8B-B14F-4D97-AF65-F5344CB8AC3E}">
        <p14:creationId xmlns:p14="http://schemas.microsoft.com/office/powerpoint/2010/main" val="36389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 API</a:t>
            </a:r>
            <a:r>
              <a:rPr kumimoji="1" lang="ja-JP" altLang="en-US" dirty="0"/>
              <a:t>の選定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シミュレータと外部スクリプトを連携させるには</a:t>
            </a:r>
            <a:r>
              <a:rPr lang="en-US" altLang="ja-JP" dirty="0"/>
              <a:t>API</a:t>
            </a:r>
            <a:r>
              <a:rPr lang="ja-JP" altLang="en-US" dirty="0"/>
              <a:t>を用いる必要がある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CoppeliaSim</a:t>
            </a:r>
            <a:r>
              <a:rPr lang="ja-JP" altLang="en-US" dirty="0"/>
              <a:t>は主に</a:t>
            </a:r>
            <a:r>
              <a:rPr lang="en-US" altLang="ja-JP" dirty="0"/>
              <a:t>2</a:t>
            </a:r>
            <a:r>
              <a:rPr lang="ja-JP" altLang="en-US" dirty="0"/>
              <a:t>つの</a:t>
            </a:r>
            <a:r>
              <a:rPr lang="en-US" altLang="ja-JP" dirty="0"/>
              <a:t>Remote API</a:t>
            </a:r>
            <a:r>
              <a:rPr lang="ja-JP" altLang="en-US" dirty="0"/>
              <a:t>を提供</a:t>
            </a:r>
            <a:endParaRPr lang="en-US" altLang="ja-JP" dirty="0"/>
          </a:p>
          <a:p>
            <a:pPr lvl="1"/>
            <a:r>
              <a:rPr kumimoji="1" lang="en-US" altLang="ja-JP" dirty="0"/>
              <a:t>Zero MQ Remote API</a:t>
            </a:r>
          </a:p>
          <a:p>
            <a:pPr lvl="1"/>
            <a:r>
              <a:rPr lang="ja-JP" altLang="en-US" dirty="0"/>
              <a:t>レガシー </a:t>
            </a:r>
            <a:r>
              <a:rPr lang="en-US" altLang="ja-JP" dirty="0"/>
              <a:t>Remote API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4337F3-C9CC-062A-C56A-439216722D23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高度な機能を提供する</a:t>
            </a:r>
            <a:r>
              <a:rPr kumimoji="1" lang="en-US" altLang="ja-JP" sz="2800" dirty="0"/>
              <a:t>Zero MQ Remote API</a:t>
            </a:r>
            <a:r>
              <a:rPr kumimoji="1" lang="ja-JP" altLang="en-US" sz="2800" dirty="0"/>
              <a:t>が推奨</a:t>
            </a:r>
          </a:p>
        </p:txBody>
      </p:sp>
    </p:spTree>
    <p:extLst>
      <p:ext uri="{BB962C8B-B14F-4D97-AF65-F5344CB8AC3E}">
        <p14:creationId xmlns:p14="http://schemas.microsoft.com/office/powerpoint/2010/main" val="179686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47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604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92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952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565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今後のアクション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Linux</a:t>
            </a:r>
            <a:r>
              <a:rPr lang="ja-JP" altLang="en-US" dirty="0"/>
              <a:t> </a:t>
            </a:r>
            <a:r>
              <a:rPr lang="en-US" altLang="ja-JP" dirty="0"/>
              <a:t>PC</a:t>
            </a:r>
            <a:r>
              <a:rPr lang="ja-JP" altLang="en-US" dirty="0"/>
              <a:t>の選定が完了．届き次第</a:t>
            </a:r>
            <a:r>
              <a:rPr lang="en-US" altLang="ja-JP" dirty="0" err="1"/>
              <a:t>IssacSim</a:t>
            </a:r>
            <a:r>
              <a:rPr lang="ja-JP" altLang="en-US" dirty="0"/>
              <a:t>へ</a:t>
            </a:r>
            <a:br>
              <a:rPr lang="en-US" altLang="ja-JP" dirty="0"/>
            </a:br>
            <a:r>
              <a:rPr lang="ja-JP" altLang="en-US" dirty="0"/>
              <a:t>移行したい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非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GNSS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環境でのフォーメーション制御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」を</a:t>
            </a:r>
            <a:br>
              <a:rPr lang="en-US" altLang="ja-JP" dirty="0">
                <a:solidFill>
                  <a:srgbClr val="1D1C1D"/>
                </a:solidFill>
                <a:latin typeface="NotoSansJP"/>
              </a:rPr>
            </a:br>
            <a:r>
              <a:rPr lang="ja-JP" altLang="en-US" dirty="0">
                <a:solidFill>
                  <a:srgbClr val="1D1C1D"/>
                </a:solidFill>
                <a:latin typeface="NotoSansJP"/>
              </a:rPr>
              <a:t>実現するには現在の論文では不可能．</a:t>
            </a:r>
            <a:br>
              <a:rPr lang="en-US" altLang="ja-JP" dirty="0">
                <a:solidFill>
                  <a:srgbClr val="1D1C1D"/>
                </a:solidFill>
                <a:latin typeface="NotoSansJP"/>
              </a:rPr>
            </a:br>
            <a:r>
              <a:rPr lang="en-US" altLang="ja-JP" dirty="0">
                <a:solidFill>
                  <a:srgbClr val="1D1C1D"/>
                </a:solidFill>
                <a:latin typeface="NotoSansJP"/>
              </a:rPr>
              <a:t>[</a:t>
            </a:r>
            <a:r>
              <a:rPr lang="en-US" altLang="ja-JP" b="0" i="0" dirty="0">
                <a:effectLst/>
                <a:latin typeface="Times New Roman" panose="02020603050405020304" pitchFamily="18" charset="0"/>
              </a:rPr>
              <a:t>Ultra-Wideband and Odometry-Based Cooperative</a:t>
            </a:r>
            <a:br>
              <a:rPr lang="en-US" altLang="ja-JP" dirty="0"/>
            </a:br>
            <a:r>
              <a:rPr lang="en-US" altLang="ja-JP" b="0" i="0" dirty="0">
                <a:effectLst/>
                <a:latin typeface="Times New Roman" panose="02020603050405020304" pitchFamily="18" charset="0"/>
              </a:rPr>
              <a:t>Relative Localization With Application to</a:t>
            </a:r>
            <a:br>
              <a:rPr lang="en-US" altLang="ja-JP" dirty="0"/>
            </a:br>
            <a:r>
              <a:rPr lang="en-US" altLang="ja-JP" b="0" i="0" dirty="0">
                <a:effectLst/>
                <a:latin typeface="Times New Roman" panose="02020603050405020304" pitchFamily="18" charset="0"/>
              </a:rPr>
              <a:t>Multi-UAV Formation Control]</a:t>
            </a:r>
            <a:r>
              <a:rPr lang="ja-JP" altLang="en-US" b="0" i="0" dirty="0">
                <a:effectLst/>
                <a:latin typeface="Times New Roman" panose="02020603050405020304" pitchFamily="18" charset="0"/>
              </a:rPr>
              <a:t>等</a:t>
            </a:r>
            <a:r>
              <a:rPr lang="ja-JP" altLang="en-US" dirty="0">
                <a:latin typeface="Times New Roman" panose="02020603050405020304" pitchFamily="18" charset="0"/>
              </a:rPr>
              <a:t>別論文</a:t>
            </a:r>
            <a:r>
              <a:rPr lang="ja-JP" altLang="en-US" b="0" i="0" dirty="0">
                <a:effectLst/>
                <a:latin typeface="Times New Roman" panose="02020603050405020304" pitchFamily="18" charset="0"/>
              </a:rPr>
              <a:t>へ</a:t>
            </a:r>
            <a:br>
              <a:rPr lang="en-US" altLang="ja-JP" b="0" i="0" dirty="0">
                <a:effectLst/>
                <a:latin typeface="Times New Roman" panose="02020603050405020304" pitchFamily="18" charset="0"/>
              </a:rPr>
            </a:br>
            <a:r>
              <a:rPr lang="ja-JP" altLang="en-US" b="0" i="0" dirty="0">
                <a:effectLst/>
                <a:latin typeface="Times New Roman" panose="02020603050405020304" pitchFamily="18" charset="0"/>
              </a:rPr>
              <a:t>移行の必要有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</p:spTree>
    <p:extLst>
      <p:ext uri="{BB962C8B-B14F-4D97-AF65-F5344CB8AC3E}">
        <p14:creationId xmlns:p14="http://schemas.microsoft.com/office/powerpoint/2010/main" val="850852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Tips; What is Pythonic Code?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3374833"/>
          </a:xfrm>
        </p:spPr>
        <p:txBody>
          <a:bodyPr>
            <a:normAutofit/>
          </a:bodyPr>
          <a:lstStyle/>
          <a:p>
            <a:r>
              <a:rPr lang="ja-JP" altLang="en-US" dirty="0"/>
              <a:t>これからコードを実装する際に，</a:t>
            </a:r>
            <a:r>
              <a:rPr lang="en-US" altLang="ja-JP" dirty="0"/>
              <a:t>main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ja-JP" altLang="en-US" dirty="0"/>
              <a:t>スクリプトにすべてを書くのは愚の骨頂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だれも</a:t>
            </a:r>
            <a:r>
              <a:rPr lang="en-US" altLang="ja-JP" dirty="0"/>
              <a:t>500</a:t>
            </a:r>
            <a:r>
              <a:rPr lang="ja-JP" altLang="en-US" dirty="0"/>
              <a:t>行のスクリプトを読みたくはない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一週間後には自分のコードも他人のコード</a:t>
            </a:r>
            <a:br>
              <a:rPr lang="en-US" altLang="ja-JP" dirty="0"/>
            </a:br>
            <a:r>
              <a:rPr lang="ja-JP" altLang="en-US" dirty="0"/>
              <a:t>になる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4F9AB0-19CE-CAEB-FD0A-FC814C956CDB}"/>
              </a:ext>
            </a:extLst>
          </p:cNvPr>
          <p:cNvSpPr/>
          <p:nvPr/>
        </p:nvSpPr>
        <p:spPr>
          <a:xfrm>
            <a:off x="1031583" y="5483634"/>
            <a:ext cx="7080833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機能ごとに適切に切り分けることが重要</a:t>
            </a:r>
          </a:p>
        </p:txBody>
      </p:sp>
    </p:spTree>
    <p:extLst>
      <p:ext uri="{BB962C8B-B14F-4D97-AF65-F5344CB8AC3E}">
        <p14:creationId xmlns:p14="http://schemas.microsoft.com/office/powerpoint/2010/main" val="27526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28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BEA12-B5F8-CB1E-C864-0A89D83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前回までに行っていたこと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F1E30-C981-D9E8-BDCE-F0AAA8D3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r>
              <a:rPr lang="ja-JP" altLang="en-US" dirty="0"/>
              <a:t>と</a:t>
            </a:r>
            <a:r>
              <a:rPr lang="en-US" altLang="ja-JP" dirty="0" err="1"/>
              <a:t>venv</a:t>
            </a:r>
            <a:r>
              <a:rPr lang="ja-JP" altLang="en-US" dirty="0"/>
              <a:t>による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仮想環境の</a:t>
            </a:r>
            <a:br>
              <a:rPr kumimoji="1" lang="en-US" altLang="ja-JP" dirty="0"/>
            </a:br>
            <a:r>
              <a:rPr kumimoji="1" lang="ja-JP" altLang="en-US" dirty="0"/>
              <a:t>差異を調査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/>
              <a:t>Omniverse(</a:t>
            </a:r>
            <a:r>
              <a:rPr kumimoji="1" lang="en-US" altLang="ja-JP" dirty="0" err="1"/>
              <a:t>IssacSim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に関する技術調査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88F0E-4CFD-D380-854B-C6FC5670CDE1}"/>
              </a:ext>
            </a:extLst>
          </p:cNvPr>
          <p:cNvSpPr/>
          <p:nvPr/>
        </p:nvSpPr>
        <p:spPr>
          <a:xfrm>
            <a:off x="570452" y="5203840"/>
            <a:ext cx="8003096" cy="914400"/>
          </a:xfrm>
          <a:prstGeom prst="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ほぼ技術調査メイン（研究らしいことは何もしてない？）</a:t>
            </a:r>
          </a:p>
        </p:txBody>
      </p:sp>
    </p:spTree>
    <p:extLst>
      <p:ext uri="{BB962C8B-B14F-4D97-AF65-F5344CB8AC3E}">
        <p14:creationId xmlns:p14="http://schemas.microsoft.com/office/powerpoint/2010/main" val="204627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16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847344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LOS</a:t>
            </a:r>
            <a:r>
              <a:rPr kumimoji="1" lang="ja-JP" altLang="en-US" sz="3600" dirty="0"/>
              <a:t>誘導によるリーダーフォロワー制御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4"/>
            <a:ext cx="7886700" cy="429858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複数のクワッドロータを管制塔で一括制御するのではなく、局所的な情報のみを利用して群れとして動作することを目指す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フォーメーション制御に</a:t>
            </a:r>
            <a:r>
              <a:rPr kumimoji="1" lang="en-US" altLang="ja-JP" dirty="0"/>
              <a:t>LOS</a:t>
            </a:r>
            <a:r>
              <a:rPr kumimoji="1" lang="ja-JP" altLang="en-US" dirty="0"/>
              <a:t>誘導に基づく</a:t>
            </a:r>
            <a:br>
              <a:rPr kumimoji="1" lang="en-US" altLang="ja-JP" dirty="0"/>
            </a:br>
            <a:r>
              <a:rPr kumimoji="1" lang="ja-JP" altLang="en-US" dirty="0"/>
              <a:t>リーダーフォロワー制御を採用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フォロワの制御器を設計、リーダーの動きに</a:t>
            </a:r>
            <a:br>
              <a:rPr kumimoji="1" lang="en-US" altLang="ja-JP" dirty="0"/>
            </a:br>
            <a:r>
              <a:rPr kumimoji="1" lang="ja-JP" altLang="en-US" dirty="0"/>
              <a:t>併せてフォーメーションを組む</a:t>
            </a:r>
          </a:p>
        </p:txBody>
      </p:sp>
    </p:spTree>
    <p:extLst>
      <p:ext uri="{BB962C8B-B14F-4D97-AF65-F5344CB8AC3E}">
        <p14:creationId xmlns:p14="http://schemas.microsoft.com/office/powerpoint/2010/main" val="335906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sz="2400" dirty="0"/>
                  <a:t>を結んだ目標経路</a:t>
                </a:r>
                <a:r>
                  <a:rPr lang="ja-JP" altLang="en-US" sz="2400" dirty="0"/>
                  <a:t>に追従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機体を中心とした半径</a:t>
                </a:r>
                <a:r>
                  <a:rPr kumimoji="1" lang="en-US" altLang="ja-JP" sz="2400" dirty="0"/>
                  <a:t>L</a:t>
                </a:r>
                <a:r>
                  <a:rPr kumimoji="1" lang="ja-JP" altLang="en-US" sz="2400" dirty="0"/>
                  <a:t>の円が目標とする経由点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一つ前の経由点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を結んだ線分と交差する点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目標点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機体位置が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を中心とした半径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の範囲に達すると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目標とする経由点を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に切り替えて同様に繰り返す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に向かって移動することで目標経路に追従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3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br>
                  <a:rPr kumimoji="1"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A00543FC-09B9-A0BD-DC7C-732C380A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58" y="1884902"/>
            <a:ext cx="5093684" cy="2275651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A812D52-E27B-DB8F-B6F0-C2F747317F27}"/>
              </a:ext>
            </a:extLst>
          </p:cNvPr>
          <p:cNvSpPr/>
          <p:nvPr/>
        </p:nvSpPr>
        <p:spPr>
          <a:xfrm>
            <a:off x="405829" y="4765747"/>
            <a:ext cx="1459101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円の方程式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BDF12F5-1BBE-8C03-AD06-34F0F48DB6F3}"/>
              </a:ext>
            </a:extLst>
          </p:cNvPr>
          <p:cNvSpPr/>
          <p:nvPr/>
        </p:nvSpPr>
        <p:spPr>
          <a:xfrm>
            <a:off x="259961" y="5782457"/>
            <a:ext cx="1750839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線分の方程式</a:t>
            </a:r>
          </a:p>
        </p:txBody>
      </p:sp>
    </p:spTree>
    <p:extLst>
      <p:ext uri="{BB962C8B-B14F-4D97-AF65-F5344CB8AC3E}">
        <p14:creationId xmlns:p14="http://schemas.microsoft.com/office/powerpoint/2010/main" val="157020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追従目標点の導出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EB0B6DD-BC20-CD17-C1F0-369F9C4DC0D2}"/>
              </a:ext>
            </a:extLst>
          </p:cNvPr>
          <p:cNvGrpSpPr/>
          <p:nvPr/>
        </p:nvGrpSpPr>
        <p:grpSpPr>
          <a:xfrm>
            <a:off x="3077897" y="2366797"/>
            <a:ext cx="5780797" cy="2848148"/>
            <a:chOff x="1996043" y="3880419"/>
            <a:chExt cx="5780797" cy="284814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CE1ABEB-26CB-D470-036C-35ADC1C72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692" y="4632959"/>
              <a:ext cx="3434615" cy="771823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70AC74B-370B-8716-0DA0-8F35A90EF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043" y="5413491"/>
              <a:ext cx="5151914" cy="771822"/>
            </a:xfrm>
            <a:prstGeom prst="rect">
              <a:avLst/>
            </a:prstGeom>
          </p:spPr>
        </p:pic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25B7A84-5F2E-56F6-8FF7-E7FBAA1AC1AA}"/>
                </a:ext>
              </a:extLst>
            </p:cNvPr>
            <p:cNvSpPr/>
            <p:nvPr/>
          </p:nvSpPr>
          <p:spPr>
            <a:xfrm>
              <a:off x="5467263" y="4783739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吹き出し: 角を丸めた四角形 11">
              <a:extLst>
                <a:ext uri="{FF2B5EF4-FFF2-40B4-BE49-F238E27FC236}">
                  <a16:creationId xmlns:a16="http://schemas.microsoft.com/office/drawing/2014/main" id="{DAA744F7-9C6F-1A75-DE72-D88D247A6F02}"/>
                </a:ext>
              </a:extLst>
            </p:cNvPr>
            <p:cNvSpPr/>
            <p:nvPr/>
          </p:nvSpPr>
          <p:spPr>
            <a:xfrm>
              <a:off x="6289307" y="4287446"/>
              <a:ext cx="1487533" cy="673608"/>
            </a:xfrm>
            <a:prstGeom prst="wedgeRoundRectCallout">
              <a:avLst>
                <a:gd name="adj1" fmla="val -47178"/>
                <a:gd name="adj2" fmla="val 67671"/>
                <a:gd name="adj3" fmla="val 16667"/>
              </a:avLst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リーダーの</a:t>
              </a:r>
              <a:br>
                <a:rPr kumimoji="1" lang="en-US" altLang="ja-JP" dirty="0"/>
              </a:br>
              <a:r>
                <a:rPr kumimoji="1" lang="ja-JP" altLang="en-US" dirty="0"/>
                <a:t>進行方向</a:t>
              </a: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984F0715-402A-BA85-12A6-3C803A803F12}"/>
                </a:ext>
              </a:extLst>
            </p:cNvPr>
            <p:cNvSpPr/>
            <p:nvPr/>
          </p:nvSpPr>
          <p:spPr>
            <a:xfrm>
              <a:off x="6148252" y="5581591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吹き出し: 角を丸めた四角形 13">
              <a:extLst>
                <a:ext uri="{FF2B5EF4-FFF2-40B4-BE49-F238E27FC236}">
                  <a16:creationId xmlns:a16="http://schemas.microsoft.com/office/drawing/2014/main" id="{C21C16F2-1498-BB4B-FAE6-8F50C269E712}"/>
                </a:ext>
              </a:extLst>
            </p:cNvPr>
            <p:cNvSpPr/>
            <p:nvPr/>
          </p:nvSpPr>
          <p:spPr>
            <a:xfrm>
              <a:off x="4320224" y="3880419"/>
              <a:ext cx="1487533" cy="673608"/>
            </a:xfrm>
            <a:prstGeom prst="wedgeRoundRectCallout">
              <a:avLst>
                <a:gd name="adj1" fmla="val -22589"/>
                <a:gd name="adj2" fmla="val 70256"/>
                <a:gd name="adj3" fmla="val 16667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6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6"/>
                  </a:solidFill>
                </a:rPr>
                <a:t>z</a:t>
              </a:r>
              <a:r>
                <a:rPr kumimoji="1" lang="ja-JP" altLang="en-US" dirty="0">
                  <a:solidFill>
                    <a:schemeClr val="accent6"/>
                  </a:solidFill>
                </a:rPr>
                <a:t>軸</a:t>
              </a:r>
              <a:br>
                <a:rPr kumimoji="1" lang="en-US" altLang="ja-JP" dirty="0">
                  <a:solidFill>
                    <a:schemeClr val="accent6"/>
                  </a:solidFill>
                </a:rPr>
              </a:br>
              <a:r>
                <a:rPr kumimoji="1" lang="ja-JP" altLang="en-US" dirty="0">
                  <a:solidFill>
                    <a:schemeClr val="accent6"/>
                  </a:solidFill>
                </a:rPr>
                <a:t>基準で回転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554E59D1-F1CF-9182-C587-40CD7ED45601}"/>
                </a:ext>
              </a:extLst>
            </p:cNvPr>
            <p:cNvSpPr/>
            <p:nvPr/>
          </p:nvSpPr>
          <p:spPr>
            <a:xfrm>
              <a:off x="4040777" y="4783738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279DFFA-D6C3-9BAF-1CAA-FB4938C156DA}"/>
                </a:ext>
              </a:extLst>
            </p:cNvPr>
            <p:cNvSpPr/>
            <p:nvPr/>
          </p:nvSpPr>
          <p:spPr>
            <a:xfrm>
              <a:off x="4746171" y="5571356"/>
              <a:ext cx="1409832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CF61566-5DAB-A5FA-7A2B-569ADD37526C}"/>
                </a:ext>
              </a:extLst>
            </p:cNvPr>
            <p:cNvSpPr/>
            <p:nvPr/>
          </p:nvSpPr>
          <p:spPr>
            <a:xfrm>
              <a:off x="3676738" y="4799534"/>
              <a:ext cx="36403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0AD201C-F7F5-DD6D-808E-1EA6D8BD5B65}"/>
                </a:ext>
              </a:extLst>
            </p:cNvPr>
            <p:cNvSpPr/>
            <p:nvPr/>
          </p:nvSpPr>
          <p:spPr>
            <a:xfrm>
              <a:off x="3004457" y="5564271"/>
              <a:ext cx="28302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C933F749-F12F-4264-E67E-4FD1BD6A2011}"/>
                </a:ext>
              </a:extLst>
            </p:cNvPr>
            <p:cNvSpPr/>
            <p:nvPr/>
          </p:nvSpPr>
          <p:spPr>
            <a:xfrm>
              <a:off x="3004457" y="4078371"/>
              <a:ext cx="1224757" cy="515122"/>
            </a:xfrm>
            <a:prstGeom prst="wedgeRoundRectCallout">
              <a:avLst>
                <a:gd name="adj1" fmla="val 20480"/>
                <a:gd name="adj2" fmla="val 71549"/>
                <a:gd name="adj3" fmla="val 16667"/>
              </a:avLst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5"/>
                  </a:solidFill>
                </a:rPr>
                <a:t>離隔距離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812E52E-0C7D-3055-FF55-D937C52FDF0C}"/>
                </a:ext>
              </a:extLst>
            </p:cNvPr>
            <p:cNvSpPr/>
            <p:nvPr/>
          </p:nvSpPr>
          <p:spPr>
            <a:xfrm>
              <a:off x="3319685" y="5580065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5D44052E-1D35-AA97-3AC6-1ABF0942B462}"/>
                </a:ext>
              </a:extLst>
            </p:cNvPr>
            <p:cNvSpPr/>
            <p:nvPr/>
          </p:nvSpPr>
          <p:spPr>
            <a:xfrm>
              <a:off x="3340256" y="6307717"/>
              <a:ext cx="2467501" cy="420850"/>
            </a:xfrm>
            <a:prstGeom prst="wedgeRoundRectCallout">
              <a:avLst>
                <a:gd name="adj1" fmla="val -21177"/>
                <a:gd name="adj2" fmla="val -91148"/>
                <a:gd name="adj3" fmla="val 16667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2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x</a:t>
              </a:r>
              <a:r>
                <a:rPr kumimoji="1" lang="ja-JP" altLang="en-US" dirty="0">
                  <a:solidFill>
                    <a:schemeClr val="accent2"/>
                  </a:solidFill>
                </a:rPr>
                <a:t>軸基準で回転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2C0C8963-36D8-DCB2-896C-6EC136151A3A}"/>
              </a:ext>
            </a:extLst>
          </p:cNvPr>
          <p:cNvGrpSpPr/>
          <p:nvPr/>
        </p:nvGrpSpPr>
        <p:grpSpPr>
          <a:xfrm>
            <a:off x="255858" y="2902550"/>
            <a:ext cx="3140516" cy="1677651"/>
            <a:chOff x="43811" y="2439374"/>
            <a:chExt cx="3140516" cy="1677651"/>
          </a:xfrm>
        </p:grpSpPr>
        <p:sp>
          <p:nvSpPr>
            <p:cNvPr id="24" name="五角形 23">
              <a:extLst>
                <a:ext uri="{FF2B5EF4-FFF2-40B4-BE49-F238E27FC236}">
                  <a16:creationId xmlns:a16="http://schemas.microsoft.com/office/drawing/2014/main" id="{BB3ABFA3-7E7E-AC6D-B141-92A97D3BF81E}"/>
                </a:ext>
              </a:extLst>
            </p:cNvPr>
            <p:cNvSpPr/>
            <p:nvPr/>
          </p:nvSpPr>
          <p:spPr>
            <a:xfrm rot="3792731">
              <a:off x="1565976" y="2877591"/>
              <a:ext cx="271211" cy="640412"/>
            </a:xfrm>
            <a:prstGeom prst="pent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5BD8707-4A49-1836-9CD9-8331CB600CD4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987424" y="2816064"/>
              <a:ext cx="415581" cy="2374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F9B2A5D-86A7-9552-76B3-214FF96921BE}"/>
                </a:ext>
              </a:extLst>
            </p:cNvPr>
            <p:cNvSpPr/>
            <p:nvPr/>
          </p:nvSpPr>
          <p:spPr>
            <a:xfrm>
              <a:off x="202450" y="3203175"/>
              <a:ext cx="251231" cy="249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1AC5313-F22A-57C6-1B8C-8BCC3C9AACA3}"/>
                </a:ext>
              </a:extLst>
            </p:cNvPr>
            <p:cNvCxnSpPr>
              <a:cxnSpLocks/>
              <a:stCxn id="24" idx="2"/>
              <a:endCxn id="29" idx="6"/>
            </p:cNvCxnSpPr>
            <p:nvPr/>
          </p:nvCxnSpPr>
          <p:spPr>
            <a:xfrm flipH="1">
              <a:off x="453681" y="3267295"/>
              <a:ext cx="924289" cy="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FB1C0BFF-F231-2E0A-C746-DD7C83DF4DA5}"/>
                </a:ext>
              </a:extLst>
            </p:cNvPr>
            <p:cNvSpPr/>
            <p:nvPr/>
          </p:nvSpPr>
          <p:spPr>
            <a:xfrm rot="7765171">
              <a:off x="943061" y="2809287"/>
              <a:ext cx="896919" cy="933935"/>
            </a:xfrm>
            <a:prstGeom prst="arc">
              <a:avLst>
                <a:gd name="adj1" fmla="val 14203641"/>
                <a:gd name="adj2" fmla="val 2561655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/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6"/>
                      </a:solidFill>
                    </a:rPr>
                    <a:t>回転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角</m:t>
                      </m:r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a14:m>
                  <a:endParaRPr kumimoji="1" lang="ja-JP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blipFill>
                  <a:blip r:embed="rId4"/>
                  <a:stretch>
                    <a:fillRect l="-3791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/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2"/>
                      </a:solidFill>
                    </a:rPr>
                    <a:t>進行</a:t>
                  </a:r>
                  <a14:m>
                    <m:oMath xmlns:m="http://schemas.openxmlformats.org/officeDocument/2006/math">
                      <m:r>
                        <a:rPr kumimoji="1" lang="ja-JP" alt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方向</m:t>
                      </m:r>
                      <m:sSub>
                        <m:sSubPr>
                          <m:ctrlPr>
                            <a:rPr kumimoji="1" lang="en-US" altLang="ja-JP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79"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/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1"/>
                      </a:solidFill>
                    </a:rPr>
                    <a:t>目標点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blipFill>
                  <a:blip r:embed="rId6"/>
                  <a:stretch>
                    <a:fillRect l="-436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3B1660E-1F90-B01A-B483-E82FE60A2148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ベクトル演算により目標点を策定</a:t>
            </a:r>
          </a:p>
        </p:txBody>
      </p:sp>
    </p:spTree>
    <p:extLst>
      <p:ext uri="{BB962C8B-B14F-4D97-AF65-F5344CB8AC3E}">
        <p14:creationId xmlns:p14="http://schemas.microsoft.com/office/powerpoint/2010/main" val="378743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803</Words>
  <Application>Microsoft Office PowerPoint</Application>
  <PresentationFormat>画面に合わせる (4:3)</PresentationFormat>
  <Paragraphs>103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NotoSansJP</vt:lpstr>
      <vt:lpstr>游ゴシック Medium</vt:lpstr>
      <vt:lpstr>Arial</vt:lpstr>
      <vt:lpstr>Cambria Math</vt:lpstr>
      <vt:lpstr>Times New Roman</vt:lpstr>
      <vt:lpstr>Office テーマ</vt:lpstr>
      <vt:lpstr>進捗共有20250612</vt:lpstr>
      <vt:lpstr>PowerPoint プレゼンテーション</vt:lpstr>
      <vt:lpstr>PowerPoint プレゼンテーション</vt:lpstr>
      <vt:lpstr>前回までに行っていたこと</vt:lpstr>
      <vt:lpstr>PowerPoint プレゼンテーション</vt:lpstr>
      <vt:lpstr>LOS誘導によるリーダーフォロワー制御</vt:lpstr>
      <vt:lpstr>LOSによる追従制御</vt:lpstr>
      <vt:lpstr>LOSによる追従制御</vt:lpstr>
      <vt:lpstr>追従目標点の導出</vt:lpstr>
      <vt:lpstr>フォロワの制御入力</vt:lpstr>
      <vt:lpstr>制御入力の方向（ベクトル量）</vt:lpstr>
      <vt:lpstr>係数h(t)の役割</vt:lpstr>
      <vt:lpstr>制御入力の大きさ（スカラ量）</vt:lpstr>
      <vt:lpstr>PowerPoint プレゼンテーション</vt:lpstr>
      <vt:lpstr>PowerPoint プレゼンテーション</vt:lpstr>
      <vt:lpstr>MATLAB + CoppeliaSim</vt:lpstr>
      <vt:lpstr>PowerPoint プレゼンテーション</vt:lpstr>
      <vt:lpstr>Python APIの選定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今後のアクション</vt:lpstr>
      <vt:lpstr>Tips; What is Pythonic Code?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皓斗 森本</dc:creator>
  <cp:lastModifiedBy>皓斗 森本</cp:lastModifiedBy>
  <cp:revision>95</cp:revision>
  <dcterms:created xsi:type="dcterms:W3CDTF">2025-06-11T16:04:50Z</dcterms:created>
  <dcterms:modified xsi:type="dcterms:W3CDTF">2025-06-12T04:47:52Z</dcterms:modified>
</cp:coreProperties>
</file>