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117" d="100"/>
          <a:sy n="117" d="100"/>
        </p:scale>
        <p:origin x="147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a:xfrm>
            <a:off x="435263" y="553051"/>
            <a:ext cx="8273473" cy="2387600"/>
          </a:xfrm>
        </p:spPr>
        <p:txBody>
          <a:bodyPr>
            <a:normAutofit fontScale="90000"/>
          </a:bodyPr>
          <a:lstStyle/>
          <a:p>
            <a:r>
              <a:rPr lang="ja-JP" altLang="en-US" sz="4400" dirty="0"/>
              <a:t>非</a:t>
            </a:r>
            <a:r>
              <a:rPr lang="en-US" altLang="ja-JP" sz="4400" dirty="0"/>
              <a:t>GNSS</a:t>
            </a:r>
            <a:r>
              <a:rPr lang="ja-JP" altLang="en-US" sz="4400" dirty="0"/>
              <a:t>環境での</a:t>
            </a:r>
            <a:br>
              <a:rPr lang="en-US" altLang="ja-JP" sz="4400" dirty="0"/>
            </a:br>
            <a:r>
              <a:rPr lang="ja-JP" altLang="en-US" sz="4400" dirty="0"/>
              <a:t>フォーメーション制御に関する研究</a:t>
            </a:r>
            <a:br>
              <a:rPr lang="en-US" altLang="ja-JP" sz="4400" dirty="0"/>
            </a:br>
            <a:r>
              <a:rPr lang="ja-JP" altLang="en-US" sz="4400" dirty="0"/>
              <a:t>実現へ向けた調査と今後の方針</a:t>
            </a:r>
            <a:endParaRPr kumimoji="1" lang="ja-JP" altLang="en-US" sz="4400" dirty="0"/>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a:xfrm>
            <a:off x="258159" y="1475909"/>
            <a:ext cx="8625709" cy="5207604"/>
          </a:xfrm>
        </p:spPr>
        <p:txBody>
          <a:bodyPr/>
          <a:lstStyle/>
          <a:p>
            <a:r>
              <a:rPr kumimoji="1" lang="ja-JP" altLang="en-US" dirty="0"/>
              <a:t>フォロワの制御入力式</a:t>
            </a:r>
            <a:r>
              <a:rPr kumimoji="1" lang="en-US" altLang="ja-JP" dirty="0"/>
              <a:t>:</a:t>
            </a:r>
          </a:p>
          <a:p>
            <a:endParaRPr lang="en-US" altLang="ja-JP" dirty="0"/>
          </a:p>
          <a:p>
            <a:endParaRPr kumimoji="1" lang="en-US" altLang="ja-JP" dirty="0"/>
          </a:p>
          <a:p>
            <a:r>
              <a:rPr kumimoji="1" lang="en-US" altLang="ja-JP" dirty="0"/>
              <a:t> </a:t>
            </a:r>
            <a:r>
              <a:rPr kumimoji="1" lang="ja-JP" altLang="en-US" dirty="0"/>
              <a:t>向きに関する式</a:t>
            </a:r>
            <a:endParaRPr kumimoji="1" lang="en-US" altLang="ja-JP" dirty="0"/>
          </a:p>
          <a:p>
            <a:endParaRPr lang="en-US" altLang="ja-JP" dirty="0"/>
          </a:p>
          <a:p>
            <a:endParaRPr kumimoji="1" lang="en-US" altLang="ja-JP" dirty="0"/>
          </a:p>
          <a:p>
            <a:r>
              <a:rPr kumimoji="1" lang="ja-JP" altLang="en-US" dirty="0"/>
              <a:t>速さに関する式</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pic>
        <p:nvPicPr>
          <p:cNvPr id="8" name="グラフィックス 7">
            <a:extLst>
              <a:ext uri="{FF2B5EF4-FFF2-40B4-BE49-F238E27FC236}">
                <a16:creationId xmlns:a16="http://schemas.microsoft.com/office/drawing/2014/main" id="{E5CEDCC6-99D4-00EB-D829-4F8F4371D0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91642" y="1475909"/>
            <a:ext cx="2312965" cy="341688"/>
          </a:xfrm>
          <a:prstGeom prst="rect">
            <a:avLst/>
          </a:prstGeom>
        </p:spPr>
      </p:pic>
      <p:sp>
        <p:nvSpPr>
          <p:cNvPr id="9" name="吹き出し: 角を丸めた四角形 8">
            <a:extLst>
              <a:ext uri="{FF2B5EF4-FFF2-40B4-BE49-F238E27FC236}">
                <a16:creationId xmlns:a16="http://schemas.microsoft.com/office/drawing/2014/main" id="{EE31A758-3D8E-160E-0C15-5F7B62F29F1C}"/>
              </a:ext>
            </a:extLst>
          </p:cNvPr>
          <p:cNvSpPr/>
          <p:nvPr/>
        </p:nvSpPr>
        <p:spPr>
          <a:xfrm>
            <a:off x="5832724" y="2096959"/>
            <a:ext cx="743766" cy="500824"/>
          </a:xfrm>
          <a:prstGeom prst="wedgeRoundRectCallout">
            <a:avLst>
              <a:gd name="adj1" fmla="val -20108"/>
              <a:gd name="adj2" fmla="val -73032"/>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向き</a:t>
            </a:r>
          </a:p>
        </p:txBody>
      </p:sp>
      <p:sp>
        <p:nvSpPr>
          <p:cNvPr id="10" name="吹き出し: 角を丸めた四角形 9">
            <a:extLst>
              <a:ext uri="{FF2B5EF4-FFF2-40B4-BE49-F238E27FC236}">
                <a16:creationId xmlns:a16="http://schemas.microsoft.com/office/drawing/2014/main" id="{152073FC-6B8A-4B28-4ACC-35587EC7943E}"/>
              </a:ext>
            </a:extLst>
          </p:cNvPr>
          <p:cNvSpPr/>
          <p:nvPr/>
        </p:nvSpPr>
        <p:spPr>
          <a:xfrm>
            <a:off x="4768343" y="2096959"/>
            <a:ext cx="743766" cy="500824"/>
          </a:xfrm>
          <a:prstGeom prst="wedgeRoundRectCallout">
            <a:avLst>
              <a:gd name="adj1" fmla="val 22753"/>
              <a:gd name="adj2" fmla="val -73032"/>
              <a:gd name="adj3" fmla="val 16667"/>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rgbClr val="92D050"/>
                </a:solidFill>
              </a:rPr>
              <a:t>速さ</a:t>
            </a:r>
            <a:endParaRPr kumimoji="1" lang="en-US" altLang="ja-JP" dirty="0">
              <a:solidFill>
                <a:srgbClr val="92D050"/>
              </a:solidFill>
            </a:endParaRPr>
          </a:p>
        </p:txBody>
      </p:sp>
      <p:sp>
        <p:nvSpPr>
          <p:cNvPr id="11" name="四角形: 角を丸くする 10">
            <a:extLst>
              <a:ext uri="{FF2B5EF4-FFF2-40B4-BE49-F238E27FC236}">
                <a16:creationId xmlns:a16="http://schemas.microsoft.com/office/drawing/2014/main" id="{CFDDAA89-DAD8-F19F-42E7-42C5B618494E}"/>
              </a:ext>
            </a:extLst>
          </p:cNvPr>
          <p:cNvSpPr/>
          <p:nvPr/>
        </p:nvSpPr>
        <p:spPr>
          <a:xfrm>
            <a:off x="5535386" y="1411622"/>
            <a:ext cx="669221" cy="4702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941E9F17-5EEA-2FDE-86B0-5D64EBC57F4B}"/>
              </a:ext>
            </a:extLst>
          </p:cNvPr>
          <p:cNvSpPr/>
          <p:nvPr/>
        </p:nvSpPr>
        <p:spPr>
          <a:xfrm>
            <a:off x="4943883" y="1411622"/>
            <a:ext cx="591503" cy="470261"/>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14" name="グラフィックス 13">
            <a:extLst>
              <a:ext uri="{FF2B5EF4-FFF2-40B4-BE49-F238E27FC236}">
                <a16:creationId xmlns:a16="http://schemas.microsoft.com/office/drawing/2014/main" id="{7E7A62EA-C34D-BE78-73C8-754A22CB1F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8636" y="3361851"/>
            <a:ext cx="1748412" cy="405429"/>
          </a:xfrm>
          <a:prstGeom prst="rect">
            <a:avLst/>
          </a:prstGeom>
        </p:spPr>
      </p:pic>
      <p:pic>
        <p:nvPicPr>
          <p:cNvPr id="18" name="グラフィックス 17">
            <a:extLst>
              <a:ext uri="{FF2B5EF4-FFF2-40B4-BE49-F238E27FC236}">
                <a16:creationId xmlns:a16="http://schemas.microsoft.com/office/drawing/2014/main" id="{448043C4-971E-6A2E-DAB4-A26BAB7FE3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62164" y="3392673"/>
            <a:ext cx="3717254" cy="374607"/>
          </a:xfrm>
          <a:prstGeom prst="rect">
            <a:avLst/>
          </a:prstGeom>
        </p:spPr>
      </p:pic>
      <p:pic>
        <p:nvPicPr>
          <p:cNvPr id="20" name="グラフィックス 19">
            <a:extLst>
              <a:ext uri="{FF2B5EF4-FFF2-40B4-BE49-F238E27FC236}">
                <a16:creationId xmlns:a16="http://schemas.microsoft.com/office/drawing/2014/main" id="{AD9C2CB9-DA2D-8AF1-AF6B-B6429AD711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39814" y="1963501"/>
            <a:ext cx="3608372" cy="767739"/>
          </a:xfrm>
          <a:prstGeom prst="rect">
            <a:avLst/>
          </a:prstGeom>
        </p:spPr>
      </p:pic>
      <p:pic>
        <p:nvPicPr>
          <p:cNvPr id="22" name="グラフィックス 21">
            <a:extLst>
              <a:ext uri="{FF2B5EF4-FFF2-40B4-BE49-F238E27FC236}">
                <a16:creationId xmlns:a16="http://schemas.microsoft.com/office/drawing/2014/main" id="{7180C074-82AE-5246-911D-F3F0B3A22E2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8636" y="4739584"/>
            <a:ext cx="5901985" cy="767738"/>
          </a:xfrm>
          <a:prstGeom prst="rect">
            <a:avLst/>
          </a:prstGeom>
        </p:spPr>
      </p:pic>
      <p:sp>
        <p:nvSpPr>
          <p:cNvPr id="23" name="テキスト ボックス 22">
            <a:extLst>
              <a:ext uri="{FF2B5EF4-FFF2-40B4-BE49-F238E27FC236}">
                <a16:creationId xmlns:a16="http://schemas.microsoft.com/office/drawing/2014/main" id="{CB2D1F52-6750-D4A8-9BC8-43EB6DEE3C38}"/>
              </a:ext>
            </a:extLst>
          </p:cNvPr>
          <p:cNvSpPr txBox="1"/>
          <p:nvPr/>
        </p:nvSpPr>
        <p:spPr>
          <a:xfrm>
            <a:off x="2898853" y="3465124"/>
            <a:ext cx="363311" cy="369332"/>
          </a:xfrm>
          <a:prstGeom prst="rect">
            <a:avLst/>
          </a:prstGeom>
          <a:noFill/>
        </p:spPr>
        <p:txBody>
          <a:bodyPr wrap="square" rtlCol="0">
            <a:spAutoFit/>
          </a:bodyPr>
          <a:lstStyle/>
          <a:p>
            <a:r>
              <a:rPr kumimoji="1" lang="en-US" altLang="ja-JP" dirty="0"/>
              <a:t>,</a:t>
            </a:r>
            <a:endParaRPr kumimoji="1" lang="ja-JP" altLang="en-US" dirty="0"/>
          </a:p>
        </p:txBody>
      </p:sp>
      <p:sp>
        <p:nvSpPr>
          <p:cNvPr id="24" name="四角形: 角を丸くする 23">
            <a:extLst>
              <a:ext uri="{FF2B5EF4-FFF2-40B4-BE49-F238E27FC236}">
                <a16:creationId xmlns:a16="http://schemas.microsoft.com/office/drawing/2014/main" id="{9CBE91D6-1E75-E483-9B6A-8988B137E960}"/>
              </a:ext>
            </a:extLst>
          </p:cNvPr>
          <p:cNvSpPr/>
          <p:nvPr/>
        </p:nvSpPr>
        <p:spPr>
          <a:xfrm>
            <a:off x="849632" y="3218833"/>
            <a:ext cx="6383923" cy="717066"/>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5668050F-9B26-AB23-137A-4531ECF5C8A6}"/>
              </a:ext>
            </a:extLst>
          </p:cNvPr>
          <p:cNvSpPr/>
          <p:nvPr/>
        </p:nvSpPr>
        <p:spPr>
          <a:xfrm>
            <a:off x="849631" y="4592639"/>
            <a:ext cx="6383923" cy="1024389"/>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制御入力の方向を表す単位ベクトル</a:t>
            </a:r>
            <a:endParaRPr lang="en-US" altLang="ja-JP" dirty="0"/>
          </a:p>
          <a:p>
            <a:endParaRPr kumimoji="1" lang="en-US" altLang="ja-JP" dirty="0"/>
          </a:p>
          <a:p>
            <a:endParaRPr lang="en-US" altLang="ja-JP" dirty="0"/>
          </a:p>
          <a:p>
            <a:r>
              <a:rPr kumimoji="1" lang="ja-JP" altLang="en-US" dirty="0"/>
              <a:t>目標点から経路に沿って進んだ位置ベクトル</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追従のためのベクトル量を決める</a:t>
            </a:r>
          </a:p>
        </p:txBody>
      </p:sp>
      <p:pic>
        <p:nvPicPr>
          <p:cNvPr id="6" name="グラフィックス 5">
            <a:extLst>
              <a:ext uri="{FF2B5EF4-FFF2-40B4-BE49-F238E27FC236}">
                <a16:creationId xmlns:a16="http://schemas.microsoft.com/office/drawing/2014/main" id="{48173449-AF84-0E5D-7F45-DBBC8EE5D7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8008" y="2009807"/>
            <a:ext cx="1748412" cy="405429"/>
          </a:xfrm>
          <a:prstGeom prst="rect">
            <a:avLst/>
          </a:prstGeom>
        </p:spPr>
      </p:pic>
      <p:pic>
        <p:nvPicPr>
          <p:cNvPr id="7" name="グラフィックス 6">
            <a:extLst>
              <a:ext uri="{FF2B5EF4-FFF2-40B4-BE49-F238E27FC236}">
                <a16:creationId xmlns:a16="http://schemas.microsoft.com/office/drawing/2014/main" id="{AB2B20D7-D638-77FE-8671-29620046BE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8008" y="3512660"/>
            <a:ext cx="3717254" cy="374607"/>
          </a:xfrm>
          <a:prstGeom prst="rect">
            <a:avLst/>
          </a:prstGeom>
        </p:spPr>
      </p:pic>
      <p:sp>
        <p:nvSpPr>
          <p:cNvPr id="8" name="四角形: 角を丸くする 7">
            <a:extLst>
              <a:ext uri="{FF2B5EF4-FFF2-40B4-BE49-F238E27FC236}">
                <a16:creationId xmlns:a16="http://schemas.microsoft.com/office/drawing/2014/main" id="{8152E329-3580-D37C-346E-BF3CDFC98F9A}"/>
              </a:ext>
            </a:extLst>
          </p:cNvPr>
          <p:cNvSpPr/>
          <p:nvPr/>
        </p:nvSpPr>
        <p:spPr>
          <a:xfrm>
            <a:off x="2201682" y="3464831"/>
            <a:ext cx="672147" cy="470261"/>
          </a:xfrm>
          <a:prstGeom prst="roundRect">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8034C8C7-EB4F-1B7A-F11A-59FF03633DAF}"/>
              </a:ext>
            </a:extLst>
          </p:cNvPr>
          <p:cNvSpPr/>
          <p:nvPr/>
        </p:nvSpPr>
        <p:spPr>
          <a:xfrm>
            <a:off x="3935550" y="3464832"/>
            <a:ext cx="790726" cy="470261"/>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63AF0582-AE53-EA54-BF27-F1D2539FD4E1}"/>
              </a:ext>
            </a:extLst>
          </p:cNvPr>
          <p:cNvSpPr/>
          <p:nvPr/>
        </p:nvSpPr>
        <p:spPr>
          <a:xfrm>
            <a:off x="1058008" y="4265633"/>
            <a:ext cx="2483142" cy="766883"/>
          </a:xfrm>
          <a:prstGeom prst="wedgeRoundRectCallout">
            <a:avLst>
              <a:gd name="adj1" fmla="val 7888"/>
              <a:gd name="adj2" fmla="val -73032"/>
              <a:gd name="adj3" fmla="val 16667"/>
            </a:avLst>
          </a:prstGeom>
          <a:noFill/>
          <a:ln w="38100" cap="flat" cmpd="sng" algn="ctr">
            <a:solidFill>
              <a:srgbClr val="92D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rgbClr val="92D050"/>
                </a:solidFill>
              </a:rPr>
              <a:t>追従目標点へ</a:t>
            </a:r>
            <a:br>
              <a:rPr kumimoji="1" lang="en-US" altLang="ja-JP" dirty="0">
                <a:solidFill>
                  <a:srgbClr val="92D050"/>
                </a:solidFill>
              </a:rPr>
            </a:br>
            <a:r>
              <a:rPr kumimoji="1" lang="ja-JP" altLang="en-US" dirty="0">
                <a:solidFill>
                  <a:srgbClr val="92D050"/>
                </a:solidFill>
              </a:rPr>
              <a:t>向かおうとする量</a:t>
            </a:r>
            <a:endParaRPr kumimoji="1" lang="en-US" altLang="ja-JP" dirty="0">
              <a:solidFill>
                <a:srgbClr val="92D050"/>
              </a:solidFill>
            </a:endParaRPr>
          </a:p>
        </p:txBody>
      </p:sp>
      <p:sp>
        <p:nvSpPr>
          <p:cNvPr id="11" name="吹き出し: 角を丸めた四角形 10">
            <a:extLst>
              <a:ext uri="{FF2B5EF4-FFF2-40B4-BE49-F238E27FC236}">
                <a16:creationId xmlns:a16="http://schemas.microsoft.com/office/drawing/2014/main" id="{437F72BF-22C7-F715-E9E3-9F9956E7C940}"/>
              </a:ext>
            </a:extLst>
          </p:cNvPr>
          <p:cNvSpPr/>
          <p:nvPr/>
        </p:nvSpPr>
        <p:spPr>
          <a:xfrm>
            <a:off x="3935550" y="4265633"/>
            <a:ext cx="2483141" cy="766883"/>
          </a:xfrm>
          <a:prstGeom prst="wedgeRoundRectCallout">
            <a:avLst>
              <a:gd name="adj1" fmla="val -37338"/>
              <a:gd name="adj2" fmla="val -73032"/>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リーダーに</a:t>
            </a:r>
            <a:br>
              <a:rPr kumimoji="1" lang="en-US" altLang="ja-JP" dirty="0"/>
            </a:br>
            <a:r>
              <a:rPr kumimoji="1" lang="ja-JP" altLang="en-US" dirty="0"/>
              <a:t>追い付こうとする量</a:t>
            </a:r>
          </a:p>
        </p:txBody>
      </p:sp>
      <p:sp>
        <p:nvSpPr>
          <p:cNvPr id="12" name="四角形: 角を丸くする 11">
            <a:extLst>
              <a:ext uri="{FF2B5EF4-FFF2-40B4-BE49-F238E27FC236}">
                <a16:creationId xmlns:a16="http://schemas.microsoft.com/office/drawing/2014/main" id="{30FB362F-1F58-56C2-57DE-9C2DB9E77C75}"/>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r>
              <a:rPr kumimoji="1" lang="en-US" altLang="ja-JP" dirty="0" err="1"/>
              <a:t>venv</a:t>
            </a:r>
            <a:r>
              <a:rPr kumimoji="1" lang="en-US" altLang="ja-JP" dirty="0"/>
              <a:t>; python</a:t>
            </a:r>
            <a:r>
              <a:rPr kumimoji="1" lang="ja-JP" altLang="en-US" dirty="0"/>
              <a:t>標準のミニマルなアプローチ</a:t>
            </a:r>
            <a:endParaRPr kumimoji="1" lang="en-US" altLang="ja-JP" dirty="0"/>
          </a:p>
          <a:p>
            <a:pPr lvl="1"/>
            <a:r>
              <a:rPr lang="ja-JP" altLang="en-US" dirty="0"/>
              <a:t>依存関係をプロジェクトごとに閉じて管理</a:t>
            </a:r>
            <a:endParaRPr lang="en-US" altLang="ja-JP" dirty="0"/>
          </a:p>
          <a:p>
            <a:pPr lvl="1"/>
            <a:r>
              <a:rPr lang="ja-JP" altLang="en-US" dirty="0"/>
              <a:t>公式パッケージインストーラ</a:t>
            </a:r>
            <a:r>
              <a:rPr lang="en-US" altLang="ja-JP" dirty="0"/>
              <a:t>pip</a:t>
            </a:r>
            <a:r>
              <a:rPr lang="ja-JP" altLang="en-US" dirty="0"/>
              <a:t>とパッケージリポジトリ</a:t>
            </a:r>
            <a:r>
              <a:rPr lang="en-US" altLang="ja-JP" dirty="0" err="1"/>
              <a:t>PyPI</a:t>
            </a:r>
            <a:r>
              <a:rPr lang="ja-JP" altLang="en-US" dirty="0"/>
              <a:t>を</a:t>
            </a:r>
            <a:br>
              <a:rPr lang="en-US" altLang="ja-JP" dirty="0"/>
            </a:br>
            <a:r>
              <a:rPr lang="ja-JP" altLang="en-US" dirty="0"/>
              <a:t>そのまま利用し，膨大なライブラリを利用可能</a:t>
            </a:r>
            <a:endParaRPr lang="en-US" altLang="ja-JP" dirty="0"/>
          </a:p>
          <a:p>
            <a:pPr marL="0" indent="0">
              <a:buNone/>
            </a:pPr>
            <a:endParaRPr kumimoji="1" lang="en-US" altLang="ja-JP" dirty="0"/>
          </a:p>
          <a:p>
            <a:r>
              <a:rPr kumimoji="1" lang="en-US" altLang="ja-JP" dirty="0"/>
              <a:t>Anaconda; </a:t>
            </a:r>
            <a:r>
              <a:rPr kumimoji="1" lang="ja-JP" altLang="en-US" dirty="0"/>
              <a:t>データサイエンスの為の統合プラットフォーム</a:t>
            </a:r>
            <a:endParaRPr kumimoji="1" lang="en-US" altLang="ja-JP" dirty="0"/>
          </a:p>
          <a:p>
            <a:pPr lvl="1"/>
            <a:r>
              <a:rPr kumimoji="1" lang="en-US" altLang="ja-JP" dirty="0" err="1"/>
              <a:t>Conda</a:t>
            </a:r>
            <a:r>
              <a:rPr kumimoji="1" lang="ja-JP" altLang="en-US" dirty="0"/>
              <a:t>パッケージはプリコンパイルされたバイナリとして提供．</a:t>
            </a:r>
            <a:br>
              <a:rPr kumimoji="1" lang="en-US" altLang="ja-JP" dirty="0"/>
            </a:br>
            <a:r>
              <a:rPr lang="ja-JP" altLang="en-US" dirty="0"/>
              <a:t>インストールにコンパイラ不要</a:t>
            </a:r>
            <a:endParaRPr lang="en-US" altLang="ja-JP" dirty="0"/>
          </a:p>
          <a:p>
            <a:pPr lvl="1"/>
            <a:r>
              <a:rPr kumimoji="1" lang="en-US" altLang="ja-JP" dirty="0"/>
              <a:t>Python</a:t>
            </a:r>
            <a:r>
              <a:rPr kumimoji="1" lang="ja-JP" altLang="en-US" dirty="0"/>
              <a:t>だけでなく，それが依存する</a:t>
            </a:r>
            <a:r>
              <a:rPr kumimoji="1" lang="en-US" altLang="ja-JP" dirty="0"/>
              <a:t>C/C++/R</a:t>
            </a:r>
            <a:r>
              <a:rPr kumimoji="1" lang="ja-JP" altLang="en-US" dirty="0"/>
              <a:t>といった非</a:t>
            </a:r>
            <a:r>
              <a:rPr kumimoji="1" lang="en-US" altLang="ja-JP" dirty="0"/>
              <a:t>Python</a:t>
            </a:r>
            <a:br>
              <a:rPr kumimoji="1" lang="en-US" altLang="ja-JP" dirty="0"/>
            </a:br>
            <a:r>
              <a:rPr kumimoji="1" lang="ja-JP" altLang="en-US" dirty="0"/>
              <a:t>パッケージも一括管理可能</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r>
              <a:rPr lang="ja-JP" altLang="en-US" dirty="0"/>
              <a:t>開発用</a:t>
            </a:r>
            <a:r>
              <a:rPr lang="en-US" altLang="ja-JP" dirty="0"/>
              <a:t>Linux PC</a:t>
            </a:r>
            <a:r>
              <a:rPr lang="ja-JP" altLang="en-US" dirty="0"/>
              <a:t>が届き次第，</a:t>
            </a:r>
            <a:r>
              <a:rPr lang="en-US" altLang="ja-JP" dirty="0" err="1"/>
              <a:t>IssacSim</a:t>
            </a:r>
            <a:r>
              <a:rPr lang="ja-JP" altLang="en-US" dirty="0"/>
              <a:t>へ移行．学習コスト</a:t>
            </a:r>
            <a:br>
              <a:rPr lang="en-US" altLang="ja-JP" dirty="0"/>
            </a:br>
            <a:r>
              <a:rPr lang="ja-JP" altLang="en-US" dirty="0"/>
              <a:t>を鑑み，秋学期開始までにチュートリアル完了を目標と</a:t>
            </a:r>
            <a:br>
              <a:rPr lang="en-US" altLang="ja-JP" dirty="0"/>
            </a:br>
            <a:r>
              <a:rPr lang="ja-JP" altLang="en-US" dirty="0"/>
              <a:t>する</a:t>
            </a:r>
            <a:endParaRPr lang="en-US" altLang="ja-JP" dirty="0"/>
          </a:p>
          <a:p>
            <a:endParaRPr kumimoji="1" lang="en-US" altLang="ja-JP" dirty="0"/>
          </a:p>
          <a:p>
            <a:r>
              <a:rPr kumimoji="1" lang="ja-JP" altLang="en-US" dirty="0"/>
              <a:t>非</a:t>
            </a:r>
            <a:r>
              <a:rPr kumimoji="1" lang="en-US" altLang="ja-JP" dirty="0"/>
              <a:t>GNSS</a:t>
            </a:r>
            <a:r>
              <a:rPr kumimoji="1" lang="ja-JP" altLang="en-US" dirty="0"/>
              <a:t>環境に対応可能な別手法への移管．現況の候補は</a:t>
            </a:r>
            <a:br>
              <a:rPr kumimoji="1" lang="en-US" altLang="ja-JP" dirty="0"/>
            </a:br>
            <a:endParaRPr kumimoji="1" lang="ja-JP" altLang="en-US" dirty="0"/>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907</TotalTime>
  <Words>1618</Words>
  <Application>Microsoft Office PowerPoint</Application>
  <PresentationFormat>画面に合わせる (4:3)</PresentationFormat>
  <Paragraphs>204</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非GNSS環境での フォーメーション制御に関する研究 実現へ向けた調査と今後の方針</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171</cp:revision>
  <dcterms:created xsi:type="dcterms:W3CDTF">2025-06-17T01:28:08Z</dcterms:created>
  <dcterms:modified xsi:type="dcterms:W3CDTF">2025-06-18T11:28:11Z</dcterms:modified>
</cp:coreProperties>
</file>