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60" r:id="rId1"/>
  </p:sldMasterIdLst>
  <p:notesMasterIdLst>
    <p:notesMasterId r:id="rId28"/>
  </p:notesMasterIdLst>
  <p:sldIdLst>
    <p:sldId id="256" r:id="rId2"/>
    <p:sldId id="258" r:id="rId3"/>
    <p:sldId id="269" r:id="rId4"/>
    <p:sldId id="260" r:id="rId5"/>
    <p:sldId id="259" r:id="rId6"/>
    <p:sldId id="267" r:id="rId7"/>
    <p:sldId id="268" r:id="rId8"/>
    <p:sldId id="264" r:id="rId9"/>
    <p:sldId id="261" r:id="rId10"/>
    <p:sldId id="270" r:id="rId11"/>
    <p:sldId id="263" r:id="rId12"/>
    <p:sldId id="271" r:id="rId13"/>
    <p:sldId id="272" r:id="rId14"/>
    <p:sldId id="273" r:id="rId15"/>
    <p:sldId id="274" r:id="rId16"/>
    <p:sldId id="284" r:id="rId17"/>
    <p:sldId id="283" r:id="rId18"/>
    <p:sldId id="285" r:id="rId19"/>
    <p:sldId id="286" r:id="rId20"/>
    <p:sldId id="275" r:id="rId21"/>
    <p:sldId id="279" r:id="rId22"/>
    <p:sldId id="276" r:id="rId23"/>
    <p:sldId id="278" r:id="rId24"/>
    <p:sldId id="277" r:id="rId25"/>
    <p:sldId id="280" r:id="rId26"/>
    <p:sldId id="281"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showGuides="1">
      <p:cViewPr varScale="1">
        <p:scale>
          <a:sx n="117" d="100"/>
          <a:sy n="117" d="100"/>
        </p:scale>
        <p:origin x="1470"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46E73C-CEB1-4AF0-8C66-C253898C2210}" type="datetimeFigureOut">
              <a:rPr kumimoji="1" lang="ja-JP" altLang="en-US" smtClean="0"/>
              <a:t>2025/6/18</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9F240A-D934-4781-A99C-B73B2FFC957E}" type="slidenum">
              <a:rPr kumimoji="1" lang="ja-JP" altLang="en-US" smtClean="0"/>
              <a:t>‹#›</a:t>
            </a:fld>
            <a:endParaRPr kumimoji="1" lang="ja-JP" altLang="en-US"/>
          </a:p>
        </p:txBody>
      </p:sp>
    </p:spTree>
    <p:extLst>
      <p:ext uri="{BB962C8B-B14F-4D97-AF65-F5344CB8AC3E}">
        <p14:creationId xmlns:p14="http://schemas.microsoft.com/office/powerpoint/2010/main" val="178049617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9A99B213-49C9-1C55-5F89-4B5EBB7A4AD0}"/>
              </a:ext>
            </a:extLst>
          </p:cNvPr>
          <p:cNvSpPr/>
          <p:nvPr userDrawn="1"/>
        </p:nvSpPr>
        <p:spPr>
          <a:xfrm>
            <a:off x="0" y="0"/>
            <a:ext cx="9144000" cy="3602038"/>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ctrTitle"/>
          </p:nvPr>
        </p:nvSpPr>
        <p:spPr>
          <a:xfrm>
            <a:off x="685800" y="569914"/>
            <a:ext cx="7772400" cy="2387600"/>
          </a:xfrm>
        </p:spPr>
        <p:txBody>
          <a:bodyPr anchor="ctr"/>
          <a:lstStyle>
            <a:lvl1pPr algn="ctr">
              <a:defRPr sz="6000" b="1"/>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1143000" y="3917349"/>
            <a:ext cx="6858000" cy="1655762"/>
          </a:xfrm>
        </p:spPr>
        <p:txBody>
          <a:bodyPr anchor="ct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Tree>
    <p:extLst>
      <p:ext uri="{BB962C8B-B14F-4D97-AF65-F5344CB8AC3E}">
        <p14:creationId xmlns:p14="http://schemas.microsoft.com/office/powerpoint/2010/main" val="232125430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3259224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41857182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32906341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18435632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2861640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10" name="楕円 9">
            <a:extLst>
              <a:ext uri="{FF2B5EF4-FFF2-40B4-BE49-F238E27FC236}">
                <a16:creationId xmlns:a16="http://schemas.microsoft.com/office/drawing/2014/main" id="{CBF8166D-F922-6985-3B2E-65C231CEE9EC}"/>
              </a:ext>
            </a:extLst>
          </p:cNvPr>
          <p:cNvSpPr/>
          <p:nvPr userDrawn="1"/>
        </p:nvSpPr>
        <p:spPr>
          <a:xfrm>
            <a:off x="8144860" y="150401"/>
            <a:ext cx="914400" cy="9144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title"/>
          </p:nvPr>
        </p:nvSpPr>
        <p:spPr>
          <a:xfrm>
            <a:off x="258160" y="174487"/>
            <a:ext cx="7886700" cy="890314"/>
          </a:xfrm>
        </p:spPr>
        <p:txBody>
          <a:bodyPr>
            <a:normAutofit/>
          </a:bodyPr>
          <a:lstStyle>
            <a:lvl1pPr>
              <a:defRPr sz="4000" b="1"/>
            </a:lvl1pPr>
          </a:lstStyle>
          <a:p>
            <a:r>
              <a:rPr lang="ja-JP" altLang="en-US" dirty="0"/>
              <a:t>マスター タイトルの書式設定</a:t>
            </a:r>
            <a:endParaRPr lang="en-US" dirty="0"/>
          </a:p>
        </p:txBody>
      </p:sp>
      <p:sp>
        <p:nvSpPr>
          <p:cNvPr id="3" name="Content Placeholder 2"/>
          <p:cNvSpPr>
            <a:spLocks noGrp="1"/>
          </p:cNvSpPr>
          <p:nvPr>
            <p:ph idx="1"/>
          </p:nvPr>
        </p:nvSpPr>
        <p:spPr>
          <a:xfrm>
            <a:off x="258159" y="1475909"/>
            <a:ext cx="8625709" cy="4112967"/>
          </a:xfrm>
        </p:spPr>
        <p:txBody>
          <a:bodyPr/>
          <a:lstStyle>
            <a:lvl1pPr marL="228600" indent="-228600">
              <a:buFont typeface="Wingdings" panose="05000000000000000000" pitchFamily="2" charset="2"/>
              <a:buChar char="p"/>
              <a:defRPr sz="2400"/>
            </a:lvl1pPr>
            <a:lvl2pPr marL="685800" indent="-228600">
              <a:buFont typeface="Wingdings" panose="05000000000000000000" pitchFamily="2" charset="2"/>
              <a:buChar char="p"/>
              <a:defRPr sz="2000"/>
            </a:lvl2pPr>
            <a:lvl3pPr marL="1143000" indent="-228600">
              <a:buFont typeface="Wingdings" panose="05000000000000000000" pitchFamily="2" charset="2"/>
              <a:buChar char="p"/>
              <a:defRPr sz="1800"/>
            </a:lvl3pPr>
            <a:lvl4pPr marL="1600200" indent="-228600">
              <a:buFont typeface="Wingdings" panose="05000000000000000000" pitchFamily="2" charset="2"/>
              <a:buChar char="p"/>
              <a:defRPr sz="1600"/>
            </a:lvl4pPr>
            <a:lvl5pPr marL="2057400" indent="-228600">
              <a:buFont typeface="Wingdings" panose="05000000000000000000" pitchFamily="2" charset="2"/>
              <a:buChar char="p"/>
              <a:defRPr sz="1400"/>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6" name="Slide Number Placeholder 5"/>
          <p:cNvSpPr>
            <a:spLocks noGrp="1"/>
          </p:cNvSpPr>
          <p:nvPr>
            <p:ph type="sldNum" sz="quarter" idx="12"/>
          </p:nvPr>
        </p:nvSpPr>
        <p:spPr>
          <a:xfrm>
            <a:off x="8316310" y="437081"/>
            <a:ext cx="567558" cy="365125"/>
          </a:xfrm>
        </p:spPr>
        <p:txBody>
          <a:bodyPr/>
          <a:lstStyle>
            <a:lvl1pPr algn="ctr">
              <a:defRPr sz="2400" b="1">
                <a:solidFill>
                  <a:schemeClr val="tx1"/>
                </a:solidFill>
              </a:defRPr>
            </a:lvl1pPr>
          </a:lstStyle>
          <a:p>
            <a:fld id="{55407BB7-92F5-4977-AA44-396FA1CF315E}" type="slidenum">
              <a:rPr kumimoji="1" lang="ja-JP" altLang="en-US" smtClean="0"/>
              <a:pPr/>
              <a:t>‹#›</a:t>
            </a:fld>
            <a:endParaRPr kumimoji="1" lang="ja-JP" altLang="en-US" dirty="0"/>
          </a:p>
        </p:txBody>
      </p:sp>
      <p:sp>
        <p:nvSpPr>
          <p:cNvPr id="7" name="正方形/長方形 6">
            <a:extLst>
              <a:ext uri="{FF2B5EF4-FFF2-40B4-BE49-F238E27FC236}">
                <a16:creationId xmlns:a16="http://schemas.microsoft.com/office/drawing/2014/main" id="{537D07A3-3C96-4240-645A-99A27AEB71B3}"/>
              </a:ext>
            </a:extLst>
          </p:cNvPr>
          <p:cNvSpPr/>
          <p:nvPr userDrawn="1"/>
        </p:nvSpPr>
        <p:spPr>
          <a:xfrm flipV="1">
            <a:off x="0" y="1209028"/>
            <a:ext cx="9144000" cy="65554"/>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8">
            <a:extLst>
              <a:ext uri="{FF2B5EF4-FFF2-40B4-BE49-F238E27FC236}">
                <a16:creationId xmlns:a16="http://schemas.microsoft.com/office/drawing/2014/main" id="{A6E89A5F-71BA-7D6C-A849-CB9903F31BBB}"/>
              </a:ext>
            </a:extLst>
          </p:cNvPr>
          <p:cNvSpPr>
            <a:spLocks noGrp="1"/>
          </p:cNvSpPr>
          <p:nvPr>
            <p:ph type="body" sz="quarter" idx="13"/>
          </p:nvPr>
        </p:nvSpPr>
        <p:spPr>
          <a:xfrm>
            <a:off x="258158" y="5769113"/>
            <a:ext cx="8625709" cy="914400"/>
          </a:xfrm>
        </p:spPr>
        <p:txBody>
          <a:bodyPr anchor="ctr"/>
          <a:lstStyle>
            <a:lvl1pPr marL="0" indent="0" algn="ctr">
              <a:buFontTx/>
              <a:buNone/>
              <a:defRPr/>
            </a:lvl1pPr>
          </a:lstStyle>
          <a:p>
            <a:pPr lvl="0"/>
            <a:r>
              <a:rPr kumimoji="1" lang="ja-JP" altLang="en-US"/>
              <a:t>マスター テキストの書式設定</a:t>
            </a:r>
          </a:p>
        </p:txBody>
      </p:sp>
    </p:spTree>
    <p:extLst>
      <p:ext uri="{BB962C8B-B14F-4D97-AF65-F5344CB8AC3E}">
        <p14:creationId xmlns:p14="http://schemas.microsoft.com/office/powerpoint/2010/main" val="955693753"/>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タイトルとコンテンツ">
    <p:spTree>
      <p:nvGrpSpPr>
        <p:cNvPr id="1" name=""/>
        <p:cNvGrpSpPr/>
        <p:nvPr/>
      </p:nvGrpSpPr>
      <p:grpSpPr>
        <a:xfrm>
          <a:off x="0" y="0"/>
          <a:ext cx="0" cy="0"/>
          <a:chOff x="0" y="0"/>
          <a:chExt cx="0" cy="0"/>
        </a:xfrm>
      </p:grpSpPr>
      <p:sp>
        <p:nvSpPr>
          <p:cNvPr id="4" name="楕円 3">
            <a:extLst>
              <a:ext uri="{FF2B5EF4-FFF2-40B4-BE49-F238E27FC236}">
                <a16:creationId xmlns:a16="http://schemas.microsoft.com/office/drawing/2014/main" id="{508D8927-5232-D1C3-152E-1C8EECAA67F3}"/>
              </a:ext>
            </a:extLst>
          </p:cNvPr>
          <p:cNvSpPr/>
          <p:nvPr userDrawn="1"/>
        </p:nvSpPr>
        <p:spPr>
          <a:xfrm>
            <a:off x="8144860" y="150401"/>
            <a:ext cx="914400" cy="9144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title"/>
          </p:nvPr>
        </p:nvSpPr>
        <p:spPr>
          <a:xfrm>
            <a:off x="258160" y="174487"/>
            <a:ext cx="7886700" cy="890314"/>
          </a:xfrm>
        </p:spPr>
        <p:txBody>
          <a:bodyPr>
            <a:normAutofit/>
          </a:bodyPr>
          <a:lstStyle>
            <a:lvl1pPr>
              <a:defRPr sz="4000" b="1" i="0"/>
            </a:lvl1pPr>
          </a:lstStyle>
          <a:p>
            <a:r>
              <a:rPr lang="ja-JP" altLang="en-US" dirty="0"/>
              <a:t>マスター タイトルの書式設定</a:t>
            </a:r>
            <a:endParaRPr lang="en-US" dirty="0"/>
          </a:p>
        </p:txBody>
      </p:sp>
      <p:sp>
        <p:nvSpPr>
          <p:cNvPr id="3" name="Content Placeholder 2"/>
          <p:cNvSpPr>
            <a:spLocks noGrp="1"/>
          </p:cNvSpPr>
          <p:nvPr>
            <p:ph idx="1"/>
          </p:nvPr>
        </p:nvSpPr>
        <p:spPr>
          <a:xfrm>
            <a:off x="258159" y="1475909"/>
            <a:ext cx="8625709" cy="5207604"/>
          </a:xfrm>
        </p:spPr>
        <p:txBody>
          <a:bodyPr/>
          <a:lstStyle>
            <a:lvl1pPr marL="228600" indent="-228600">
              <a:buFont typeface="Wingdings" panose="05000000000000000000" pitchFamily="2" charset="2"/>
              <a:buChar char="p"/>
              <a:defRPr sz="2400"/>
            </a:lvl1pPr>
            <a:lvl2pPr marL="685800" indent="-228600">
              <a:buFont typeface="Wingdings" panose="05000000000000000000" pitchFamily="2" charset="2"/>
              <a:buChar char="p"/>
              <a:defRPr sz="2000"/>
            </a:lvl2pPr>
            <a:lvl3pPr marL="1143000" indent="-228600">
              <a:buFont typeface="Wingdings" panose="05000000000000000000" pitchFamily="2" charset="2"/>
              <a:buChar char="p"/>
              <a:defRPr sz="1800"/>
            </a:lvl3pPr>
            <a:lvl4pPr marL="1600200" indent="-228600">
              <a:buFont typeface="Wingdings" panose="05000000000000000000" pitchFamily="2" charset="2"/>
              <a:buChar char="p"/>
              <a:defRPr sz="1600"/>
            </a:lvl4pPr>
            <a:lvl5pPr marL="2057400" indent="-228600">
              <a:buFont typeface="Wingdings" panose="05000000000000000000" pitchFamily="2" charset="2"/>
              <a:buChar char="p"/>
              <a:defRPr sz="1400"/>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6" name="Slide Number Placeholder 5"/>
          <p:cNvSpPr>
            <a:spLocks noGrp="1"/>
          </p:cNvSpPr>
          <p:nvPr>
            <p:ph type="sldNum" sz="quarter" idx="12"/>
          </p:nvPr>
        </p:nvSpPr>
        <p:spPr>
          <a:xfrm>
            <a:off x="8316310" y="437081"/>
            <a:ext cx="567558" cy="365125"/>
          </a:xfrm>
        </p:spPr>
        <p:txBody>
          <a:bodyPr/>
          <a:lstStyle>
            <a:lvl1pPr algn="ctr">
              <a:defRPr sz="2400" b="1">
                <a:solidFill>
                  <a:schemeClr val="tx1"/>
                </a:solidFill>
              </a:defRPr>
            </a:lvl1pPr>
          </a:lstStyle>
          <a:p>
            <a:fld id="{55407BB7-92F5-4977-AA44-396FA1CF315E}" type="slidenum">
              <a:rPr kumimoji="1" lang="ja-JP" altLang="en-US" smtClean="0"/>
              <a:pPr/>
              <a:t>‹#›</a:t>
            </a:fld>
            <a:endParaRPr kumimoji="1" lang="ja-JP" altLang="en-US" dirty="0"/>
          </a:p>
        </p:txBody>
      </p:sp>
      <p:sp>
        <p:nvSpPr>
          <p:cNvPr id="7" name="正方形/長方形 6">
            <a:extLst>
              <a:ext uri="{FF2B5EF4-FFF2-40B4-BE49-F238E27FC236}">
                <a16:creationId xmlns:a16="http://schemas.microsoft.com/office/drawing/2014/main" id="{537D07A3-3C96-4240-645A-99A27AEB71B3}"/>
              </a:ext>
            </a:extLst>
          </p:cNvPr>
          <p:cNvSpPr/>
          <p:nvPr userDrawn="1"/>
        </p:nvSpPr>
        <p:spPr>
          <a:xfrm flipV="1">
            <a:off x="0" y="1209028"/>
            <a:ext cx="9144000" cy="65554"/>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0691047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10" name="正方形/長方形 9">
            <a:extLst>
              <a:ext uri="{FF2B5EF4-FFF2-40B4-BE49-F238E27FC236}">
                <a16:creationId xmlns:a16="http://schemas.microsoft.com/office/drawing/2014/main" id="{52455CF0-0F85-BB49-9FB6-32FAEAB5B798}"/>
              </a:ext>
            </a:extLst>
          </p:cNvPr>
          <p:cNvSpPr/>
          <p:nvPr userDrawn="1"/>
        </p:nvSpPr>
        <p:spPr>
          <a:xfrm>
            <a:off x="-1" y="0"/>
            <a:ext cx="1102380" cy="6858000"/>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332860A3-E525-CE4C-8ED0-AEFB0A26B406}"/>
              </a:ext>
            </a:extLst>
          </p:cNvPr>
          <p:cNvSpPr/>
          <p:nvPr userDrawn="1"/>
        </p:nvSpPr>
        <p:spPr>
          <a:xfrm>
            <a:off x="8144860" y="150401"/>
            <a:ext cx="914400" cy="9144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Slide Number Placeholder 5">
            <a:extLst>
              <a:ext uri="{FF2B5EF4-FFF2-40B4-BE49-F238E27FC236}">
                <a16:creationId xmlns:a16="http://schemas.microsoft.com/office/drawing/2014/main" id="{D552728F-6318-C0C2-065A-59A6CD3F955F}"/>
              </a:ext>
            </a:extLst>
          </p:cNvPr>
          <p:cNvSpPr txBox="1">
            <a:spLocks/>
          </p:cNvSpPr>
          <p:nvPr userDrawn="1"/>
        </p:nvSpPr>
        <p:spPr>
          <a:xfrm>
            <a:off x="8316310" y="437081"/>
            <a:ext cx="567558" cy="365125"/>
          </a:xfrm>
          <a:prstGeom prst="rect">
            <a:avLst/>
          </a:prstGeom>
        </p:spPr>
        <p:txBody>
          <a:bodyPr vert="horz" lIns="91440" tIns="45720" rIns="91440" bIns="45720" rtlCol="0" anchor="ctr"/>
          <a:lstStyle>
            <a:defPPr>
              <a:defRPr lang="en-US"/>
            </a:defPPr>
            <a:lvl1pPr marL="0" algn="ctr" defTabSz="457200" rtl="0" eaLnBrk="1" latinLnBrk="0" hangingPunct="1">
              <a:defRPr sz="24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5407BB7-92F5-4977-AA44-396FA1CF315E}" type="slidenum">
              <a:rPr kumimoji="1" lang="ja-JP" altLang="en-US" b="1" smtClean="0"/>
              <a:pPr/>
              <a:t>‹#›</a:t>
            </a:fld>
            <a:endParaRPr kumimoji="1" lang="ja-JP" altLang="en-US" b="1" dirty="0"/>
          </a:p>
        </p:txBody>
      </p:sp>
      <p:sp>
        <p:nvSpPr>
          <p:cNvPr id="9" name="テキスト プレースホルダー 8">
            <a:extLst>
              <a:ext uri="{FF2B5EF4-FFF2-40B4-BE49-F238E27FC236}">
                <a16:creationId xmlns:a16="http://schemas.microsoft.com/office/drawing/2014/main" id="{571091FA-5B58-6BB9-4A19-D937B4F3B154}"/>
              </a:ext>
            </a:extLst>
          </p:cNvPr>
          <p:cNvSpPr>
            <a:spLocks noGrp="1"/>
          </p:cNvSpPr>
          <p:nvPr>
            <p:ph type="body" sz="quarter" idx="10"/>
          </p:nvPr>
        </p:nvSpPr>
        <p:spPr>
          <a:xfrm>
            <a:off x="1277772" y="551793"/>
            <a:ext cx="7606095" cy="5778062"/>
          </a:xfrm>
        </p:spPr>
        <p:txBody>
          <a:bodyPr/>
          <a:lstStyle>
            <a:lvl1pPr marL="228600" indent="-228600">
              <a:buFont typeface="Wingdings" panose="05000000000000000000" pitchFamily="2" charset="2"/>
              <a:buChar char="p"/>
              <a:defRPr/>
            </a:lvl1pPr>
            <a:lvl2pPr marL="685800" indent="-228600">
              <a:buFont typeface="Wingdings" panose="05000000000000000000" pitchFamily="2" charset="2"/>
              <a:buChar char="p"/>
              <a:defRPr/>
            </a:lvl2pPr>
            <a:lvl3pPr marL="1143000" indent="-228600">
              <a:buFont typeface="Wingdings" panose="05000000000000000000" pitchFamily="2" charset="2"/>
              <a:buChar char="p"/>
              <a:defRPr/>
            </a:lvl3pPr>
            <a:lvl4pPr marL="1600200" indent="-228600">
              <a:buFont typeface="Wingdings" panose="05000000000000000000" pitchFamily="2" charset="2"/>
              <a:buChar char="p"/>
              <a:defRPr/>
            </a:lvl4pPr>
            <a:lvl5pPr marL="2057400" indent="-228600">
              <a:buFont typeface="Wingdings" panose="05000000000000000000" pitchFamily="2" charset="2"/>
              <a:buChar char="p"/>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3988215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8" name="楕円 7">
            <a:extLst>
              <a:ext uri="{FF2B5EF4-FFF2-40B4-BE49-F238E27FC236}">
                <a16:creationId xmlns:a16="http://schemas.microsoft.com/office/drawing/2014/main" id="{88155AE5-5C4C-6C2B-2052-CBC59C679B74}"/>
              </a:ext>
            </a:extLst>
          </p:cNvPr>
          <p:cNvSpPr/>
          <p:nvPr userDrawn="1"/>
        </p:nvSpPr>
        <p:spPr>
          <a:xfrm>
            <a:off x="8144860" y="150401"/>
            <a:ext cx="914400" cy="9144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Content Placeholder 2"/>
          <p:cNvSpPr>
            <a:spLocks noGrp="1"/>
          </p:cNvSpPr>
          <p:nvPr>
            <p:ph sz="half" idx="1"/>
          </p:nvPr>
        </p:nvSpPr>
        <p:spPr>
          <a:xfrm>
            <a:off x="628650" y="1418809"/>
            <a:ext cx="3886200" cy="5264704"/>
          </a:xfrm>
        </p:spPr>
        <p:txBody>
          <a:bodyPr/>
          <a:lstStyle>
            <a:lvl1pPr marL="228600" indent="-228600">
              <a:buFont typeface="Wingdings" panose="05000000000000000000" pitchFamily="2" charset="2"/>
              <a:buChar char="p"/>
              <a:defRPr sz="2400"/>
            </a:lvl1pPr>
            <a:lvl2pPr marL="685800" indent="-228600">
              <a:buFont typeface="Wingdings" panose="05000000000000000000" pitchFamily="2" charset="2"/>
              <a:buChar char="p"/>
              <a:defRPr sz="2000"/>
            </a:lvl2pPr>
            <a:lvl3pPr marL="1143000" indent="-228600">
              <a:buFont typeface="Wingdings" panose="05000000000000000000" pitchFamily="2" charset="2"/>
              <a:buChar char="p"/>
              <a:defRPr sz="1800"/>
            </a:lvl3pPr>
            <a:lvl4pPr marL="1600200" indent="-228600">
              <a:buFont typeface="Wingdings" panose="05000000000000000000" pitchFamily="2" charset="2"/>
              <a:buChar char="p"/>
              <a:defRPr sz="1600"/>
            </a:lvl4pPr>
            <a:lvl5pPr marL="2057400" indent="-228600">
              <a:buFont typeface="Wingdings" panose="05000000000000000000" pitchFamily="2" charset="2"/>
              <a:buChar char="p"/>
              <a:defRPr sz="1600"/>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Content Placeholder 3"/>
          <p:cNvSpPr>
            <a:spLocks noGrp="1"/>
          </p:cNvSpPr>
          <p:nvPr>
            <p:ph sz="half" idx="2"/>
          </p:nvPr>
        </p:nvSpPr>
        <p:spPr>
          <a:xfrm>
            <a:off x="4629150" y="1418809"/>
            <a:ext cx="3886200" cy="5264704"/>
          </a:xfrm>
        </p:spPr>
        <p:txBody>
          <a:bodyPr/>
          <a:lstStyle>
            <a:lvl1pPr marL="228600" indent="-228600">
              <a:buFont typeface="Wingdings" panose="05000000000000000000" pitchFamily="2" charset="2"/>
              <a:buChar char="p"/>
              <a:defRPr sz="2400"/>
            </a:lvl1pPr>
            <a:lvl2pPr marL="685800" indent="-228600">
              <a:buFont typeface="Wingdings" panose="05000000000000000000" pitchFamily="2" charset="2"/>
              <a:buChar char="p"/>
              <a:defRPr sz="2000"/>
            </a:lvl2pPr>
            <a:lvl3pPr marL="1143000" indent="-228600">
              <a:buFont typeface="Wingdings" panose="05000000000000000000" pitchFamily="2" charset="2"/>
              <a:buChar char="p"/>
              <a:defRPr sz="1800"/>
            </a:lvl3pPr>
            <a:lvl4pPr marL="1600200" indent="-228600">
              <a:buFont typeface="Wingdings" panose="05000000000000000000" pitchFamily="2" charset="2"/>
              <a:buChar char="p"/>
              <a:defRPr sz="1600"/>
            </a:lvl4pPr>
            <a:lvl5pPr marL="2057400" indent="-228600">
              <a:buFont typeface="Wingdings" panose="05000000000000000000" pitchFamily="2" charset="2"/>
              <a:buChar char="p"/>
              <a:defRPr sz="1600"/>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9" name="Title 1">
            <a:extLst>
              <a:ext uri="{FF2B5EF4-FFF2-40B4-BE49-F238E27FC236}">
                <a16:creationId xmlns:a16="http://schemas.microsoft.com/office/drawing/2014/main" id="{1BA86F5D-87DF-CE49-554B-5DBD1E8743C1}"/>
              </a:ext>
            </a:extLst>
          </p:cNvPr>
          <p:cNvSpPr>
            <a:spLocks noGrp="1"/>
          </p:cNvSpPr>
          <p:nvPr>
            <p:ph type="title"/>
          </p:nvPr>
        </p:nvSpPr>
        <p:spPr>
          <a:xfrm>
            <a:off x="258160" y="174487"/>
            <a:ext cx="7886700" cy="890314"/>
          </a:xfrm>
        </p:spPr>
        <p:txBody>
          <a:bodyPr>
            <a:normAutofit/>
          </a:bodyPr>
          <a:lstStyle>
            <a:lvl1pPr>
              <a:defRPr sz="4000" b="1" i="0"/>
            </a:lvl1pPr>
          </a:lstStyle>
          <a:p>
            <a:r>
              <a:rPr lang="ja-JP" altLang="en-US" dirty="0"/>
              <a:t>マスター タイトルの書式設定</a:t>
            </a:r>
            <a:endParaRPr lang="en-US" dirty="0"/>
          </a:p>
        </p:txBody>
      </p:sp>
      <p:sp>
        <p:nvSpPr>
          <p:cNvPr id="11" name="正方形/長方形 10">
            <a:extLst>
              <a:ext uri="{FF2B5EF4-FFF2-40B4-BE49-F238E27FC236}">
                <a16:creationId xmlns:a16="http://schemas.microsoft.com/office/drawing/2014/main" id="{73B09189-5843-0C59-2E1C-45143BAB3574}"/>
              </a:ext>
            </a:extLst>
          </p:cNvPr>
          <p:cNvSpPr/>
          <p:nvPr userDrawn="1"/>
        </p:nvSpPr>
        <p:spPr>
          <a:xfrm flipV="1">
            <a:off x="0" y="1209028"/>
            <a:ext cx="9144000" cy="65554"/>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Slide Number Placeholder 5">
            <a:extLst>
              <a:ext uri="{FF2B5EF4-FFF2-40B4-BE49-F238E27FC236}">
                <a16:creationId xmlns:a16="http://schemas.microsoft.com/office/drawing/2014/main" id="{6E1553C5-A178-928B-9744-EB5BCC434265}"/>
              </a:ext>
            </a:extLst>
          </p:cNvPr>
          <p:cNvSpPr>
            <a:spLocks noGrp="1"/>
          </p:cNvSpPr>
          <p:nvPr>
            <p:ph type="sldNum" sz="quarter" idx="12"/>
          </p:nvPr>
        </p:nvSpPr>
        <p:spPr>
          <a:xfrm>
            <a:off x="8316310" y="437081"/>
            <a:ext cx="567558" cy="365125"/>
          </a:xfrm>
        </p:spPr>
        <p:txBody>
          <a:bodyPr/>
          <a:lstStyle>
            <a:lvl1pPr algn="ctr">
              <a:defRPr sz="2400" b="1">
                <a:solidFill>
                  <a:schemeClr val="tx1"/>
                </a:solidFill>
              </a:defRPr>
            </a:lvl1pPr>
          </a:lstStyle>
          <a:p>
            <a:fld id="{55407BB7-92F5-4977-AA44-396FA1CF315E}" type="slidenum">
              <a:rPr kumimoji="1" lang="ja-JP" altLang="en-US" smtClean="0"/>
              <a:pPr/>
              <a:t>‹#›</a:t>
            </a:fld>
            <a:endParaRPr kumimoji="1" lang="ja-JP" altLang="en-US" dirty="0"/>
          </a:p>
        </p:txBody>
      </p:sp>
    </p:spTree>
    <p:extLst>
      <p:ext uri="{BB962C8B-B14F-4D97-AF65-F5344CB8AC3E}">
        <p14:creationId xmlns:p14="http://schemas.microsoft.com/office/powerpoint/2010/main" val="3125801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3108949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1286521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ユーザー設定レイアウト">
    <p:spTree>
      <p:nvGrpSpPr>
        <p:cNvPr id="1" name=""/>
        <p:cNvGrpSpPr/>
        <p:nvPr/>
      </p:nvGrpSpPr>
      <p:grpSpPr>
        <a:xfrm>
          <a:off x="0" y="0"/>
          <a:ext cx="0" cy="0"/>
          <a:chOff x="0" y="0"/>
          <a:chExt cx="0" cy="0"/>
        </a:xfrm>
      </p:grpSpPr>
      <p:sp>
        <p:nvSpPr>
          <p:cNvPr id="7" name="四角形: 角を丸くする 6">
            <a:extLst>
              <a:ext uri="{FF2B5EF4-FFF2-40B4-BE49-F238E27FC236}">
                <a16:creationId xmlns:a16="http://schemas.microsoft.com/office/drawing/2014/main" id="{3D85D274-A87C-68D2-79C5-E1A43092F900}"/>
              </a:ext>
            </a:extLst>
          </p:cNvPr>
          <p:cNvSpPr/>
          <p:nvPr userDrawn="1"/>
        </p:nvSpPr>
        <p:spPr>
          <a:xfrm>
            <a:off x="333756" y="1033272"/>
            <a:ext cx="8476488" cy="4791456"/>
          </a:xfrm>
          <a:prstGeom prst="round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B66D844-1E26-3809-131E-E482782D1688}"/>
              </a:ext>
            </a:extLst>
          </p:cNvPr>
          <p:cNvSpPr>
            <a:spLocks noGrp="1"/>
          </p:cNvSpPr>
          <p:nvPr>
            <p:ph type="title"/>
          </p:nvPr>
        </p:nvSpPr>
        <p:spPr>
          <a:xfrm>
            <a:off x="628650" y="2766218"/>
            <a:ext cx="7886700" cy="1325563"/>
          </a:xfrm>
        </p:spPr>
        <p:txBody>
          <a:bodyPr/>
          <a:lstStyle/>
          <a:p>
            <a:r>
              <a:rPr kumimoji="1" lang="ja-JP" altLang="en-US" dirty="0"/>
              <a:t>マスター タイトルの書式設定</a:t>
            </a:r>
          </a:p>
        </p:txBody>
      </p:sp>
    </p:spTree>
    <p:extLst>
      <p:ext uri="{BB962C8B-B14F-4D97-AF65-F5344CB8AC3E}">
        <p14:creationId xmlns:p14="http://schemas.microsoft.com/office/powerpoint/2010/main" val="2688355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512662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ED794AB-D91E-402F-B407-587A4C29DC8B}" type="datetimeFigureOut">
              <a:rPr kumimoji="1" lang="ja-JP" altLang="en-US" smtClean="0"/>
              <a:t>2025/6/18</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21405510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73" r:id="rId4"/>
    <p:sldLayoutId id="2147483664" r:id="rId5"/>
    <p:sldLayoutId id="2147483663" r:id="rId6"/>
    <p:sldLayoutId id="2147483665" r:id="rId7"/>
    <p:sldLayoutId id="2147483674" r:id="rId8"/>
    <p:sldLayoutId id="2147483666" r:id="rId9"/>
    <p:sldLayoutId id="2147483667" r:id="rId10"/>
    <p:sldLayoutId id="2147483668" r:id="rId11"/>
    <p:sldLayoutId id="2147483669" r:id="rId12"/>
    <p:sldLayoutId id="2147483670" r:id="rId13"/>
    <p:sldLayoutId id="2147483671" r:id="rId14"/>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12.xml.rels><?xml version="1.0" encoding="UTF-8" standalone="yes"?>
<Relationships xmlns="http://schemas.openxmlformats.org/package/2006/relationships"><Relationship Id="rId8" Type="http://schemas.openxmlformats.org/officeDocument/2006/relationships/image" Target="../media/image10.svg"/><Relationship Id="rId7"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0.png"/><Relationship Id="rId10" Type="http://schemas.openxmlformats.org/officeDocument/2006/relationships/image" Target="../media/image12.svg"/><Relationship Id="rId4" Type="http://schemas.openxmlformats.org/officeDocument/2006/relationships/image" Target="../media/image6.png"/><Relationship Id="rId9"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sv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svg"/><Relationship Id="rId7" Type="http://schemas.openxmlformats.org/officeDocument/2006/relationships/image" Target="../media/image24.sv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svg"/><Relationship Id="rId4" Type="http://schemas.openxmlformats.org/officeDocument/2006/relationships/image" Target="../media/image21.png"/><Relationship Id="rId9" Type="http://schemas.openxmlformats.org/officeDocument/2006/relationships/image" Target="../media/image26.svg"/></Relationships>
</file>

<file path=ppt/slides/_rels/slide15.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sv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B676C7-0BDD-BB35-26E9-7D75111227C0}"/>
              </a:ext>
            </a:extLst>
          </p:cNvPr>
          <p:cNvSpPr>
            <a:spLocks noGrp="1"/>
          </p:cNvSpPr>
          <p:nvPr>
            <p:ph type="ctrTitle"/>
          </p:nvPr>
        </p:nvSpPr>
        <p:spPr>
          <a:xfrm>
            <a:off x="435263" y="553051"/>
            <a:ext cx="8273473" cy="2387600"/>
          </a:xfrm>
        </p:spPr>
        <p:txBody>
          <a:bodyPr>
            <a:normAutofit fontScale="90000"/>
          </a:bodyPr>
          <a:lstStyle/>
          <a:p>
            <a:r>
              <a:rPr lang="ja-JP" altLang="en-US" sz="4400" dirty="0"/>
              <a:t>非</a:t>
            </a:r>
            <a:r>
              <a:rPr lang="en-US" altLang="ja-JP" sz="4400" dirty="0"/>
              <a:t>GNSS</a:t>
            </a:r>
            <a:r>
              <a:rPr lang="ja-JP" altLang="en-US" sz="4400" dirty="0"/>
              <a:t>環境での</a:t>
            </a:r>
            <a:br>
              <a:rPr lang="en-US" altLang="ja-JP" sz="4400" dirty="0"/>
            </a:br>
            <a:r>
              <a:rPr lang="ja-JP" altLang="en-US" sz="4400" dirty="0"/>
              <a:t>フォーメーション制御に関する研究</a:t>
            </a:r>
            <a:br>
              <a:rPr lang="en-US" altLang="ja-JP" sz="4400" dirty="0"/>
            </a:br>
            <a:r>
              <a:rPr lang="ja-JP" altLang="en-US" sz="4400" dirty="0"/>
              <a:t>実現へ向けた調査と今後の方針</a:t>
            </a:r>
            <a:endParaRPr kumimoji="1" lang="ja-JP" altLang="en-US" sz="4400" dirty="0"/>
          </a:p>
        </p:txBody>
      </p:sp>
      <p:sp>
        <p:nvSpPr>
          <p:cNvPr id="3" name="字幕 2">
            <a:extLst>
              <a:ext uri="{FF2B5EF4-FFF2-40B4-BE49-F238E27FC236}">
                <a16:creationId xmlns:a16="http://schemas.microsoft.com/office/drawing/2014/main" id="{9D919FAB-864C-4C65-A774-3522667A926D}"/>
              </a:ext>
            </a:extLst>
          </p:cNvPr>
          <p:cNvSpPr>
            <a:spLocks noGrp="1"/>
          </p:cNvSpPr>
          <p:nvPr>
            <p:ph type="subTitle" idx="1"/>
          </p:nvPr>
        </p:nvSpPr>
        <p:spPr/>
        <p:txBody>
          <a:bodyPr/>
          <a:lstStyle/>
          <a:p>
            <a:r>
              <a:rPr kumimoji="1" lang="ja-JP" altLang="en-US" dirty="0"/>
              <a:t>システム制御工学研究室</a:t>
            </a:r>
            <a:endParaRPr kumimoji="1" lang="en-US" altLang="ja-JP" dirty="0"/>
          </a:p>
          <a:p>
            <a:r>
              <a:rPr lang="ja-JP" altLang="en-US" dirty="0"/>
              <a:t>学生氏名  森本 皓斗</a:t>
            </a:r>
            <a:endParaRPr lang="en-US" altLang="ja-JP" dirty="0"/>
          </a:p>
          <a:p>
            <a:r>
              <a:rPr kumimoji="1" lang="ja-JP" altLang="en-US" dirty="0"/>
              <a:t>指導教員  本仲 君子</a:t>
            </a:r>
          </a:p>
        </p:txBody>
      </p:sp>
    </p:spTree>
    <p:extLst>
      <p:ext uri="{BB962C8B-B14F-4D97-AF65-F5344CB8AC3E}">
        <p14:creationId xmlns:p14="http://schemas.microsoft.com/office/powerpoint/2010/main" val="4152150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397ED5-57F3-5FB4-1361-EF7838A5619C}"/>
              </a:ext>
            </a:extLst>
          </p:cNvPr>
          <p:cNvSpPr>
            <a:spLocks noGrp="1"/>
          </p:cNvSpPr>
          <p:nvPr>
            <p:ph type="title"/>
          </p:nvPr>
        </p:nvSpPr>
        <p:spPr/>
        <p:txBody>
          <a:bodyPr/>
          <a:lstStyle/>
          <a:p>
            <a:r>
              <a:rPr kumimoji="1" lang="en-US" altLang="ja-JP" dirty="0"/>
              <a:t>LOS</a:t>
            </a:r>
            <a:r>
              <a:rPr kumimoji="1" lang="ja-JP" altLang="en-US" dirty="0"/>
              <a:t>による追従制御</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FBE074DF-805D-0755-8699-671847DFE49C}"/>
                  </a:ext>
                </a:extLst>
              </p:cNvPr>
              <p:cNvSpPr>
                <a:spLocks noGrp="1"/>
              </p:cNvSpPr>
              <p:nvPr>
                <p:ph idx="1"/>
              </p:nvPr>
            </p:nvSpPr>
            <p:spPr/>
            <p:txBody>
              <a:bodyPr/>
              <a:lstStyle/>
              <a:p>
                <a:r>
                  <a:rPr kumimoji="1" lang="ja-JP" altLang="en-US" sz="2400" dirty="0"/>
                  <a:t>経由点</a:t>
                </a:r>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1</m:t>
                        </m:r>
                      </m:sub>
                    </m:sSub>
                  </m:oMath>
                </a14:m>
                <a:r>
                  <a:rPr kumimoji="1" lang="en-US" altLang="ja-JP" sz="2400" dirty="0"/>
                  <a:t>,</a:t>
                </a:r>
                <a:r>
                  <a:rPr lang="en-US" altLang="ja-JP" sz="2400" dirty="0"/>
                  <a:t> </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𝑝</m:t>
                        </m:r>
                      </m:e>
                      <m:sub>
                        <m:r>
                          <a:rPr lang="en-US" altLang="ja-JP" sz="2400" b="0" i="1" smtClean="0">
                            <a:latin typeface="Cambria Math" panose="02040503050406030204" pitchFamily="18" charset="0"/>
                          </a:rPr>
                          <m:t>2</m:t>
                        </m:r>
                      </m:sub>
                    </m:sSub>
                    <m:r>
                      <a:rPr lang="en-US" altLang="ja-JP" sz="2400" i="1" smtClean="0">
                        <a:latin typeface="Cambria Math" panose="02040503050406030204" pitchFamily="18" charset="0"/>
                      </a:rPr>
                      <m:t>…</m:t>
                    </m:r>
                  </m:oMath>
                </a14:m>
                <a:r>
                  <a:rPr kumimoji="1" lang="ja-JP" altLang="en-US" sz="2400" dirty="0"/>
                  <a:t>を結んだ目標経路</a:t>
                </a:r>
                <a:r>
                  <a:rPr lang="ja-JP" altLang="en-US" sz="2400" dirty="0"/>
                  <a:t>に追従</a:t>
                </a:r>
                <a:endParaRPr lang="en-US" altLang="ja-JP" sz="2400" dirty="0"/>
              </a:p>
              <a:p>
                <a:r>
                  <a:rPr kumimoji="1" lang="ja-JP" altLang="en-US" sz="2400" dirty="0"/>
                  <a:t>機体を中心とした半径</a:t>
                </a:r>
                <a:r>
                  <a:rPr kumimoji="1" lang="en-US" altLang="ja-JP" sz="2400" dirty="0"/>
                  <a:t>L</a:t>
                </a:r>
                <a:r>
                  <a:rPr kumimoji="1" lang="ja-JP" altLang="en-US" sz="2400" dirty="0"/>
                  <a:t>の円が目標とする経由点</a:t>
                </a:r>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𝑘</m:t>
                        </m:r>
                      </m:sub>
                    </m:sSub>
                  </m:oMath>
                </a14:m>
                <a:r>
                  <a:rPr kumimoji="1" lang="ja-JP" altLang="en-US" sz="2400" dirty="0"/>
                  <a:t>と</a:t>
                </a:r>
                <a:br>
                  <a:rPr kumimoji="1" lang="en-US" altLang="ja-JP" sz="2400" dirty="0"/>
                </a:br>
                <a:r>
                  <a:rPr kumimoji="1" lang="ja-JP" altLang="en-US" sz="2400" dirty="0"/>
                  <a:t>一つ前の経由点</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𝑝</m:t>
                        </m:r>
                      </m:e>
                      <m:sub>
                        <m:r>
                          <a:rPr lang="en-US" altLang="ja-JP" sz="2400" b="0" i="1" smtClean="0">
                            <a:latin typeface="Cambria Math" panose="02040503050406030204" pitchFamily="18" charset="0"/>
                          </a:rPr>
                          <m:t>𝑘</m:t>
                        </m:r>
                        <m:r>
                          <a:rPr lang="en-US" altLang="ja-JP" sz="2400" b="0" i="1" smtClean="0">
                            <a:latin typeface="Cambria Math" panose="02040503050406030204" pitchFamily="18" charset="0"/>
                          </a:rPr>
                          <m:t>−1</m:t>
                        </m:r>
                      </m:sub>
                    </m:sSub>
                  </m:oMath>
                </a14:m>
                <a:r>
                  <a:rPr kumimoji="1" lang="ja-JP" altLang="en-US" sz="2400" dirty="0"/>
                  <a:t>を結んだ線分と交差する点</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𝑝</m:t>
                        </m:r>
                      </m:e>
                      <m:sub>
                        <m:r>
                          <a:rPr lang="en-US" altLang="ja-JP" sz="2400" b="0" i="1" smtClean="0">
                            <a:latin typeface="Cambria Math" panose="02040503050406030204" pitchFamily="18" charset="0"/>
                          </a:rPr>
                          <m:t>𝑙𝑜𝑠</m:t>
                        </m:r>
                      </m:sub>
                    </m:sSub>
                  </m:oMath>
                </a14:m>
                <a:r>
                  <a:rPr kumimoji="1" lang="ja-JP" altLang="en-US" sz="2400" dirty="0"/>
                  <a:t>が</a:t>
                </a:r>
                <a:br>
                  <a:rPr kumimoji="1" lang="en-US" altLang="ja-JP" sz="2400" dirty="0"/>
                </a:br>
                <a:r>
                  <a:rPr kumimoji="1" lang="ja-JP" altLang="en-US" sz="2400" dirty="0"/>
                  <a:t>目標点</a:t>
                </a:r>
                <a:endParaRPr kumimoji="1" lang="en-US" altLang="ja-JP" sz="2400" dirty="0"/>
              </a:p>
              <a:p>
                <a:r>
                  <a:rPr kumimoji="1" lang="ja-JP" altLang="en-US" sz="2400" dirty="0"/>
                  <a:t>機体位置が</a:t>
                </a:r>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𝑘</m:t>
                        </m:r>
                      </m:sub>
                    </m:sSub>
                  </m:oMath>
                </a14:m>
                <a:r>
                  <a:rPr kumimoji="1" lang="ja-JP" altLang="en-US" sz="2400" dirty="0"/>
                  <a:t>を中心とした半径</a:t>
                </a:r>
                <a14:m>
                  <m:oMath xmlns:m="http://schemas.openxmlformats.org/officeDocument/2006/math">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𝑅</m:t>
                        </m:r>
                      </m:e>
                      <m:sub>
                        <m:r>
                          <a:rPr lang="en-US" altLang="ja-JP" sz="2400" b="0" i="1" smtClean="0">
                            <a:latin typeface="Cambria Math" panose="02040503050406030204" pitchFamily="18" charset="0"/>
                          </a:rPr>
                          <m:t>𝑘</m:t>
                        </m:r>
                      </m:sub>
                    </m:sSub>
                  </m:oMath>
                </a14:m>
                <a:r>
                  <a:rPr kumimoji="1" lang="ja-JP" altLang="en-US" sz="2400" dirty="0"/>
                  <a:t>の範囲に達すると</a:t>
                </a:r>
                <a:br>
                  <a:rPr kumimoji="1" lang="en-US" altLang="ja-JP" sz="2400" dirty="0"/>
                </a:br>
                <a:r>
                  <a:rPr kumimoji="1" lang="ja-JP" altLang="en-US" sz="2400" dirty="0"/>
                  <a:t>目標とする経由点を</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𝑝</m:t>
                        </m:r>
                      </m:e>
                      <m:sub>
                        <m:r>
                          <a:rPr lang="en-US" altLang="ja-JP" sz="2400" b="0" i="1" smtClean="0">
                            <a:latin typeface="Cambria Math" panose="02040503050406030204" pitchFamily="18" charset="0"/>
                          </a:rPr>
                          <m:t>𝑘</m:t>
                        </m:r>
                        <m:r>
                          <a:rPr lang="en-US" altLang="ja-JP" sz="2400" b="0" i="1" smtClean="0">
                            <a:latin typeface="Cambria Math" panose="02040503050406030204" pitchFamily="18" charset="0"/>
                          </a:rPr>
                          <m:t>+1</m:t>
                        </m:r>
                      </m:sub>
                    </m:sSub>
                  </m:oMath>
                </a14:m>
                <a:r>
                  <a:rPr kumimoji="1" lang="ja-JP" altLang="en-US" sz="2400" dirty="0"/>
                  <a:t>に切り替えて同様に繰り返す</a:t>
                </a:r>
                <a:endParaRPr kumimoji="1" lang="en-US" altLang="ja-JP" sz="2400" dirty="0"/>
              </a:p>
              <a:p>
                <a:r>
                  <a:rPr kumimoji="1" lang="ja-JP" altLang="en-US" sz="2400" dirty="0"/>
                  <a:t>機体は</a:t>
                </a:r>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𝑙𝑜𝑠</m:t>
                        </m:r>
                      </m:sub>
                    </m:sSub>
                  </m:oMath>
                </a14:m>
                <a:r>
                  <a:rPr kumimoji="1" lang="ja-JP" altLang="en-US" sz="2400" dirty="0"/>
                  <a:t>に向かって移動することで目標経路に追従</a:t>
                </a:r>
              </a:p>
              <a:p>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FBE074DF-805D-0755-8699-671847DFE49C}"/>
                  </a:ext>
                </a:extLst>
              </p:cNvPr>
              <p:cNvSpPr>
                <a:spLocks noGrp="1" noRot="1" noChangeAspect="1" noMove="1" noResize="1" noEditPoints="1" noAdjustHandles="1" noChangeArrowheads="1" noChangeShapeType="1" noTextEdit="1"/>
              </p:cNvSpPr>
              <p:nvPr>
                <p:ph idx="1"/>
              </p:nvPr>
            </p:nvSpPr>
            <p:spPr>
              <a:blipFill>
                <a:blip r:embed="rId2"/>
                <a:stretch>
                  <a:fillRect l="-919" t="-2222"/>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4FD54255-D75B-1878-95DF-7869B5345200}"/>
              </a:ext>
            </a:extLst>
          </p:cNvPr>
          <p:cNvSpPr>
            <a:spLocks noGrp="1"/>
          </p:cNvSpPr>
          <p:nvPr>
            <p:ph type="sldNum" sz="quarter" idx="12"/>
          </p:nvPr>
        </p:nvSpPr>
        <p:spPr/>
        <p:txBody>
          <a:bodyPr/>
          <a:lstStyle/>
          <a:p>
            <a:fld id="{55407BB7-92F5-4977-AA44-396FA1CF315E}" type="slidenum">
              <a:rPr kumimoji="1" lang="ja-JP" altLang="en-US" smtClean="0"/>
              <a:pPr/>
              <a:t>9</a:t>
            </a:fld>
            <a:endParaRPr kumimoji="1" lang="ja-JP" altLang="en-US" dirty="0"/>
          </a:p>
        </p:txBody>
      </p:sp>
      <p:sp>
        <p:nvSpPr>
          <p:cNvPr id="5" name="テキスト プレースホルダー 4">
            <a:extLst>
              <a:ext uri="{FF2B5EF4-FFF2-40B4-BE49-F238E27FC236}">
                <a16:creationId xmlns:a16="http://schemas.microsoft.com/office/drawing/2014/main" id="{0A40A083-90C1-D825-E390-CD30B8363EA7}"/>
              </a:ext>
            </a:extLst>
          </p:cNvPr>
          <p:cNvSpPr>
            <a:spLocks noGrp="1"/>
          </p:cNvSpPr>
          <p:nvPr>
            <p:ph type="body" sz="quarter" idx="13"/>
          </p:nvPr>
        </p:nvSpPr>
        <p:spPr/>
        <p:txBody>
          <a:bodyPr/>
          <a:lstStyle/>
          <a:p>
            <a:r>
              <a:rPr kumimoji="1" lang="ja-JP" altLang="en-US" b="1" dirty="0">
                <a:solidFill>
                  <a:schemeClr val="accent4"/>
                </a:solidFill>
              </a:rPr>
              <a:t>経由点ごとに目標を更新しながら追従</a:t>
            </a:r>
          </a:p>
        </p:txBody>
      </p:sp>
      <p:sp>
        <p:nvSpPr>
          <p:cNvPr id="6" name="四角形: 角を丸くする 5">
            <a:extLst>
              <a:ext uri="{FF2B5EF4-FFF2-40B4-BE49-F238E27FC236}">
                <a16:creationId xmlns:a16="http://schemas.microsoft.com/office/drawing/2014/main" id="{A428BD2E-17DF-F827-6B76-E5AF4084D448}"/>
              </a:ext>
            </a:extLst>
          </p:cNvPr>
          <p:cNvSpPr/>
          <p:nvPr/>
        </p:nvSpPr>
        <p:spPr>
          <a:xfrm>
            <a:off x="1180112" y="5769113"/>
            <a:ext cx="6781800" cy="914400"/>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Tree>
    <p:extLst>
      <p:ext uri="{BB962C8B-B14F-4D97-AF65-F5344CB8AC3E}">
        <p14:creationId xmlns:p14="http://schemas.microsoft.com/office/powerpoint/2010/main" val="1542610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コンテンツ プレースホルダー 7" descr="時計 が含まれている画像&#10;&#10;AI によって生成されたコンテンツは間違っている可能性があります。">
            <a:extLst>
              <a:ext uri="{FF2B5EF4-FFF2-40B4-BE49-F238E27FC236}">
                <a16:creationId xmlns:a16="http://schemas.microsoft.com/office/drawing/2014/main" id="{A7CE84C9-195E-5163-3C4E-23B41E7A9D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3512" y="1395202"/>
            <a:ext cx="6696976" cy="3253190"/>
          </a:xfrm>
        </p:spPr>
      </p:pic>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r>
              <a:rPr kumimoji="1" lang="en-US" altLang="ja-JP" dirty="0"/>
              <a:t>LOS</a:t>
            </a:r>
            <a:r>
              <a:rPr kumimoji="1" lang="ja-JP" altLang="en-US" dirty="0"/>
              <a:t>による追従制御</a:t>
            </a:r>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10</a:t>
            </a:fld>
            <a:endParaRPr kumimoji="1" lang="ja-JP" altLang="en-US" dirty="0"/>
          </a:p>
        </p:txBody>
      </p:sp>
      <p:sp>
        <p:nvSpPr>
          <p:cNvPr id="5" name="四角形: 角を丸くする 4">
            <a:extLst>
              <a:ext uri="{FF2B5EF4-FFF2-40B4-BE49-F238E27FC236}">
                <a16:creationId xmlns:a16="http://schemas.microsoft.com/office/drawing/2014/main" id="{05BCBB7A-B5E6-AAB5-AC69-3DE7E65E4BE3}"/>
              </a:ext>
            </a:extLst>
          </p:cNvPr>
          <p:cNvSpPr/>
          <p:nvPr/>
        </p:nvSpPr>
        <p:spPr>
          <a:xfrm>
            <a:off x="536186" y="4986242"/>
            <a:ext cx="1750839" cy="50292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dirty="0">
                <a:solidFill>
                  <a:schemeClr val="accent4"/>
                </a:solidFill>
              </a:rPr>
              <a:t>円の方程式</a:t>
            </a:r>
          </a:p>
        </p:txBody>
      </p:sp>
      <p:sp>
        <p:nvSpPr>
          <p:cNvPr id="6" name="四角形: 角を丸くする 5">
            <a:extLst>
              <a:ext uri="{FF2B5EF4-FFF2-40B4-BE49-F238E27FC236}">
                <a16:creationId xmlns:a16="http://schemas.microsoft.com/office/drawing/2014/main" id="{C06FC667-C5E8-43DC-FE43-E9B9B8F93309}"/>
              </a:ext>
            </a:extLst>
          </p:cNvPr>
          <p:cNvSpPr/>
          <p:nvPr/>
        </p:nvSpPr>
        <p:spPr>
          <a:xfrm>
            <a:off x="536186" y="5827012"/>
            <a:ext cx="1750839" cy="50292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dirty="0">
                <a:solidFill>
                  <a:schemeClr val="accent4"/>
                </a:solidFill>
              </a:rPr>
              <a:t>線分の方程式</a:t>
            </a:r>
          </a:p>
        </p:txBody>
      </p:sp>
      <p:pic>
        <p:nvPicPr>
          <p:cNvPr id="10" name="グラフィックス 9">
            <a:extLst>
              <a:ext uri="{FF2B5EF4-FFF2-40B4-BE49-F238E27FC236}">
                <a16:creationId xmlns:a16="http://schemas.microsoft.com/office/drawing/2014/main" id="{99A2DB0C-C92B-F966-76A2-A11B4EC6265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81262" y="4962155"/>
            <a:ext cx="5935034" cy="442913"/>
          </a:xfrm>
          <a:prstGeom prst="rect">
            <a:avLst/>
          </a:prstGeom>
        </p:spPr>
      </p:pic>
      <p:pic>
        <p:nvPicPr>
          <p:cNvPr id="12" name="グラフィックス 11">
            <a:extLst>
              <a:ext uri="{FF2B5EF4-FFF2-40B4-BE49-F238E27FC236}">
                <a16:creationId xmlns:a16="http://schemas.microsoft.com/office/drawing/2014/main" id="{0C1CCB2F-31B7-24DE-1A34-023D39CA927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576499" y="5703265"/>
            <a:ext cx="5744560" cy="750415"/>
          </a:xfrm>
          <a:prstGeom prst="rect">
            <a:avLst/>
          </a:prstGeom>
        </p:spPr>
      </p:pic>
    </p:spTree>
    <p:extLst>
      <p:ext uri="{BB962C8B-B14F-4D97-AF65-F5344CB8AC3E}">
        <p14:creationId xmlns:p14="http://schemas.microsoft.com/office/powerpoint/2010/main" val="841919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E9A959-6B3A-0B5C-8FA4-03B040F22039}"/>
              </a:ext>
            </a:extLst>
          </p:cNvPr>
          <p:cNvSpPr>
            <a:spLocks noGrp="1"/>
          </p:cNvSpPr>
          <p:nvPr>
            <p:ph type="title"/>
          </p:nvPr>
        </p:nvSpPr>
        <p:spPr/>
        <p:txBody>
          <a:bodyPr/>
          <a:lstStyle/>
          <a:p>
            <a:r>
              <a:rPr kumimoji="1" lang="ja-JP" altLang="en-US" dirty="0"/>
              <a:t>追従目標点の導出</a:t>
            </a:r>
          </a:p>
        </p:txBody>
      </p:sp>
      <p:sp>
        <p:nvSpPr>
          <p:cNvPr id="4" name="スライド番号プレースホルダー 3">
            <a:extLst>
              <a:ext uri="{FF2B5EF4-FFF2-40B4-BE49-F238E27FC236}">
                <a16:creationId xmlns:a16="http://schemas.microsoft.com/office/drawing/2014/main" id="{2CDA8FDD-D8AF-A761-CD4D-0E22F966CD61}"/>
              </a:ext>
            </a:extLst>
          </p:cNvPr>
          <p:cNvSpPr>
            <a:spLocks noGrp="1"/>
          </p:cNvSpPr>
          <p:nvPr>
            <p:ph type="sldNum" sz="quarter" idx="12"/>
          </p:nvPr>
        </p:nvSpPr>
        <p:spPr/>
        <p:txBody>
          <a:bodyPr/>
          <a:lstStyle/>
          <a:p>
            <a:fld id="{55407BB7-92F5-4977-AA44-396FA1CF315E}" type="slidenum">
              <a:rPr kumimoji="1" lang="ja-JP" altLang="en-US" smtClean="0"/>
              <a:pPr/>
              <a:t>11</a:t>
            </a:fld>
            <a:endParaRPr kumimoji="1" lang="ja-JP" altLang="en-US" dirty="0"/>
          </a:p>
        </p:txBody>
      </p:sp>
      <p:sp>
        <p:nvSpPr>
          <p:cNvPr id="5" name="テキスト プレースホルダー 4">
            <a:extLst>
              <a:ext uri="{FF2B5EF4-FFF2-40B4-BE49-F238E27FC236}">
                <a16:creationId xmlns:a16="http://schemas.microsoft.com/office/drawing/2014/main" id="{7249CA86-66BE-E074-DEA6-F7267F9CEBC7}"/>
              </a:ext>
            </a:extLst>
          </p:cNvPr>
          <p:cNvSpPr>
            <a:spLocks noGrp="1"/>
          </p:cNvSpPr>
          <p:nvPr>
            <p:ph type="body" sz="quarter" idx="13"/>
          </p:nvPr>
        </p:nvSpPr>
        <p:spPr/>
        <p:txBody>
          <a:bodyPr/>
          <a:lstStyle/>
          <a:p>
            <a:r>
              <a:rPr kumimoji="1" lang="ja-JP" altLang="en-US" b="1" dirty="0">
                <a:solidFill>
                  <a:schemeClr val="accent4"/>
                </a:solidFill>
              </a:rPr>
              <a:t>ベクトル演算により目標点を策定</a:t>
            </a:r>
          </a:p>
        </p:txBody>
      </p:sp>
      <p:sp>
        <p:nvSpPr>
          <p:cNvPr id="6" name="四角形: 角を丸くする 5">
            <a:extLst>
              <a:ext uri="{FF2B5EF4-FFF2-40B4-BE49-F238E27FC236}">
                <a16:creationId xmlns:a16="http://schemas.microsoft.com/office/drawing/2014/main" id="{0CB8AD2B-C30C-A34B-5C93-B0505DFBCB95}"/>
              </a:ext>
            </a:extLst>
          </p:cNvPr>
          <p:cNvSpPr/>
          <p:nvPr/>
        </p:nvSpPr>
        <p:spPr>
          <a:xfrm>
            <a:off x="1180112" y="5769113"/>
            <a:ext cx="6781800" cy="914400"/>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grpSp>
        <p:nvGrpSpPr>
          <p:cNvPr id="7" name="グループ化 6">
            <a:extLst>
              <a:ext uri="{FF2B5EF4-FFF2-40B4-BE49-F238E27FC236}">
                <a16:creationId xmlns:a16="http://schemas.microsoft.com/office/drawing/2014/main" id="{43EAE9D4-DDC4-053E-CAC2-600B992443F3}"/>
              </a:ext>
            </a:extLst>
          </p:cNvPr>
          <p:cNvGrpSpPr/>
          <p:nvPr/>
        </p:nvGrpSpPr>
        <p:grpSpPr>
          <a:xfrm>
            <a:off x="455960" y="1864775"/>
            <a:ext cx="3140516" cy="1677651"/>
            <a:chOff x="43811" y="2439374"/>
            <a:chExt cx="3140516" cy="1677651"/>
          </a:xfrm>
        </p:grpSpPr>
        <p:sp>
          <p:nvSpPr>
            <p:cNvPr id="8" name="五角形 7">
              <a:extLst>
                <a:ext uri="{FF2B5EF4-FFF2-40B4-BE49-F238E27FC236}">
                  <a16:creationId xmlns:a16="http://schemas.microsoft.com/office/drawing/2014/main" id="{6B0DD11E-40B3-B000-448C-E8EEB2B79F92}"/>
                </a:ext>
              </a:extLst>
            </p:cNvPr>
            <p:cNvSpPr/>
            <p:nvPr/>
          </p:nvSpPr>
          <p:spPr>
            <a:xfrm rot="3792731">
              <a:off x="1565976" y="2877591"/>
              <a:ext cx="271211" cy="640412"/>
            </a:xfrm>
            <a:prstGeom prst="pentagon">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cxnSp>
          <p:nvCxnSpPr>
            <p:cNvPr id="9" name="直線矢印コネクタ 8">
              <a:extLst>
                <a:ext uri="{FF2B5EF4-FFF2-40B4-BE49-F238E27FC236}">
                  <a16:creationId xmlns:a16="http://schemas.microsoft.com/office/drawing/2014/main" id="{0D2A77BC-8898-B012-303C-80C72684DBAA}"/>
                </a:ext>
              </a:extLst>
            </p:cNvPr>
            <p:cNvCxnSpPr>
              <a:cxnSpLocks/>
              <a:stCxn id="8" idx="0"/>
            </p:cNvCxnSpPr>
            <p:nvPr/>
          </p:nvCxnSpPr>
          <p:spPr>
            <a:xfrm flipV="1">
              <a:off x="1987424" y="2816064"/>
              <a:ext cx="415581" cy="23742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0" name="楕円 9">
              <a:extLst>
                <a:ext uri="{FF2B5EF4-FFF2-40B4-BE49-F238E27FC236}">
                  <a16:creationId xmlns:a16="http://schemas.microsoft.com/office/drawing/2014/main" id="{54F2085A-2D06-6A2C-11FB-460886A4D4C1}"/>
                </a:ext>
              </a:extLst>
            </p:cNvPr>
            <p:cNvSpPr/>
            <p:nvPr/>
          </p:nvSpPr>
          <p:spPr>
            <a:xfrm>
              <a:off x="202450" y="3203175"/>
              <a:ext cx="251231" cy="249040"/>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ja-JP" altLang="en-US"/>
            </a:p>
          </p:txBody>
        </p:sp>
        <p:cxnSp>
          <p:nvCxnSpPr>
            <p:cNvPr id="11" name="直線矢印コネクタ 10">
              <a:extLst>
                <a:ext uri="{FF2B5EF4-FFF2-40B4-BE49-F238E27FC236}">
                  <a16:creationId xmlns:a16="http://schemas.microsoft.com/office/drawing/2014/main" id="{5569A570-6CBD-A021-E1A6-EBD0C510E454}"/>
                </a:ext>
              </a:extLst>
            </p:cNvPr>
            <p:cNvCxnSpPr>
              <a:cxnSpLocks/>
              <a:stCxn id="8" idx="2"/>
              <a:endCxn id="10" idx="6"/>
            </p:cNvCxnSpPr>
            <p:nvPr/>
          </p:nvCxnSpPr>
          <p:spPr>
            <a:xfrm flipH="1">
              <a:off x="453681" y="3267295"/>
              <a:ext cx="924289" cy="604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円弧 11">
              <a:extLst>
                <a:ext uri="{FF2B5EF4-FFF2-40B4-BE49-F238E27FC236}">
                  <a16:creationId xmlns:a16="http://schemas.microsoft.com/office/drawing/2014/main" id="{5A60A704-6987-DEC4-EBBE-78E39C65412A}"/>
                </a:ext>
              </a:extLst>
            </p:cNvPr>
            <p:cNvSpPr/>
            <p:nvPr/>
          </p:nvSpPr>
          <p:spPr>
            <a:xfrm rot="7765171">
              <a:off x="943061" y="2809287"/>
              <a:ext cx="896919" cy="933935"/>
            </a:xfrm>
            <a:prstGeom prst="arc">
              <a:avLst>
                <a:gd name="adj1" fmla="val 14203641"/>
                <a:gd name="adj2" fmla="val 2561655"/>
              </a:avLst>
            </a:prstGeom>
          </p:spPr>
          <p:style>
            <a:lnRef idx="2">
              <a:schemeClr val="accent6"/>
            </a:lnRef>
            <a:fillRef idx="0">
              <a:schemeClr val="accent6"/>
            </a:fillRef>
            <a:effectRef idx="1">
              <a:schemeClr val="accent6"/>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3B844D2F-D60D-7389-6F42-9C397E4DBD53}"/>
                    </a:ext>
                  </a:extLst>
                </p:cNvPr>
                <p:cNvSpPr txBox="1"/>
                <p:nvPr/>
              </p:nvSpPr>
              <p:spPr>
                <a:xfrm>
                  <a:off x="971573" y="3746411"/>
                  <a:ext cx="1285665" cy="370614"/>
                </a:xfrm>
                <a:prstGeom prst="rect">
                  <a:avLst/>
                </a:prstGeom>
                <a:noFill/>
              </p:spPr>
              <p:txBody>
                <a:bodyPr wrap="square" rtlCol="0">
                  <a:spAutoFit/>
                </a:bodyPr>
                <a:lstStyle/>
                <a:p>
                  <a:r>
                    <a:rPr kumimoji="1" lang="ja-JP" altLang="en-US" dirty="0">
                      <a:solidFill>
                        <a:schemeClr val="accent6"/>
                      </a:solidFill>
                    </a:rPr>
                    <a:t>回転</a:t>
                  </a:r>
                  <a14:m>
                    <m:oMath xmlns:m="http://schemas.openxmlformats.org/officeDocument/2006/math">
                      <m:r>
                        <a:rPr kumimoji="1" lang="ja-JP" altLang="en-US" i="1" smtClean="0">
                          <a:solidFill>
                            <a:schemeClr val="accent6"/>
                          </a:solidFill>
                          <a:latin typeface="Cambria Math" panose="02040503050406030204" pitchFamily="18" charset="0"/>
                        </a:rPr>
                        <m:t>角</m:t>
                      </m:r>
                      <m:r>
                        <a:rPr kumimoji="1" lang="ja-JP" altLang="en-US" i="1" smtClean="0">
                          <a:solidFill>
                            <a:schemeClr val="accent6"/>
                          </a:solidFill>
                          <a:latin typeface="Cambria Math" panose="02040503050406030204" pitchFamily="18" charset="0"/>
                        </a:rPr>
                        <m:t>𝜓</m:t>
                      </m:r>
                    </m:oMath>
                  </a14:m>
                  <a:endParaRPr kumimoji="1" lang="ja-JP" altLang="en-US" dirty="0">
                    <a:solidFill>
                      <a:schemeClr val="accent6"/>
                    </a:solidFill>
                  </a:endParaRPr>
                </a:p>
              </p:txBody>
            </p:sp>
          </mc:Choice>
          <mc:Fallback xmlns="">
            <p:sp>
              <p:nvSpPr>
                <p:cNvPr id="44" name="テキスト ボックス 43">
                  <a:extLst>
                    <a:ext uri="{FF2B5EF4-FFF2-40B4-BE49-F238E27FC236}">
                      <a16:creationId xmlns:a16="http://schemas.microsoft.com/office/drawing/2014/main" id="{5F8C9762-D967-8637-2BEC-8A662C1DF9F6}"/>
                    </a:ext>
                  </a:extLst>
                </p:cNvPr>
                <p:cNvSpPr txBox="1">
                  <a:spLocks noRot="1" noChangeAspect="1" noMove="1" noResize="1" noEditPoints="1" noAdjustHandles="1" noChangeArrowheads="1" noChangeShapeType="1" noTextEdit="1"/>
                </p:cNvSpPr>
                <p:nvPr/>
              </p:nvSpPr>
              <p:spPr>
                <a:xfrm>
                  <a:off x="971573" y="3746411"/>
                  <a:ext cx="1285665" cy="370614"/>
                </a:xfrm>
                <a:prstGeom prst="rect">
                  <a:avLst/>
                </a:prstGeom>
                <a:blipFill>
                  <a:blip r:embed="rId4"/>
                  <a:stretch>
                    <a:fillRect l="-3791" t="-10000"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F835B63D-F5CD-CDE5-6C2E-A0C830A7CCE9}"/>
                    </a:ext>
                  </a:extLst>
                </p:cNvPr>
                <p:cNvSpPr txBox="1"/>
                <p:nvPr/>
              </p:nvSpPr>
              <p:spPr>
                <a:xfrm>
                  <a:off x="1696795" y="2439374"/>
                  <a:ext cx="1487532" cy="369332"/>
                </a:xfrm>
                <a:prstGeom prst="rect">
                  <a:avLst/>
                </a:prstGeom>
                <a:noFill/>
              </p:spPr>
              <p:txBody>
                <a:bodyPr wrap="square" rtlCol="0">
                  <a:spAutoFit/>
                </a:bodyPr>
                <a:lstStyle/>
                <a:p>
                  <a:r>
                    <a:rPr kumimoji="1" lang="ja-JP" altLang="en-US" dirty="0">
                      <a:solidFill>
                        <a:schemeClr val="accent2"/>
                      </a:solidFill>
                    </a:rPr>
                    <a:t>進行</a:t>
                  </a:r>
                  <a14:m>
                    <m:oMath xmlns:m="http://schemas.openxmlformats.org/officeDocument/2006/math">
                      <m:r>
                        <a:rPr kumimoji="1" lang="ja-JP" altLang="en-US" i="1" dirty="0">
                          <a:solidFill>
                            <a:schemeClr val="accent2"/>
                          </a:solidFill>
                          <a:latin typeface="Cambria Math" panose="02040503050406030204" pitchFamily="18" charset="0"/>
                        </a:rPr>
                        <m:t>方向</m:t>
                      </m:r>
                      <m:sSub>
                        <m:sSubPr>
                          <m:ctrlPr>
                            <a:rPr kumimoji="1" lang="en-US" altLang="ja-JP" i="1" dirty="0" smtClean="0">
                              <a:solidFill>
                                <a:schemeClr val="accent2"/>
                              </a:solidFill>
                              <a:latin typeface="Cambria Math" panose="02040503050406030204" pitchFamily="18" charset="0"/>
                            </a:rPr>
                          </m:ctrlPr>
                        </m:sSubPr>
                        <m:e>
                          <m:r>
                            <a:rPr kumimoji="1" lang="en-US" altLang="ja-JP" b="0" i="1" dirty="0" smtClean="0">
                              <a:solidFill>
                                <a:schemeClr val="accent2"/>
                              </a:solidFill>
                              <a:latin typeface="Cambria Math" panose="02040503050406030204" pitchFamily="18" charset="0"/>
                            </a:rPr>
                            <m:t>𝑣</m:t>
                          </m:r>
                        </m:e>
                        <m:sub>
                          <m:r>
                            <a:rPr kumimoji="1" lang="en-US" altLang="ja-JP" b="0" i="1" dirty="0" smtClean="0">
                              <a:solidFill>
                                <a:schemeClr val="accent2"/>
                              </a:solidFill>
                              <a:latin typeface="Cambria Math" panose="02040503050406030204" pitchFamily="18" charset="0"/>
                            </a:rPr>
                            <m:t>𝑙</m:t>
                          </m:r>
                        </m:sub>
                      </m:sSub>
                    </m:oMath>
                  </a14:m>
                  <a:endParaRPr kumimoji="1" lang="ja-JP" altLang="en-US" dirty="0">
                    <a:solidFill>
                      <a:schemeClr val="accent2"/>
                    </a:solidFill>
                  </a:endParaRPr>
                </a:p>
              </p:txBody>
            </p:sp>
          </mc:Choice>
          <mc:Fallback xmlns="">
            <p:sp>
              <p:nvSpPr>
                <p:cNvPr id="45" name="テキスト ボックス 44">
                  <a:extLst>
                    <a:ext uri="{FF2B5EF4-FFF2-40B4-BE49-F238E27FC236}">
                      <a16:creationId xmlns:a16="http://schemas.microsoft.com/office/drawing/2014/main" id="{F9CC6414-5D51-BDC2-35C0-1E3CE4FA5F99}"/>
                    </a:ext>
                  </a:extLst>
                </p:cNvPr>
                <p:cNvSpPr txBox="1">
                  <a:spLocks noRot="1" noChangeAspect="1" noMove="1" noResize="1" noEditPoints="1" noAdjustHandles="1" noChangeArrowheads="1" noChangeShapeType="1" noTextEdit="1"/>
                </p:cNvSpPr>
                <p:nvPr/>
              </p:nvSpPr>
              <p:spPr>
                <a:xfrm>
                  <a:off x="1696795" y="2439374"/>
                  <a:ext cx="1487532" cy="369332"/>
                </a:xfrm>
                <a:prstGeom prst="rect">
                  <a:avLst/>
                </a:prstGeom>
                <a:blipFill>
                  <a:blip r:embed="rId5"/>
                  <a:stretch>
                    <a:fillRect l="-3279" t="-8197" b="-245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B0689848-9960-0428-F8B7-34C8F61D7411}"/>
                    </a:ext>
                  </a:extLst>
                </p:cNvPr>
                <p:cNvSpPr txBox="1"/>
                <p:nvPr/>
              </p:nvSpPr>
              <p:spPr>
                <a:xfrm>
                  <a:off x="43811" y="2874744"/>
                  <a:ext cx="1258773" cy="370614"/>
                </a:xfrm>
                <a:prstGeom prst="rect">
                  <a:avLst/>
                </a:prstGeom>
                <a:noFill/>
              </p:spPr>
              <p:txBody>
                <a:bodyPr wrap="square" rtlCol="0">
                  <a:spAutoFit/>
                </a:bodyPr>
                <a:lstStyle/>
                <a:p>
                  <a:r>
                    <a:rPr kumimoji="1" lang="ja-JP" altLang="en-US" dirty="0">
                      <a:solidFill>
                        <a:schemeClr val="accent1"/>
                      </a:solidFill>
                    </a:rPr>
                    <a:t>目標点</a:t>
                  </a:r>
                  <a14:m>
                    <m:oMath xmlns:m="http://schemas.openxmlformats.org/officeDocument/2006/math">
                      <m:r>
                        <a:rPr kumimoji="1" lang="ja-JP" altLang="en-US" i="1" smtClean="0">
                          <a:solidFill>
                            <a:schemeClr val="accent1"/>
                          </a:solidFill>
                          <a:latin typeface="Cambria Math" panose="02040503050406030204" pitchFamily="18" charset="0"/>
                        </a:rPr>
                        <m:t>𝜀</m:t>
                      </m:r>
                    </m:oMath>
                  </a14:m>
                  <a:endParaRPr kumimoji="1" lang="ja-JP" altLang="en-US" dirty="0">
                    <a:solidFill>
                      <a:schemeClr val="accent1"/>
                    </a:solidFill>
                  </a:endParaRPr>
                </a:p>
              </p:txBody>
            </p:sp>
          </mc:Choice>
          <mc:Fallback xmlns="">
            <p:sp>
              <p:nvSpPr>
                <p:cNvPr id="46" name="テキスト ボックス 45">
                  <a:extLst>
                    <a:ext uri="{FF2B5EF4-FFF2-40B4-BE49-F238E27FC236}">
                      <a16:creationId xmlns:a16="http://schemas.microsoft.com/office/drawing/2014/main" id="{00D1E3FC-D95B-8502-FF3A-928A7DAB6009}"/>
                    </a:ext>
                  </a:extLst>
                </p:cNvPr>
                <p:cNvSpPr txBox="1">
                  <a:spLocks noRot="1" noChangeAspect="1" noMove="1" noResize="1" noEditPoints="1" noAdjustHandles="1" noChangeArrowheads="1" noChangeShapeType="1" noTextEdit="1"/>
                </p:cNvSpPr>
                <p:nvPr/>
              </p:nvSpPr>
              <p:spPr>
                <a:xfrm>
                  <a:off x="43811" y="2874744"/>
                  <a:ext cx="1258773" cy="370614"/>
                </a:xfrm>
                <a:prstGeom prst="rect">
                  <a:avLst/>
                </a:prstGeom>
                <a:blipFill>
                  <a:blip r:embed="rId6"/>
                  <a:stretch>
                    <a:fillRect l="-4369" t="-10000" b="-26667"/>
                  </a:stretch>
                </a:blipFill>
              </p:spPr>
              <p:txBody>
                <a:bodyPr/>
                <a:lstStyle/>
                <a:p>
                  <a:r>
                    <a:rPr lang="ja-JP" altLang="en-US">
                      <a:noFill/>
                    </a:rPr>
                    <a:t> </a:t>
                  </a:r>
                </a:p>
              </p:txBody>
            </p:sp>
          </mc:Fallback>
        </mc:AlternateContent>
      </p:grpSp>
      <p:sp>
        <p:nvSpPr>
          <p:cNvPr id="25" name="吹き出し: 角を丸めた四角形 24">
            <a:extLst>
              <a:ext uri="{FF2B5EF4-FFF2-40B4-BE49-F238E27FC236}">
                <a16:creationId xmlns:a16="http://schemas.microsoft.com/office/drawing/2014/main" id="{FCB741F9-0C66-5C81-BB47-1CCC11800EB5}"/>
              </a:ext>
            </a:extLst>
          </p:cNvPr>
          <p:cNvSpPr/>
          <p:nvPr/>
        </p:nvSpPr>
        <p:spPr>
          <a:xfrm>
            <a:off x="7303579" y="2233698"/>
            <a:ext cx="1487533" cy="673608"/>
          </a:xfrm>
          <a:prstGeom prst="wedgeRoundRectCallout">
            <a:avLst>
              <a:gd name="adj1" fmla="val -21565"/>
              <a:gd name="adj2" fmla="val 67671"/>
              <a:gd name="adj3" fmla="val 16667"/>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kumimoji="1" lang="ja-JP" altLang="en-US" dirty="0"/>
              <a:t>リーダーの</a:t>
            </a:r>
            <a:br>
              <a:rPr kumimoji="1" lang="en-US" altLang="ja-JP" dirty="0"/>
            </a:br>
            <a:r>
              <a:rPr kumimoji="1" lang="ja-JP" altLang="en-US" dirty="0"/>
              <a:t>進行方向</a:t>
            </a:r>
          </a:p>
        </p:txBody>
      </p:sp>
      <p:sp>
        <p:nvSpPr>
          <p:cNvPr id="27" name="吹き出し: 角を丸めた四角形 26">
            <a:extLst>
              <a:ext uri="{FF2B5EF4-FFF2-40B4-BE49-F238E27FC236}">
                <a16:creationId xmlns:a16="http://schemas.microsoft.com/office/drawing/2014/main" id="{7C549628-CA6D-FEE8-4D45-6129D88D2B5F}"/>
              </a:ext>
            </a:extLst>
          </p:cNvPr>
          <p:cNvSpPr/>
          <p:nvPr/>
        </p:nvSpPr>
        <p:spPr>
          <a:xfrm>
            <a:off x="5346155" y="2203498"/>
            <a:ext cx="1487533" cy="673608"/>
          </a:xfrm>
          <a:prstGeom prst="wedgeRoundRectCallout">
            <a:avLst>
              <a:gd name="adj1" fmla="val -22589"/>
              <a:gd name="adj2" fmla="val 70256"/>
              <a:gd name="adj3" fmla="val 16667"/>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kumimoji="1" lang="ja-JP" altLang="en-US" dirty="0">
                <a:solidFill>
                  <a:schemeClr val="accent6"/>
                </a:solidFill>
              </a:rPr>
              <a:t>機体の</a:t>
            </a:r>
            <a:r>
              <a:rPr kumimoji="1" lang="en-US" altLang="ja-JP" dirty="0">
                <a:solidFill>
                  <a:schemeClr val="accent6"/>
                </a:solidFill>
              </a:rPr>
              <a:t>z</a:t>
            </a:r>
            <a:r>
              <a:rPr kumimoji="1" lang="ja-JP" altLang="en-US" dirty="0">
                <a:solidFill>
                  <a:schemeClr val="accent6"/>
                </a:solidFill>
              </a:rPr>
              <a:t>軸</a:t>
            </a:r>
            <a:br>
              <a:rPr kumimoji="1" lang="en-US" altLang="ja-JP" dirty="0">
                <a:solidFill>
                  <a:schemeClr val="accent6"/>
                </a:solidFill>
              </a:rPr>
            </a:br>
            <a:r>
              <a:rPr kumimoji="1" lang="ja-JP" altLang="en-US" dirty="0">
                <a:solidFill>
                  <a:schemeClr val="accent6"/>
                </a:solidFill>
              </a:rPr>
              <a:t>基準で回転</a:t>
            </a:r>
          </a:p>
        </p:txBody>
      </p:sp>
      <p:sp>
        <p:nvSpPr>
          <p:cNvPr id="32" name="吹き出し: 角を丸めた四角形 31">
            <a:extLst>
              <a:ext uri="{FF2B5EF4-FFF2-40B4-BE49-F238E27FC236}">
                <a16:creationId xmlns:a16="http://schemas.microsoft.com/office/drawing/2014/main" id="{40EF3BA9-7743-E249-3E3C-F0C506B004AB}"/>
              </a:ext>
            </a:extLst>
          </p:cNvPr>
          <p:cNvSpPr/>
          <p:nvPr/>
        </p:nvSpPr>
        <p:spPr>
          <a:xfrm>
            <a:off x="3690592" y="2365637"/>
            <a:ext cx="1224757" cy="515122"/>
          </a:xfrm>
          <a:prstGeom prst="wedgeRoundRectCallout">
            <a:avLst>
              <a:gd name="adj1" fmla="val 20480"/>
              <a:gd name="adj2" fmla="val 71549"/>
              <a:gd name="adj3" fmla="val 16667"/>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kumimoji="1" lang="ja-JP" altLang="en-US" dirty="0">
                <a:solidFill>
                  <a:schemeClr val="accent5"/>
                </a:solidFill>
              </a:rPr>
              <a:t>離隔距離</a:t>
            </a:r>
          </a:p>
        </p:txBody>
      </p:sp>
      <p:sp>
        <p:nvSpPr>
          <p:cNvPr id="34" name="吹き出し: 角を丸めた四角形 33">
            <a:extLst>
              <a:ext uri="{FF2B5EF4-FFF2-40B4-BE49-F238E27FC236}">
                <a16:creationId xmlns:a16="http://schemas.microsoft.com/office/drawing/2014/main" id="{CB46AEC8-AE93-AB5F-406A-16F0D29ABE57}"/>
              </a:ext>
            </a:extLst>
          </p:cNvPr>
          <p:cNvSpPr/>
          <p:nvPr/>
        </p:nvSpPr>
        <p:spPr>
          <a:xfrm>
            <a:off x="2815154" y="5020687"/>
            <a:ext cx="2467501" cy="420850"/>
          </a:xfrm>
          <a:prstGeom prst="wedgeRoundRectCallout">
            <a:avLst>
              <a:gd name="adj1" fmla="val -21177"/>
              <a:gd name="adj2" fmla="val -91148"/>
              <a:gd name="adj3" fmla="val 16667"/>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kumimoji="1" lang="ja-JP" altLang="en-US" dirty="0">
                <a:solidFill>
                  <a:schemeClr val="accent2"/>
                </a:solidFill>
              </a:rPr>
              <a:t>機体の</a:t>
            </a:r>
            <a:r>
              <a:rPr kumimoji="1" lang="en-US" altLang="ja-JP" dirty="0">
                <a:solidFill>
                  <a:schemeClr val="accent2"/>
                </a:solidFill>
              </a:rPr>
              <a:t>x</a:t>
            </a:r>
            <a:r>
              <a:rPr kumimoji="1" lang="ja-JP" altLang="en-US" dirty="0">
                <a:solidFill>
                  <a:schemeClr val="accent2"/>
                </a:solidFill>
              </a:rPr>
              <a:t>軸基準で回転</a:t>
            </a:r>
          </a:p>
        </p:txBody>
      </p:sp>
      <p:grpSp>
        <p:nvGrpSpPr>
          <p:cNvPr id="38" name="グループ化 37">
            <a:extLst>
              <a:ext uri="{FF2B5EF4-FFF2-40B4-BE49-F238E27FC236}">
                <a16:creationId xmlns:a16="http://schemas.microsoft.com/office/drawing/2014/main" id="{F0193C11-7D44-A456-325B-1CC3663F4C58}"/>
              </a:ext>
            </a:extLst>
          </p:cNvPr>
          <p:cNvGrpSpPr/>
          <p:nvPr/>
        </p:nvGrpSpPr>
        <p:grpSpPr>
          <a:xfrm>
            <a:off x="1180112" y="4106603"/>
            <a:ext cx="7258877" cy="666439"/>
            <a:chOff x="994821" y="4316012"/>
            <a:chExt cx="7258877" cy="666439"/>
          </a:xfrm>
        </p:grpSpPr>
        <p:pic>
          <p:nvPicPr>
            <p:cNvPr id="23" name="グラフィックス 22">
              <a:extLst>
                <a:ext uri="{FF2B5EF4-FFF2-40B4-BE49-F238E27FC236}">
                  <a16:creationId xmlns:a16="http://schemas.microsoft.com/office/drawing/2014/main" id="{50EC9FCB-3456-1BDB-05D6-B216F820895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94821" y="4437754"/>
              <a:ext cx="7258877" cy="469479"/>
            </a:xfrm>
            <a:prstGeom prst="rect">
              <a:avLst/>
            </a:prstGeom>
          </p:spPr>
        </p:pic>
        <p:sp>
          <p:nvSpPr>
            <p:cNvPr id="33" name="四角形: 角を丸くする 32">
              <a:extLst>
                <a:ext uri="{FF2B5EF4-FFF2-40B4-BE49-F238E27FC236}">
                  <a16:creationId xmlns:a16="http://schemas.microsoft.com/office/drawing/2014/main" id="{93046003-2357-50C2-E827-B344F93D86FF}"/>
                </a:ext>
              </a:extLst>
            </p:cNvPr>
            <p:cNvSpPr/>
            <p:nvPr/>
          </p:nvSpPr>
          <p:spPr>
            <a:xfrm>
              <a:off x="2603842" y="4334686"/>
              <a:ext cx="2315626" cy="647765"/>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
          <p:nvSpPr>
            <p:cNvPr id="35" name="四角形: 角を丸くする 34">
              <a:extLst>
                <a:ext uri="{FF2B5EF4-FFF2-40B4-BE49-F238E27FC236}">
                  <a16:creationId xmlns:a16="http://schemas.microsoft.com/office/drawing/2014/main" id="{4F18D690-7581-E3C6-2B08-7CEFFB88B6CB}"/>
                </a:ext>
              </a:extLst>
            </p:cNvPr>
            <p:cNvSpPr/>
            <p:nvPr/>
          </p:nvSpPr>
          <p:spPr>
            <a:xfrm>
              <a:off x="2108944" y="4338510"/>
              <a:ext cx="494898" cy="638341"/>
            </a:xfrm>
            <a:prstGeom prst="round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
          <p:nvSpPr>
            <p:cNvPr id="36" name="四角形: 角を丸くする 35">
              <a:extLst>
                <a:ext uri="{FF2B5EF4-FFF2-40B4-BE49-F238E27FC236}">
                  <a16:creationId xmlns:a16="http://schemas.microsoft.com/office/drawing/2014/main" id="{BA494A11-7E87-ED88-EDA2-BFB0F4328F12}"/>
                </a:ext>
              </a:extLst>
            </p:cNvPr>
            <p:cNvSpPr/>
            <p:nvPr/>
          </p:nvSpPr>
          <p:spPr>
            <a:xfrm>
              <a:off x="7221001" y="4316012"/>
              <a:ext cx="928178" cy="647765"/>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
          <p:nvSpPr>
            <p:cNvPr id="37" name="四角形: 角を丸くする 36">
              <a:extLst>
                <a:ext uri="{FF2B5EF4-FFF2-40B4-BE49-F238E27FC236}">
                  <a16:creationId xmlns:a16="http://schemas.microsoft.com/office/drawing/2014/main" id="{E8410EA4-ACAC-78BE-5D9B-7F72FE85830F}"/>
                </a:ext>
              </a:extLst>
            </p:cNvPr>
            <p:cNvSpPr/>
            <p:nvPr/>
          </p:nvSpPr>
          <p:spPr>
            <a:xfrm>
              <a:off x="4905375" y="4329088"/>
              <a:ext cx="2315626" cy="647765"/>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grpSp>
      <p:grpSp>
        <p:nvGrpSpPr>
          <p:cNvPr id="67" name="グループ化 66">
            <a:extLst>
              <a:ext uri="{FF2B5EF4-FFF2-40B4-BE49-F238E27FC236}">
                <a16:creationId xmlns:a16="http://schemas.microsoft.com/office/drawing/2014/main" id="{F5BE135E-37A0-87AB-A9DD-A4C2AD3DE192}"/>
              </a:ext>
            </a:extLst>
          </p:cNvPr>
          <p:cNvGrpSpPr/>
          <p:nvPr/>
        </p:nvGrpSpPr>
        <p:grpSpPr>
          <a:xfrm>
            <a:off x="3089886" y="3123817"/>
            <a:ext cx="5308057" cy="654297"/>
            <a:chOff x="3065636" y="3248289"/>
            <a:chExt cx="5308057" cy="654297"/>
          </a:xfrm>
        </p:grpSpPr>
        <p:sp>
          <p:nvSpPr>
            <p:cNvPr id="39" name="四角形: 角を丸くする 38">
              <a:extLst>
                <a:ext uri="{FF2B5EF4-FFF2-40B4-BE49-F238E27FC236}">
                  <a16:creationId xmlns:a16="http://schemas.microsoft.com/office/drawing/2014/main" id="{9447960D-C4E0-58F1-B503-EE6B72F88EC1}"/>
                </a:ext>
              </a:extLst>
            </p:cNvPr>
            <p:cNvSpPr/>
            <p:nvPr/>
          </p:nvSpPr>
          <p:spPr>
            <a:xfrm>
              <a:off x="4274843" y="3256703"/>
              <a:ext cx="494898" cy="638341"/>
            </a:xfrm>
            <a:prstGeom prst="round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grpSp>
          <p:nvGrpSpPr>
            <p:cNvPr id="66" name="グループ化 65">
              <a:extLst>
                <a:ext uri="{FF2B5EF4-FFF2-40B4-BE49-F238E27FC236}">
                  <a16:creationId xmlns:a16="http://schemas.microsoft.com/office/drawing/2014/main" id="{83763416-9CDC-9C6D-A515-0F75908B2125}"/>
                </a:ext>
              </a:extLst>
            </p:cNvPr>
            <p:cNvGrpSpPr/>
            <p:nvPr/>
          </p:nvGrpSpPr>
          <p:grpSpPr>
            <a:xfrm>
              <a:off x="3065636" y="3248289"/>
              <a:ext cx="5308057" cy="654297"/>
              <a:chOff x="3065636" y="3248289"/>
              <a:chExt cx="5308057" cy="654297"/>
            </a:xfrm>
          </p:grpSpPr>
          <p:sp>
            <p:nvSpPr>
              <p:cNvPr id="40" name="四角形: 角を丸くする 39">
                <a:extLst>
                  <a:ext uri="{FF2B5EF4-FFF2-40B4-BE49-F238E27FC236}">
                    <a16:creationId xmlns:a16="http://schemas.microsoft.com/office/drawing/2014/main" id="{424904FE-7510-8BB3-DD33-4D2D4D5574E2}"/>
                  </a:ext>
                </a:extLst>
              </p:cNvPr>
              <p:cNvSpPr/>
              <p:nvPr/>
            </p:nvSpPr>
            <p:spPr>
              <a:xfrm>
                <a:off x="4769741" y="3254821"/>
                <a:ext cx="2526447" cy="647765"/>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
            <p:nvSpPr>
              <p:cNvPr id="41" name="四角形: 角を丸くする 40">
                <a:extLst>
                  <a:ext uri="{FF2B5EF4-FFF2-40B4-BE49-F238E27FC236}">
                    <a16:creationId xmlns:a16="http://schemas.microsoft.com/office/drawing/2014/main" id="{2E48CF1C-37C6-D8D3-D563-490BAA62E87B}"/>
                  </a:ext>
                </a:extLst>
              </p:cNvPr>
              <p:cNvSpPr/>
              <p:nvPr/>
            </p:nvSpPr>
            <p:spPr>
              <a:xfrm>
                <a:off x="7296188" y="3248289"/>
                <a:ext cx="1020121" cy="647765"/>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pic>
            <p:nvPicPr>
              <p:cNvPr id="65" name="グラフィックス 64">
                <a:extLst>
                  <a:ext uri="{FF2B5EF4-FFF2-40B4-BE49-F238E27FC236}">
                    <a16:creationId xmlns:a16="http://schemas.microsoft.com/office/drawing/2014/main" id="{D6C84980-F0D3-0945-BD80-553FDFB7790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065636" y="3327241"/>
                <a:ext cx="5308057" cy="511146"/>
              </a:xfrm>
              <a:prstGeom prst="rect">
                <a:avLst/>
              </a:prstGeom>
            </p:spPr>
          </p:pic>
        </p:grpSp>
      </p:grpSp>
    </p:spTree>
    <p:extLst>
      <p:ext uri="{BB962C8B-B14F-4D97-AF65-F5344CB8AC3E}">
        <p14:creationId xmlns:p14="http://schemas.microsoft.com/office/powerpoint/2010/main" val="1836347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r>
              <a:rPr kumimoji="1" lang="ja-JP" altLang="en-US" dirty="0"/>
              <a:t>追従目標点の位置ベクトル</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r>
                  <a:rPr kumimoji="1" lang="ja-JP" altLang="en-US" dirty="0"/>
                  <a:t>導出したリーダの位置からの追従目標点</a:t>
                </a:r>
                <a14:m>
                  <m:oMath xmlns:m="http://schemas.openxmlformats.org/officeDocument/2006/math">
                    <m:r>
                      <a:rPr kumimoji="1" lang="ja-JP" altLang="en-US" i="1" smtClean="0">
                        <a:latin typeface="Cambria Math" panose="02040503050406030204" pitchFamily="18" charset="0"/>
                      </a:rPr>
                      <m:t>𝜀</m:t>
                    </m:r>
                  </m:oMath>
                </a14:m>
                <a:r>
                  <a:rPr kumimoji="1" lang="ja-JP" altLang="en-US" dirty="0"/>
                  <a:t>への位置ベクトル</a:t>
                </a:r>
                <a:br>
                  <a:rPr kumimoji="1" lang="en-US" altLang="ja-JP" dirty="0"/>
                </a:br>
                <a14:m>
                  <m:oMath xmlns:m="http://schemas.openxmlformats.org/officeDocument/2006/math">
                    <m:r>
                      <a:rPr kumimoji="1" lang="en-US" altLang="ja-JP" b="1" i="1" smtClean="0">
                        <a:latin typeface="Cambria Math" panose="02040503050406030204" pitchFamily="18" charset="0"/>
                      </a:rPr>
                      <m:t>𝑫</m:t>
                    </m:r>
                  </m:oMath>
                </a14:m>
                <a:r>
                  <a:rPr kumimoji="1" lang="ja-JP" altLang="en-US" dirty="0"/>
                  <a:t>およびフォロワからリーダへの位置ベクトル</a:t>
                </a:r>
                <a14:m>
                  <m:oMath xmlns:m="http://schemas.openxmlformats.org/officeDocument/2006/math">
                    <m:r>
                      <a:rPr lang="en-US" altLang="ja-JP" b="1" i="1" smtClean="0">
                        <a:latin typeface="Cambria Math" panose="02040503050406030204" pitchFamily="18" charset="0"/>
                      </a:rPr>
                      <m:t>𝒅</m:t>
                    </m:r>
                  </m:oMath>
                </a14:m>
                <a:r>
                  <a:rPr kumimoji="1" lang="ja-JP" altLang="en-US" dirty="0"/>
                  <a:t>は</a:t>
                </a:r>
                <a:br>
                  <a:rPr kumimoji="1" lang="en-US" altLang="ja-JP" dirty="0"/>
                </a:br>
                <a:br>
                  <a:rPr kumimoji="1" lang="en-US" altLang="ja-JP" dirty="0"/>
                </a:br>
                <a:br>
                  <a:rPr kumimoji="1" lang="en-US" altLang="ja-JP" dirty="0"/>
                </a:br>
                <a:r>
                  <a:rPr kumimoji="1" lang="ja-JP" altLang="en-US" dirty="0"/>
                  <a:t>より，フォロワから目標追従点</a:t>
                </a:r>
                <a14:m>
                  <m:oMath xmlns:m="http://schemas.openxmlformats.org/officeDocument/2006/math">
                    <m:r>
                      <a:rPr lang="ja-JP" altLang="en-US" i="1">
                        <a:latin typeface="Cambria Math" panose="02040503050406030204" pitchFamily="18" charset="0"/>
                      </a:rPr>
                      <m:t>𝜀</m:t>
                    </m:r>
                  </m:oMath>
                </a14:m>
                <a:r>
                  <a:rPr kumimoji="1" lang="ja-JP" altLang="en-US" dirty="0"/>
                  <a:t>への位置ベクトル</a:t>
                </a:r>
                <a14:m>
                  <m:oMath xmlns:m="http://schemas.openxmlformats.org/officeDocument/2006/math">
                    <m:r>
                      <a:rPr lang="en-US" altLang="ja-JP" b="1" i="1" smtClean="0">
                        <a:latin typeface="Cambria Math" panose="02040503050406030204" pitchFamily="18" charset="0"/>
                      </a:rPr>
                      <m:t>𝒍</m:t>
                    </m:r>
                  </m:oMath>
                </a14:m>
                <a:r>
                  <a:rPr kumimoji="1" lang="ja-JP" altLang="en-US" dirty="0"/>
                  <a:t>は</a:t>
                </a:r>
                <a:br>
                  <a:rPr kumimoji="1" lang="en-US" altLang="ja-JP" dirty="0"/>
                </a:br>
                <a:br>
                  <a:rPr kumimoji="1" lang="en-US" altLang="ja-JP" dirty="0"/>
                </a:br>
                <a:br>
                  <a:rPr kumimoji="1" lang="en-US" altLang="ja-JP" dirty="0"/>
                </a:b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54854C22-392E-2B26-714C-9F55D2C0D94F}"/>
                  </a:ext>
                </a:extLst>
              </p:cNvPr>
              <p:cNvSpPr>
                <a:spLocks noGrp="1" noRot="1" noChangeAspect="1" noMove="1" noResize="1" noEditPoints="1" noAdjustHandles="1" noChangeArrowheads="1" noChangeShapeType="1" noTextEdit="1"/>
              </p:cNvSpPr>
              <p:nvPr>
                <p:ph idx="1"/>
              </p:nvPr>
            </p:nvSpPr>
            <p:spPr>
              <a:blipFill>
                <a:blip r:embed="rId2"/>
                <a:stretch>
                  <a:fillRect l="-919" t="-1926"/>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12</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r>
              <a:rPr kumimoji="1" lang="ja-JP" altLang="en-US" b="1" dirty="0">
                <a:solidFill>
                  <a:schemeClr val="accent4"/>
                </a:solidFill>
              </a:rPr>
              <a:t>フォロワから見た追従目標点の位置ベクトルを導出</a:t>
            </a:r>
          </a:p>
        </p:txBody>
      </p:sp>
      <p:pic>
        <p:nvPicPr>
          <p:cNvPr id="7" name="図 6" descr="テキスト が含まれている画像&#10;&#10;AI によって生成されたコンテンツは間違っている可能性があります。">
            <a:extLst>
              <a:ext uri="{FF2B5EF4-FFF2-40B4-BE49-F238E27FC236}">
                <a16:creationId xmlns:a16="http://schemas.microsoft.com/office/drawing/2014/main" id="{AFFA2199-A9D2-E235-02B2-76FF52083F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5945" y="3512843"/>
            <a:ext cx="3258915" cy="2166152"/>
          </a:xfrm>
          <a:prstGeom prst="rect">
            <a:avLst/>
          </a:prstGeom>
        </p:spPr>
      </p:pic>
      <p:pic>
        <p:nvPicPr>
          <p:cNvPr id="9" name="グラフィックス 8">
            <a:extLst>
              <a:ext uri="{FF2B5EF4-FFF2-40B4-BE49-F238E27FC236}">
                <a16:creationId xmlns:a16="http://schemas.microsoft.com/office/drawing/2014/main" id="{FFC94A60-1590-43FB-FA24-3AC8BBDB9BF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19447" y="2367497"/>
            <a:ext cx="2243819" cy="323850"/>
          </a:xfrm>
          <a:prstGeom prst="rect">
            <a:avLst/>
          </a:prstGeom>
        </p:spPr>
      </p:pic>
      <p:pic>
        <p:nvPicPr>
          <p:cNvPr id="11" name="グラフィックス 10">
            <a:extLst>
              <a:ext uri="{FF2B5EF4-FFF2-40B4-BE49-F238E27FC236}">
                <a16:creationId xmlns:a16="http://schemas.microsoft.com/office/drawing/2014/main" id="{7BDEDFDC-44B5-C372-09F3-0D790567436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19447" y="3339200"/>
            <a:ext cx="1893278" cy="323850"/>
          </a:xfrm>
          <a:prstGeom prst="rect">
            <a:avLst/>
          </a:prstGeom>
        </p:spPr>
      </p:pic>
      <p:sp>
        <p:nvSpPr>
          <p:cNvPr id="6" name="四角形: 角を丸くする 5">
            <a:extLst>
              <a:ext uri="{FF2B5EF4-FFF2-40B4-BE49-F238E27FC236}">
                <a16:creationId xmlns:a16="http://schemas.microsoft.com/office/drawing/2014/main" id="{3171B044-554B-92C2-58AC-0229B278ED07}"/>
              </a:ext>
            </a:extLst>
          </p:cNvPr>
          <p:cNvSpPr/>
          <p:nvPr/>
        </p:nvSpPr>
        <p:spPr>
          <a:xfrm>
            <a:off x="258158" y="5769113"/>
            <a:ext cx="8625708" cy="914400"/>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Tree>
    <p:extLst>
      <p:ext uri="{BB962C8B-B14F-4D97-AF65-F5344CB8AC3E}">
        <p14:creationId xmlns:p14="http://schemas.microsoft.com/office/powerpoint/2010/main" val="1896281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r>
              <a:rPr kumimoji="1" lang="ja-JP" altLang="en-US" dirty="0"/>
              <a:t>フォロワの制御入力</a:t>
            </a:r>
          </a:p>
        </p:txBody>
      </p:sp>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a:xfrm>
            <a:off x="258159" y="1475909"/>
            <a:ext cx="8625709" cy="5207604"/>
          </a:xfrm>
        </p:spPr>
        <p:txBody>
          <a:bodyPr/>
          <a:lstStyle/>
          <a:p>
            <a:r>
              <a:rPr kumimoji="1" lang="ja-JP" altLang="en-US" dirty="0"/>
              <a:t>フォロワの制御入力式</a:t>
            </a:r>
            <a:r>
              <a:rPr kumimoji="1" lang="en-US" altLang="ja-JP" dirty="0"/>
              <a:t>:</a:t>
            </a:r>
          </a:p>
          <a:p>
            <a:endParaRPr lang="en-US" altLang="ja-JP" dirty="0"/>
          </a:p>
          <a:p>
            <a:endParaRPr kumimoji="1" lang="en-US" altLang="ja-JP" dirty="0"/>
          </a:p>
          <a:p>
            <a:r>
              <a:rPr kumimoji="1" lang="en-US" altLang="ja-JP" dirty="0"/>
              <a:t> </a:t>
            </a:r>
            <a:r>
              <a:rPr kumimoji="1" lang="ja-JP" altLang="en-US" dirty="0"/>
              <a:t>向きに関する式</a:t>
            </a:r>
            <a:endParaRPr kumimoji="1" lang="en-US" altLang="ja-JP" dirty="0"/>
          </a:p>
          <a:p>
            <a:endParaRPr lang="en-US" altLang="ja-JP" dirty="0"/>
          </a:p>
          <a:p>
            <a:endParaRPr kumimoji="1" lang="en-US" altLang="ja-JP" dirty="0"/>
          </a:p>
          <a:p>
            <a:r>
              <a:rPr kumimoji="1" lang="ja-JP" altLang="en-US" dirty="0"/>
              <a:t>速さに関する式</a:t>
            </a:r>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13</a:t>
            </a:fld>
            <a:endParaRPr kumimoji="1" lang="ja-JP" altLang="en-US" dirty="0"/>
          </a:p>
        </p:txBody>
      </p:sp>
      <p:pic>
        <p:nvPicPr>
          <p:cNvPr id="8" name="グラフィックス 7">
            <a:extLst>
              <a:ext uri="{FF2B5EF4-FFF2-40B4-BE49-F238E27FC236}">
                <a16:creationId xmlns:a16="http://schemas.microsoft.com/office/drawing/2014/main" id="{E5CEDCC6-99D4-00EB-D829-4F8F4371D0B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91642" y="1475909"/>
            <a:ext cx="2312965" cy="341688"/>
          </a:xfrm>
          <a:prstGeom prst="rect">
            <a:avLst/>
          </a:prstGeom>
        </p:spPr>
      </p:pic>
      <p:sp>
        <p:nvSpPr>
          <p:cNvPr id="9" name="吹き出し: 角を丸めた四角形 8">
            <a:extLst>
              <a:ext uri="{FF2B5EF4-FFF2-40B4-BE49-F238E27FC236}">
                <a16:creationId xmlns:a16="http://schemas.microsoft.com/office/drawing/2014/main" id="{EE31A758-3D8E-160E-0C15-5F7B62F29F1C}"/>
              </a:ext>
            </a:extLst>
          </p:cNvPr>
          <p:cNvSpPr/>
          <p:nvPr/>
        </p:nvSpPr>
        <p:spPr>
          <a:xfrm>
            <a:off x="5832724" y="2096959"/>
            <a:ext cx="743766" cy="500824"/>
          </a:xfrm>
          <a:prstGeom prst="wedgeRoundRectCallout">
            <a:avLst>
              <a:gd name="adj1" fmla="val -20108"/>
              <a:gd name="adj2" fmla="val -73032"/>
              <a:gd name="adj3" fmla="val 16667"/>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kumimoji="1" lang="ja-JP" altLang="en-US" dirty="0"/>
              <a:t>向き</a:t>
            </a:r>
          </a:p>
        </p:txBody>
      </p:sp>
      <p:sp>
        <p:nvSpPr>
          <p:cNvPr id="10" name="吹き出し: 角を丸めた四角形 9">
            <a:extLst>
              <a:ext uri="{FF2B5EF4-FFF2-40B4-BE49-F238E27FC236}">
                <a16:creationId xmlns:a16="http://schemas.microsoft.com/office/drawing/2014/main" id="{152073FC-6B8A-4B28-4ACC-35587EC7943E}"/>
              </a:ext>
            </a:extLst>
          </p:cNvPr>
          <p:cNvSpPr/>
          <p:nvPr/>
        </p:nvSpPr>
        <p:spPr>
          <a:xfrm>
            <a:off x="4768343" y="2096959"/>
            <a:ext cx="743766" cy="500824"/>
          </a:xfrm>
          <a:prstGeom prst="wedgeRoundRectCallout">
            <a:avLst>
              <a:gd name="adj1" fmla="val 22753"/>
              <a:gd name="adj2" fmla="val -73032"/>
              <a:gd name="adj3" fmla="val 16667"/>
            </a:avLst>
          </a:prstGeom>
          <a:noFill/>
          <a:ln w="38100" cap="flat" cmpd="sng" algn="ctr">
            <a:solidFill>
              <a:srgbClr val="92D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kumimoji="1" lang="ja-JP" altLang="en-US" dirty="0">
                <a:solidFill>
                  <a:srgbClr val="92D050"/>
                </a:solidFill>
              </a:rPr>
              <a:t>速さ</a:t>
            </a:r>
            <a:endParaRPr kumimoji="1" lang="en-US" altLang="ja-JP" dirty="0">
              <a:solidFill>
                <a:srgbClr val="92D050"/>
              </a:solidFill>
            </a:endParaRPr>
          </a:p>
        </p:txBody>
      </p:sp>
      <p:sp>
        <p:nvSpPr>
          <p:cNvPr id="11" name="四角形: 角を丸くする 10">
            <a:extLst>
              <a:ext uri="{FF2B5EF4-FFF2-40B4-BE49-F238E27FC236}">
                <a16:creationId xmlns:a16="http://schemas.microsoft.com/office/drawing/2014/main" id="{CFDDAA89-DAD8-F19F-42E7-42C5B618494E}"/>
              </a:ext>
            </a:extLst>
          </p:cNvPr>
          <p:cNvSpPr/>
          <p:nvPr/>
        </p:nvSpPr>
        <p:spPr>
          <a:xfrm>
            <a:off x="5535386" y="1411622"/>
            <a:ext cx="669221" cy="470261"/>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941E9F17-5EEA-2FDE-86B0-5D64EBC57F4B}"/>
              </a:ext>
            </a:extLst>
          </p:cNvPr>
          <p:cNvSpPr/>
          <p:nvPr/>
        </p:nvSpPr>
        <p:spPr>
          <a:xfrm>
            <a:off x="4943883" y="1411622"/>
            <a:ext cx="591503" cy="470261"/>
          </a:xfrm>
          <a:prstGeom prst="roundRect">
            <a:avLst/>
          </a:prstGeom>
          <a:noFill/>
          <a:ln w="38100" cap="flat" cmpd="sng" algn="ctr">
            <a:solidFill>
              <a:srgbClr val="92D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pic>
        <p:nvPicPr>
          <p:cNvPr id="14" name="グラフィックス 13">
            <a:extLst>
              <a:ext uri="{FF2B5EF4-FFF2-40B4-BE49-F238E27FC236}">
                <a16:creationId xmlns:a16="http://schemas.microsoft.com/office/drawing/2014/main" id="{7E7A62EA-C34D-BE78-73C8-754A22CB1FA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88636" y="3361851"/>
            <a:ext cx="1748412" cy="405429"/>
          </a:xfrm>
          <a:prstGeom prst="rect">
            <a:avLst/>
          </a:prstGeom>
        </p:spPr>
      </p:pic>
      <p:pic>
        <p:nvPicPr>
          <p:cNvPr id="18" name="グラフィックス 17">
            <a:extLst>
              <a:ext uri="{FF2B5EF4-FFF2-40B4-BE49-F238E27FC236}">
                <a16:creationId xmlns:a16="http://schemas.microsoft.com/office/drawing/2014/main" id="{448043C4-971E-6A2E-DAB4-A26BAB7FE32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262164" y="3392673"/>
            <a:ext cx="3717254" cy="374607"/>
          </a:xfrm>
          <a:prstGeom prst="rect">
            <a:avLst/>
          </a:prstGeom>
        </p:spPr>
      </p:pic>
      <p:pic>
        <p:nvPicPr>
          <p:cNvPr id="22" name="グラフィックス 21">
            <a:extLst>
              <a:ext uri="{FF2B5EF4-FFF2-40B4-BE49-F238E27FC236}">
                <a16:creationId xmlns:a16="http://schemas.microsoft.com/office/drawing/2014/main" id="{7180C074-82AE-5246-911D-F3F0B3A22E2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188636" y="4739584"/>
            <a:ext cx="5901985" cy="767738"/>
          </a:xfrm>
          <a:prstGeom prst="rect">
            <a:avLst/>
          </a:prstGeom>
        </p:spPr>
      </p:pic>
      <p:sp>
        <p:nvSpPr>
          <p:cNvPr id="23" name="テキスト ボックス 22">
            <a:extLst>
              <a:ext uri="{FF2B5EF4-FFF2-40B4-BE49-F238E27FC236}">
                <a16:creationId xmlns:a16="http://schemas.microsoft.com/office/drawing/2014/main" id="{CB2D1F52-6750-D4A8-9BC8-43EB6DEE3C38}"/>
              </a:ext>
            </a:extLst>
          </p:cNvPr>
          <p:cNvSpPr txBox="1"/>
          <p:nvPr/>
        </p:nvSpPr>
        <p:spPr>
          <a:xfrm>
            <a:off x="2898853" y="3465124"/>
            <a:ext cx="363311" cy="369332"/>
          </a:xfrm>
          <a:prstGeom prst="rect">
            <a:avLst/>
          </a:prstGeom>
          <a:noFill/>
        </p:spPr>
        <p:txBody>
          <a:bodyPr wrap="square" rtlCol="0">
            <a:spAutoFit/>
          </a:bodyPr>
          <a:lstStyle/>
          <a:p>
            <a:r>
              <a:rPr kumimoji="1" lang="en-US" altLang="ja-JP" dirty="0"/>
              <a:t>,</a:t>
            </a:r>
            <a:endParaRPr kumimoji="1" lang="ja-JP" altLang="en-US" dirty="0"/>
          </a:p>
        </p:txBody>
      </p:sp>
      <p:sp>
        <p:nvSpPr>
          <p:cNvPr id="24" name="四角形: 角を丸くする 23">
            <a:extLst>
              <a:ext uri="{FF2B5EF4-FFF2-40B4-BE49-F238E27FC236}">
                <a16:creationId xmlns:a16="http://schemas.microsoft.com/office/drawing/2014/main" id="{9CBE91D6-1E75-E483-9B6A-8988B137E960}"/>
              </a:ext>
            </a:extLst>
          </p:cNvPr>
          <p:cNvSpPr/>
          <p:nvPr/>
        </p:nvSpPr>
        <p:spPr>
          <a:xfrm>
            <a:off x="849632" y="3218833"/>
            <a:ext cx="6383923" cy="717066"/>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
        <p:nvSpPr>
          <p:cNvPr id="25" name="四角形: 角を丸くする 24">
            <a:extLst>
              <a:ext uri="{FF2B5EF4-FFF2-40B4-BE49-F238E27FC236}">
                <a16:creationId xmlns:a16="http://schemas.microsoft.com/office/drawing/2014/main" id="{5668050F-9B26-AB23-137A-4531ECF5C8A6}"/>
              </a:ext>
            </a:extLst>
          </p:cNvPr>
          <p:cNvSpPr/>
          <p:nvPr/>
        </p:nvSpPr>
        <p:spPr>
          <a:xfrm>
            <a:off x="849631" y="4592639"/>
            <a:ext cx="6383923" cy="1024389"/>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Tree>
    <p:extLst>
      <p:ext uri="{BB962C8B-B14F-4D97-AF65-F5344CB8AC3E}">
        <p14:creationId xmlns:p14="http://schemas.microsoft.com/office/powerpoint/2010/main" val="524518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r>
              <a:rPr kumimoji="1" lang="ja-JP" altLang="en-US" dirty="0"/>
              <a:t>制御入力の方向</a:t>
            </a:r>
          </a:p>
        </p:txBody>
      </p:sp>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r>
              <a:rPr lang="ja-JP" altLang="en-US" dirty="0"/>
              <a:t>制御入力の方向を表す単位ベクトル</a:t>
            </a:r>
            <a:endParaRPr lang="en-US" altLang="ja-JP" dirty="0"/>
          </a:p>
          <a:p>
            <a:endParaRPr kumimoji="1" lang="en-US" altLang="ja-JP" dirty="0"/>
          </a:p>
          <a:p>
            <a:endParaRPr lang="en-US" altLang="ja-JP" dirty="0"/>
          </a:p>
          <a:p>
            <a:r>
              <a:rPr kumimoji="1" lang="ja-JP" altLang="en-US" dirty="0"/>
              <a:t>目標点から経路に沿って進んだ位置ベクトル</a:t>
            </a:r>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14</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r>
              <a:rPr kumimoji="1" lang="ja-JP" altLang="en-US" b="1" dirty="0">
                <a:solidFill>
                  <a:schemeClr val="accent4"/>
                </a:solidFill>
              </a:rPr>
              <a:t>追従のためのベクトル量を決める</a:t>
            </a:r>
          </a:p>
        </p:txBody>
      </p:sp>
      <p:pic>
        <p:nvPicPr>
          <p:cNvPr id="6" name="グラフィックス 5">
            <a:extLst>
              <a:ext uri="{FF2B5EF4-FFF2-40B4-BE49-F238E27FC236}">
                <a16:creationId xmlns:a16="http://schemas.microsoft.com/office/drawing/2014/main" id="{48173449-AF84-0E5D-7F45-DBBC8EE5D72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58008" y="2009807"/>
            <a:ext cx="1748412" cy="405429"/>
          </a:xfrm>
          <a:prstGeom prst="rect">
            <a:avLst/>
          </a:prstGeom>
        </p:spPr>
      </p:pic>
      <p:pic>
        <p:nvPicPr>
          <p:cNvPr id="7" name="グラフィックス 6">
            <a:extLst>
              <a:ext uri="{FF2B5EF4-FFF2-40B4-BE49-F238E27FC236}">
                <a16:creationId xmlns:a16="http://schemas.microsoft.com/office/drawing/2014/main" id="{AB2B20D7-D638-77FE-8671-29620046BE6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58008" y="3512660"/>
            <a:ext cx="3717254" cy="374607"/>
          </a:xfrm>
          <a:prstGeom prst="rect">
            <a:avLst/>
          </a:prstGeom>
        </p:spPr>
      </p:pic>
      <p:sp>
        <p:nvSpPr>
          <p:cNvPr id="8" name="四角形: 角を丸くする 7">
            <a:extLst>
              <a:ext uri="{FF2B5EF4-FFF2-40B4-BE49-F238E27FC236}">
                <a16:creationId xmlns:a16="http://schemas.microsoft.com/office/drawing/2014/main" id="{8152E329-3580-D37C-346E-BF3CDFC98F9A}"/>
              </a:ext>
            </a:extLst>
          </p:cNvPr>
          <p:cNvSpPr/>
          <p:nvPr/>
        </p:nvSpPr>
        <p:spPr>
          <a:xfrm>
            <a:off x="2201682" y="3464831"/>
            <a:ext cx="672147" cy="470261"/>
          </a:xfrm>
          <a:prstGeom prst="roundRect">
            <a:avLst/>
          </a:prstGeom>
          <a:noFill/>
          <a:ln w="38100" cap="flat" cmpd="sng" algn="ctr">
            <a:solidFill>
              <a:srgbClr val="92D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
        <p:nvSpPr>
          <p:cNvPr id="9" name="四角形: 角を丸くする 8">
            <a:extLst>
              <a:ext uri="{FF2B5EF4-FFF2-40B4-BE49-F238E27FC236}">
                <a16:creationId xmlns:a16="http://schemas.microsoft.com/office/drawing/2014/main" id="{8034C8C7-EB4F-1B7A-F11A-59FF03633DAF}"/>
              </a:ext>
            </a:extLst>
          </p:cNvPr>
          <p:cNvSpPr/>
          <p:nvPr/>
        </p:nvSpPr>
        <p:spPr>
          <a:xfrm>
            <a:off x="3935550" y="3464832"/>
            <a:ext cx="790726" cy="470261"/>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
        <p:nvSpPr>
          <p:cNvPr id="10" name="吹き出し: 角を丸めた四角形 9">
            <a:extLst>
              <a:ext uri="{FF2B5EF4-FFF2-40B4-BE49-F238E27FC236}">
                <a16:creationId xmlns:a16="http://schemas.microsoft.com/office/drawing/2014/main" id="{63AF0582-AE53-EA54-BF27-F1D2539FD4E1}"/>
              </a:ext>
            </a:extLst>
          </p:cNvPr>
          <p:cNvSpPr/>
          <p:nvPr/>
        </p:nvSpPr>
        <p:spPr>
          <a:xfrm>
            <a:off x="1058008" y="4265633"/>
            <a:ext cx="2483142" cy="766883"/>
          </a:xfrm>
          <a:prstGeom prst="wedgeRoundRectCallout">
            <a:avLst>
              <a:gd name="adj1" fmla="val 7888"/>
              <a:gd name="adj2" fmla="val -73032"/>
              <a:gd name="adj3" fmla="val 16667"/>
            </a:avLst>
          </a:prstGeom>
          <a:noFill/>
          <a:ln w="38100" cap="flat" cmpd="sng" algn="ctr">
            <a:solidFill>
              <a:srgbClr val="92D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kumimoji="1" lang="ja-JP" altLang="en-US" dirty="0">
                <a:solidFill>
                  <a:srgbClr val="92D050"/>
                </a:solidFill>
              </a:rPr>
              <a:t>追従目標点へ</a:t>
            </a:r>
            <a:br>
              <a:rPr kumimoji="1" lang="en-US" altLang="ja-JP" dirty="0">
                <a:solidFill>
                  <a:srgbClr val="92D050"/>
                </a:solidFill>
              </a:rPr>
            </a:br>
            <a:r>
              <a:rPr kumimoji="1" lang="ja-JP" altLang="en-US" dirty="0">
                <a:solidFill>
                  <a:srgbClr val="92D050"/>
                </a:solidFill>
              </a:rPr>
              <a:t>向かおうとする量</a:t>
            </a:r>
            <a:endParaRPr kumimoji="1" lang="en-US" altLang="ja-JP" dirty="0">
              <a:solidFill>
                <a:srgbClr val="92D050"/>
              </a:solidFill>
            </a:endParaRPr>
          </a:p>
        </p:txBody>
      </p:sp>
      <p:sp>
        <p:nvSpPr>
          <p:cNvPr id="11" name="吹き出し: 角を丸めた四角形 10">
            <a:extLst>
              <a:ext uri="{FF2B5EF4-FFF2-40B4-BE49-F238E27FC236}">
                <a16:creationId xmlns:a16="http://schemas.microsoft.com/office/drawing/2014/main" id="{437F72BF-22C7-F715-E9E3-9F9956E7C940}"/>
              </a:ext>
            </a:extLst>
          </p:cNvPr>
          <p:cNvSpPr/>
          <p:nvPr/>
        </p:nvSpPr>
        <p:spPr>
          <a:xfrm>
            <a:off x="3935550" y="4265633"/>
            <a:ext cx="2483141" cy="766883"/>
          </a:xfrm>
          <a:prstGeom prst="wedgeRoundRectCallout">
            <a:avLst>
              <a:gd name="adj1" fmla="val -37338"/>
              <a:gd name="adj2" fmla="val -73032"/>
              <a:gd name="adj3" fmla="val 16667"/>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kumimoji="1" lang="ja-JP" altLang="en-US" dirty="0"/>
              <a:t>リーダーに</a:t>
            </a:r>
            <a:br>
              <a:rPr kumimoji="1" lang="en-US" altLang="ja-JP" dirty="0"/>
            </a:br>
            <a:r>
              <a:rPr kumimoji="1" lang="ja-JP" altLang="en-US" dirty="0"/>
              <a:t>追い付こうとする量</a:t>
            </a:r>
          </a:p>
        </p:txBody>
      </p:sp>
      <p:sp>
        <p:nvSpPr>
          <p:cNvPr id="12" name="四角形: 角を丸くする 11">
            <a:extLst>
              <a:ext uri="{FF2B5EF4-FFF2-40B4-BE49-F238E27FC236}">
                <a16:creationId xmlns:a16="http://schemas.microsoft.com/office/drawing/2014/main" id="{30FB362F-1F58-56C2-57DE-9C2DB9E77C75}"/>
              </a:ext>
            </a:extLst>
          </p:cNvPr>
          <p:cNvSpPr/>
          <p:nvPr/>
        </p:nvSpPr>
        <p:spPr>
          <a:xfrm>
            <a:off x="258158" y="5769113"/>
            <a:ext cx="8625708" cy="914400"/>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Tree>
    <p:extLst>
      <p:ext uri="{BB962C8B-B14F-4D97-AF65-F5344CB8AC3E}">
        <p14:creationId xmlns:p14="http://schemas.microsoft.com/office/powerpoint/2010/main" val="337751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r>
                  <a:rPr kumimoji="1" lang="ja-JP" altLang="en-US" dirty="0"/>
                  <a:t>係数</a:t>
                </a:r>
                <a14:m>
                  <m:oMath xmlns:m="http://schemas.openxmlformats.org/officeDocument/2006/math">
                    <m:r>
                      <a:rPr kumimoji="1" lang="en-US" altLang="ja-JP" b="1" i="1" smtClean="0">
                        <a:latin typeface="Cambria Math" panose="02040503050406030204" pitchFamily="18" charset="0"/>
                      </a:rPr>
                      <m:t>𝒉</m:t>
                    </m:r>
                    <m:r>
                      <a:rPr kumimoji="1" lang="en-US" altLang="ja-JP" b="1" i="1" smtClean="0">
                        <a:latin typeface="Cambria Math" panose="02040503050406030204" pitchFamily="18" charset="0"/>
                      </a:rPr>
                      <m:t>(</m:t>
                    </m:r>
                    <m:r>
                      <a:rPr kumimoji="1" lang="en-US" altLang="ja-JP" b="1" i="1" smtClean="0">
                        <a:latin typeface="Cambria Math" panose="02040503050406030204" pitchFamily="18" charset="0"/>
                      </a:rPr>
                      <m:t>𝒕</m:t>
                    </m:r>
                    <m:r>
                      <a:rPr kumimoji="1" lang="en-US" altLang="ja-JP" b="1" i="1" smtClean="0">
                        <a:latin typeface="Cambria Math" panose="02040503050406030204" pitchFamily="18" charset="0"/>
                      </a:rPr>
                      <m:t>)</m:t>
                    </m:r>
                  </m:oMath>
                </a14:m>
                <a:r>
                  <a:rPr kumimoji="1" lang="ja-JP" altLang="en-US" dirty="0"/>
                  <a:t>の役割</a:t>
                </a:r>
              </a:p>
            </p:txBody>
          </p:sp>
        </mc:Choice>
        <mc:Fallback>
          <p:sp>
            <p:nvSpPr>
              <p:cNvPr id="2" name="タイトル 1">
                <a:extLst>
                  <a:ext uri="{FF2B5EF4-FFF2-40B4-BE49-F238E27FC236}">
                    <a16:creationId xmlns:a16="http://schemas.microsoft.com/office/drawing/2014/main" id="{1AEF5D16-5FCC-B2A4-F67B-510A3A1BBCE9}"/>
                  </a:ext>
                </a:extLst>
              </p:cNvPr>
              <p:cNvSpPr>
                <a:spLocks noGrp="1" noRot="1" noChangeAspect="1" noMove="1" noResize="1" noEditPoints="1" noAdjustHandles="1" noChangeArrowheads="1" noChangeShapeType="1" noTextEdit="1"/>
              </p:cNvSpPr>
              <p:nvPr>
                <p:ph type="title"/>
              </p:nvPr>
            </p:nvSpPr>
            <p:spPr>
              <a:blipFill>
                <a:blip r:embed="rId2"/>
                <a:stretch>
                  <a:fillRect l="-2705" t="-4795" b="-15753"/>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15</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r>
              <a:rPr kumimoji="1" lang="ja-JP" altLang="en-US" b="1" dirty="0">
                <a:solidFill>
                  <a:schemeClr val="accent4"/>
                </a:solidFill>
              </a:rPr>
              <a:t>追従誤差によってベクトルを調整</a:t>
            </a:r>
          </a:p>
        </p:txBody>
      </p:sp>
      <mc:AlternateContent xmlns:mc="http://schemas.openxmlformats.org/markup-compatibility/2006">
        <mc:Choice xmlns:a14="http://schemas.microsoft.com/office/drawing/2010/main" Requires="a14">
          <p:sp>
            <p:nvSpPr>
              <p:cNvPr id="6" name="コンテンツ プレースホルダー 1">
                <a:extLst>
                  <a:ext uri="{FF2B5EF4-FFF2-40B4-BE49-F238E27FC236}">
                    <a16:creationId xmlns:a16="http://schemas.microsoft.com/office/drawing/2014/main" id="{18DEF495-070E-C8FB-A465-D30512E5AE9B}"/>
                  </a:ext>
                </a:extLst>
              </p:cNvPr>
              <p:cNvSpPr>
                <a:spLocks noGrp="1"/>
              </p:cNvSpPr>
              <p:nvPr>
                <p:ph sz="half" idx="1"/>
              </p:nvPr>
            </p:nvSpPr>
            <p:spPr>
              <a:xfrm>
                <a:off x="628650" y="2539722"/>
                <a:ext cx="3886200" cy="2869127"/>
              </a:xfrm>
            </p:spPr>
            <p:txBody>
              <a:bodyPr/>
              <a:lstStyle/>
              <a:p>
                <a14:m>
                  <m:oMath xmlns:m="http://schemas.openxmlformats.org/officeDocument/2006/math">
                    <m:r>
                      <a:rPr lang="en-US" altLang="ja-JP" b="0" i="1" u="sng" smtClean="0">
                        <a:latin typeface="Cambria Math" panose="02040503050406030204" pitchFamily="18" charset="0"/>
                      </a:rPr>
                      <m:t>𝑙</m:t>
                    </m:r>
                    <m:d>
                      <m:dPr>
                        <m:ctrlPr>
                          <a:rPr lang="en-US" altLang="ja-JP" b="0" i="1" u="sng" smtClean="0">
                            <a:latin typeface="Cambria Math" panose="02040503050406030204" pitchFamily="18" charset="0"/>
                          </a:rPr>
                        </m:ctrlPr>
                      </m:dPr>
                      <m:e>
                        <m:r>
                          <a:rPr lang="en-US" altLang="ja-JP" b="0" i="1" u="sng" smtClean="0">
                            <a:latin typeface="Cambria Math" panose="02040503050406030204" pitchFamily="18" charset="0"/>
                          </a:rPr>
                          <m:t>𝑡</m:t>
                        </m:r>
                      </m:e>
                    </m:d>
                    <m:r>
                      <a:rPr lang="en-US" altLang="ja-JP" b="0" i="1" u="sng" smtClean="0">
                        <a:latin typeface="Cambria Math" panose="02040503050406030204" pitchFamily="18" charset="0"/>
                      </a:rPr>
                      <m:t>≫1</m:t>
                    </m:r>
                    <m:r>
                      <a:rPr lang="ja-JP" altLang="en-US" i="1" u="sng">
                        <a:latin typeface="Cambria Math" panose="02040503050406030204" pitchFamily="18" charset="0"/>
                      </a:rPr>
                      <m:t>の</m:t>
                    </m:r>
                  </m:oMath>
                </a14:m>
                <a:r>
                  <a:rPr lang="ja-JP" altLang="en-US" u="sng" dirty="0"/>
                  <a:t>とき</a:t>
                </a:r>
                <a:br>
                  <a:rPr lang="en-US" altLang="ja-JP" dirty="0"/>
                </a:br>
                <a14:m>
                  <m:oMath xmlns:m="http://schemas.openxmlformats.org/officeDocument/2006/math">
                    <m:sSub>
                      <m:sSubPr>
                        <m:ctrlPr>
                          <a:rPr lang="en-US" altLang="ja-JP" sz="2400" i="1" smtClean="0">
                            <a:latin typeface="Cambria Math" panose="02040503050406030204" pitchFamily="18" charset="0"/>
                          </a:rPr>
                        </m:ctrlPr>
                      </m:sSubPr>
                      <m:e>
                        <m:r>
                          <a:rPr lang="en-US" altLang="ja-JP" sz="2400" b="0" i="1" smtClean="0">
                            <a:latin typeface="Cambria Math" panose="02040503050406030204" pitchFamily="18" charset="0"/>
                          </a:rPr>
                          <m:t>𝑘</m:t>
                        </m:r>
                      </m:e>
                      <m:sub>
                        <m:r>
                          <a:rPr lang="en-US" altLang="ja-JP" sz="2400" b="0" i="1" smtClean="0">
                            <a:latin typeface="Cambria Math" panose="02040503050406030204" pitchFamily="18" charset="0"/>
                          </a:rPr>
                          <m:t>𝑙</m:t>
                        </m:r>
                      </m:sub>
                    </m:sSub>
                    <m:r>
                      <a:rPr lang="en-US" altLang="ja-JP" sz="240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0</m:t>
                    </m:r>
                  </m:oMath>
                </a14:m>
                <a:r>
                  <a:rPr lang="ja-JP" altLang="en-US" sz="2400" dirty="0"/>
                  <a:t>より</a:t>
                </a:r>
                <a14:m>
                  <m:oMath xmlns:m="http://schemas.openxmlformats.org/officeDocument/2006/math">
                    <m:sSub>
                      <m:sSubPr>
                        <m:ctrlPr>
                          <a:rPr lang="en-US" altLang="ja-JP" sz="2400" i="1" dirty="0" smtClean="0">
                            <a:latin typeface="Cambria Math" panose="02040503050406030204" pitchFamily="18" charset="0"/>
                          </a:rPr>
                        </m:ctrlPr>
                      </m:sSubPr>
                      <m:e>
                        <m:r>
                          <a:rPr lang="en-US" altLang="ja-JP" sz="2400" b="0" i="1" dirty="0" smtClean="0">
                            <a:latin typeface="Cambria Math" panose="02040503050406030204" pitchFamily="18" charset="0"/>
                          </a:rPr>
                          <m:t>𝑘</m:t>
                        </m:r>
                      </m:e>
                      <m:sub>
                        <m:r>
                          <a:rPr lang="en-US" altLang="ja-JP" sz="2400" b="0" i="1" dirty="0" smtClean="0">
                            <a:latin typeface="Cambria Math" panose="02040503050406030204" pitchFamily="18" charset="0"/>
                          </a:rPr>
                          <m:t>0</m:t>
                        </m:r>
                      </m:sub>
                    </m:sSub>
                  </m:oMath>
                </a14:m>
                <a:r>
                  <a:rPr lang="ja-JP" altLang="en-US" sz="2400" dirty="0"/>
                  <a:t>の量如何で</a:t>
                </a:r>
                <a14:m>
                  <m:oMath xmlns:m="http://schemas.openxmlformats.org/officeDocument/2006/math">
                    <m:r>
                      <a:rPr lang="en-US" altLang="ja-JP" sz="2400" b="0" i="1" smtClean="0">
                        <a:latin typeface="Cambria Math" panose="02040503050406030204" pitchFamily="18" charset="0"/>
                      </a:rPr>
                      <m:t>𝑙</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𝑡</m:t>
                    </m:r>
                    <m:r>
                      <a:rPr lang="en-US" altLang="ja-JP" sz="2400" b="0" i="1" smtClean="0">
                        <a:latin typeface="Cambria Math" panose="02040503050406030204" pitchFamily="18" charset="0"/>
                      </a:rPr>
                      <m:t>)</m:t>
                    </m:r>
                  </m:oMath>
                </a14:m>
                <a:r>
                  <a:rPr lang="ja-JP" altLang="en-US" sz="2400" dirty="0"/>
                  <a:t>のベクトル量が優勢</a:t>
                </a:r>
                <a:br>
                  <a:rPr lang="en-US" altLang="ja-JP" sz="2400" dirty="0"/>
                </a:br>
                <a:br>
                  <a:rPr lang="en-US" altLang="ja-JP" sz="2400" dirty="0"/>
                </a:br>
                <a:br>
                  <a:rPr lang="en-US" altLang="ja-JP" sz="2400" dirty="0"/>
                </a:br>
                <a:br>
                  <a:rPr lang="en-US" altLang="ja-JP" sz="2400" dirty="0"/>
                </a:br>
                <a:r>
                  <a:rPr lang="ja-JP" altLang="en-US" sz="2400" dirty="0"/>
                  <a:t>追従目標点への到達を</a:t>
                </a:r>
                <a:br>
                  <a:rPr lang="en-US" altLang="ja-JP" sz="2400" dirty="0"/>
                </a:br>
                <a:r>
                  <a:rPr lang="ja-JP" altLang="en-US" sz="2400" dirty="0"/>
                  <a:t>優先</a:t>
                </a:r>
              </a:p>
              <a:p>
                <a:endParaRPr kumimoji="1" lang="ja-JP" altLang="en-US" dirty="0"/>
              </a:p>
            </p:txBody>
          </p:sp>
        </mc:Choice>
        <mc:Fallback>
          <p:sp>
            <p:nvSpPr>
              <p:cNvPr id="6" name="コンテンツ プレースホルダー 1">
                <a:extLst>
                  <a:ext uri="{FF2B5EF4-FFF2-40B4-BE49-F238E27FC236}">
                    <a16:creationId xmlns:a16="http://schemas.microsoft.com/office/drawing/2014/main" id="{18DEF495-070E-C8FB-A465-D30512E5AE9B}"/>
                  </a:ext>
                </a:extLst>
              </p:cNvPr>
              <p:cNvSpPr>
                <a:spLocks noGrp="1" noRot="1" noChangeAspect="1" noMove="1" noResize="1" noEditPoints="1" noAdjustHandles="1" noChangeArrowheads="1" noChangeShapeType="1" noTextEdit="1"/>
              </p:cNvSpPr>
              <p:nvPr>
                <p:ph sz="half" idx="1"/>
              </p:nvPr>
            </p:nvSpPr>
            <p:spPr>
              <a:xfrm>
                <a:off x="628650" y="2539722"/>
                <a:ext cx="3886200" cy="2869127"/>
              </a:xfrm>
              <a:blipFill>
                <a:blip r:embed="rId3"/>
                <a:stretch>
                  <a:fillRect l="-2038" t="-2766" b="-21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 name="コンテンツ プレースホルダー 2">
                <a:extLst>
                  <a:ext uri="{FF2B5EF4-FFF2-40B4-BE49-F238E27FC236}">
                    <a16:creationId xmlns:a16="http://schemas.microsoft.com/office/drawing/2014/main" id="{0BA86F4E-C1E1-5B30-EE94-C92BF24BB3E0}"/>
                  </a:ext>
                </a:extLst>
              </p:cNvPr>
              <p:cNvSpPr txBox="1">
                <a:spLocks/>
              </p:cNvSpPr>
              <p:nvPr/>
            </p:nvSpPr>
            <p:spPr>
              <a:xfrm>
                <a:off x="4629150" y="2539722"/>
                <a:ext cx="3886200" cy="286912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14:m>
                  <m:oMath xmlns:m="http://schemas.openxmlformats.org/officeDocument/2006/math">
                    <m:r>
                      <a:rPr lang="en-US" altLang="ja-JP" sz="2400" i="1" u="sng" smtClean="0">
                        <a:latin typeface="Cambria Math" panose="02040503050406030204" pitchFamily="18" charset="0"/>
                      </a:rPr>
                      <m:t>𝑙</m:t>
                    </m:r>
                    <m:d>
                      <m:dPr>
                        <m:ctrlPr>
                          <a:rPr lang="en-US" altLang="ja-JP" sz="2400" i="1" u="sng" smtClean="0">
                            <a:latin typeface="Cambria Math" panose="02040503050406030204" pitchFamily="18" charset="0"/>
                          </a:rPr>
                        </m:ctrlPr>
                      </m:dPr>
                      <m:e>
                        <m:r>
                          <a:rPr lang="en-US" altLang="ja-JP" sz="2400" i="1" u="sng" smtClean="0">
                            <a:latin typeface="Cambria Math" panose="02040503050406030204" pitchFamily="18" charset="0"/>
                          </a:rPr>
                          <m:t>𝑡</m:t>
                        </m:r>
                      </m:e>
                    </m:d>
                    <m:r>
                      <a:rPr lang="en-US" altLang="ja-JP" sz="2400" i="1" u="sng" smtClean="0">
                        <a:latin typeface="Cambria Math" panose="02040503050406030204" pitchFamily="18" charset="0"/>
                      </a:rPr>
                      <m:t>≪1</m:t>
                    </m:r>
                    <m:r>
                      <a:rPr lang="ja-JP" altLang="en-US" sz="2400" i="1" u="sng">
                        <a:latin typeface="Cambria Math" panose="02040503050406030204" pitchFamily="18" charset="0"/>
                      </a:rPr>
                      <m:t>の</m:t>
                    </m:r>
                  </m:oMath>
                </a14:m>
                <a:r>
                  <a:rPr lang="ja-JP" altLang="en-US" sz="2400" u="sng" dirty="0"/>
                  <a:t>とき</a:t>
                </a:r>
                <a:br>
                  <a:rPr lang="en-US" altLang="ja-JP" dirty="0"/>
                </a:br>
                <a14:m>
                  <m:oMath xmlns:m="http://schemas.openxmlformats.org/officeDocument/2006/math">
                    <m:r>
                      <m:rPr>
                        <m:sty m:val="p"/>
                      </m:rPr>
                      <a:rPr lang="en-US" altLang="ja-JP" sz="2400" smtClean="0">
                        <a:latin typeface="Cambria Math" panose="02040503050406030204" pitchFamily="18" charset="0"/>
                        <a:ea typeface="Cambria Math" panose="02040503050406030204" pitchFamily="18" charset="0"/>
                      </a:rPr>
                      <m:t>h</m:t>
                    </m:r>
                    <m:d>
                      <m:dPr>
                        <m:ctrlPr>
                          <a:rPr lang="en-US" altLang="ja-JP" sz="2400" i="1" smtClean="0">
                            <a:latin typeface="Cambria Math" panose="02040503050406030204" pitchFamily="18" charset="0"/>
                            <a:ea typeface="Cambria Math" panose="02040503050406030204" pitchFamily="18" charset="0"/>
                          </a:rPr>
                        </m:ctrlPr>
                      </m:dPr>
                      <m:e>
                        <m:r>
                          <m:rPr>
                            <m:sty m:val="p"/>
                          </m:rPr>
                          <a:rPr lang="en-US" altLang="ja-JP" sz="2400" smtClean="0">
                            <a:latin typeface="Cambria Math" panose="02040503050406030204" pitchFamily="18" charset="0"/>
                            <a:ea typeface="Cambria Math" panose="02040503050406030204" pitchFamily="18" charset="0"/>
                          </a:rPr>
                          <m:t>t</m:t>
                        </m:r>
                      </m:e>
                    </m:d>
                    <m:r>
                      <a:rPr lang="en-US" altLang="ja-JP" sz="2400" i="1">
                        <a:latin typeface="Cambria Math" panose="02040503050406030204" pitchFamily="18" charset="0"/>
                        <a:ea typeface="Cambria Math" panose="02040503050406030204" pitchFamily="18" charset="0"/>
                      </a:rPr>
                      <m:t>≅</m:t>
                    </m:r>
                    <m:sSub>
                      <m:sSubPr>
                        <m:ctrlPr>
                          <a:rPr lang="en-US" altLang="ja-JP" sz="2400" i="1" smtClean="0">
                            <a:latin typeface="Cambria Math" panose="02040503050406030204" pitchFamily="18" charset="0"/>
                            <a:ea typeface="Cambria Math" panose="02040503050406030204" pitchFamily="18" charset="0"/>
                          </a:rPr>
                        </m:ctrlPr>
                      </m:sSubPr>
                      <m:e>
                        <m:r>
                          <a:rPr lang="en-US" altLang="ja-JP" sz="2400" i="1" smtClean="0">
                            <a:latin typeface="Cambria Math" panose="02040503050406030204" pitchFamily="18" charset="0"/>
                            <a:ea typeface="Cambria Math" panose="02040503050406030204" pitchFamily="18" charset="0"/>
                          </a:rPr>
                          <m:t>𝑘</m:t>
                        </m:r>
                      </m:e>
                      <m:sub>
                        <m:r>
                          <a:rPr lang="en-US" altLang="ja-JP" sz="2400" i="1" smtClean="0">
                            <a:latin typeface="Cambria Math" panose="02040503050406030204" pitchFamily="18" charset="0"/>
                            <a:ea typeface="Cambria Math" panose="02040503050406030204" pitchFamily="18" charset="0"/>
                          </a:rPr>
                          <m:t>0</m:t>
                        </m:r>
                      </m:sub>
                    </m:sSub>
                    <m:r>
                      <a:rPr lang="en-US" altLang="ja-JP" sz="2400" i="1" smtClean="0">
                        <a:latin typeface="Cambria Math" panose="02040503050406030204" pitchFamily="18" charset="0"/>
                        <a:ea typeface="Cambria Math" panose="02040503050406030204" pitchFamily="18" charset="0"/>
                      </a:rPr>
                      <m:t>+</m:t>
                    </m:r>
                    <m:sSub>
                      <m:sSubPr>
                        <m:ctrlPr>
                          <a:rPr lang="en-US" altLang="ja-JP" sz="2400" i="1" smtClean="0">
                            <a:latin typeface="Cambria Math" panose="02040503050406030204" pitchFamily="18" charset="0"/>
                            <a:ea typeface="Cambria Math" panose="02040503050406030204" pitchFamily="18" charset="0"/>
                          </a:rPr>
                        </m:ctrlPr>
                      </m:sSubPr>
                      <m:e>
                        <m:r>
                          <a:rPr lang="en-US" altLang="ja-JP" sz="2400" i="1" smtClean="0">
                            <a:latin typeface="Cambria Math" panose="02040503050406030204" pitchFamily="18" charset="0"/>
                            <a:ea typeface="Cambria Math" panose="02040503050406030204" pitchFamily="18" charset="0"/>
                          </a:rPr>
                          <m:t>𝑘</m:t>
                        </m:r>
                      </m:e>
                      <m:sub>
                        <m:r>
                          <a:rPr lang="en-US" altLang="ja-JP" sz="2400" i="1" smtClean="0">
                            <a:latin typeface="Cambria Math" panose="02040503050406030204" pitchFamily="18" charset="0"/>
                            <a:ea typeface="Cambria Math" panose="02040503050406030204" pitchFamily="18" charset="0"/>
                          </a:rPr>
                          <m:t>𝑙</m:t>
                        </m:r>
                      </m:sub>
                    </m:sSub>
                  </m:oMath>
                </a14:m>
                <a:r>
                  <a:rPr lang="ja-JP" altLang="en-US" sz="2400" dirty="0"/>
                  <a:t>となり，</a:t>
                </a:r>
                <a:br>
                  <a:rPr lang="en-US" altLang="ja-JP" sz="2400" dirty="0"/>
                </a:br>
                <a14:m>
                  <m:oMath xmlns:m="http://schemas.openxmlformats.org/officeDocument/2006/math">
                    <m:r>
                      <a:rPr lang="en-US" altLang="ja-JP" sz="2400" i="1">
                        <a:latin typeface="Cambria Math" panose="02040503050406030204" pitchFamily="18" charset="0"/>
                      </a:rPr>
                      <m:t>𝑙</m:t>
                    </m:r>
                    <m:r>
                      <a:rPr lang="en-US" altLang="ja-JP" sz="2400" i="1">
                        <a:latin typeface="Cambria Math" panose="02040503050406030204" pitchFamily="18" charset="0"/>
                      </a:rPr>
                      <m:t>(</m:t>
                    </m:r>
                    <m:r>
                      <a:rPr lang="en-US" altLang="ja-JP" sz="2400" i="1">
                        <a:latin typeface="Cambria Math" panose="02040503050406030204" pitchFamily="18" charset="0"/>
                      </a:rPr>
                      <m:t>𝑡</m:t>
                    </m:r>
                    <m:r>
                      <a:rPr lang="en-US" altLang="ja-JP" sz="2400" i="1">
                        <a:latin typeface="Cambria Math" panose="02040503050406030204" pitchFamily="18" charset="0"/>
                      </a:rPr>
                      <m:t>)≅0</m:t>
                    </m:r>
                  </m:oMath>
                </a14:m>
                <a:r>
                  <a:rPr lang="ja-JP" altLang="en-US" sz="2400" dirty="0"/>
                  <a:t>を鑑みると</a:t>
                </a:r>
                <a:br>
                  <a:rPr lang="en-US" altLang="ja-JP" sz="2400" dirty="0"/>
                </a:br>
                <a:r>
                  <a:rPr lang="ja-JP" altLang="en-US" sz="2400" dirty="0"/>
                  <a:t>リーダーの進行方向の</a:t>
                </a:r>
                <a:br>
                  <a:rPr lang="en-US" altLang="ja-JP" sz="2400" dirty="0"/>
                </a:br>
                <a:r>
                  <a:rPr lang="ja-JP" altLang="en-US" sz="2400" dirty="0"/>
                  <a:t>ベクトル量が優勢</a:t>
                </a:r>
                <a:br>
                  <a:rPr lang="en-US" altLang="ja-JP" sz="2400" dirty="0"/>
                </a:br>
                <a:br>
                  <a:rPr lang="en-US" altLang="ja-JP" sz="2400" dirty="0"/>
                </a:br>
                <a:r>
                  <a:rPr lang="ja-JP" altLang="en-US" sz="2400" dirty="0"/>
                  <a:t>リーダーと同様に進む</a:t>
                </a:r>
                <a:br>
                  <a:rPr lang="en-US" altLang="ja-JP" sz="2400" dirty="0"/>
                </a:br>
                <a:r>
                  <a:rPr lang="ja-JP" altLang="en-US" sz="2400" dirty="0"/>
                  <a:t>ことを優先</a:t>
                </a:r>
              </a:p>
              <a:p>
                <a:pPr marL="0" indent="0">
                  <a:buFont typeface="Arial" panose="020B0604020202020204" pitchFamily="34" charset="0"/>
                  <a:buNone/>
                </a:pPr>
                <a:endParaRPr lang="ja-JP" altLang="en-US" dirty="0"/>
              </a:p>
            </p:txBody>
          </p:sp>
        </mc:Choice>
        <mc:Fallback>
          <p:sp>
            <p:nvSpPr>
              <p:cNvPr id="7" name="コンテンツ プレースホルダー 2">
                <a:extLst>
                  <a:ext uri="{FF2B5EF4-FFF2-40B4-BE49-F238E27FC236}">
                    <a16:creationId xmlns:a16="http://schemas.microsoft.com/office/drawing/2014/main" id="{0BA86F4E-C1E1-5B30-EE94-C92BF24BB3E0}"/>
                  </a:ext>
                </a:extLst>
              </p:cNvPr>
              <p:cNvSpPr txBox="1">
                <a:spLocks noRot="1" noChangeAspect="1" noMove="1" noResize="1" noEditPoints="1" noAdjustHandles="1" noChangeArrowheads="1" noChangeShapeType="1" noTextEdit="1"/>
              </p:cNvSpPr>
              <p:nvPr/>
            </p:nvSpPr>
            <p:spPr>
              <a:xfrm>
                <a:off x="4629150" y="2539722"/>
                <a:ext cx="3886200" cy="2869127"/>
              </a:xfrm>
              <a:prstGeom prst="rect">
                <a:avLst/>
              </a:prstGeom>
              <a:blipFill>
                <a:blip r:embed="rId4"/>
                <a:stretch>
                  <a:fillRect l="-2038" t="-2766" b="-213"/>
                </a:stretch>
              </a:blipFill>
            </p:spPr>
            <p:txBody>
              <a:bodyPr/>
              <a:lstStyle/>
              <a:p>
                <a:r>
                  <a:rPr lang="ja-JP" altLang="en-US">
                    <a:noFill/>
                  </a:rPr>
                  <a:t> </a:t>
                </a:r>
              </a:p>
            </p:txBody>
          </p:sp>
        </mc:Fallback>
      </mc:AlternateContent>
      <p:pic>
        <p:nvPicPr>
          <p:cNvPr id="8" name="グラフィックス 7">
            <a:extLst>
              <a:ext uri="{FF2B5EF4-FFF2-40B4-BE49-F238E27FC236}">
                <a16:creationId xmlns:a16="http://schemas.microsoft.com/office/drawing/2014/main" id="{FC311D34-B474-1018-4655-639C3D985BF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28650" y="1449151"/>
            <a:ext cx="3702956" cy="787863"/>
          </a:xfrm>
          <a:prstGeom prst="rect">
            <a:avLst/>
          </a:prstGeom>
        </p:spPr>
      </p:pic>
      <p:sp>
        <p:nvSpPr>
          <p:cNvPr id="9" name="四角形: 角を丸くする 8">
            <a:extLst>
              <a:ext uri="{FF2B5EF4-FFF2-40B4-BE49-F238E27FC236}">
                <a16:creationId xmlns:a16="http://schemas.microsoft.com/office/drawing/2014/main" id="{5BBF974B-6771-8225-8023-762A2C74074A}"/>
              </a:ext>
            </a:extLst>
          </p:cNvPr>
          <p:cNvSpPr/>
          <p:nvPr/>
        </p:nvSpPr>
        <p:spPr>
          <a:xfrm>
            <a:off x="258158" y="5769113"/>
            <a:ext cx="8625708" cy="914400"/>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0" name="テキスト ボックス 9">
                <a:extLst>
                  <a:ext uri="{FF2B5EF4-FFF2-40B4-BE49-F238E27FC236}">
                    <a16:creationId xmlns:a16="http://schemas.microsoft.com/office/drawing/2014/main" id="{BEA0B5CB-8CE3-6E86-3336-FAF0184743A4}"/>
                  </a:ext>
                </a:extLst>
              </p:cNvPr>
              <p:cNvSpPr txBox="1"/>
              <p:nvPr/>
            </p:nvSpPr>
            <p:spPr>
              <a:xfrm>
                <a:off x="4812396" y="1702853"/>
                <a:ext cx="3996287" cy="400110"/>
              </a:xfrm>
              <a:prstGeom prst="rect">
                <a:avLst/>
              </a:prstGeom>
              <a:noFill/>
            </p:spPr>
            <p:txBody>
              <a:bodyPr wrap="none" rtlCol="0">
                <a:spAutoFit/>
              </a:bodyPr>
              <a:lstStyle/>
              <a:p>
                <a14:m>
                  <m:oMath xmlns:m="http://schemas.openxmlformats.org/officeDocument/2006/math">
                    <m:r>
                      <a:rPr kumimoji="1" lang="en-US" altLang="ja-JP" sz="2000" b="0" i="1" smtClean="0">
                        <a:latin typeface="Cambria Math" panose="02040503050406030204" pitchFamily="18" charset="0"/>
                      </a:rPr>
                      <m:t>𝑙</m:t>
                    </m:r>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𝑡</m:t>
                        </m:r>
                      </m:e>
                    </m:d>
                    <m:r>
                      <a:rPr kumimoji="1" lang="en-US" altLang="ja-JP" sz="2000" b="0" i="1" smtClean="0">
                        <a:latin typeface="Cambria Math" panose="02040503050406030204" pitchFamily="18" charset="0"/>
                      </a:rPr>
                      <m:t>;</m:t>
                    </m:r>
                  </m:oMath>
                </a14:m>
                <a:r>
                  <a:rPr kumimoji="1" lang="ja-JP" altLang="en-US" sz="2000" dirty="0"/>
                  <a:t>追従誤差ベクトルととらえる</a:t>
                </a:r>
                <a:endParaRPr kumimoji="1" lang="en-US" altLang="ja-JP" sz="2000" dirty="0"/>
              </a:p>
            </p:txBody>
          </p:sp>
        </mc:Choice>
        <mc:Fallback>
          <p:sp>
            <p:nvSpPr>
              <p:cNvPr id="10" name="テキスト ボックス 9">
                <a:extLst>
                  <a:ext uri="{FF2B5EF4-FFF2-40B4-BE49-F238E27FC236}">
                    <a16:creationId xmlns:a16="http://schemas.microsoft.com/office/drawing/2014/main" id="{BEA0B5CB-8CE3-6E86-3336-FAF0184743A4}"/>
                  </a:ext>
                </a:extLst>
              </p:cNvPr>
              <p:cNvSpPr txBox="1">
                <a:spLocks noRot="1" noChangeAspect="1" noMove="1" noResize="1" noEditPoints="1" noAdjustHandles="1" noChangeArrowheads="1" noChangeShapeType="1" noTextEdit="1"/>
              </p:cNvSpPr>
              <p:nvPr/>
            </p:nvSpPr>
            <p:spPr>
              <a:xfrm>
                <a:off x="4812396" y="1702853"/>
                <a:ext cx="3996287" cy="400110"/>
              </a:xfrm>
              <a:prstGeom prst="rect">
                <a:avLst/>
              </a:prstGeom>
              <a:blipFill>
                <a:blip r:embed="rId7"/>
                <a:stretch>
                  <a:fillRect t="-7576" r="-1220" b="-2575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8040250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normAutofit/>
          </a:bodyPr>
          <a:lstStyle/>
          <a:p>
            <a:r>
              <a:rPr kumimoji="1" lang="ja-JP" altLang="en-US" dirty="0"/>
              <a:t>制御入力の大きさ</a:t>
            </a:r>
          </a:p>
        </p:txBody>
      </p:sp>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16</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endParaRPr kumimoji="1" lang="ja-JP" altLang="en-US"/>
          </a:p>
        </p:txBody>
      </p:sp>
    </p:spTree>
    <p:extLst>
      <p:ext uri="{BB962C8B-B14F-4D97-AF65-F5344CB8AC3E}">
        <p14:creationId xmlns:p14="http://schemas.microsoft.com/office/powerpoint/2010/main" val="23287560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r>
              <a:rPr kumimoji="1" lang="en-US" altLang="ja-JP" dirty="0"/>
              <a:t>Python</a:t>
            </a:r>
            <a:r>
              <a:rPr kumimoji="1" lang="ja-JP" altLang="en-US" dirty="0"/>
              <a:t>仮想環境について</a:t>
            </a:r>
          </a:p>
        </p:txBody>
      </p:sp>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r>
              <a:rPr kumimoji="1" lang="ja-JP" altLang="en-US" dirty="0"/>
              <a:t>仮想環境とは，物理的な一台のマシン内に，論理的に独立した複数の</a:t>
            </a:r>
            <a:r>
              <a:rPr kumimoji="1" lang="en-US" altLang="ja-JP" dirty="0"/>
              <a:t>Python</a:t>
            </a:r>
            <a:r>
              <a:rPr kumimoji="1" lang="ja-JP" altLang="en-US" dirty="0"/>
              <a:t>実行環境を構築する技術</a:t>
            </a:r>
            <a:endParaRPr kumimoji="1" lang="en-US" altLang="ja-JP" dirty="0"/>
          </a:p>
          <a:p>
            <a:endParaRPr lang="en-US" altLang="ja-JP" dirty="0"/>
          </a:p>
          <a:p>
            <a:r>
              <a:rPr kumimoji="1" lang="ja-JP" altLang="en-US" dirty="0"/>
              <a:t>依存関係の分離と競合回避，開発環境の再現性と移植性の向上，システム環境の保全とクリーンな開発体制の確立等，その恩恵はさまざま</a:t>
            </a:r>
            <a:endParaRPr kumimoji="1" lang="en-US" altLang="ja-JP" dirty="0"/>
          </a:p>
          <a:p>
            <a:endParaRPr lang="en-US" altLang="ja-JP" dirty="0"/>
          </a:p>
          <a:p>
            <a:r>
              <a:rPr kumimoji="1" lang="ja-JP" altLang="en-US" dirty="0"/>
              <a:t>リソースの消費増加，プロジェクト管理の煩雑さなどの</a:t>
            </a:r>
            <a:br>
              <a:rPr kumimoji="1" lang="en-US" altLang="ja-JP" dirty="0"/>
            </a:br>
            <a:r>
              <a:rPr kumimoji="1" lang="ja-JP" altLang="en-US" dirty="0"/>
              <a:t>デメリットもあるが，その恩恵と比較すると制御可能な</a:t>
            </a:r>
            <a:br>
              <a:rPr kumimoji="1" lang="en-US" altLang="ja-JP" dirty="0"/>
            </a:br>
            <a:r>
              <a:rPr kumimoji="1" lang="ja-JP" altLang="en-US" dirty="0"/>
              <a:t>課題といえる</a:t>
            </a:r>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17</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r>
              <a:rPr kumimoji="1" lang="ja-JP" altLang="en-US" b="1" dirty="0">
                <a:solidFill>
                  <a:schemeClr val="accent4"/>
                </a:solidFill>
              </a:rPr>
              <a:t>仮想環境の利用はロバストな開発に必須</a:t>
            </a:r>
          </a:p>
        </p:txBody>
      </p:sp>
      <p:sp>
        <p:nvSpPr>
          <p:cNvPr id="6" name="四角形: 角を丸くする 5">
            <a:extLst>
              <a:ext uri="{FF2B5EF4-FFF2-40B4-BE49-F238E27FC236}">
                <a16:creationId xmlns:a16="http://schemas.microsoft.com/office/drawing/2014/main" id="{9ABA2AAE-9C55-7564-C8CA-AEC9DAD2E8C8}"/>
              </a:ext>
            </a:extLst>
          </p:cNvPr>
          <p:cNvSpPr/>
          <p:nvPr/>
        </p:nvSpPr>
        <p:spPr>
          <a:xfrm>
            <a:off x="258158" y="5769113"/>
            <a:ext cx="8625708" cy="914400"/>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Tree>
    <p:extLst>
      <p:ext uri="{BB962C8B-B14F-4D97-AF65-F5344CB8AC3E}">
        <p14:creationId xmlns:p14="http://schemas.microsoft.com/office/powerpoint/2010/main" val="24585990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DA6473-9F82-DA29-50C4-B0E11F4248B0}"/>
              </a:ext>
            </a:extLst>
          </p:cNvPr>
          <p:cNvSpPr>
            <a:spLocks noGrp="1"/>
          </p:cNvSpPr>
          <p:nvPr>
            <p:ph type="title"/>
          </p:nvPr>
        </p:nvSpPr>
        <p:spPr/>
        <p:txBody>
          <a:bodyPr/>
          <a:lstStyle/>
          <a:p>
            <a:r>
              <a:rPr kumimoji="1" lang="ja-JP" altLang="en-US" dirty="0"/>
              <a:t>仮想環境の構築方法</a:t>
            </a:r>
          </a:p>
        </p:txBody>
      </p:sp>
      <p:sp>
        <p:nvSpPr>
          <p:cNvPr id="3" name="コンテンツ プレースホルダー 2">
            <a:extLst>
              <a:ext uri="{FF2B5EF4-FFF2-40B4-BE49-F238E27FC236}">
                <a16:creationId xmlns:a16="http://schemas.microsoft.com/office/drawing/2014/main" id="{ACE9F7D2-2B96-B439-7DFD-169D1961D200}"/>
              </a:ext>
            </a:extLst>
          </p:cNvPr>
          <p:cNvSpPr>
            <a:spLocks noGrp="1"/>
          </p:cNvSpPr>
          <p:nvPr>
            <p:ph idx="1"/>
          </p:nvPr>
        </p:nvSpPr>
        <p:spPr/>
        <p:txBody>
          <a:bodyPr/>
          <a:lstStyle/>
          <a:p>
            <a:r>
              <a:rPr kumimoji="1" lang="en-US" altLang="ja-JP" dirty="0"/>
              <a:t>Python</a:t>
            </a:r>
            <a:r>
              <a:rPr kumimoji="1" lang="ja-JP" altLang="en-US" dirty="0"/>
              <a:t>仮想環境構築の代表的なツールとして，ここでは</a:t>
            </a:r>
            <a:br>
              <a:rPr kumimoji="1" lang="en-US" altLang="ja-JP" dirty="0"/>
            </a:br>
            <a:r>
              <a:rPr kumimoji="1" lang="en-US" altLang="ja-JP" dirty="0" err="1"/>
              <a:t>venv</a:t>
            </a:r>
            <a:r>
              <a:rPr kumimoji="1" lang="ja-JP" altLang="en-US" dirty="0"/>
              <a:t>と</a:t>
            </a:r>
            <a:r>
              <a:rPr kumimoji="1" lang="en-US" altLang="ja-JP" dirty="0"/>
              <a:t>Anaconda(</a:t>
            </a:r>
            <a:r>
              <a:rPr kumimoji="1" lang="en-US" altLang="ja-JP" dirty="0" err="1"/>
              <a:t>conda</a:t>
            </a:r>
            <a:r>
              <a:rPr kumimoji="1" lang="en-US" altLang="ja-JP" dirty="0"/>
              <a:t>)</a:t>
            </a:r>
            <a:r>
              <a:rPr kumimoji="1" lang="ja-JP" altLang="en-US" dirty="0"/>
              <a:t>を挙げる</a:t>
            </a:r>
            <a:endParaRPr kumimoji="1" lang="en-US" altLang="ja-JP" dirty="0"/>
          </a:p>
          <a:p>
            <a:endParaRPr lang="en-US" altLang="ja-JP" dirty="0"/>
          </a:p>
          <a:p>
            <a:r>
              <a:rPr kumimoji="1" lang="en-US" altLang="ja-JP" dirty="0" err="1"/>
              <a:t>venv</a:t>
            </a:r>
            <a:r>
              <a:rPr kumimoji="1" lang="en-US" altLang="ja-JP" dirty="0"/>
              <a:t>; python</a:t>
            </a:r>
            <a:r>
              <a:rPr kumimoji="1" lang="ja-JP" altLang="en-US" dirty="0"/>
              <a:t>標準のミニマルなアプローチ</a:t>
            </a:r>
            <a:endParaRPr kumimoji="1" lang="en-US" altLang="ja-JP" dirty="0"/>
          </a:p>
          <a:p>
            <a:pPr lvl="1"/>
            <a:r>
              <a:rPr lang="ja-JP" altLang="en-US" dirty="0"/>
              <a:t>依存関係をプロジェクトごとに閉じて管理</a:t>
            </a:r>
            <a:endParaRPr lang="en-US" altLang="ja-JP" dirty="0"/>
          </a:p>
          <a:p>
            <a:pPr lvl="1"/>
            <a:r>
              <a:rPr lang="ja-JP" altLang="en-US" dirty="0"/>
              <a:t>公式パッケージインストーラ</a:t>
            </a:r>
            <a:r>
              <a:rPr lang="en-US" altLang="ja-JP" dirty="0"/>
              <a:t>pip</a:t>
            </a:r>
            <a:r>
              <a:rPr lang="ja-JP" altLang="en-US" dirty="0"/>
              <a:t>とパッケージリポジトリ</a:t>
            </a:r>
            <a:r>
              <a:rPr lang="en-US" altLang="ja-JP" dirty="0" err="1"/>
              <a:t>PyPI</a:t>
            </a:r>
            <a:r>
              <a:rPr lang="ja-JP" altLang="en-US" dirty="0"/>
              <a:t>を</a:t>
            </a:r>
            <a:br>
              <a:rPr lang="en-US" altLang="ja-JP" dirty="0"/>
            </a:br>
            <a:r>
              <a:rPr lang="ja-JP" altLang="en-US" dirty="0"/>
              <a:t>そのまま利用し，膨大なライブラリを利用可能</a:t>
            </a:r>
            <a:endParaRPr lang="en-US" altLang="ja-JP" dirty="0"/>
          </a:p>
          <a:p>
            <a:pPr marL="0" indent="0">
              <a:buNone/>
            </a:pPr>
            <a:endParaRPr kumimoji="1" lang="en-US" altLang="ja-JP" dirty="0"/>
          </a:p>
          <a:p>
            <a:r>
              <a:rPr kumimoji="1" lang="en-US" altLang="ja-JP" dirty="0"/>
              <a:t>Anaconda; </a:t>
            </a:r>
            <a:r>
              <a:rPr kumimoji="1" lang="ja-JP" altLang="en-US" dirty="0"/>
              <a:t>データサイエンスの為の統合プラットフォーム</a:t>
            </a:r>
            <a:endParaRPr kumimoji="1" lang="en-US" altLang="ja-JP" dirty="0"/>
          </a:p>
          <a:p>
            <a:pPr lvl="1"/>
            <a:r>
              <a:rPr kumimoji="1" lang="en-US" altLang="ja-JP" dirty="0" err="1"/>
              <a:t>Conda</a:t>
            </a:r>
            <a:r>
              <a:rPr kumimoji="1" lang="ja-JP" altLang="en-US" dirty="0"/>
              <a:t>パッケージはプリコンパイルされたバイナリとして提供．</a:t>
            </a:r>
            <a:br>
              <a:rPr kumimoji="1" lang="en-US" altLang="ja-JP" dirty="0"/>
            </a:br>
            <a:r>
              <a:rPr lang="ja-JP" altLang="en-US" dirty="0"/>
              <a:t>インストールにコンパイラ不要</a:t>
            </a:r>
            <a:endParaRPr lang="en-US" altLang="ja-JP" dirty="0"/>
          </a:p>
          <a:p>
            <a:pPr lvl="1"/>
            <a:r>
              <a:rPr kumimoji="1" lang="en-US" altLang="ja-JP" dirty="0"/>
              <a:t>Python</a:t>
            </a:r>
            <a:r>
              <a:rPr kumimoji="1" lang="ja-JP" altLang="en-US" dirty="0"/>
              <a:t>だけでなく，それが依存する</a:t>
            </a:r>
            <a:r>
              <a:rPr kumimoji="1" lang="en-US" altLang="ja-JP" dirty="0"/>
              <a:t>C/C++/R</a:t>
            </a:r>
            <a:r>
              <a:rPr kumimoji="1" lang="ja-JP" altLang="en-US" dirty="0"/>
              <a:t>といった非</a:t>
            </a:r>
            <a:r>
              <a:rPr kumimoji="1" lang="en-US" altLang="ja-JP" dirty="0"/>
              <a:t>Python</a:t>
            </a:r>
            <a:br>
              <a:rPr kumimoji="1" lang="en-US" altLang="ja-JP" dirty="0"/>
            </a:br>
            <a:r>
              <a:rPr kumimoji="1" lang="ja-JP" altLang="en-US" dirty="0"/>
              <a:t>パッケージも一括管理可能</a:t>
            </a:r>
            <a:endParaRPr kumimoji="1" lang="en-US" altLang="ja-JP" dirty="0"/>
          </a:p>
          <a:p>
            <a:pPr lvl="1"/>
            <a:endParaRPr kumimoji="1" lang="ja-JP" altLang="en-US" dirty="0"/>
          </a:p>
        </p:txBody>
      </p:sp>
      <p:sp>
        <p:nvSpPr>
          <p:cNvPr id="4" name="スライド番号プレースホルダー 3">
            <a:extLst>
              <a:ext uri="{FF2B5EF4-FFF2-40B4-BE49-F238E27FC236}">
                <a16:creationId xmlns:a16="http://schemas.microsoft.com/office/drawing/2014/main" id="{DEE6F268-5747-AE30-C1F7-6A21137A850A}"/>
              </a:ext>
            </a:extLst>
          </p:cNvPr>
          <p:cNvSpPr>
            <a:spLocks noGrp="1"/>
          </p:cNvSpPr>
          <p:nvPr>
            <p:ph type="sldNum" sz="quarter" idx="12"/>
          </p:nvPr>
        </p:nvSpPr>
        <p:spPr/>
        <p:txBody>
          <a:bodyPr/>
          <a:lstStyle/>
          <a:p>
            <a:fld id="{55407BB7-92F5-4977-AA44-396FA1CF315E}" type="slidenum">
              <a:rPr kumimoji="1" lang="ja-JP" altLang="en-US" smtClean="0"/>
              <a:pPr/>
              <a:t>18</a:t>
            </a:fld>
            <a:endParaRPr kumimoji="1" lang="ja-JP" altLang="en-US" dirty="0"/>
          </a:p>
        </p:txBody>
      </p:sp>
    </p:spTree>
    <p:extLst>
      <p:ext uri="{BB962C8B-B14F-4D97-AF65-F5344CB8AC3E}">
        <p14:creationId xmlns:p14="http://schemas.microsoft.com/office/powerpoint/2010/main" val="470476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r>
              <a:rPr lang="ja-JP" altLang="en-US" dirty="0"/>
              <a:t>これまでの進捗概要</a:t>
            </a:r>
            <a:endParaRPr kumimoji="1" lang="ja-JP" altLang="en-US" dirty="0"/>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p:txBody>
          <a:bodyPr>
            <a:normAutofit/>
          </a:bodyPr>
          <a:lstStyle/>
          <a:p>
            <a:pPr marL="0" indent="0">
              <a:lnSpc>
                <a:spcPct val="150000"/>
              </a:lnSpc>
              <a:buNone/>
            </a:pPr>
            <a:r>
              <a:rPr kumimoji="1" lang="ja-JP" altLang="en-US" sz="2400" dirty="0"/>
              <a:t>「</a:t>
            </a:r>
            <a:r>
              <a:rPr kumimoji="1" lang="ja-JP" altLang="en-US" sz="2400" dirty="0">
                <a:solidFill>
                  <a:srgbClr val="00B0F0"/>
                </a:solidFill>
              </a:rPr>
              <a:t>非</a:t>
            </a:r>
            <a:r>
              <a:rPr kumimoji="1" lang="en-US" altLang="ja-JP" sz="2400" dirty="0">
                <a:solidFill>
                  <a:srgbClr val="00B0F0"/>
                </a:solidFill>
              </a:rPr>
              <a:t>GNSS</a:t>
            </a:r>
            <a:r>
              <a:rPr kumimoji="1" lang="ja-JP" altLang="en-US" sz="2400" dirty="0">
                <a:solidFill>
                  <a:srgbClr val="00B0F0"/>
                </a:solidFill>
              </a:rPr>
              <a:t>環境でのフォーメーション制御</a:t>
            </a:r>
            <a:r>
              <a:rPr kumimoji="1" lang="ja-JP" altLang="en-US" sz="2400" dirty="0"/>
              <a:t>」の研究テーマを実現するため，フォーメーション制御の導入として卒論の</a:t>
            </a:r>
            <a:br>
              <a:rPr kumimoji="1" lang="en-US" altLang="ja-JP" sz="2400" dirty="0"/>
            </a:br>
            <a:r>
              <a:rPr kumimoji="1" lang="ja-JP" altLang="en-US" sz="2400" dirty="0"/>
              <a:t>「</a:t>
            </a:r>
            <a:r>
              <a:rPr kumimoji="1" lang="en-US" altLang="ja-JP" sz="2400" dirty="0"/>
              <a:t>LOS</a:t>
            </a:r>
            <a:r>
              <a:rPr kumimoji="1" lang="ja-JP" altLang="en-US" sz="2400" dirty="0"/>
              <a:t>誘導に基づくリーダ・フォロワ制御」の追試を行い</a:t>
            </a:r>
            <a:br>
              <a:rPr kumimoji="1" lang="en-US" altLang="ja-JP" sz="2400" dirty="0"/>
            </a:br>
            <a:r>
              <a:rPr kumimoji="1" lang="ja-JP" altLang="en-US" sz="2400" dirty="0"/>
              <a:t>理解を深めた．また，実装においては</a:t>
            </a:r>
            <a:r>
              <a:rPr kumimoji="1" lang="en-US" altLang="ja-JP" sz="2400" dirty="0">
                <a:solidFill>
                  <a:srgbClr val="00B0F0"/>
                </a:solidFill>
              </a:rPr>
              <a:t>Python</a:t>
            </a:r>
            <a:r>
              <a:rPr kumimoji="1" lang="ja-JP" altLang="en-US" sz="2400" dirty="0"/>
              <a:t>を使用するため，</a:t>
            </a:r>
            <a:br>
              <a:rPr kumimoji="1" lang="en-US" altLang="ja-JP" sz="2400" dirty="0"/>
            </a:br>
            <a:r>
              <a:rPr kumimoji="1" lang="ja-JP" altLang="en-US" sz="2400" dirty="0"/>
              <a:t>開発環境の導入に関する技術調査を行った．以上の取り組みを通して，本研究テーマには卒論の内容そのものを扱うことは技術的に厳しいことが判明した．今後は，別の文献を参考に</a:t>
            </a:r>
            <a:r>
              <a:rPr kumimoji="1" lang="en-US" altLang="ja-JP" sz="2400" dirty="0" err="1">
                <a:solidFill>
                  <a:srgbClr val="00B0F0"/>
                </a:solidFill>
              </a:rPr>
              <a:t>IssacSim</a:t>
            </a:r>
            <a:r>
              <a:rPr kumimoji="1" lang="ja-JP" altLang="en-US" sz="2400" dirty="0">
                <a:solidFill>
                  <a:srgbClr val="00B0F0"/>
                </a:solidFill>
              </a:rPr>
              <a:t>上でシミュレータ環境を実現</a:t>
            </a:r>
            <a:r>
              <a:rPr kumimoji="1" lang="ja-JP" altLang="en-US" sz="2400" dirty="0"/>
              <a:t>することを試みる．</a:t>
            </a:r>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1</a:t>
            </a:fld>
            <a:endParaRPr kumimoji="1" lang="ja-JP" altLang="en-US" dirty="0"/>
          </a:p>
        </p:txBody>
      </p:sp>
    </p:spTree>
    <p:extLst>
      <p:ext uri="{BB962C8B-B14F-4D97-AF65-F5344CB8AC3E}">
        <p14:creationId xmlns:p14="http://schemas.microsoft.com/office/powerpoint/2010/main" val="34839902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r>
              <a:rPr kumimoji="1" lang="en-US" altLang="ja-JP" dirty="0"/>
              <a:t>Python API</a:t>
            </a:r>
            <a:r>
              <a:rPr kumimoji="1" lang="ja-JP" altLang="en-US" dirty="0"/>
              <a:t>の選定</a:t>
            </a:r>
          </a:p>
        </p:txBody>
      </p:sp>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r>
              <a:rPr lang="ja-JP" altLang="en-US" dirty="0"/>
              <a:t>シミュレータと外部スクリプトを連携させるには</a:t>
            </a:r>
            <a:r>
              <a:rPr lang="en-US" altLang="ja-JP" dirty="0"/>
              <a:t>API</a:t>
            </a:r>
            <a:r>
              <a:rPr lang="ja-JP" altLang="en-US" dirty="0"/>
              <a:t>を</a:t>
            </a:r>
            <a:br>
              <a:rPr lang="en-US" altLang="ja-JP" dirty="0"/>
            </a:br>
            <a:r>
              <a:rPr lang="ja-JP" altLang="en-US" dirty="0"/>
              <a:t>用いる必要がある</a:t>
            </a:r>
            <a:endParaRPr lang="en-US" altLang="ja-JP" dirty="0"/>
          </a:p>
          <a:p>
            <a:endParaRPr kumimoji="1" lang="en-US" altLang="ja-JP" dirty="0"/>
          </a:p>
          <a:p>
            <a:r>
              <a:rPr kumimoji="1" lang="en-US" altLang="ja-JP" dirty="0" err="1"/>
              <a:t>CoppeliaSim</a:t>
            </a:r>
            <a:r>
              <a:rPr lang="ja-JP" altLang="en-US" dirty="0"/>
              <a:t>は主に</a:t>
            </a:r>
            <a:r>
              <a:rPr lang="en-US" altLang="ja-JP" dirty="0"/>
              <a:t>2</a:t>
            </a:r>
            <a:r>
              <a:rPr lang="ja-JP" altLang="en-US" dirty="0"/>
              <a:t>つの</a:t>
            </a:r>
            <a:r>
              <a:rPr lang="en-US" altLang="ja-JP" dirty="0"/>
              <a:t>Remote API</a:t>
            </a:r>
            <a:r>
              <a:rPr lang="ja-JP" altLang="en-US" dirty="0"/>
              <a:t>を提供</a:t>
            </a:r>
            <a:endParaRPr lang="en-US" altLang="ja-JP" dirty="0"/>
          </a:p>
          <a:p>
            <a:pPr lvl="1"/>
            <a:r>
              <a:rPr kumimoji="1" lang="en-US" altLang="ja-JP" dirty="0"/>
              <a:t>Zero MQ Remote API</a:t>
            </a:r>
          </a:p>
          <a:p>
            <a:pPr lvl="1"/>
            <a:r>
              <a:rPr lang="en-US" altLang="ja-JP" dirty="0"/>
              <a:t>Legacy</a:t>
            </a:r>
            <a:r>
              <a:rPr lang="ja-JP" altLang="en-US" dirty="0"/>
              <a:t> </a:t>
            </a:r>
            <a:r>
              <a:rPr lang="en-US" altLang="ja-JP" dirty="0"/>
              <a:t>Remote API</a:t>
            </a:r>
            <a:endParaRPr kumimoji="1" lang="ja-JP" altLang="en-US" dirty="0"/>
          </a:p>
          <a:p>
            <a:pPr marL="0" indent="0">
              <a:buNone/>
            </a:pPr>
            <a:endParaRPr lang="en-US" altLang="ja-JP" dirty="0"/>
          </a:p>
          <a:p>
            <a:r>
              <a:rPr kumimoji="1" lang="en-US" altLang="ja-JP" dirty="0" err="1"/>
              <a:t>CoppeliaSim</a:t>
            </a:r>
            <a:r>
              <a:rPr kumimoji="1" lang="en-US" altLang="ja-JP" dirty="0"/>
              <a:t> V4.4</a:t>
            </a:r>
            <a:r>
              <a:rPr kumimoji="1" lang="ja-JP" altLang="en-US" dirty="0"/>
              <a:t>から</a:t>
            </a:r>
            <a:r>
              <a:rPr lang="en-US" altLang="ja-JP" dirty="0"/>
              <a:t>Legacy</a:t>
            </a:r>
            <a:r>
              <a:rPr lang="ja-JP" altLang="en-US" dirty="0"/>
              <a:t> </a:t>
            </a:r>
            <a:r>
              <a:rPr lang="en-US" altLang="ja-JP" dirty="0"/>
              <a:t>Remote API</a:t>
            </a:r>
            <a:r>
              <a:rPr lang="ja-JP" altLang="en-US" dirty="0"/>
              <a:t>は非推奨に</a:t>
            </a:r>
            <a:endParaRPr lang="en-US" altLang="ja-JP" dirty="0"/>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19</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r>
              <a:rPr kumimoji="1" lang="ja-JP" altLang="en-US" sz="2800" dirty="0">
                <a:solidFill>
                  <a:schemeClr val="accent4"/>
                </a:solidFill>
              </a:rPr>
              <a:t>高度な機能を提供する</a:t>
            </a:r>
            <a:r>
              <a:rPr kumimoji="1" lang="en-US" altLang="ja-JP" sz="2800" dirty="0">
                <a:solidFill>
                  <a:schemeClr val="accent4"/>
                </a:solidFill>
              </a:rPr>
              <a:t>Zero MQ Remote API</a:t>
            </a:r>
            <a:r>
              <a:rPr kumimoji="1" lang="ja-JP" altLang="en-US" sz="2800" dirty="0">
                <a:solidFill>
                  <a:schemeClr val="accent4"/>
                </a:solidFill>
              </a:rPr>
              <a:t>が推奨</a:t>
            </a:r>
          </a:p>
        </p:txBody>
      </p:sp>
      <p:sp>
        <p:nvSpPr>
          <p:cNvPr id="6" name="四角形: 角を丸くする 5">
            <a:extLst>
              <a:ext uri="{FF2B5EF4-FFF2-40B4-BE49-F238E27FC236}">
                <a16:creationId xmlns:a16="http://schemas.microsoft.com/office/drawing/2014/main" id="{ACC4D57E-5152-A73A-CF61-3742D99EF21F}"/>
              </a:ext>
            </a:extLst>
          </p:cNvPr>
          <p:cNvSpPr/>
          <p:nvPr/>
        </p:nvSpPr>
        <p:spPr>
          <a:xfrm>
            <a:off x="258158" y="5769113"/>
            <a:ext cx="8625708" cy="914400"/>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Tree>
    <p:extLst>
      <p:ext uri="{BB962C8B-B14F-4D97-AF65-F5344CB8AC3E}">
        <p14:creationId xmlns:p14="http://schemas.microsoft.com/office/powerpoint/2010/main" val="16407590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230179-F4FA-42FD-C4E4-69CB15C65693}"/>
              </a:ext>
            </a:extLst>
          </p:cNvPr>
          <p:cNvSpPr>
            <a:spLocks noGrp="1"/>
          </p:cNvSpPr>
          <p:nvPr>
            <p:ph type="title"/>
          </p:nvPr>
        </p:nvSpPr>
        <p:spPr/>
        <p:txBody>
          <a:bodyPr/>
          <a:lstStyle/>
          <a:p>
            <a:r>
              <a:rPr kumimoji="1" lang="en-US" altLang="ja-JP" dirty="0"/>
              <a:t>Zero MQ Remote API</a:t>
            </a:r>
            <a:endParaRPr kumimoji="1" lang="ja-JP" altLang="en-US" dirty="0"/>
          </a:p>
        </p:txBody>
      </p:sp>
      <p:sp>
        <p:nvSpPr>
          <p:cNvPr id="3" name="コンテンツ プレースホルダー 2">
            <a:extLst>
              <a:ext uri="{FF2B5EF4-FFF2-40B4-BE49-F238E27FC236}">
                <a16:creationId xmlns:a16="http://schemas.microsoft.com/office/drawing/2014/main" id="{C6D2B696-D788-A1C3-3787-BA77FCA2D9F6}"/>
              </a:ext>
            </a:extLst>
          </p:cNvPr>
          <p:cNvSpPr>
            <a:spLocks noGrp="1"/>
          </p:cNvSpPr>
          <p:nvPr>
            <p:ph idx="1"/>
          </p:nvPr>
        </p:nvSpPr>
        <p:spPr/>
        <p:txBody>
          <a:bodyPr/>
          <a:lstStyle/>
          <a:p>
            <a:r>
              <a:rPr lang="ja-JP" altLang="en-US" b="1" dirty="0"/>
              <a:t>非同期通信</a:t>
            </a:r>
            <a:r>
              <a:rPr lang="en-US" altLang="ja-JP" dirty="0"/>
              <a:t>: </a:t>
            </a:r>
          </a:p>
          <a:p>
            <a:pPr lvl="1"/>
            <a:r>
              <a:rPr lang="ja-JP" altLang="en-US" dirty="0"/>
              <a:t>クライアント（</a:t>
            </a:r>
            <a:r>
              <a:rPr lang="en-US" altLang="ja-JP" dirty="0"/>
              <a:t>Python</a:t>
            </a:r>
            <a:r>
              <a:rPr lang="ja-JP" altLang="en-US" dirty="0"/>
              <a:t>）とサーバー（</a:t>
            </a:r>
            <a:r>
              <a:rPr lang="en-US" altLang="ja-JP" dirty="0" err="1"/>
              <a:t>CoppeliaSim</a:t>
            </a:r>
            <a:r>
              <a:rPr lang="ja-JP" altLang="en-US" dirty="0"/>
              <a:t>）は必ずしも</a:t>
            </a:r>
            <a:br>
              <a:rPr lang="en-US" altLang="ja-JP" dirty="0"/>
            </a:br>
            <a:r>
              <a:rPr lang="ja-JP" altLang="en-US" dirty="0"/>
              <a:t>互いの処理を待つ必要なく通信可能</a:t>
            </a:r>
            <a:endParaRPr lang="en-US" altLang="ja-JP" dirty="0"/>
          </a:p>
          <a:p>
            <a:r>
              <a:rPr lang="ja-JP" altLang="en-US" b="1" dirty="0"/>
              <a:t>ステップ実行モード（同期モード）</a:t>
            </a:r>
            <a:r>
              <a:rPr lang="en-US" altLang="ja-JP" dirty="0"/>
              <a:t>: </a:t>
            </a:r>
          </a:p>
          <a:p>
            <a:pPr lvl="1"/>
            <a:r>
              <a:rPr lang="en-US" altLang="ja-JP" dirty="0"/>
              <a:t>Python</a:t>
            </a:r>
            <a:r>
              <a:rPr lang="ja-JP" altLang="en-US" dirty="0"/>
              <a:t>スクリプトと</a:t>
            </a:r>
            <a:r>
              <a:rPr lang="en-US" altLang="ja-JP" dirty="0" err="1"/>
              <a:t>CoppeliaSim</a:t>
            </a:r>
            <a:r>
              <a:rPr lang="ja-JP" altLang="en-US" dirty="0"/>
              <a:t>のシミュレーションステップを</a:t>
            </a:r>
            <a:br>
              <a:rPr lang="en-US" altLang="ja-JP" dirty="0"/>
            </a:br>
            <a:r>
              <a:rPr lang="ja-JP" altLang="en-US" dirty="0"/>
              <a:t>厳密に同期させ、制御ループの各段階でシミュレーションの状態を正確に把握・操作可能</a:t>
            </a:r>
            <a:endParaRPr lang="en-US" altLang="ja-JP" dirty="0"/>
          </a:p>
          <a:p>
            <a:r>
              <a:rPr lang="ja-JP" altLang="en-US" b="1" dirty="0"/>
              <a:t>シミュレータ自体のリモート制御</a:t>
            </a:r>
            <a:r>
              <a:rPr lang="en-US" altLang="ja-JP" dirty="0"/>
              <a:t>: </a:t>
            </a:r>
          </a:p>
          <a:p>
            <a:pPr lvl="1"/>
            <a:r>
              <a:rPr lang="ja-JP" altLang="en-US" dirty="0"/>
              <a:t>シーンファイルのロード、シミュレーションの開始・一時停止・</a:t>
            </a:r>
            <a:br>
              <a:rPr lang="en-US" altLang="ja-JP" dirty="0"/>
            </a:br>
            <a:r>
              <a:rPr lang="ja-JP" altLang="en-US" dirty="0"/>
              <a:t>停止といった、シミュレータ全体の操作も</a:t>
            </a:r>
            <a:r>
              <a:rPr lang="en-US" altLang="ja-JP" dirty="0"/>
              <a:t>Python</a:t>
            </a:r>
            <a:r>
              <a:rPr lang="ja-JP" altLang="en-US" dirty="0"/>
              <a:t>から行える</a:t>
            </a:r>
            <a:endParaRPr kumimoji="1" lang="en-US" altLang="ja-JP" dirty="0"/>
          </a:p>
          <a:p>
            <a:r>
              <a:rPr lang="ja-JP" altLang="en-US" b="1" dirty="0"/>
              <a:t>コミュニティとサポート</a:t>
            </a:r>
            <a:r>
              <a:rPr lang="en-US" altLang="ja-JP" b="1" dirty="0"/>
              <a:t>:</a:t>
            </a:r>
          </a:p>
          <a:p>
            <a:pPr lvl="1"/>
            <a:r>
              <a:rPr lang="en-US" altLang="ja-JP" dirty="0" err="1"/>
              <a:t>CoppeliaSim</a:t>
            </a:r>
            <a:r>
              <a:rPr lang="ja-JP" altLang="en-US" dirty="0"/>
              <a:t>の開発元は、</a:t>
            </a:r>
            <a:r>
              <a:rPr lang="en-US" altLang="ja-JP" dirty="0" err="1"/>
              <a:t>ZeroMQ</a:t>
            </a:r>
            <a:r>
              <a:rPr lang="en-US" altLang="ja-JP" dirty="0"/>
              <a:t> Remote API</a:t>
            </a:r>
            <a:r>
              <a:rPr lang="ja-JP" altLang="en-US" dirty="0"/>
              <a:t>を積極的に推奨し、そのためのドキュメントやサンプルコードを充実させている．</a:t>
            </a:r>
            <a:endParaRPr kumimoji="1" lang="ja-JP" altLang="en-US" dirty="0"/>
          </a:p>
        </p:txBody>
      </p:sp>
      <p:sp>
        <p:nvSpPr>
          <p:cNvPr id="4" name="スライド番号プレースホルダー 3">
            <a:extLst>
              <a:ext uri="{FF2B5EF4-FFF2-40B4-BE49-F238E27FC236}">
                <a16:creationId xmlns:a16="http://schemas.microsoft.com/office/drawing/2014/main" id="{C1C58ACC-587A-DA47-5030-C84B21929019}"/>
              </a:ext>
            </a:extLst>
          </p:cNvPr>
          <p:cNvSpPr>
            <a:spLocks noGrp="1"/>
          </p:cNvSpPr>
          <p:nvPr>
            <p:ph type="sldNum" sz="quarter" idx="12"/>
          </p:nvPr>
        </p:nvSpPr>
        <p:spPr/>
        <p:txBody>
          <a:bodyPr/>
          <a:lstStyle/>
          <a:p>
            <a:fld id="{55407BB7-92F5-4977-AA44-396FA1CF315E}" type="slidenum">
              <a:rPr kumimoji="1" lang="ja-JP" altLang="en-US" smtClean="0"/>
              <a:pPr/>
              <a:t>20</a:t>
            </a:fld>
            <a:endParaRPr kumimoji="1" lang="ja-JP" altLang="en-US" dirty="0"/>
          </a:p>
        </p:txBody>
      </p:sp>
    </p:spTree>
    <p:extLst>
      <p:ext uri="{BB962C8B-B14F-4D97-AF65-F5344CB8AC3E}">
        <p14:creationId xmlns:p14="http://schemas.microsoft.com/office/powerpoint/2010/main" val="19709110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a:xfrm>
            <a:off x="258160" y="174487"/>
            <a:ext cx="7886700" cy="890314"/>
          </a:xfrm>
        </p:spPr>
        <p:txBody>
          <a:bodyPr anchor="ctr">
            <a:normAutofit/>
          </a:bodyPr>
          <a:lstStyle/>
          <a:p>
            <a:r>
              <a:rPr kumimoji="1" lang="ja-JP" altLang="en-US" dirty="0"/>
              <a:t>２つの</a:t>
            </a:r>
            <a:r>
              <a:rPr kumimoji="1" lang="en-US" altLang="ja-JP" dirty="0"/>
              <a:t>API</a:t>
            </a:r>
            <a:r>
              <a:rPr kumimoji="1" lang="ja-JP" altLang="en-US" dirty="0"/>
              <a:t>の比較</a:t>
            </a:r>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a:xfrm>
            <a:off x="8316310" y="437081"/>
            <a:ext cx="567558" cy="365125"/>
          </a:xfrm>
        </p:spPr>
        <p:txBody>
          <a:bodyPr anchor="ctr">
            <a:normAutofit/>
          </a:bodyPr>
          <a:lstStyle/>
          <a:p>
            <a:pPr>
              <a:lnSpc>
                <a:spcPct val="90000"/>
              </a:lnSpc>
              <a:spcAft>
                <a:spcPts val="600"/>
              </a:spcAft>
            </a:pPr>
            <a:fld id="{55407BB7-92F5-4977-AA44-396FA1CF315E}" type="slidenum">
              <a:rPr kumimoji="1" lang="ja-JP" altLang="en-US" sz="1900" smtClean="0"/>
              <a:pPr>
                <a:lnSpc>
                  <a:spcPct val="90000"/>
                </a:lnSpc>
                <a:spcAft>
                  <a:spcPts val="600"/>
                </a:spcAft>
              </a:pPr>
              <a:t>21</a:t>
            </a:fld>
            <a:endParaRPr kumimoji="1" lang="ja-JP" altLang="en-US" sz="1900"/>
          </a:p>
        </p:txBody>
      </p:sp>
      <p:graphicFrame>
        <p:nvGraphicFramePr>
          <p:cNvPr id="6" name="コンテンツ プレースホルダー 5">
            <a:extLst>
              <a:ext uri="{FF2B5EF4-FFF2-40B4-BE49-F238E27FC236}">
                <a16:creationId xmlns:a16="http://schemas.microsoft.com/office/drawing/2014/main" id="{CF083514-62C9-EA14-3381-9A5683BCC111}"/>
              </a:ext>
            </a:extLst>
          </p:cNvPr>
          <p:cNvGraphicFramePr>
            <a:graphicFrameLocks noGrp="1"/>
          </p:cNvGraphicFramePr>
          <p:nvPr>
            <p:ph idx="1"/>
            <p:extLst>
              <p:ext uri="{D42A27DB-BD31-4B8C-83A1-F6EECF244321}">
                <p14:modId xmlns:p14="http://schemas.microsoft.com/office/powerpoint/2010/main" val="2706078526"/>
              </p:ext>
            </p:extLst>
          </p:nvPr>
        </p:nvGraphicFramePr>
        <p:xfrm>
          <a:off x="258159" y="1575697"/>
          <a:ext cx="8625710" cy="4801067"/>
        </p:xfrm>
        <a:graphic>
          <a:graphicData uri="http://schemas.openxmlformats.org/drawingml/2006/table">
            <a:tbl>
              <a:tblPr>
                <a:tableStyleId>{5C22544A-7EE6-4342-B048-85BDC9FD1C3A}</a:tableStyleId>
              </a:tblPr>
              <a:tblGrid>
                <a:gridCol w="1293550">
                  <a:extLst>
                    <a:ext uri="{9D8B030D-6E8A-4147-A177-3AD203B41FA5}">
                      <a16:colId xmlns:a16="http://schemas.microsoft.com/office/drawing/2014/main" val="3829443115"/>
                    </a:ext>
                  </a:extLst>
                </a:gridCol>
                <a:gridCol w="3555618">
                  <a:extLst>
                    <a:ext uri="{9D8B030D-6E8A-4147-A177-3AD203B41FA5}">
                      <a16:colId xmlns:a16="http://schemas.microsoft.com/office/drawing/2014/main" val="2635896277"/>
                    </a:ext>
                  </a:extLst>
                </a:gridCol>
                <a:gridCol w="3776542">
                  <a:extLst>
                    <a:ext uri="{9D8B030D-6E8A-4147-A177-3AD203B41FA5}">
                      <a16:colId xmlns:a16="http://schemas.microsoft.com/office/drawing/2014/main" val="1439329378"/>
                    </a:ext>
                  </a:extLst>
                </a:gridCol>
              </a:tblGrid>
              <a:tr h="450623">
                <a:tc>
                  <a:txBody>
                    <a:bodyPr/>
                    <a:lstStyle/>
                    <a:p>
                      <a:pPr>
                        <a:lnSpc>
                          <a:spcPct val="114000"/>
                        </a:lnSpc>
                        <a:spcBef>
                          <a:spcPts val="600"/>
                        </a:spcBef>
                        <a:spcAft>
                          <a:spcPts val="600"/>
                        </a:spcAft>
                      </a:pPr>
                      <a:r>
                        <a:rPr lang="ja-JP" sz="1400">
                          <a:effectLst/>
                        </a:rPr>
                        <a:t>特徴</a:t>
                      </a:r>
                      <a:endParaRPr lang="ja-JP" sz="140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en-US" sz="1400">
                          <a:effectLst/>
                        </a:rPr>
                        <a:t>ZeroMQ Remote API</a:t>
                      </a:r>
                      <a:endParaRPr lang="ja-JP" sz="140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ja-JP" sz="1400">
                          <a:effectLst/>
                        </a:rPr>
                        <a:t>レガシー</a:t>
                      </a:r>
                      <a:r>
                        <a:rPr lang="en-US" sz="1400">
                          <a:effectLst/>
                        </a:rPr>
                        <a:t> Remote API</a:t>
                      </a:r>
                      <a:endParaRPr lang="ja-JP" sz="1400">
                        <a:effectLst/>
                        <a:latin typeface="Arial" panose="020B0604020202020204" pitchFamily="34" charset="0"/>
                        <a:ea typeface="ＭＳ 明朝" panose="02020609040205080304" pitchFamily="17" charset="-128"/>
                      </a:endParaRPr>
                    </a:p>
                  </a:txBody>
                  <a:tcPr marL="144459" marR="144459" marT="96304" marB="96304"/>
                </a:tc>
                <a:extLst>
                  <a:ext uri="{0D108BD9-81ED-4DB2-BD59-A6C34878D82A}">
                    <a16:rowId xmlns:a16="http://schemas.microsoft.com/office/drawing/2014/main" val="3413053040"/>
                  </a:ext>
                </a:extLst>
              </a:tr>
              <a:tr h="681636">
                <a:tc>
                  <a:txBody>
                    <a:bodyPr/>
                    <a:lstStyle/>
                    <a:p>
                      <a:pPr>
                        <a:lnSpc>
                          <a:spcPct val="114000"/>
                        </a:lnSpc>
                        <a:spcBef>
                          <a:spcPts val="600"/>
                        </a:spcBef>
                        <a:spcAft>
                          <a:spcPts val="600"/>
                        </a:spcAft>
                      </a:pPr>
                      <a:r>
                        <a:rPr lang="ja-JP" sz="1400" dirty="0">
                          <a:effectLst/>
                        </a:rPr>
                        <a:t>推奨</a:t>
                      </a:r>
                      <a:br>
                        <a:rPr lang="en-US" altLang="ja-JP" sz="1400" dirty="0">
                          <a:effectLst/>
                        </a:rPr>
                      </a:br>
                      <a:r>
                        <a:rPr lang="ja-JP" sz="1400" dirty="0">
                          <a:effectLst/>
                        </a:rPr>
                        <a:t>ステータス</a:t>
                      </a:r>
                      <a:endParaRPr lang="ja-JP" sz="1400" dirty="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ja-JP" sz="1400" dirty="0">
                          <a:effectLst/>
                        </a:rPr>
                        <a:t>推奨</a:t>
                      </a:r>
                      <a:r>
                        <a:rPr lang="en-US" sz="1400" dirty="0">
                          <a:effectLst/>
                        </a:rPr>
                        <a:t> (</a:t>
                      </a:r>
                      <a:r>
                        <a:rPr lang="en-US" sz="1400" dirty="0" err="1">
                          <a:effectLst/>
                        </a:rPr>
                        <a:t>CoppeliaSim</a:t>
                      </a:r>
                      <a:r>
                        <a:rPr lang="en-US" sz="1400" dirty="0">
                          <a:effectLst/>
                        </a:rPr>
                        <a:t> V4.4</a:t>
                      </a:r>
                      <a:r>
                        <a:rPr lang="ja-JP" sz="1400" dirty="0">
                          <a:effectLst/>
                        </a:rPr>
                        <a:t>以降</a:t>
                      </a:r>
                      <a:r>
                        <a:rPr lang="en-US" sz="1400" dirty="0">
                          <a:effectLst/>
                        </a:rPr>
                        <a:t>) </a:t>
                      </a:r>
                      <a:endParaRPr lang="ja-JP" sz="1400" dirty="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ja-JP" sz="1400">
                          <a:effectLst/>
                        </a:rPr>
                        <a:t>非推奨</a:t>
                      </a:r>
                      <a:r>
                        <a:rPr lang="en-US" sz="1400">
                          <a:effectLst/>
                        </a:rPr>
                        <a:t> (CoppeliaSim V4.4</a:t>
                      </a:r>
                      <a:r>
                        <a:rPr lang="ja-JP" sz="1400">
                          <a:effectLst/>
                        </a:rPr>
                        <a:t>以降</a:t>
                      </a:r>
                      <a:r>
                        <a:rPr lang="en-US" sz="1400">
                          <a:effectLst/>
                        </a:rPr>
                        <a:t>) </a:t>
                      </a:r>
                      <a:endParaRPr lang="ja-JP" sz="1400">
                        <a:effectLst/>
                        <a:latin typeface="Arial" panose="020B0604020202020204" pitchFamily="34" charset="0"/>
                        <a:ea typeface="ＭＳ 明朝" panose="02020609040205080304" pitchFamily="17" charset="-128"/>
                      </a:endParaRPr>
                    </a:p>
                  </a:txBody>
                  <a:tcPr marL="144459" marR="144459" marT="96304" marB="96304"/>
                </a:tc>
                <a:extLst>
                  <a:ext uri="{0D108BD9-81ED-4DB2-BD59-A6C34878D82A}">
                    <a16:rowId xmlns:a16="http://schemas.microsoft.com/office/drawing/2014/main" val="3617575543"/>
                  </a:ext>
                </a:extLst>
              </a:tr>
              <a:tr h="940408">
                <a:tc>
                  <a:txBody>
                    <a:bodyPr/>
                    <a:lstStyle/>
                    <a:p>
                      <a:pPr>
                        <a:lnSpc>
                          <a:spcPct val="114000"/>
                        </a:lnSpc>
                        <a:spcBef>
                          <a:spcPts val="600"/>
                        </a:spcBef>
                        <a:spcAft>
                          <a:spcPts val="600"/>
                        </a:spcAft>
                      </a:pPr>
                      <a:r>
                        <a:rPr lang="ja-JP" sz="1400">
                          <a:effectLst/>
                        </a:rPr>
                        <a:t>主な利点</a:t>
                      </a:r>
                      <a:endParaRPr lang="ja-JP" sz="140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ja-JP" sz="1400" dirty="0">
                          <a:effectLst/>
                        </a:rPr>
                        <a:t>高機能、</a:t>
                      </a:r>
                      <a:r>
                        <a:rPr lang="en-US" sz="1400" dirty="0" err="1">
                          <a:effectLst/>
                        </a:rPr>
                        <a:t>CoppeliaSim</a:t>
                      </a:r>
                      <a:r>
                        <a:rPr lang="ja-JP" sz="1400" dirty="0">
                          <a:effectLst/>
                        </a:rPr>
                        <a:t>の全</a:t>
                      </a:r>
                      <a:r>
                        <a:rPr lang="en-US" sz="1400" dirty="0">
                          <a:effectLst/>
                        </a:rPr>
                        <a:t>API</a:t>
                      </a:r>
                      <a:r>
                        <a:rPr lang="ja-JP" sz="1400" dirty="0">
                          <a:effectLst/>
                        </a:rPr>
                        <a:t>関数に</a:t>
                      </a:r>
                      <a:br>
                        <a:rPr lang="en-US" altLang="ja-JP" sz="1400" dirty="0">
                          <a:effectLst/>
                        </a:rPr>
                      </a:br>
                      <a:r>
                        <a:rPr lang="ja-JP" sz="1400" dirty="0">
                          <a:effectLst/>
                        </a:rPr>
                        <a:t>アクセス可能</a:t>
                      </a:r>
                      <a:r>
                        <a:rPr lang="ja-JP" altLang="en-US" sz="1400" dirty="0">
                          <a:effectLst/>
                        </a:rPr>
                        <a:t>，</a:t>
                      </a:r>
                      <a:r>
                        <a:rPr lang="ja-JP" sz="1400" dirty="0">
                          <a:effectLst/>
                        </a:rPr>
                        <a:t>モダンな通信基盤</a:t>
                      </a:r>
                      <a:r>
                        <a:rPr lang="ja-JP" altLang="en-US" sz="1400" dirty="0">
                          <a:effectLst/>
                        </a:rPr>
                        <a:t>，</a:t>
                      </a:r>
                      <a:r>
                        <a:rPr lang="en-US" sz="1400" dirty="0">
                          <a:effectLst/>
                        </a:rPr>
                        <a:t>Python</a:t>
                      </a:r>
                      <a:r>
                        <a:rPr lang="ja-JP" sz="1400" dirty="0">
                          <a:effectLst/>
                        </a:rPr>
                        <a:t>パッケージ管理が容易</a:t>
                      </a:r>
                      <a:endParaRPr lang="ja-JP" sz="1400" dirty="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ja-JP" sz="1400" dirty="0">
                          <a:effectLst/>
                        </a:rPr>
                        <a:t>比較的シンプルな関数セット</a:t>
                      </a:r>
                      <a:r>
                        <a:rPr lang="ja-JP" altLang="en-US" sz="1400" dirty="0">
                          <a:effectLst/>
                        </a:rPr>
                        <a:t>，</a:t>
                      </a:r>
                      <a:r>
                        <a:rPr lang="ja-JP" sz="1400" dirty="0">
                          <a:effectLst/>
                        </a:rPr>
                        <a:t>旧バージョンとの互換性</a:t>
                      </a:r>
                      <a:endParaRPr lang="ja-JP" sz="1400" dirty="0">
                        <a:effectLst/>
                        <a:latin typeface="Arial" panose="020B0604020202020204" pitchFamily="34" charset="0"/>
                        <a:ea typeface="ＭＳ 明朝" panose="02020609040205080304" pitchFamily="17" charset="-128"/>
                      </a:endParaRPr>
                    </a:p>
                  </a:txBody>
                  <a:tcPr marL="144459" marR="144459" marT="96304" marB="96304"/>
                </a:tc>
                <a:extLst>
                  <a:ext uri="{0D108BD9-81ED-4DB2-BD59-A6C34878D82A}">
                    <a16:rowId xmlns:a16="http://schemas.microsoft.com/office/drawing/2014/main" val="3234002906"/>
                  </a:ext>
                </a:extLst>
              </a:tr>
              <a:tr h="681636">
                <a:tc>
                  <a:txBody>
                    <a:bodyPr/>
                    <a:lstStyle/>
                    <a:p>
                      <a:pPr>
                        <a:lnSpc>
                          <a:spcPct val="114000"/>
                        </a:lnSpc>
                        <a:spcBef>
                          <a:spcPts val="600"/>
                        </a:spcBef>
                        <a:spcAft>
                          <a:spcPts val="600"/>
                        </a:spcAft>
                      </a:pPr>
                      <a:r>
                        <a:rPr lang="ja-JP" sz="1400">
                          <a:effectLst/>
                        </a:rPr>
                        <a:t>主な欠点</a:t>
                      </a:r>
                      <a:endParaRPr lang="ja-JP" sz="140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ja-JP" sz="1400" dirty="0">
                          <a:effectLst/>
                        </a:rPr>
                        <a:t>レガシー</a:t>
                      </a:r>
                      <a:r>
                        <a:rPr lang="en-US" sz="1400" dirty="0">
                          <a:effectLst/>
                        </a:rPr>
                        <a:t>API</a:t>
                      </a:r>
                      <a:r>
                        <a:rPr lang="ja-JP" sz="1400" dirty="0">
                          <a:effectLst/>
                        </a:rPr>
                        <a:t>に慣れている場合</a:t>
                      </a:r>
                      <a:r>
                        <a:rPr lang="ja-JP" altLang="en-US" sz="1400" dirty="0">
                          <a:effectLst/>
                        </a:rPr>
                        <a:t>，</a:t>
                      </a:r>
                      <a:r>
                        <a:rPr lang="ja-JP" sz="1400" dirty="0">
                          <a:effectLst/>
                        </a:rPr>
                        <a:t>学習コストが若干発生する可能性</a:t>
                      </a:r>
                      <a:endParaRPr lang="ja-JP" sz="1400" dirty="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ja-JP" sz="1400" dirty="0">
                          <a:effectLst/>
                        </a:rPr>
                        <a:t>機能が限定的、ファイルの手動配置が必要</a:t>
                      </a:r>
                      <a:r>
                        <a:rPr lang="ja-JP" altLang="en-US" sz="1400" dirty="0">
                          <a:effectLst/>
                        </a:rPr>
                        <a:t>，</a:t>
                      </a:r>
                      <a:br>
                        <a:rPr lang="en-US" altLang="ja-JP" sz="1400" dirty="0">
                          <a:effectLst/>
                        </a:rPr>
                      </a:br>
                      <a:r>
                        <a:rPr lang="ja-JP" sz="1400" dirty="0">
                          <a:effectLst/>
                        </a:rPr>
                        <a:t>将来的なサポートの懸念</a:t>
                      </a:r>
                      <a:endParaRPr lang="ja-JP" sz="1400" dirty="0">
                        <a:effectLst/>
                        <a:latin typeface="Arial" panose="020B0604020202020204" pitchFamily="34" charset="0"/>
                        <a:ea typeface="ＭＳ 明朝" panose="02020609040205080304" pitchFamily="17" charset="-128"/>
                      </a:endParaRPr>
                    </a:p>
                  </a:txBody>
                  <a:tcPr marL="144459" marR="144459" marT="96304" marB="96304"/>
                </a:tc>
                <a:extLst>
                  <a:ext uri="{0D108BD9-81ED-4DB2-BD59-A6C34878D82A}">
                    <a16:rowId xmlns:a16="http://schemas.microsoft.com/office/drawing/2014/main" val="1481368349"/>
                  </a:ext>
                </a:extLst>
              </a:tr>
              <a:tr h="681636">
                <a:tc>
                  <a:txBody>
                    <a:bodyPr/>
                    <a:lstStyle/>
                    <a:p>
                      <a:pPr>
                        <a:lnSpc>
                          <a:spcPct val="114000"/>
                        </a:lnSpc>
                        <a:spcBef>
                          <a:spcPts val="600"/>
                        </a:spcBef>
                        <a:spcAft>
                          <a:spcPts val="600"/>
                        </a:spcAft>
                      </a:pPr>
                      <a:r>
                        <a:rPr lang="ja-JP" sz="1400">
                          <a:effectLst/>
                        </a:rPr>
                        <a:t>対応関数範囲</a:t>
                      </a:r>
                      <a:endParaRPr lang="ja-JP" sz="140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en-US" sz="1400" dirty="0">
                          <a:effectLst/>
                        </a:rPr>
                        <a:t>sim.*</a:t>
                      </a:r>
                      <a:r>
                        <a:rPr lang="ja-JP" sz="1400" dirty="0">
                          <a:effectLst/>
                        </a:rPr>
                        <a:t>関数</a:t>
                      </a:r>
                      <a:r>
                        <a:rPr lang="ja-JP" altLang="en-US" sz="1400" dirty="0">
                          <a:effectLst/>
                        </a:rPr>
                        <a:t>，</a:t>
                      </a:r>
                      <a:r>
                        <a:rPr lang="ja-JP" sz="1400" dirty="0">
                          <a:effectLst/>
                        </a:rPr>
                        <a:t>プラグイン関数</a:t>
                      </a:r>
                      <a:r>
                        <a:rPr lang="en-US" sz="1400" dirty="0">
                          <a:effectLst/>
                        </a:rPr>
                        <a:t> (</a:t>
                      </a:r>
                      <a:r>
                        <a:rPr lang="en-US" sz="1400" dirty="0" err="1">
                          <a:effectLst/>
                        </a:rPr>
                        <a:t>simOMPL</a:t>
                      </a:r>
                      <a:r>
                        <a:rPr lang="en-US" sz="1400" dirty="0">
                          <a:effectLst/>
                        </a:rPr>
                        <a:t>.*, simIK.*</a:t>
                      </a:r>
                      <a:r>
                        <a:rPr lang="ja-JP" sz="1400" dirty="0">
                          <a:effectLst/>
                        </a:rPr>
                        <a:t>等</a:t>
                      </a:r>
                      <a:r>
                        <a:rPr lang="en-US" sz="1400" dirty="0">
                          <a:effectLst/>
                        </a:rPr>
                        <a:t>) </a:t>
                      </a:r>
                      <a:r>
                        <a:rPr lang="ja-JP" sz="1400" dirty="0">
                          <a:effectLst/>
                        </a:rPr>
                        <a:t>を含む全</a:t>
                      </a:r>
                      <a:r>
                        <a:rPr lang="en-US" sz="1400" dirty="0">
                          <a:effectLst/>
                        </a:rPr>
                        <a:t>API </a:t>
                      </a:r>
                      <a:endParaRPr lang="ja-JP" sz="1400" dirty="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ja-JP" sz="1400">
                          <a:effectLst/>
                        </a:rPr>
                        <a:t>約</a:t>
                      </a:r>
                      <a:r>
                        <a:rPr lang="en-US" sz="1400">
                          <a:effectLst/>
                        </a:rPr>
                        <a:t>100</a:t>
                      </a:r>
                      <a:r>
                        <a:rPr lang="ja-JP" sz="1400">
                          <a:effectLst/>
                        </a:rPr>
                        <a:t>の特定関数</a:t>
                      </a:r>
                      <a:r>
                        <a:rPr lang="en-US" sz="1400">
                          <a:effectLst/>
                        </a:rPr>
                        <a:t> (simx*) </a:t>
                      </a:r>
                      <a:r>
                        <a:rPr lang="ja-JP" sz="1400">
                          <a:effectLst/>
                        </a:rPr>
                        <a:t>と汎用関数</a:t>
                      </a:r>
                      <a:endParaRPr lang="ja-JP" sz="1400">
                        <a:effectLst/>
                        <a:latin typeface="Arial" panose="020B0604020202020204" pitchFamily="34" charset="0"/>
                        <a:ea typeface="ＭＳ 明朝" panose="02020609040205080304" pitchFamily="17" charset="-128"/>
                      </a:endParaRPr>
                    </a:p>
                  </a:txBody>
                  <a:tcPr marL="144459" marR="144459" marT="96304" marB="96304"/>
                </a:tc>
                <a:extLst>
                  <a:ext uri="{0D108BD9-81ED-4DB2-BD59-A6C34878D82A}">
                    <a16:rowId xmlns:a16="http://schemas.microsoft.com/office/drawing/2014/main" val="617715492"/>
                  </a:ext>
                </a:extLst>
              </a:tr>
              <a:tr h="914505">
                <a:tc>
                  <a:txBody>
                    <a:bodyPr/>
                    <a:lstStyle/>
                    <a:p>
                      <a:pPr>
                        <a:lnSpc>
                          <a:spcPct val="114000"/>
                        </a:lnSpc>
                        <a:spcBef>
                          <a:spcPts val="600"/>
                        </a:spcBef>
                        <a:spcAft>
                          <a:spcPts val="600"/>
                        </a:spcAft>
                      </a:pPr>
                      <a:r>
                        <a:rPr lang="ja-JP" sz="1400">
                          <a:effectLst/>
                        </a:rPr>
                        <a:t>セットアップ</a:t>
                      </a:r>
                      <a:endParaRPr lang="ja-JP" sz="140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en-US" sz="1400">
                          <a:effectLst/>
                        </a:rPr>
                        <a:t>Python</a:t>
                      </a:r>
                      <a:r>
                        <a:rPr lang="ja-JP" sz="1400">
                          <a:effectLst/>
                        </a:rPr>
                        <a:t>パッケージマネージャ</a:t>
                      </a:r>
                      <a:r>
                        <a:rPr lang="en-US" sz="1400">
                          <a:effectLst/>
                        </a:rPr>
                        <a:t> (pip) </a:t>
                      </a:r>
                      <a:r>
                        <a:rPr lang="ja-JP" sz="1400">
                          <a:effectLst/>
                        </a:rPr>
                        <a:t>で容易に</a:t>
                      </a:r>
                      <a:br>
                        <a:rPr lang="en-US" altLang="ja-JP" sz="1400">
                          <a:effectLst/>
                        </a:rPr>
                      </a:br>
                      <a:r>
                        <a:rPr lang="ja-JP" sz="1400">
                          <a:effectLst/>
                        </a:rPr>
                        <a:t>インストール可能 </a:t>
                      </a:r>
                      <a:endParaRPr lang="ja-JP" sz="140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en-US" sz="1400">
                          <a:effectLst/>
                        </a:rPr>
                        <a:t>Python</a:t>
                      </a:r>
                      <a:r>
                        <a:rPr lang="ja-JP" sz="1400">
                          <a:effectLst/>
                        </a:rPr>
                        <a:t>ファイルと共有ライブラリの手動コピーが必要 </a:t>
                      </a:r>
                      <a:endParaRPr lang="ja-JP" sz="1400">
                        <a:effectLst/>
                        <a:latin typeface="Arial" panose="020B0604020202020204" pitchFamily="34" charset="0"/>
                        <a:ea typeface="ＭＳ 明朝" panose="02020609040205080304" pitchFamily="17" charset="-128"/>
                      </a:endParaRPr>
                    </a:p>
                  </a:txBody>
                  <a:tcPr marL="144459" marR="144459" marT="96304" marB="96304"/>
                </a:tc>
                <a:extLst>
                  <a:ext uri="{0D108BD9-81ED-4DB2-BD59-A6C34878D82A}">
                    <a16:rowId xmlns:a16="http://schemas.microsoft.com/office/drawing/2014/main" val="598185299"/>
                  </a:ext>
                </a:extLst>
              </a:tr>
              <a:tr h="450623">
                <a:tc>
                  <a:txBody>
                    <a:bodyPr/>
                    <a:lstStyle/>
                    <a:p>
                      <a:pPr>
                        <a:lnSpc>
                          <a:spcPct val="114000"/>
                        </a:lnSpc>
                        <a:spcBef>
                          <a:spcPts val="600"/>
                        </a:spcBef>
                        <a:spcAft>
                          <a:spcPts val="600"/>
                        </a:spcAft>
                      </a:pPr>
                      <a:r>
                        <a:rPr lang="ja-JP" sz="1400">
                          <a:effectLst/>
                        </a:rPr>
                        <a:t>通信方式</a:t>
                      </a:r>
                      <a:endParaRPr lang="ja-JP" sz="140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en-US" sz="1400">
                          <a:effectLst/>
                        </a:rPr>
                        <a:t>ZeroMQ (TCP/IP)</a:t>
                      </a:r>
                      <a:endParaRPr lang="ja-JP" sz="140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ja-JP" sz="1400" dirty="0">
                          <a:effectLst/>
                        </a:rPr>
                        <a:t>ソケット通信</a:t>
                      </a:r>
                      <a:r>
                        <a:rPr lang="en-US" sz="1400" dirty="0">
                          <a:effectLst/>
                        </a:rPr>
                        <a:t> (TCP/IP) </a:t>
                      </a:r>
                      <a:r>
                        <a:rPr lang="ja-JP" sz="1400" dirty="0">
                          <a:effectLst/>
                        </a:rPr>
                        <a:t>または共有メモリ</a:t>
                      </a:r>
                      <a:endParaRPr lang="ja-JP" sz="1400" dirty="0">
                        <a:effectLst/>
                        <a:latin typeface="Arial" panose="020B0604020202020204" pitchFamily="34" charset="0"/>
                        <a:ea typeface="ＭＳ 明朝" panose="02020609040205080304" pitchFamily="17" charset="-128"/>
                      </a:endParaRPr>
                    </a:p>
                  </a:txBody>
                  <a:tcPr marL="144459" marR="144459" marT="96304" marB="96304"/>
                </a:tc>
                <a:extLst>
                  <a:ext uri="{0D108BD9-81ED-4DB2-BD59-A6C34878D82A}">
                    <a16:rowId xmlns:a16="http://schemas.microsoft.com/office/drawing/2014/main" val="1316710958"/>
                  </a:ext>
                </a:extLst>
              </a:tr>
            </a:tbl>
          </a:graphicData>
        </a:graphic>
      </p:graphicFrame>
    </p:spTree>
    <p:extLst>
      <p:ext uri="{BB962C8B-B14F-4D97-AF65-F5344CB8AC3E}">
        <p14:creationId xmlns:p14="http://schemas.microsoft.com/office/powerpoint/2010/main" val="25778791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50BE79-B88F-FF8B-6BA5-D26B97DBDD5A}"/>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B65B5EFB-27E8-7C48-B344-8691626E7FC9}"/>
              </a:ext>
            </a:extLst>
          </p:cNvPr>
          <p:cNvSpPr>
            <a:spLocks noGrp="1"/>
          </p:cNvSpPr>
          <p:nvPr>
            <p:ph idx="1"/>
          </p:nvPr>
        </p:nvSpPr>
        <p:spPr/>
        <p:txBody>
          <a:bodyPr/>
          <a:lstStyle/>
          <a:p>
            <a:r>
              <a:rPr kumimoji="1" lang="ja-JP" altLang="en-US" dirty="0"/>
              <a:t>研究テーマについて</a:t>
            </a:r>
            <a:endParaRPr kumimoji="1" lang="en-US" altLang="ja-JP" dirty="0"/>
          </a:p>
          <a:p>
            <a:r>
              <a:rPr lang="ja-JP" altLang="en-US" dirty="0"/>
              <a:t>これまで取り組んだこと</a:t>
            </a:r>
            <a:endParaRPr lang="en-US" altLang="ja-JP" dirty="0"/>
          </a:p>
          <a:p>
            <a:pPr lvl="1"/>
            <a:r>
              <a:rPr lang="en-US" altLang="ja-JP" dirty="0"/>
              <a:t>LOS</a:t>
            </a:r>
            <a:r>
              <a:rPr lang="ja-JP" altLang="en-US" dirty="0"/>
              <a:t>に基づくリーダ・フォロワ制御の解析</a:t>
            </a:r>
            <a:endParaRPr lang="en-US" altLang="ja-JP" dirty="0"/>
          </a:p>
          <a:p>
            <a:pPr lvl="1"/>
            <a:r>
              <a:rPr lang="en-US" altLang="ja-JP" dirty="0"/>
              <a:t>LOS</a:t>
            </a:r>
            <a:r>
              <a:rPr lang="ja-JP" altLang="en-US" dirty="0"/>
              <a:t>に基づくリーダ・フォロワ制御の追試</a:t>
            </a:r>
            <a:endParaRPr lang="en-US" altLang="ja-JP" dirty="0"/>
          </a:p>
          <a:p>
            <a:pPr lvl="1"/>
            <a:r>
              <a:rPr lang="en-US" altLang="ja-JP" dirty="0"/>
              <a:t>Python</a:t>
            </a:r>
            <a:r>
              <a:rPr lang="ja-JP" altLang="en-US" dirty="0"/>
              <a:t>仮想環境の技術調査</a:t>
            </a:r>
            <a:endParaRPr lang="en-US" altLang="ja-JP" dirty="0"/>
          </a:p>
          <a:p>
            <a:pPr lvl="1"/>
            <a:r>
              <a:rPr lang="en-US" altLang="ja-JP" dirty="0"/>
              <a:t>Python +</a:t>
            </a:r>
            <a:r>
              <a:rPr lang="en-US" altLang="ja-JP" dirty="0" err="1"/>
              <a:t>CoppeliaSim</a:t>
            </a:r>
            <a:r>
              <a:rPr lang="ja-JP" altLang="en-US" dirty="0"/>
              <a:t>の技術調査</a:t>
            </a:r>
            <a:endParaRPr lang="en-US" altLang="ja-JP" dirty="0"/>
          </a:p>
          <a:p>
            <a:r>
              <a:rPr kumimoji="1" lang="ja-JP" altLang="en-US" dirty="0"/>
              <a:t>課題</a:t>
            </a:r>
            <a:endParaRPr kumimoji="1" lang="en-US" altLang="ja-JP" dirty="0"/>
          </a:p>
          <a:p>
            <a:r>
              <a:rPr lang="ja-JP" altLang="en-US" dirty="0"/>
              <a:t>今後の方針</a:t>
            </a:r>
            <a:endParaRPr kumimoji="1" lang="ja-JP" altLang="en-US" dirty="0"/>
          </a:p>
        </p:txBody>
      </p:sp>
      <p:sp>
        <p:nvSpPr>
          <p:cNvPr id="4" name="スライド番号プレースホルダー 3">
            <a:extLst>
              <a:ext uri="{FF2B5EF4-FFF2-40B4-BE49-F238E27FC236}">
                <a16:creationId xmlns:a16="http://schemas.microsoft.com/office/drawing/2014/main" id="{FC33E576-600A-683F-DC96-8544A310B7BF}"/>
              </a:ext>
            </a:extLst>
          </p:cNvPr>
          <p:cNvSpPr>
            <a:spLocks noGrp="1"/>
          </p:cNvSpPr>
          <p:nvPr>
            <p:ph type="sldNum" sz="quarter" idx="12"/>
          </p:nvPr>
        </p:nvSpPr>
        <p:spPr/>
        <p:txBody>
          <a:bodyPr/>
          <a:lstStyle/>
          <a:p>
            <a:fld id="{55407BB7-92F5-4977-AA44-396FA1CF315E}" type="slidenum">
              <a:rPr kumimoji="1" lang="ja-JP" altLang="en-US" smtClean="0"/>
              <a:pPr/>
              <a:t>22</a:t>
            </a:fld>
            <a:endParaRPr kumimoji="1" lang="ja-JP" altLang="en-US" dirty="0"/>
          </a:p>
        </p:txBody>
      </p:sp>
    </p:spTree>
    <p:extLst>
      <p:ext uri="{BB962C8B-B14F-4D97-AF65-F5344CB8AC3E}">
        <p14:creationId xmlns:p14="http://schemas.microsoft.com/office/powerpoint/2010/main" val="23999879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r>
              <a:rPr kumimoji="1" lang="ja-JP" altLang="en-US" dirty="0"/>
              <a:t>課題</a:t>
            </a:r>
          </a:p>
        </p:txBody>
      </p:sp>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r>
              <a:rPr kumimoji="1" lang="ja-JP" altLang="en-US" dirty="0"/>
              <a:t>本研究テーマの要件はシミュレーション環境が</a:t>
            </a:r>
            <a:r>
              <a:rPr kumimoji="1" lang="en-US" altLang="ja-JP" dirty="0" err="1"/>
              <a:t>CoppeliaSim</a:t>
            </a:r>
            <a:br>
              <a:rPr kumimoji="1" lang="en-US" altLang="ja-JP" dirty="0"/>
            </a:br>
            <a:r>
              <a:rPr kumimoji="1" lang="ja-JP" altLang="en-US" dirty="0"/>
              <a:t>ではなく</a:t>
            </a:r>
            <a:r>
              <a:rPr kumimoji="1" lang="en-US" altLang="ja-JP" dirty="0"/>
              <a:t>NVIDIA</a:t>
            </a:r>
            <a:r>
              <a:rPr kumimoji="1" lang="ja-JP" altLang="en-US" dirty="0"/>
              <a:t>の</a:t>
            </a:r>
            <a:r>
              <a:rPr kumimoji="1" lang="en-US" altLang="ja-JP" dirty="0" err="1"/>
              <a:t>IssacSim</a:t>
            </a:r>
            <a:r>
              <a:rPr kumimoji="1" lang="ja-JP" altLang="en-US" dirty="0"/>
              <a:t>となっている</a:t>
            </a:r>
            <a:endParaRPr kumimoji="1" lang="en-US" altLang="ja-JP" dirty="0"/>
          </a:p>
          <a:p>
            <a:endParaRPr lang="en-US" altLang="ja-JP" dirty="0"/>
          </a:p>
          <a:p>
            <a:r>
              <a:rPr lang="ja-JP" altLang="en-US" dirty="0"/>
              <a:t>非</a:t>
            </a:r>
            <a:r>
              <a:rPr lang="en-US" altLang="ja-JP" dirty="0"/>
              <a:t>GNSS</a:t>
            </a:r>
            <a:r>
              <a:rPr lang="ja-JP" altLang="en-US" dirty="0"/>
              <a:t>環境を想定する場合，先に紹介した</a:t>
            </a:r>
            <a:r>
              <a:rPr lang="en-US" altLang="ja-JP" dirty="0"/>
              <a:t>LOS</a:t>
            </a:r>
            <a:r>
              <a:rPr lang="ja-JP" altLang="en-US" dirty="0"/>
              <a:t>による</a:t>
            </a:r>
            <a:br>
              <a:rPr lang="en-US" altLang="ja-JP" dirty="0"/>
            </a:br>
            <a:r>
              <a:rPr lang="ja-JP" altLang="en-US" dirty="0"/>
              <a:t>フォーメーション制御では，リーダ機とフォロワ機の座標取得法や自律制御について考慮が不十分</a:t>
            </a:r>
            <a:endParaRPr lang="en-US" altLang="ja-JP" dirty="0"/>
          </a:p>
          <a:p>
            <a:endParaRPr kumimoji="1" lang="en-US" altLang="ja-JP" dirty="0"/>
          </a:p>
          <a:p>
            <a:r>
              <a:rPr kumimoji="1" lang="ja-JP" altLang="en-US" dirty="0"/>
              <a:t>実機実装を見据えた場合，よりロバストなシステムを構築する必要がある</a:t>
            </a:r>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23</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r>
              <a:rPr kumimoji="1" lang="ja-JP" altLang="en-US" b="1" dirty="0">
                <a:solidFill>
                  <a:schemeClr val="accent4"/>
                </a:solidFill>
              </a:rPr>
              <a:t>別手法への転換と開発環境の移行が必要</a:t>
            </a:r>
          </a:p>
        </p:txBody>
      </p:sp>
      <p:sp>
        <p:nvSpPr>
          <p:cNvPr id="6" name="四角形: 角を丸くする 5">
            <a:extLst>
              <a:ext uri="{FF2B5EF4-FFF2-40B4-BE49-F238E27FC236}">
                <a16:creationId xmlns:a16="http://schemas.microsoft.com/office/drawing/2014/main" id="{42779087-B455-2955-42CE-07F13ABC982C}"/>
              </a:ext>
            </a:extLst>
          </p:cNvPr>
          <p:cNvSpPr/>
          <p:nvPr/>
        </p:nvSpPr>
        <p:spPr>
          <a:xfrm>
            <a:off x="258158" y="5769113"/>
            <a:ext cx="8625708" cy="914400"/>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Tree>
    <p:extLst>
      <p:ext uri="{BB962C8B-B14F-4D97-AF65-F5344CB8AC3E}">
        <p14:creationId xmlns:p14="http://schemas.microsoft.com/office/powerpoint/2010/main" val="26861001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50BE79-B88F-FF8B-6BA5-D26B97DBDD5A}"/>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B65B5EFB-27E8-7C48-B344-8691626E7FC9}"/>
              </a:ext>
            </a:extLst>
          </p:cNvPr>
          <p:cNvSpPr>
            <a:spLocks noGrp="1"/>
          </p:cNvSpPr>
          <p:nvPr>
            <p:ph idx="1"/>
          </p:nvPr>
        </p:nvSpPr>
        <p:spPr/>
        <p:txBody>
          <a:bodyPr/>
          <a:lstStyle/>
          <a:p>
            <a:r>
              <a:rPr kumimoji="1" lang="ja-JP" altLang="en-US" dirty="0"/>
              <a:t>研究テーマについて</a:t>
            </a:r>
            <a:endParaRPr kumimoji="1" lang="en-US" altLang="ja-JP" dirty="0"/>
          </a:p>
          <a:p>
            <a:r>
              <a:rPr lang="ja-JP" altLang="en-US" dirty="0"/>
              <a:t>これまで取り組んだこと</a:t>
            </a:r>
            <a:endParaRPr lang="en-US" altLang="ja-JP" dirty="0"/>
          </a:p>
          <a:p>
            <a:pPr lvl="1"/>
            <a:r>
              <a:rPr lang="en-US" altLang="ja-JP" dirty="0"/>
              <a:t>LOS</a:t>
            </a:r>
            <a:r>
              <a:rPr lang="ja-JP" altLang="en-US" dirty="0"/>
              <a:t>に基づくリーダ・フォロワ制御の解析</a:t>
            </a:r>
            <a:endParaRPr lang="en-US" altLang="ja-JP" dirty="0"/>
          </a:p>
          <a:p>
            <a:pPr lvl="1"/>
            <a:r>
              <a:rPr lang="en-US" altLang="ja-JP" dirty="0"/>
              <a:t>LOS</a:t>
            </a:r>
            <a:r>
              <a:rPr lang="ja-JP" altLang="en-US" dirty="0"/>
              <a:t>に基づくリーダ・フォロワ制御の追試</a:t>
            </a:r>
            <a:endParaRPr lang="en-US" altLang="ja-JP" dirty="0"/>
          </a:p>
          <a:p>
            <a:pPr lvl="1"/>
            <a:r>
              <a:rPr lang="en-US" altLang="ja-JP" dirty="0"/>
              <a:t>Python</a:t>
            </a:r>
            <a:r>
              <a:rPr lang="ja-JP" altLang="en-US" dirty="0"/>
              <a:t>仮想環境の技術調査</a:t>
            </a:r>
            <a:endParaRPr lang="en-US" altLang="ja-JP" dirty="0"/>
          </a:p>
          <a:p>
            <a:pPr lvl="1"/>
            <a:r>
              <a:rPr lang="en-US" altLang="ja-JP" dirty="0"/>
              <a:t>Python +</a:t>
            </a:r>
            <a:r>
              <a:rPr lang="en-US" altLang="ja-JP" dirty="0" err="1"/>
              <a:t>CoppeliaSim</a:t>
            </a:r>
            <a:r>
              <a:rPr lang="ja-JP" altLang="en-US" dirty="0"/>
              <a:t>の技術調査</a:t>
            </a:r>
            <a:endParaRPr lang="en-US" altLang="ja-JP" dirty="0"/>
          </a:p>
          <a:p>
            <a:r>
              <a:rPr kumimoji="1" lang="ja-JP" altLang="en-US" dirty="0"/>
              <a:t>課題</a:t>
            </a:r>
            <a:endParaRPr kumimoji="1" lang="en-US" altLang="ja-JP" dirty="0"/>
          </a:p>
          <a:p>
            <a:r>
              <a:rPr lang="ja-JP" altLang="en-US" dirty="0"/>
              <a:t>今後の方針</a:t>
            </a:r>
            <a:endParaRPr kumimoji="1" lang="ja-JP" altLang="en-US" dirty="0"/>
          </a:p>
        </p:txBody>
      </p:sp>
      <p:sp>
        <p:nvSpPr>
          <p:cNvPr id="4" name="スライド番号プレースホルダー 3">
            <a:extLst>
              <a:ext uri="{FF2B5EF4-FFF2-40B4-BE49-F238E27FC236}">
                <a16:creationId xmlns:a16="http://schemas.microsoft.com/office/drawing/2014/main" id="{FC33E576-600A-683F-DC96-8544A310B7BF}"/>
              </a:ext>
            </a:extLst>
          </p:cNvPr>
          <p:cNvSpPr>
            <a:spLocks noGrp="1"/>
          </p:cNvSpPr>
          <p:nvPr>
            <p:ph type="sldNum" sz="quarter" idx="12"/>
          </p:nvPr>
        </p:nvSpPr>
        <p:spPr/>
        <p:txBody>
          <a:bodyPr/>
          <a:lstStyle/>
          <a:p>
            <a:fld id="{55407BB7-92F5-4977-AA44-396FA1CF315E}" type="slidenum">
              <a:rPr kumimoji="1" lang="ja-JP" altLang="en-US" smtClean="0"/>
              <a:pPr/>
              <a:t>24</a:t>
            </a:fld>
            <a:endParaRPr kumimoji="1" lang="ja-JP" altLang="en-US" dirty="0"/>
          </a:p>
        </p:txBody>
      </p:sp>
    </p:spTree>
    <p:extLst>
      <p:ext uri="{BB962C8B-B14F-4D97-AF65-F5344CB8AC3E}">
        <p14:creationId xmlns:p14="http://schemas.microsoft.com/office/powerpoint/2010/main" val="41828581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87813F-E456-B829-4307-FA5358BD8D93}"/>
              </a:ext>
            </a:extLst>
          </p:cNvPr>
          <p:cNvSpPr>
            <a:spLocks noGrp="1"/>
          </p:cNvSpPr>
          <p:nvPr>
            <p:ph type="title"/>
          </p:nvPr>
        </p:nvSpPr>
        <p:spPr/>
        <p:txBody>
          <a:bodyPr/>
          <a:lstStyle/>
          <a:p>
            <a:r>
              <a:rPr kumimoji="1" lang="ja-JP" altLang="en-US" dirty="0"/>
              <a:t>今後の方針</a:t>
            </a:r>
          </a:p>
        </p:txBody>
      </p:sp>
      <p:sp>
        <p:nvSpPr>
          <p:cNvPr id="3" name="コンテンツ プレースホルダー 2">
            <a:extLst>
              <a:ext uri="{FF2B5EF4-FFF2-40B4-BE49-F238E27FC236}">
                <a16:creationId xmlns:a16="http://schemas.microsoft.com/office/drawing/2014/main" id="{F6878C42-A36B-16BD-DAC5-7D2006BF0092}"/>
              </a:ext>
            </a:extLst>
          </p:cNvPr>
          <p:cNvSpPr>
            <a:spLocks noGrp="1"/>
          </p:cNvSpPr>
          <p:nvPr>
            <p:ph idx="1"/>
          </p:nvPr>
        </p:nvSpPr>
        <p:spPr/>
        <p:txBody>
          <a:bodyPr/>
          <a:lstStyle/>
          <a:p>
            <a:r>
              <a:rPr lang="ja-JP" altLang="en-US" dirty="0"/>
              <a:t>開発用</a:t>
            </a:r>
            <a:r>
              <a:rPr lang="en-US" altLang="ja-JP" dirty="0"/>
              <a:t>Linux PC</a:t>
            </a:r>
            <a:r>
              <a:rPr lang="ja-JP" altLang="en-US" dirty="0"/>
              <a:t>が届き次第，</a:t>
            </a:r>
            <a:r>
              <a:rPr lang="en-US" altLang="ja-JP" dirty="0" err="1"/>
              <a:t>IssacSim</a:t>
            </a:r>
            <a:r>
              <a:rPr lang="ja-JP" altLang="en-US" dirty="0"/>
              <a:t>へ移行．学習コスト</a:t>
            </a:r>
            <a:br>
              <a:rPr lang="en-US" altLang="ja-JP" dirty="0"/>
            </a:br>
            <a:r>
              <a:rPr lang="ja-JP" altLang="en-US" dirty="0"/>
              <a:t>を鑑み，秋学期開始までにチュートリアル完了を目標と</a:t>
            </a:r>
            <a:br>
              <a:rPr lang="en-US" altLang="ja-JP" dirty="0"/>
            </a:br>
            <a:r>
              <a:rPr lang="ja-JP" altLang="en-US" dirty="0"/>
              <a:t>する</a:t>
            </a:r>
            <a:endParaRPr lang="en-US" altLang="ja-JP" dirty="0"/>
          </a:p>
          <a:p>
            <a:endParaRPr kumimoji="1" lang="en-US" altLang="ja-JP" dirty="0"/>
          </a:p>
          <a:p>
            <a:r>
              <a:rPr kumimoji="1" lang="ja-JP" altLang="en-US" dirty="0"/>
              <a:t>非</a:t>
            </a:r>
            <a:r>
              <a:rPr kumimoji="1" lang="en-US" altLang="ja-JP" dirty="0"/>
              <a:t>GNSS</a:t>
            </a:r>
            <a:r>
              <a:rPr kumimoji="1" lang="ja-JP" altLang="en-US" dirty="0"/>
              <a:t>環境に対応可能な別手法への移管．現況の候補は</a:t>
            </a:r>
            <a:br>
              <a:rPr kumimoji="1" lang="en-US" altLang="ja-JP" dirty="0"/>
            </a:br>
            <a:endParaRPr kumimoji="1" lang="ja-JP" altLang="en-US" dirty="0"/>
          </a:p>
        </p:txBody>
      </p:sp>
      <p:sp>
        <p:nvSpPr>
          <p:cNvPr id="4" name="スライド番号プレースホルダー 3">
            <a:extLst>
              <a:ext uri="{FF2B5EF4-FFF2-40B4-BE49-F238E27FC236}">
                <a16:creationId xmlns:a16="http://schemas.microsoft.com/office/drawing/2014/main" id="{BB8730F5-B8F5-79AE-432B-1F0C04A65330}"/>
              </a:ext>
            </a:extLst>
          </p:cNvPr>
          <p:cNvSpPr>
            <a:spLocks noGrp="1"/>
          </p:cNvSpPr>
          <p:nvPr>
            <p:ph type="sldNum" sz="quarter" idx="12"/>
          </p:nvPr>
        </p:nvSpPr>
        <p:spPr/>
        <p:txBody>
          <a:bodyPr/>
          <a:lstStyle/>
          <a:p>
            <a:fld id="{55407BB7-92F5-4977-AA44-396FA1CF315E}" type="slidenum">
              <a:rPr kumimoji="1" lang="ja-JP" altLang="en-US" smtClean="0"/>
              <a:pPr/>
              <a:t>25</a:t>
            </a:fld>
            <a:endParaRPr kumimoji="1" lang="ja-JP" altLang="en-US" dirty="0"/>
          </a:p>
        </p:txBody>
      </p:sp>
      <p:sp>
        <p:nvSpPr>
          <p:cNvPr id="5" name="テキスト プレースホルダー 4">
            <a:extLst>
              <a:ext uri="{FF2B5EF4-FFF2-40B4-BE49-F238E27FC236}">
                <a16:creationId xmlns:a16="http://schemas.microsoft.com/office/drawing/2014/main" id="{BE860D88-CD9B-4D54-C3F3-B4171824C192}"/>
              </a:ext>
            </a:extLst>
          </p:cNvPr>
          <p:cNvSpPr>
            <a:spLocks noGrp="1"/>
          </p:cNvSpPr>
          <p:nvPr>
            <p:ph type="body" sz="quarter" idx="13"/>
          </p:nvPr>
        </p:nvSpPr>
        <p:spPr/>
        <p:txBody>
          <a:bodyPr/>
          <a:lstStyle/>
          <a:p>
            <a:endParaRPr kumimoji="1" lang="ja-JP" altLang="en-US"/>
          </a:p>
        </p:txBody>
      </p:sp>
    </p:spTree>
    <p:extLst>
      <p:ext uri="{BB962C8B-B14F-4D97-AF65-F5344CB8AC3E}">
        <p14:creationId xmlns:p14="http://schemas.microsoft.com/office/powerpoint/2010/main" val="2934457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50BE79-B88F-FF8B-6BA5-D26B97DBDD5A}"/>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B65B5EFB-27E8-7C48-B344-8691626E7FC9}"/>
              </a:ext>
            </a:extLst>
          </p:cNvPr>
          <p:cNvSpPr>
            <a:spLocks noGrp="1"/>
          </p:cNvSpPr>
          <p:nvPr>
            <p:ph idx="1"/>
          </p:nvPr>
        </p:nvSpPr>
        <p:spPr/>
        <p:txBody>
          <a:bodyPr/>
          <a:lstStyle/>
          <a:p>
            <a:r>
              <a:rPr kumimoji="1" lang="ja-JP" altLang="en-US" dirty="0"/>
              <a:t>研究テーマについて</a:t>
            </a:r>
            <a:endParaRPr kumimoji="1" lang="en-US" altLang="ja-JP" dirty="0"/>
          </a:p>
          <a:p>
            <a:r>
              <a:rPr lang="ja-JP" altLang="en-US" dirty="0"/>
              <a:t>これまで取り組んだこと</a:t>
            </a:r>
            <a:endParaRPr lang="en-US" altLang="ja-JP" dirty="0"/>
          </a:p>
          <a:p>
            <a:pPr lvl="1"/>
            <a:r>
              <a:rPr lang="en-US" altLang="ja-JP" dirty="0"/>
              <a:t>LOS</a:t>
            </a:r>
            <a:r>
              <a:rPr lang="ja-JP" altLang="en-US" dirty="0"/>
              <a:t>に基づくリーダ・フォロワ制御の解析</a:t>
            </a:r>
            <a:endParaRPr lang="en-US" altLang="ja-JP" dirty="0"/>
          </a:p>
          <a:p>
            <a:pPr lvl="1"/>
            <a:r>
              <a:rPr lang="en-US" altLang="ja-JP" dirty="0"/>
              <a:t>LOS</a:t>
            </a:r>
            <a:r>
              <a:rPr lang="ja-JP" altLang="en-US" dirty="0"/>
              <a:t>に基づくリーダ・フォロワ制御の追試</a:t>
            </a:r>
            <a:endParaRPr lang="en-US" altLang="ja-JP" dirty="0"/>
          </a:p>
          <a:p>
            <a:pPr lvl="1"/>
            <a:r>
              <a:rPr lang="en-US" altLang="ja-JP" dirty="0"/>
              <a:t>Python</a:t>
            </a:r>
            <a:r>
              <a:rPr lang="ja-JP" altLang="en-US" dirty="0"/>
              <a:t>仮想環境の技術調査</a:t>
            </a:r>
            <a:endParaRPr lang="en-US" altLang="ja-JP" dirty="0"/>
          </a:p>
          <a:p>
            <a:pPr lvl="1"/>
            <a:r>
              <a:rPr lang="en-US" altLang="ja-JP" dirty="0"/>
              <a:t>Python +</a:t>
            </a:r>
            <a:r>
              <a:rPr lang="en-US" altLang="ja-JP" dirty="0" err="1"/>
              <a:t>CoppeliaSim</a:t>
            </a:r>
            <a:r>
              <a:rPr lang="ja-JP" altLang="en-US" dirty="0"/>
              <a:t>の技術調査</a:t>
            </a:r>
            <a:endParaRPr lang="en-US" altLang="ja-JP" dirty="0"/>
          </a:p>
          <a:p>
            <a:r>
              <a:rPr kumimoji="1" lang="ja-JP" altLang="en-US" dirty="0"/>
              <a:t>課題</a:t>
            </a:r>
            <a:endParaRPr kumimoji="1" lang="en-US" altLang="ja-JP" dirty="0"/>
          </a:p>
          <a:p>
            <a:r>
              <a:rPr lang="ja-JP" altLang="en-US" dirty="0"/>
              <a:t>今後の方針</a:t>
            </a:r>
            <a:endParaRPr kumimoji="1" lang="ja-JP" altLang="en-US" dirty="0"/>
          </a:p>
        </p:txBody>
      </p:sp>
      <p:sp>
        <p:nvSpPr>
          <p:cNvPr id="4" name="スライド番号プレースホルダー 3">
            <a:extLst>
              <a:ext uri="{FF2B5EF4-FFF2-40B4-BE49-F238E27FC236}">
                <a16:creationId xmlns:a16="http://schemas.microsoft.com/office/drawing/2014/main" id="{FC33E576-600A-683F-DC96-8544A310B7BF}"/>
              </a:ext>
            </a:extLst>
          </p:cNvPr>
          <p:cNvSpPr>
            <a:spLocks noGrp="1"/>
          </p:cNvSpPr>
          <p:nvPr>
            <p:ph type="sldNum" sz="quarter" idx="12"/>
          </p:nvPr>
        </p:nvSpPr>
        <p:spPr/>
        <p:txBody>
          <a:bodyPr/>
          <a:lstStyle/>
          <a:p>
            <a:fld id="{55407BB7-92F5-4977-AA44-396FA1CF315E}" type="slidenum">
              <a:rPr kumimoji="1" lang="ja-JP" altLang="en-US" smtClean="0"/>
              <a:pPr/>
              <a:t>2</a:t>
            </a:fld>
            <a:endParaRPr kumimoji="1" lang="ja-JP" altLang="en-US" dirty="0"/>
          </a:p>
        </p:txBody>
      </p:sp>
    </p:spTree>
    <p:extLst>
      <p:ext uri="{BB962C8B-B14F-4D97-AF65-F5344CB8AC3E}">
        <p14:creationId xmlns:p14="http://schemas.microsoft.com/office/powerpoint/2010/main" val="3045836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r>
              <a:rPr kumimoji="1" lang="ja-JP" altLang="en-US" dirty="0"/>
              <a:t>背景</a:t>
            </a:r>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p:txBody>
          <a:bodyPr/>
          <a:lstStyle/>
          <a:p>
            <a:r>
              <a:rPr kumimoji="1" lang="ja-JP" altLang="en-US" dirty="0"/>
              <a:t>災害現場などの救援補助や，工場などの管理が難しい屋内</a:t>
            </a:r>
            <a:r>
              <a:rPr lang="ja-JP" altLang="en-US" dirty="0"/>
              <a:t>環境においてクワッドロータの群制御の活用が期待される</a:t>
            </a:r>
            <a:endParaRPr lang="en-US" altLang="ja-JP" dirty="0"/>
          </a:p>
          <a:p>
            <a:endParaRPr kumimoji="1" lang="en-US" altLang="ja-JP" dirty="0"/>
          </a:p>
          <a:p>
            <a:r>
              <a:rPr kumimoji="1" lang="en-US" altLang="ja-JP" dirty="0"/>
              <a:t>GPS</a:t>
            </a:r>
            <a:r>
              <a:rPr kumimoji="1" lang="ja-JP" altLang="en-US" dirty="0"/>
              <a:t>や</a:t>
            </a:r>
            <a:r>
              <a:rPr lang="en-US" altLang="ja-JP" dirty="0"/>
              <a:t>QZSS</a:t>
            </a:r>
            <a:r>
              <a:rPr lang="ja-JP" altLang="en-US" dirty="0"/>
              <a:t>などの</a:t>
            </a:r>
            <a:r>
              <a:rPr lang="en-US" altLang="ja-JP" dirty="0">
                <a:solidFill>
                  <a:srgbClr val="FF0000"/>
                </a:solidFill>
              </a:rPr>
              <a:t>GNSS</a:t>
            </a:r>
            <a:r>
              <a:rPr lang="ja-JP" altLang="en-US" dirty="0">
                <a:solidFill>
                  <a:srgbClr val="FF0000"/>
                </a:solidFill>
              </a:rPr>
              <a:t>が使用できない環境</a:t>
            </a:r>
            <a:r>
              <a:rPr lang="ja-JP" altLang="en-US" dirty="0"/>
              <a:t>においては</a:t>
            </a:r>
            <a:br>
              <a:rPr lang="en-US" altLang="ja-JP" dirty="0"/>
            </a:br>
            <a:r>
              <a:rPr lang="ja-JP" altLang="en-US" dirty="0"/>
              <a:t>クワッドロータ群の遠隔制御が困難</a:t>
            </a:r>
            <a:endParaRPr lang="en-US" altLang="ja-JP" dirty="0"/>
          </a:p>
          <a:p>
            <a:endParaRPr kumimoji="1" lang="en-US" altLang="ja-JP" dirty="0"/>
          </a:p>
          <a:p>
            <a:r>
              <a:rPr lang="en-US" altLang="ja-JP" dirty="0"/>
              <a:t>GNSS</a:t>
            </a:r>
            <a:r>
              <a:rPr lang="ja-JP" altLang="en-US" dirty="0"/>
              <a:t>に頼ることなく各機体間がそれぞれ相対位置を把握し，クワッドロータ群がフォーメーション制御できることが望ましい</a:t>
            </a:r>
            <a:endParaRPr kumimoji="1" lang="ja-JP" altLang="en-US" dirty="0"/>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3</a:t>
            </a:fld>
            <a:endParaRPr kumimoji="1" lang="ja-JP" altLang="en-US" dirty="0"/>
          </a:p>
        </p:txBody>
      </p:sp>
    </p:spTree>
    <p:extLst>
      <p:ext uri="{BB962C8B-B14F-4D97-AF65-F5344CB8AC3E}">
        <p14:creationId xmlns:p14="http://schemas.microsoft.com/office/powerpoint/2010/main" val="4042288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r>
              <a:rPr lang="ja-JP" altLang="en-US" dirty="0"/>
              <a:t>目的</a:t>
            </a:r>
            <a:endParaRPr kumimoji="1" lang="ja-JP" altLang="en-US" dirty="0"/>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a:xfrm>
            <a:off x="258159" y="1475909"/>
            <a:ext cx="8625709" cy="1732655"/>
          </a:xfrm>
        </p:spPr>
        <p:txBody>
          <a:bodyPr>
            <a:normAutofit/>
          </a:bodyPr>
          <a:lstStyle/>
          <a:p>
            <a:r>
              <a:rPr lang="ja-JP" altLang="en-US" dirty="0"/>
              <a:t>非</a:t>
            </a:r>
            <a:r>
              <a:rPr lang="en-US" altLang="ja-JP" dirty="0"/>
              <a:t>GNSS</a:t>
            </a:r>
            <a:r>
              <a:rPr lang="ja-JP" altLang="en-US" dirty="0"/>
              <a:t>環境においてクワッドロータ群の協調的な相対</a:t>
            </a:r>
            <a:br>
              <a:rPr lang="en-US" altLang="ja-JP" dirty="0"/>
            </a:br>
            <a:r>
              <a:rPr lang="ja-JP" altLang="en-US" dirty="0"/>
              <a:t>位置関係を測位する手法を模索</a:t>
            </a:r>
            <a:br>
              <a:rPr lang="en-US" altLang="ja-JP" dirty="0"/>
            </a:br>
            <a:endParaRPr lang="en-US" altLang="ja-JP" dirty="0"/>
          </a:p>
          <a:p>
            <a:r>
              <a:rPr kumimoji="1" lang="ja-JP" altLang="en-US" dirty="0"/>
              <a:t>上記手法をもとにフォーメーション制御を実現</a:t>
            </a:r>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4</a:t>
            </a:fld>
            <a:endParaRPr kumimoji="1" lang="ja-JP" altLang="en-US" dirty="0"/>
          </a:p>
        </p:txBody>
      </p:sp>
      <p:sp>
        <p:nvSpPr>
          <p:cNvPr id="5" name="四角形: 角を丸くする 4">
            <a:extLst>
              <a:ext uri="{FF2B5EF4-FFF2-40B4-BE49-F238E27FC236}">
                <a16:creationId xmlns:a16="http://schemas.microsoft.com/office/drawing/2014/main" id="{730982D1-A70D-712B-9FC8-1D41946684B8}"/>
              </a:ext>
            </a:extLst>
          </p:cNvPr>
          <p:cNvSpPr/>
          <p:nvPr/>
        </p:nvSpPr>
        <p:spPr>
          <a:xfrm>
            <a:off x="1245191" y="3629369"/>
            <a:ext cx="5200650" cy="2911757"/>
          </a:xfrm>
          <a:prstGeom prst="roundRect">
            <a:avLst/>
          </a:prstGeom>
          <a:noFill/>
          <a:ln w="5715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13" name="フローチャート: 結合子 12">
            <a:extLst>
              <a:ext uri="{FF2B5EF4-FFF2-40B4-BE49-F238E27FC236}">
                <a16:creationId xmlns:a16="http://schemas.microsoft.com/office/drawing/2014/main" id="{2AD7B5D2-CDE5-113F-EC0B-1DB6DF71E5E9}"/>
              </a:ext>
            </a:extLst>
          </p:cNvPr>
          <p:cNvSpPr/>
          <p:nvPr/>
        </p:nvSpPr>
        <p:spPr>
          <a:xfrm>
            <a:off x="1617652" y="3970439"/>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ローチャート: 結合子 13">
            <a:extLst>
              <a:ext uri="{FF2B5EF4-FFF2-40B4-BE49-F238E27FC236}">
                <a16:creationId xmlns:a16="http://schemas.microsoft.com/office/drawing/2014/main" id="{F6015602-7540-F270-978A-EC7CCB5DDC71}"/>
              </a:ext>
            </a:extLst>
          </p:cNvPr>
          <p:cNvSpPr/>
          <p:nvPr/>
        </p:nvSpPr>
        <p:spPr>
          <a:xfrm>
            <a:off x="3323799" y="5732447"/>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3974BC1F-9050-60F0-6DE0-B0123F50FA74}"/>
              </a:ext>
            </a:extLst>
          </p:cNvPr>
          <p:cNvSpPr/>
          <p:nvPr/>
        </p:nvSpPr>
        <p:spPr>
          <a:xfrm>
            <a:off x="3581536" y="3891965"/>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フローチャート: 結合子 15">
            <a:extLst>
              <a:ext uri="{FF2B5EF4-FFF2-40B4-BE49-F238E27FC236}">
                <a16:creationId xmlns:a16="http://schemas.microsoft.com/office/drawing/2014/main" id="{F32860E5-09B5-F86A-217D-0E74B1ACD26E}"/>
              </a:ext>
            </a:extLst>
          </p:cNvPr>
          <p:cNvSpPr/>
          <p:nvPr/>
        </p:nvSpPr>
        <p:spPr>
          <a:xfrm>
            <a:off x="1339079" y="5209518"/>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フローチャート: 結合子 16">
            <a:extLst>
              <a:ext uri="{FF2B5EF4-FFF2-40B4-BE49-F238E27FC236}">
                <a16:creationId xmlns:a16="http://schemas.microsoft.com/office/drawing/2014/main" id="{3D34A706-179C-2ACD-6BD5-1890FBE67C27}"/>
              </a:ext>
            </a:extLst>
          </p:cNvPr>
          <p:cNvSpPr/>
          <p:nvPr/>
        </p:nvSpPr>
        <p:spPr>
          <a:xfrm>
            <a:off x="4516726" y="4638018"/>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1" name="グループ化 30">
            <a:extLst>
              <a:ext uri="{FF2B5EF4-FFF2-40B4-BE49-F238E27FC236}">
                <a16:creationId xmlns:a16="http://schemas.microsoft.com/office/drawing/2014/main" id="{41C6308A-6462-872E-76AB-B35A39FEFC10}"/>
              </a:ext>
            </a:extLst>
          </p:cNvPr>
          <p:cNvGrpSpPr/>
          <p:nvPr/>
        </p:nvGrpSpPr>
        <p:grpSpPr>
          <a:xfrm>
            <a:off x="6688942" y="4251832"/>
            <a:ext cx="1781829" cy="2104329"/>
            <a:chOff x="6963147" y="3187834"/>
            <a:chExt cx="1781829" cy="2104329"/>
          </a:xfrm>
        </p:grpSpPr>
        <p:sp>
          <p:nvSpPr>
            <p:cNvPr id="32" name="稲妻 31">
              <a:extLst>
                <a:ext uri="{FF2B5EF4-FFF2-40B4-BE49-F238E27FC236}">
                  <a16:creationId xmlns:a16="http://schemas.microsoft.com/office/drawing/2014/main" id="{961D2593-E594-284A-F5EE-D22827ACC38D}"/>
                </a:ext>
              </a:extLst>
            </p:cNvPr>
            <p:cNvSpPr/>
            <p:nvPr/>
          </p:nvSpPr>
          <p:spPr>
            <a:xfrm rot="656461">
              <a:off x="6963147" y="3187834"/>
              <a:ext cx="861530" cy="863674"/>
            </a:xfrm>
            <a:prstGeom prst="lightningBolt">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3" name="グラフィックス 32">
              <a:extLst>
                <a:ext uri="{FF2B5EF4-FFF2-40B4-BE49-F238E27FC236}">
                  <a16:creationId xmlns:a16="http://schemas.microsoft.com/office/drawing/2014/main" id="{062C6BC4-BC37-A8D1-0B0A-22AAF7C6CB6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44744" y="4091931"/>
              <a:ext cx="1200232" cy="1200232"/>
            </a:xfrm>
            <a:prstGeom prst="rect">
              <a:avLst/>
            </a:prstGeom>
          </p:spPr>
        </p:pic>
        <p:sp>
          <p:nvSpPr>
            <p:cNvPr id="34" name="&quot;禁止&quot;マーク 33">
              <a:extLst>
                <a:ext uri="{FF2B5EF4-FFF2-40B4-BE49-F238E27FC236}">
                  <a16:creationId xmlns:a16="http://schemas.microsoft.com/office/drawing/2014/main" id="{A0D5E121-ADA8-4510-C275-B9C03F02DDAC}"/>
                </a:ext>
              </a:extLst>
            </p:cNvPr>
            <p:cNvSpPr/>
            <p:nvPr/>
          </p:nvSpPr>
          <p:spPr>
            <a:xfrm>
              <a:off x="7376225" y="3681306"/>
              <a:ext cx="1045167" cy="1027763"/>
            </a:xfrm>
            <a:prstGeom prst="noSmoking">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Tree>
    <p:extLst>
      <p:ext uri="{BB962C8B-B14F-4D97-AF65-F5344CB8AC3E}">
        <p14:creationId xmlns:p14="http://schemas.microsoft.com/office/powerpoint/2010/main" val="1619065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grpId="0" nodeType="clickEffect">
                                  <p:stCondLst>
                                    <p:cond delay="0"/>
                                  </p:stCondLst>
                                  <p:childTnLst>
                                    <p:animMotion origin="layout" path="M -0.00052 1.48148E-6 C 0.02223 0.00995 -0.01458 -0.01111 -0.03194 0.02268 C -0.04409 0.06018 -0.02708 0.1044 -0.03003 0.09861 C -0.03298 0.09305 -0.00538 0.13403 0.00903 0.125 C 0.04219 0.10671 0.07101 0.05764 0.05226 0.04329 " pathEditMode="relative" rAng="0" ptsTypes="AAAAA">
                                      <p:cBhvr>
                                        <p:cTn id="6" dur="2000" fill="hold"/>
                                        <p:tgtEl>
                                          <p:spTgt spid="13"/>
                                        </p:tgtEl>
                                        <p:attrNameLst>
                                          <p:attrName>ppt_x</p:attrName>
                                          <p:attrName>ppt_y</p:attrName>
                                        </p:attrNameLst>
                                      </p:cBhvr>
                                      <p:rCtr x="1128" y="6296"/>
                                    </p:animMotion>
                                  </p:childTnLst>
                                </p:cTn>
                              </p:par>
                              <p:par>
                                <p:cTn id="7" presetID="37" presetClass="path" presetSubtype="0" accel="50000" decel="50000" fill="hold" grpId="0" nodeType="withEffect">
                                  <p:stCondLst>
                                    <p:cond delay="0"/>
                                  </p:stCondLst>
                                  <p:childTnLst>
                                    <p:animMotion origin="layout" path="M -0.00018 -0.00023 C 0.02257 0.00996 -0.02587 -0.0324 -0.04323 0.00232 C -0.05539 0.03959 -0.0566 0.05232 -0.10157 0.06042 C -0.11129 0.05695 -0.13403 0.0676 -0.15816 0.03195 C -0.16598 -0.0044 -0.11493 -0.00926 -0.13264 -0.02245 " pathEditMode="relative" rAng="0" ptsTypes="AAAAA">
                                      <p:cBhvr>
                                        <p:cTn id="8" dur="2000" fill="hold"/>
                                        <p:tgtEl>
                                          <p:spTgt spid="14"/>
                                        </p:tgtEl>
                                        <p:attrNameLst>
                                          <p:attrName>ppt_x</p:attrName>
                                          <p:attrName>ppt_y</p:attrName>
                                        </p:attrNameLst>
                                      </p:cBhvr>
                                      <p:rCtr x="-7656" y="1921"/>
                                    </p:animMotion>
                                  </p:childTnLst>
                                </p:cTn>
                              </p:par>
                              <p:par>
                                <p:cTn id="9" presetID="37" presetClass="path" presetSubtype="0" accel="50000" decel="50000" fill="hold" grpId="0" nodeType="withEffect">
                                  <p:stCondLst>
                                    <p:cond delay="0"/>
                                  </p:stCondLst>
                                  <p:childTnLst>
                                    <p:animMotion origin="layout" path="M -0.00035 4.07407E-6 C 0.02188 0.00995 -0.04792 -0.04792 -0.0651 -0.01412 C -0.07743 0.02338 -0.10399 0.00463 -0.1059 0.04606 C -0.12587 0.07708 -0.12726 0.15324 -0.11285 0.14421 C -0.08003 0.12592 -0.07309 0.11574 -0.09184 0.10162 " pathEditMode="relative" rAng="0" ptsTypes="AAAAA">
                                      <p:cBhvr>
                                        <p:cTn id="10" dur="2000" fill="hold"/>
                                        <p:tgtEl>
                                          <p:spTgt spid="15"/>
                                        </p:tgtEl>
                                        <p:attrNameLst>
                                          <p:attrName>ppt_x</p:attrName>
                                          <p:attrName>ppt_y</p:attrName>
                                        </p:attrNameLst>
                                      </p:cBhvr>
                                      <p:rCtr x="-5903" y="5995"/>
                                    </p:animMotion>
                                  </p:childTnLst>
                                </p:cTn>
                              </p:par>
                              <p:par>
                                <p:cTn id="11" presetID="37" presetClass="path" presetSubtype="0" accel="50000" decel="50000" fill="hold" grpId="0" nodeType="withEffect">
                                  <p:stCondLst>
                                    <p:cond delay="0"/>
                                  </p:stCondLst>
                                  <p:childTnLst>
                                    <p:animMotion origin="layout" path="M -0.00052 -0.00047 C 0.01771 0.00949 0.00018 0.04351 0.01493 0.06134 C 0.04584 0.07615 0.05087 0.03981 0.04983 0.00995 C 0.04184 -0.02755 0.04653 -0.01551 0.07656 -0.0301 C 0.1092 -0.04838 0.16962 0.02662 0.15087 0.01296 " pathEditMode="relative" rAng="0" ptsTypes="AAAAA">
                                      <p:cBhvr>
                                        <p:cTn id="12" dur="2000" fill="hold"/>
                                        <p:tgtEl>
                                          <p:spTgt spid="16"/>
                                        </p:tgtEl>
                                        <p:attrNameLst>
                                          <p:attrName>ppt_x</p:attrName>
                                          <p:attrName>ppt_y</p:attrName>
                                        </p:attrNameLst>
                                      </p:cBhvr>
                                      <p:rCtr x="7743" y="1620"/>
                                    </p:animMotion>
                                  </p:childTnLst>
                                </p:cTn>
                              </p:par>
                              <p:par>
                                <p:cTn id="13" presetID="37" presetClass="path" presetSubtype="0" accel="50000" decel="50000" fill="hold" grpId="0" nodeType="withEffect">
                                  <p:stCondLst>
                                    <p:cond delay="0"/>
                                  </p:stCondLst>
                                  <p:childTnLst>
                                    <p:animMotion origin="layout" path="M -0.00035 -0.00046 C 0.02187 0.00949 -0.04792 -0.04838 -0.06511 -0.01458 C -0.07761 0.02315 -0.03906 0.00648 -0.04097 0.04769 C -0.02448 0.08658 -0.09913 0.12176 -0.07465 0.08172 C -0.08594 0.02246 -0.1099 0.05764 -0.12847 0.04352 " pathEditMode="relative" rAng="0" ptsTypes="AAAAA">
                                      <p:cBhvr>
                                        <p:cTn id="14" dur="2000" fill="hold"/>
                                        <p:tgtEl>
                                          <p:spTgt spid="17"/>
                                        </p:tgtEl>
                                        <p:attrNameLst>
                                          <p:attrName>ppt_x</p:attrName>
                                          <p:attrName>ppt_y</p:attrName>
                                        </p:attrNameLst>
                                      </p:cBhvr>
                                      <p:rCtr x="-6198" y="372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r>
              <a:rPr lang="ja-JP" altLang="en-US" dirty="0"/>
              <a:t>目的</a:t>
            </a:r>
            <a:endParaRPr kumimoji="1" lang="ja-JP" altLang="en-US" dirty="0"/>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a:xfrm>
            <a:off x="258159" y="1475909"/>
            <a:ext cx="8625709" cy="1732655"/>
          </a:xfrm>
        </p:spPr>
        <p:txBody>
          <a:bodyPr>
            <a:normAutofit/>
          </a:bodyPr>
          <a:lstStyle/>
          <a:p>
            <a:r>
              <a:rPr lang="ja-JP" altLang="en-US" dirty="0"/>
              <a:t>非</a:t>
            </a:r>
            <a:r>
              <a:rPr lang="en-US" altLang="ja-JP" dirty="0"/>
              <a:t>GNSS</a:t>
            </a:r>
            <a:r>
              <a:rPr lang="ja-JP" altLang="en-US" dirty="0"/>
              <a:t>環境においてクワッドロータ群の協調的な相対</a:t>
            </a:r>
            <a:br>
              <a:rPr lang="en-US" altLang="ja-JP" dirty="0"/>
            </a:br>
            <a:r>
              <a:rPr lang="ja-JP" altLang="en-US" dirty="0"/>
              <a:t>位置関係を測位する手法を模索</a:t>
            </a:r>
            <a:br>
              <a:rPr lang="en-US" altLang="ja-JP" dirty="0"/>
            </a:br>
            <a:endParaRPr lang="en-US" altLang="ja-JP" dirty="0"/>
          </a:p>
          <a:p>
            <a:r>
              <a:rPr kumimoji="1" lang="ja-JP" altLang="en-US" dirty="0"/>
              <a:t>上記手法をもとにフォーメーション制御を実現</a:t>
            </a:r>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5</a:t>
            </a:fld>
            <a:endParaRPr kumimoji="1" lang="ja-JP" altLang="en-US" dirty="0"/>
          </a:p>
        </p:txBody>
      </p:sp>
      <p:sp>
        <p:nvSpPr>
          <p:cNvPr id="5" name="四角形: 角を丸くする 4">
            <a:extLst>
              <a:ext uri="{FF2B5EF4-FFF2-40B4-BE49-F238E27FC236}">
                <a16:creationId xmlns:a16="http://schemas.microsoft.com/office/drawing/2014/main" id="{730982D1-A70D-712B-9FC8-1D41946684B8}"/>
              </a:ext>
            </a:extLst>
          </p:cNvPr>
          <p:cNvSpPr/>
          <p:nvPr/>
        </p:nvSpPr>
        <p:spPr>
          <a:xfrm>
            <a:off x="1245191" y="3619672"/>
            <a:ext cx="5200650" cy="2911757"/>
          </a:xfrm>
          <a:prstGeom prst="roundRect">
            <a:avLst/>
          </a:prstGeom>
          <a:noFill/>
          <a:ln w="5715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grpSp>
        <p:nvGrpSpPr>
          <p:cNvPr id="18" name="グループ化 17">
            <a:extLst>
              <a:ext uri="{FF2B5EF4-FFF2-40B4-BE49-F238E27FC236}">
                <a16:creationId xmlns:a16="http://schemas.microsoft.com/office/drawing/2014/main" id="{7565D9A0-C868-4D7B-62F0-E79762C366C0}"/>
              </a:ext>
            </a:extLst>
          </p:cNvPr>
          <p:cNvGrpSpPr/>
          <p:nvPr/>
        </p:nvGrpSpPr>
        <p:grpSpPr>
          <a:xfrm>
            <a:off x="2118394" y="4274536"/>
            <a:ext cx="1504950" cy="1602027"/>
            <a:chOff x="2696560" y="4269921"/>
            <a:chExt cx="1504950" cy="1602027"/>
          </a:xfrm>
        </p:grpSpPr>
        <p:sp>
          <p:nvSpPr>
            <p:cNvPr id="19" name="フローチャート: 結合子 18">
              <a:extLst>
                <a:ext uri="{FF2B5EF4-FFF2-40B4-BE49-F238E27FC236}">
                  <a16:creationId xmlns:a16="http://schemas.microsoft.com/office/drawing/2014/main" id="{FCC8FFFC-ED98-472F-7F0A-A80E6B12B6A8}"/>
                </a:ext>
              </a:extLst>
            </p:cNvPr>
            <p:cNvSpPr/>
            <p:nvPr/>
          </p:nvSpPr>
          <p:spPr>
            <a:xfrm>
              <a:off x="3336095" y="4561580"/>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フローチャート: 結合子 19">
              <a:extLst>
                <a:ext uri="{FF2B5EF4-FFF2-40B4-BE49-F238E27FC236}">
                  <a16:creationId xmlns:a16="http://schemas.microsoft.com/office/drawing/2014/main" id="{C2D78081-EBC8-ED2B-4E66-6957C3377563}"/>
                </a:ext>
              </a:extLst>
            </p:cNvPr>
            <p:cNvSpPr/>
            <p:nvPr/>
          </p:nvSpPr>
          <p:spPr>
            <a:xfrm>
              <a:off x="3336095" y="5299382"/>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フローチャート: 結合子 20">
              <a:extLst>
                <a:ext uri="{FF2B5EF4-FFF2-40B4-BE49-F238E27FC236}">
                  <a16:creationId xmlns:a16="http://schemas.microsoft.com/office/drawing/2014/main" id="{FD9D9968-08FD-293B-9F7A-27E0ACCD2A12}"/>
                </a:ext>
              </a:extLst>
            </p:cNvPr>
            <p:cNvSpPr/>
            <p:nvPr/>
          </p:nvSpPr>
          <p:spPr>
            <a:xfrm>
              <a:off x="3923924" y="4909456"/>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フローチャート: 結合子 21">
              <a:extLst>
                <a:ext uri="{FF2B5EF4-FFF2-40B4-BE49-F238E27FC236}">
                  <a16:creationId xmlns:a16="http://schemas.microsoft.com/office/drawing/2014/main" id="{517C9726-2729-0075-04BB-3D447FD39F6C}"/>
                </a:ext>
              </a:extLst>
            </p:cNvPr>
            <p:cNvSpPr/>
            <p:nvPr/>
          </p:nvSpPr>
          <p:spPr>
            <a:xfrm>
              <a:off x="2696560" y="5586198"/>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フローチャート: 結合子 22">
              <a:extLst>
                <a:ext uri="{FF2B5EF4-FFF2-40B4-BE49-F238E27FC236}">
                  <a16:creationId xmlns:a16="http://schemas.microsoft.com/office/drawing/2014/main" id="{166B7E26-0C0E-85D2-B766-5BD63BACABF4}"/>
                </a:ext>
              </a:extLst>
            </p:cNvPr>
            <p:cNvSpPr/>
            <p:nvPr/>
          </p:nvSpPr>
          <p:spPr>
            <a:xfrm>
              <a:off x="2696560" y="4269921"/>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 name="四角形: 角を丸くする 7">
            <a:extLst>
              <a:ext uri="{FF2B5EF4-FFF2-40B4-BE49-F238E27FC236}">
                <a16:creationId xmlns:a16="http://schemas.microsoft.com/office/drawing/2014/main" id="{7309010C-D1B0-79A8-141F-D1EF38BA8774}"/>
              </a:ext>
            </a:extLst>
          </p:cNvPr>
          <p:cNvSpPr/>
          <p:nvPr/>
        </p:nvSpPr>
        <p:spPr>
          <a:xfrm>
            <a:off x="5429387" y="4618350"/>
            <a:ext cx="390722" cy="914400"/>
          </a:xfrm>
          <a:prstGeom prst="roundRect">
            <a:avLst/>
          </a:prstGeom>
          <a:solidFill>
            <a:schemeClr val="accent4"/>
          </a:solidFill>
          <a:ln>
            <a:no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395FF505-EE13-C563-2A62-929AB82D7552}"/>
              </a:ext>
            </a:extLst>
          </p:cNvPr>
          <p:cNvSpPr txBox="1"/>
          <p:nvPr/>
        </p:nvSpPr>
        <p:spPr>
          <a:xfrm>
            <a:off x="5070750" y="4190954"/>
            <a:ext cx="1107996" cy="369332"/>
          </a:xfrm>
          <a:prstGeom prst="rect">
            <a:avLst/>
          </a:prstGeom>
          <a:noFill/>
        </p:spPr>
        <p:txBody>
          <a:bodyPr wrap="none" rtlCol="0">
            <a:spAutoFit/>
          </a:bodyPr>
          <a:lstStyle/>
          <a:p>
            <a:r>
              <a:rPr kumimoji="1" lang="ja-JP" altLang="en-US" dirty="0"/>
              <a:t>目標地点</a:t>
            </a:r>
          </a:p>
        </p:txBody>
      </p:sp>
      <p:grpSp>
        <p:nvGrpSpPr>
          <p:cNvPr id="11" name="グループ化 10">
            <a:extLst>
              <a:ext uri="{FF2B5EF4-FFF2-40B4-BE49-F238E27FC236}">
                <a16:creationId xmlns:a16="http://schemas.microsoft.com/office/drawing/2014/main" id="{A385CA00-BC32-7BBC-601A-2AC6D03E3DF1}"/>
              </a:ext>
            </a:extLst>
          </p:cNvPr>
          <p:cNvGrpSpPr/>
          <p:nvPr/>
        </p:nvGrpSpPr>
        <p:grpSpPr>
          <a:xfrm>
            <a:off x="6688942" y="4251832"/>
            <a:ext cx="1781829" cy="2104329"/>
            <a:chOff x="6963147" y="3187834"/>
            <a:chExt cx="1781829" cy="2104329"/>
          </a:xfrm>
        </p:grpSpPr>
        <p:sp>
          <p:nvSpPr>
            <p:cNvPr id="6" name="稲妻 5">
              <a:extLst>
                <a:ext uri="{FF2B5EF4-FFF2-40B4-BE49-F238E27FC236}">
                  <a16:creationId xmlns:a16="http://schemas.microsoft.com/office/drawing/2014/main" id="{AD3EE78E-962D-471B-7617-BAD8CE76DAB4}"/>
                </a:ext>
              </a:extLst>
            </p:cNvPr>
            <p:cNvSpPr/>
            <p:nvPr/>
          </p:nvSpPr>
          <p:spPr>
            <a:xfrm rot="656461">
              <a:off x="6963147" y="3187834"/>
              <a:ext cx="861530" cy="863674"/>
            </a:xfrm>
            <a:prstGeom prst="lightningBolt">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グラフィックス 6">
              <a:extLst>
                <a:ext uri="{FF2B5EF4-FFF2-40B4-BE49-F238E27FC236}">
                  <a16:creationId xmlns:a16="http://schemas.microsoft.com/office/drawing/2014/main" id="{2C1AD1D8-AF24-A561-6F9F-024B6CB4F99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44744" y="4091931"/>
              <a:ext cx="1200232" cy="1200232"/>
            </a:xfrm>
            <a:prstGeom prst="rect">
              <a:avLst/>
            </a:prstGeom>
          </p:spPr>
        </p:pic>
        <p:sp>
          <p:nvSpPr>
            <p:cNvPr id="10" name="&quot;禁止&quot;マーク 9">
              <a:extLst>
                <a:ext uri="{FF2B5EF4-FFF2-40B4-BE49-F238E27FC236}">
                  <a16:creationId xmlns:a16="http://schemas.microsoft.com/office/drawing/2014/main" id="{D4D30DB9-2892-715A-F97D-1F57B6655363}"/>
                </a:ext>
              </a:extLst>
            </p:cNvPr>
            <p:cNvSpPr/>
            <p:nvPr/>
          </p:nvSpPr>
          <p:spPr>
            <a:xfrm>
              <a:off x="7376225" y="3681306"/>
              <a:ext cx="1045167" cy="1027763"/>
            </a:xfrm>
            <a:prstGeom prst="noSmoking">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Tree>
    <p:extLst>
      <p:ext uri="{BB962C8B-B14F-4D97-AF65-F5344CB8AC3E}">
        <p14:creationId xmlns:p14="http://schemas.microsoft.com/office/powerpoint/2010/main" val="867236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11111E-6 3.7037E-6 L 0.14149 0.00046 " pathEditMode="relative" rAng="0" ptsTypes="AA">
                                      <p:cBhvr>
                                        <p:cTn id="6" dur="2000" fill="hold"/>
                                        <p:tgtEl>
                                          <p:spTgt spid="18"/>
                                        </p:tgtEl>
                                        <p:attrNameLst>
                                          <p:attrName>ppt_x</p:attrName>
                                          <p:attrName>ppt_y</p:attrName>
                                        </p:attrNameLst>
                                      </p:cBhvr>
                                      <p:rCtr x="70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50BE79-B88F-FF8B-6BA5-D26B97DBDD5A}"/>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B65B5EFB-27E8-7C48-B344-8691626E7FC9}"/>
              </a:ext>
            </a:extLst>
          </p:cNvPr>
          <p:cNvSpPr>
            <a:spLocks noGrp="1"/>
          </p:cNvSpPr>
          <p:nvPr>
            <p:ph idx="1"/>
          </p:nvPr>
        </p:nvSpPr>
        <p:spPr/>
        <p:txBody>
          <a:bodyPr/>
          <a:lstStyle/>
          <a:p>
            <a:r>
              <a:rPr kumimoji="1" lang="ja-JP" altLang="en-US" dirty="0"/>
              <a:t>研究テーマについて</a:t>
            </a:r>
            <a:endParaRPr kumimoji="1" lang="en-US" altLang="ja-JP" dirty="0"/>
          </a:p>
          <a:p>
            <a:r>
              <a:rPr lang="ja-JP" altLang="en-US" dirty="0"/>
              <a:t>これまで取り組んだこと</a:t>
            </a:r>
            <a:endParaRPr lang="en-US" altLang="ja-JP" dirty="0"/>
          </a:p>
          <a:p>
            <a:pPr lvl="1"/>
            <a:r>
              <a:rPr lang="en-US" altLang="ja-JP" dirty="0"/>
              <a:t>LOS</a:t>
            </a:r>
            <a:r>
              <a:rPr lang="ja-JP" altLang="en-US" dirty="0"/>
              <a:t>に基づくリーダ・フォロワ制御の解析</a:t>
            </a:r>
            <a:endParaRPr lang="en-US" altLang="ja-JP" dirty="0"/>
          </a:p>
          <a:p>
            <a:pPr lvl="1"/>
            <a:r>
              <a:rPr lang="en-US" altLang="ja-JP" dirty="0"/>
              <a:t>LOS</a:t>
            </a:r>
            <a:r>
              <a:rPr lang="ja-JP" altLang="en-US" dirty="0"/>
              <a:t>に基づくリーダ・フォロワ制御の追試</a:t>
            </a:r>
            <a:endParaRPr lang="en-US" altLang="ja-JP" dirty="0"/>
          </a:p>
          <a:p>
            <a:pPr lvl="1"/>
            <a:r>
              <a:rPr lang="en-US" altLang="ja-JP" dirty="0"/>
              <a:t>Python</a:t>
            </a:r>
            <a:r>
              <a:rPr lang="ja-JP" altLang="en-US" dirty="0"/>
              <a:t>仮想環境の技術調査</a:t>
            </a:r>
            <a:endParaRPr lang="en-US" altLang="ja-JP" dirty="0"/>
          </a:p>
          <a:p>
            <a:pPr lvl="1"/>
            <a:r>
              <a:rPr lang="en-US" altLang="ja-JP" dirty="0"/>
              <a:t>Python +</a:t>
            </a:r>
            <a:r>
              <a:rPr lang="en-US" altLang="ja-JP" dirty="0" err="1"/>
              <a:t>CoppeliaSim</a:t>
            </a:r>
            <a:r>
              <a:rPr lang="ja-JP" altLang="en-US" dirty="0"/>
              <a:t>の技術調査</a:t>
            </a:r>
            <a:endParaRPr lang="en-US" altLang="ja-JP" dirty="0"/>
          </a:p>
          <a:p>
            <a:r>
              <a:rPr kumimoji="1" lang="ja-JP" altLang="en-US" dirty="0"/>
              <a:t>課題</a:t>
            </a:r>
            <a:endParaRPr kumimoji="1" lang="en-US" altLang="ja-JP" dirty="0"/>
          </a:p>
          <a:p>
            <a:r>
              <a:rPr lang="ja-JP" altLang="en-US" dirty="0"/>
              <a:t>今後の方針</a:t>
            </a:r>
            <a:endParaRPr kumimoji="1" lang="ja-JP" altLang="en-US" dirty="0"/>
          </a:p>
        </p:txBody>
      </p:sp>
      <p:sp>
        <p:nvSpPr>
          <p:cNvPr id="4" name="スライド番号プレースホルダー 3">
            <a:extLst>
              <a:ext uri="{FF2B5EF4-FFF2-40B4-BE49-F238E27FC236}">
                <a16:creationId xmlns:a16="http://schemas.microsoft.com/office/drawing/2014/main" id="{FC33E576-600A-683F-DC96-8544A310B7BF}"/>
              </a:ext>
            </a:extLst>
          </p:cNvPr>
          <p:cNvSpPr>
            <a:spLocks noGrp="1"/>
          </p:cNvSpPr>
          <p:nvPr>
            <p:ph type="sldNum" sz="quarter" idx="12"/>
          </p:nvPr>
        </p:nvSpPr>
        <p:spPr/>
        <p:txBody>
          <a:bodyPr/>
          <a:lstStyle/>
          <a:p>
            <a:fld id="{55407BB7-92F5-4977-AA44-396FA1CF315E}" type="slidenum">
              <a:rPr kumimoji="1" lang="ja-JP" altLang="en-US" smtClean="0"/>
              <a:pPr/>
              <a:t>6</a:t>
            </a:fld>
            <a:endParaRPr kumimoji="1" lang="ja-JP" altLang="en-US" dirty="0"/>
          </a:p>
        </p:txBody>
      </p:sp>
    </p:spTree>
    <p:extLst>
      <p:ext uri="{BB962C8B-B14F-4D97-AF65-F5344CB8AC3E}">
        <p14:creationId xmlns:p14="http://schemas.microsoft.com/office/powerpoint/2010/main" val="4118011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r>
              <a:rPr kumimoji="1" lang="ja-JP" altLang="en-US" dirty="0"/>
              <a:t>初期アプローチの選定</a:t>
            </a:r>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p:txBody>
          <a:bodyPr/>
          <a:lstStyle/>
          <a:p>
            <a:r>
              <a:rPr kumimoji="1" lang="ja-JP" altLang="en-US" dirty="0"/>
              <a:t>最終目標の実現に向けた第一歩として，本研究室の先行</a:t>
            </a:r>
            <a:br>
              <a:rPr kumimoji="1" lang="en-US" altLang="ja-JP" dirty="0"/>
            </a:br>
            <a:r>
              <a:rPr kumimoji="1" lang="ja-JP" altLang="en-US" dirty="0"/>
              <a:t>研究である「クワッドロータ群のチョークポイント通過に関する研究」から「</a:t>
            </a:r>
            <a:r>
              <a:rPr kumimoji="1" lang="en-US" altLang="ja-JP" dirty="0"/>
              <a:t>line-of-sight(LOS)</a:t>
            </a:r>
            <a:r>
              <a:rPr kumimoji="1" lang="ja-JP" altLang="en-US" dirty="0"/>
              <a:t>に基づくリーダ・</a:t>
            </a:r>
            <a:br>
              <a:rPr kumimoji="1" lang="en-US" altLang="ja-JP" dirty="0"/>
            </a:br>
            <a:r>
              <a:rPr kumimoji="1" lang="ja-JP" altLang="en-US" dirty="0"/>
              <a:t>フォロワ制御（</a:t>
            </a:r>
            <a:r>
              <a:rPr kumimoji="1" lang="en-US" altLang="ja-JP" dirty="0"/>
              <a:t>2024</a:t>
            </a:r>
            <a:r>
              <a:rPr kumimoji="1" lang="ja-JP" altLang="en-US" dirty="0"/>
              <a:t>年</a:t>
            </a:r>
            <a:r>
              <a:rPr kumimoji="1" lang="en-US" altLang="ja-JP" dirty="0"/>
              <a:t>3</a:t>
            </a:r>
            <a:r>
              <a:rPr kumimoji="1" lang="ja-JP" altLang="en-US" dirty="0"/>
              <a:t>月）」の追試から着手</a:t>
            </a:r>
            <a:endParaRPr kumimoji="1" lang="en-US" altLang="ja-JP" dirty="0"/>
          </a:p>
          <a:p>
            <a:endParaRPr lang="en-US" altLang="ja-JP" dirty="0"/>
          </a:p>
          <a:p>
            <a:r>
              <a:rPr kumimoji="1" lang="ja-JP" altLang="en-US" dirty="0"/>
              <a:t>基礎的な制御則を理解し，フォーメーション制御に関する</a:t>
            </a:r>
            <a:br>
              <a:rPr kumimoji="1" lang="en-US" altLang="ja-JP" dirty="0"/>
            </a:br>
            <a:r>
              <a:rPr kumimoji="1" lang="ja-JP" altLang="en-US" dirty="0"/>
              <a:t>知見を深めるため選定</a:t>
            </a:r>
            <a:endParaRPr kumimoji="1" lang="en-US" altLang="ja-JP" dirty="0"/>
          </a:p>
          <a:p>
            <a:endParaRPr lang="en-US" altLang="ja-JP" dirty="0"/>
          </a:p>
          <a:p>
            <a:r>
              <a:rPr kumimoji="1" lang="ja-JP" altLang="en-US" dirty="0"/>
              <a:t>同時に</a:t>
            </a:r>
            <a:r>
              <a:rPr kumimoji="1" lang="en-US" altLang="ja-JP" dirty="0" err="1"/>
              <a:t>MATLAB+CoppeliaSim</a:t>
            </a:r>
            <a:r>
              <a:rPr kumimoji="1" lang="ja-JP" altLang="en-US" dirty="0"/>
              <a:t>の構成を</a:t>
            </a:r>
            <a:r>
              <a:rPr kumimoji="1" lang="en-US" altLang="ja-JP" dirty="0" err="1"/>
              <a:t>Python+CoppeliaSim</a:t>
            </a:r>
            <a:r>
              <a:rPr kumimoji="1" lang="ja-JP" altLang="en-US" dirty="0"/>
              <a:t>へコンバートを試みる．考案した制御則をシミュレータ</a:t>
            </a:r>
            <a:br>
              <a:rPr kumimoji="1" lang="en-US" altLang="ja-JP" dirty="0"/>
            </a:br>
            <a:r>
              <a:rPr kumimoji="1" lang="ja-JP" altLang="en-US" dirty="0"/>
              <a:t>実装する際の概要について理解</a:t>
            </a:r>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7</a:t>
            </a:fld>
            <a:endParaRPr kumimoji="1" lang="ja-JP" altLang="en-US" dirty="0"/>
          </a:p>
        </p:txBody>
      </p:sp>
    </p:spTree>
    <p:extLst>
      <p:ext uri="{BB962C8B-B14F-4D97-AF65-F5344CB8AC3E}">
        <p14:creationId xmlns:p14="http://schemas.microsoft.com/office/powerpoint/2010/main" val="2693909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normAutofit fontScale="90000"/>
          </a:bodyPr>
          <a:lstStyle/>
          <a:p>
            <a:r>
              <a:rPr kumimoji="1" lang="en-US" altLang="ja-JP" dirty="0"/>
              <a:t>LOS</a:t>
            </a:r>
            <a:r>
              <a:rPr kumimoji="1" lang="ja-JP" altLang="en-US" dirty="0"/>
              <a:t>に基づくリーダ・フォロワ制御</a:t>
            </a:r>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p:txBody>
          <a:bodyPr/>
          <a:lstStyle/>
          <a:p>
            <a:pPr marL="0" indent="0">
              <a:buNone/>
            </a:pPr>
            <a:r>
              <a:rPr lang="ja-JP" altLang="en-US" dirty="0"/>
              <a:t>概要；</a:t>
            </a:r>
            <a:endParaRPr kumimoji="1" lang="en-US" altLang="ja-JP" dirty="0"/>
          </a:p>
          <a:p>
            <a:r>
              <a:rPr lang="ja-JP" altLang="en-US" dirty="0"/>
              <a:t>複数のクワッドロータを管制塔で一括制御するのではなく，局所的な情報のみを利用して群れとしてどうさすることを目指す</a:t>
            </a:r>
            <a:endParaRPr lang="en-US" altLang="ja-JP" dirty="0"/>
          </a:p>
          <a:p>
            <a:endParaRPr lang="en-US" altLang="ja-JP" dirty="0"/>
          </a:p>
          <a:p>
            <a:r>
              <a:rPr kumimoji="1" lang="ja-JP" altLang="en-US" dirty="0"/>
              <a:t>フォーメーション制御に</a:t>
            </a:r>
            <a:r>
              <a:rPr kumimoji="1" lang="en-US" altLang="ja-JP" dirty="0"/>
              <a:t>LOS</a:t>
            </a:r>
            <a:r>
              <a:rPr kumimoji="1" lang="ja-JP" altLang="en-US" dirty="0"/>
              <a:t>誘導に基づくリーダ・</a:t>
            </a:r>
            <a:br>
              <a:rPr kumimoji="1" lang="en-US" altLang="ja-JP" dirty="0"/>
            </a:br>
            <a:r>
              <a:rPr kumimoji="1" lang="ja-JP" altLang="en-US" dirty="0"/>
              <a:t>フォロワ制御を採用</a:t>
            </a:r>
            <a:endParaRPr kumimoji="1" lang="en-US" altLang="ja-JP" dirty="0"/>
          </a:p>
          <a:p>
            <a:endParaRPr lang="en-US" altLang="ja-JP" dirty="0"/>
          </a:p>
          <a:p>
            <a:r>
              <a:rPr kumimoji="1" lang="ja-JP" altLang="en-US" dirty="0"/>
              <a:t>フォロワの制御器を設計，リーダの動きに併せて</a:t>
            </a:r>
            <a:br>
              <a:rPr kumimoji="1" lang="en-US" altLang="ja-JP" dirty="0"/>
            </a:br>
            <a:r>
              <a:rPr kumimoji="1" lang="ja-JP" altLang="en-US" dirty="0"/>
              <a:t>フォーメーションを組む</a:t>
            </a:r>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8</a:t>
            </a:fld>
            <a:endParaRPr kumimoji="1" lang="ja-JP" altLang="en-US" dirty="0"/>
          </a:p>
        </p:txBody>
      </p:sp>
    </p:spTree>
    <p:extLst>
      <p:ext uri="{BB962C8B-B14F-4D97-AF65-F5344CB8AC3E}">
        <p14:creationId xmlns:p14="http://schemas.microsoft.com/office/powerpoint/2010/main" val="590749959"/>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研究室">
      <a:majorFont>
        <a:latin typeface="Arial"/>
        <a:ea typeface="游ゴシック Medium"/>
        <a:cs typeface=""/>
      </a:majorFont>
      <a:minorFont>
        <a:latin typeface="Arial"/>
        <a:ea typeface="游ゴシック Medium"/>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テンプレート.potx" id="{43D5ECBA-8D44-4BE1-AD40-9FE5F6EE1F93}" vid="{71D87E74-5075-43E5-A5A3-E9DA2A1EC865}"/>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918</TotalTime>
  <Words>1714</Words>
  <Application>Microsoft Office PowerPoint</Application>
  <PresentationFormat>画面に合わせる (4:3)</PresentationFormat>
  <Paragraphs>207</Paragraphs>
  <Slides>26</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26</vt:i4>
      </vt:variant>
    </vt:vector>
  </HeadingPairs>
  <TitlesOfParts>
    <vt:vector size="31" baseType="lpstr">
      <vt:lpstr>游ゴシック</vt:lpstr>
      <vt:lpstr>Arial</vt:lpstr>
      <vt:lpstr>Cambria Math</vt:lpstr>
      <vt:lpstr>Wingdings</vt:lpstr>
      <vt:lpstr>Office テーマ</vt:lpstr>
      <vt:lpstr>非GNSS環境での フォーメーション制御に関する研究 実現へ向けた調査と今後の方針</vt:lpstr>
      <vt:lpstr>これまでの進捗概要</vt:lpstr>
      <vt:lpstr>目次</vt:lpstr>
      <vt:lpstr>背景</vt:lpstr>
      <vt:lpstr>目的</vt:lpstr>
      <vt:lpstr>目的</vt:lpstr>
      <vt:lpstr>目次</vt:lpstr>
      <vt:lpstr>初期アプローチの選定</vt:lpstr>
      <vt:lpstr>LOSに基づくリーダ・フォロワ制御</vt:lpstr>
      <vt:lpstr>LOSによる追従制御</vt:lpstr>
      <vt:lpstr>LOSによる追従制御</vt:lpstr>
      <vt:lpstr>追従目標点の導出</vt:lpstr>
      <vt:lpstr>追従目標点の位置ベクトル</vt:lpstr>
      <vt:lpstr>フォロワの制御入力</vt:lpstr>
      <vt:lpstr>制御入力の方向</vt:lpstr>
      <vt:lpstr>係数h(t)の役割</vt:lpstr>
      <vt:lpstr>制御入力の大きさ</vt:lpstr>
      <vt:lpstr>Python仮想環境について</vt:lpstr>
      <vt:lpstr>仮想環境の構築方法</vt:lpstr>
      <vt:lpstr>Python APIの選定</vt:lpstr>
      <vt:lpstr>Zero MQ Remote API</vt:lpstr>
      <vt:lpstr>２つのAPIの比較</vt:lpstr>
      <vt:lpstr>目次</vt:lpstr>
      <vt:lpstr>課題</vt:lpstr>
      <vt:lpstr>目次</vt:lpstr>
      <vt:lpstr>今後の方針</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MORIMOTO Hiroto</dc:creator>
  <cp:lastModifiedBy>MORIMOTO Hiroto</cp:lastModifiedBy>
  <cp:revision>181</cp:revision>
  <dcterms:created xsi:type="dcterms:W3CDTF">2025-06-17T01:28:08Z</dcterms:created>
  <dcterms:modified xsi:type="dcterms:W3CDTF">2025-06-18T11:39:07Z</dcterms:modified>
</cp:coreProperties>
</file>