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9"/>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82" r:id="rId17"/>
    <p:sldId id="283" r:id="rId18"/>
    <p:sldId id="284" r:id="rId19"/>
    <p:sldId id="285" r:id="rId20"/>
    <p:sldId id="286" r:id="rId21"/>
    <p:sldId id="275" r:id="rId22"/>
    <p:sldId id="279" r:id="rId23"/>
    <p:sldId id="276" r:id="rId24"/>
    <p:sldId id="278" r:id="rId25"/>
    <p:sldId id="277" r:id="rId26"/>
    <p:sldId id="280"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varScale="1">
        <p:scale>
          <a:sx n="69" d="100"/>
          <a:sy n="69" d="100"/>
        </p:scale>
        <p:origin x="12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3D85D274-A87C-68D2-79C5-E1A43092F900}"/>
              </a:ext>
            </a:extLst>
          </p:cNvPr>
          <p:cNvSpPr/>
          <p:nvPr userDrawn="1"/>
        </p:nvSpPr>
        <p:spPr>
          <a:xfrm>
            <a:off x="333756" y="1033272"/>
            <a:ext cx="8476488" cy="4791456"/>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6D844-1E26-3809-131E-E482782D1688}"/>
              </a:ext>
            </a:extLst>
          </p:cNvPr>
          <p:cNvSpPr>
            <a:spLocks noGrp="1"/>
          </p:cNvSpPr>
          <p:nvPr>
            <p:ph type="title"/>
          </p:nvPr>
        </p:nvSpPr>
        <p:spPr>
          <a:xfrm>
            <a:off x="628650" y="2766218"/>
            <a:ext cx="7886700" cy="1325563"/>
          </a:xfrm>
        </p:spPr>
        <p:txBody>
          <a:bodyPr/>
          <a:lstStyle/>
          <a:p>
            <a:r>
              <a:rPr kumimoji="1" lang="ja-JP" altLang="en-US" dirty="0"/>
              <a:t>マスター タイトルの書式設定</a:t>
            </a:r>
          </a:p>
        </p:txBody>
      </p:sp>
    </p:spTree>
    <p:extLst>
      <p:ext uri="{BB962C8B-B14F-4D97-AF65-F5344CB8AC3E}">
        <p14:creationId xmlns:p14="http://schemas.microsoft.com/office/powerpoint/2010/main" val="268835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74" r:id="rId8"/>
    <p:sldLayoutId id="2147483666" r:id="rId9"/>
    <p:sldLayoutId id="2147483667"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a:xfrm>
            <a:off x="435263" y="553051"/>
            <a:ext cx="8273473" cy="2387600"/>
          </a:xfrm>
        </p:spPr>
        <p:txBody>
          <a:bodyPr>
            <a:normAutofit fontScale="90000"/>
          </a:bodyPr>
          <a:lstStyle/>
          <a:p>
            <a:r>
              <a:rPr lang="ja-JP" altLang="en-US" sz="4400" dirty="0"/>
              <a:t>非</a:t>
            </a:r>
            <a:r>
              <a:rPr lang="en-US" altLang="ja-JP" sz="4400" dirty="0"/>
              <a:t>GNSS</a:t>
            </a:r>
            <a:r>
              <a:rPr lang="ja-JP" altLang="en-US" sz="4400" dirty="0"/>
              <a:t>環境での</a:t>
            </a:r>
            <a:br>
              <a:rPr lang="en-US" altLang="ja-JP" sz="4400" dirty="0"/>
            </a:br>
            <a:r>
              <a:rPr lang="ja-JP" altLang="en-US" sz="4400" dirty="0"/>
              <a:t>フォーメーション制御に関する研究</a:t>
            </a:r>
            <a:br>
              <a:rPr lang="en-US" altLang="ja-JP" sz="4400" dirty="0"/>
            </a:br>
            <a:r>
              <a:rPr lang="ja-JP" altLang="en-US" sz="4400" dirty="0"/>
              <a:t>実現へ向けた調査と今後の方針</a:t>
            </a:r>
            <a:endParaRPr kumimoji="1" lang="ja-JP" altLang="en-US" sz="4400" dirty="0"/>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フォロワの目的速度を制御入力とする</a:t>
            </a:r>
          </a:p>
        </p:txBody>
      </p:sp>
      <p:sp>
        <p:nvSpPr>
          <p:cNvPr id="6" name="四角形: 角を丸くする 5">
            <a:extLst>
              <a:ext uri="{FF2B5EF4-FFF2-40B4-BE49-F238E27FC236}">
                <a16:creationId xmlns:a16="http://schemas.microsoft.com/office/drawing/2014/main" id="{E116717A-FEC0-16F1-25D5-DADB4977B5D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制御入力の方向</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係数</a:t>
                </a:r>
                <a14:m>
                  <m:oMath xmlns:m="http://schemas.openxmlformats.org/officeDocument/2006/math">
                    <m:r>
                      <a:rPr kumimoji="1" lang="en-US" altLang="ja-JP" b="1" i="1" smtClean="0">
                        <a:latin typeface="Cambria Math" panose="02040503050406030204" pitchFamily="18" charset="0"/>
                      </a:rPr>
                      <m:t>𝒉</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oMath>
                </a14:m>
                <a:r>
                  <a:rPr kumimoji="1" lang="ja-JP" altLang="en-US" dirty="0"/>
                  <a:t>の役割</a:t>
                </a:r>
              </a:p>
            </p:txBody>
          </p:sp>
        </mc:Choice>
        <mc:Fallback xmlns="">
          <p:sp>
            <p:nvSpPr>
              <p:cNvPr id="2" name="タイトル 1">
                <a:extLst>
                  <a:ext uri="{FF2B5EF4-FFF2-40B4-BE49-F238E27FC236}">
                    <a16:creationId xmlns:a16="http://schemas.microsoft.com/office/drawing/2014/main" id="{1AEF5D16-5FCC-B2A4-F67B-510A3A1BBCE9}"/>
                  </a:ext>
                </a:extLst>
              </p:cNvPr>
              <p:cNvSpPr>
                <a:spLocks noGrp="1" noRot="1" noChangeAspect="1" noMove="1" noResize="1" noEditPoints="1" noAdjustHandles="1" noChangeArrowheads="1" noChangeShapeType="1" noTextEdit="1"/>
              </p:cNvSpPr>
              <p:nvPr>
                <p:ph type="title"/>
              </p:nvPr>
            </p:nvSpPr>
            <p:spPr>
              <a:blipFill>
                <a:blip r:embed="rId2"/>
                <a:stretch>
                  <a:fillRect l="-2705" t="-4795" b="-1575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91743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normAutofit/>
          </a:bodyPr>
          <a:lstStyle/>
          <a:p>
            <a:r>
              <a:rPr kumimoji="1" lang="ja-JP" altLang="en-US" dirty="0"/>
              <a:t>制御入力の大きさ</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3287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0402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a:t>
            </a:r>
            <a:r>
              <a:rPr kumimoji="1" lang="ja-JP" altLang="en-US" dirty="0"/>
              <a:t>仮想環境について</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仮想環境とは，物理的な一台のマシン内に，論理的に独立した複数の</a:t>
            </a:r>
            <a:r>
              <a:rPr kumimoji="1" lang="en-US" altLang="ja-JP" dirty="0"/>
              <a:t>Python</a:t>
            </a:r>
            <a:r>
              <a:rPr kumimoji="1" lang="ja-JP" altLang="en-US" dirty="0"/>
              <a:t>実行環境を構築する技術</a:t>
            </a:r>
            <a:endParaRPr kumimoji="1" lang="en-US" altLang="ja-JP" dirty="0"/>
          </a:p>
          <a:p>
            <a:endParaRPr lang="en-US" altLang="ja-JP" dirty="0"/>
          </a:p>
          <a:p>
            <a:r>
              <a:rPr kumimoji="1" lang="ja-JP" altLang="en-US" dirty="0"/>
              <a:t>依存関係の分離と競合回避，開発環境の再現性と移植性の向上，システム環境の保全とクリーンな開発体制の確立等，その恩恵はさまざま</a:t>
            </a:r>
            <a:endParaRPr kumimoji="1" lang="en-US" altLang="ja-JP" dirty="0"/>
          </a:p>
          <a:p>
            <a:endParaRPr lang="en-US" altLang="ja-JP" dirty="0"/>
          </a:p>
          <a:p>
            <a:r>
              <a:rPr kumimoji="1" lang="ja-JP" altLang="en-US" dirty="0"/>
              <a:t>リソースの消費増加，プロジェクト管理の煩雑さなどの</a:t>
            </a:r>
            <a:br>
              <a:rPr kumimoji="1" lang="en-US" altLang="ja-JP" dirty="0"/>
            </a:br>
            <a:r>
              <a:rPr kumimoji="1" lang="ja-JP" altLang="en-US" dirty="0"/>
              <a:t>デメリットもあるが，その恩恵と比較すると制御可能な</a:t>
            </a:r>
            <a:br>
              <a:rPr kumimoji="1" lang="en-US" altLang="ja-JP" dirty="0"/>
            </a:br>
            <a:r>
              <a:rPr kumimoji="1" lang="ja-JP" altLang="en-US" dirty="0"/>
              <a:t>課題といえる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仮想環境の利用はロバストな開発に必須</a:t>
            </a:r>
          </a:p>
        </p:txBody>
      </p:sp>
      <p:sp>
        <p:nvSpPr>
          <p:cNvPr id="6" name="四角形: 角を丸くする 5">
            <a:extLst>
              <a:ext uri="{FF2B5EF4-FFF2-40B4-BE49-F238E27FC236}">
                <a16:creationId xmlns:a16="http://schemas.microsoft.com/office/drawing/2014/main" id="{9ABA2AAE-9C55-7564-C8CA-AEC9DAD2E8C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45859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A6473-9F82-DA29-50C4-B0E11F4248B0}"/>
              </a:ext>
            </a:extLst>
          </p:cNvPr>
          <p:cNvSpPr>
            <a:spLocks noGrp="1"/>
          </p:cNvSpPr>
          <p:nvPr>
            <p:ph type="title"/>
          </p:nvPr>
        </p:nvSpPr>
        <p:spPr/>
        <p:txBody>
          <a:bodyPr/>
          <a:lstStyle/>
          <a:p>
            <a:r>
              <a:rPr kumimoji="1" lang="ja-JP" altLang="en-US" dirty="0"/>
              <a:t>仮想環境の構築方法</a:t>
            </a:r>
          </a:p>
        </p:txBody>
      </p:sp>
      <p:sp>
        <p:nvSpPr>
          <p:cNvPr id="3" name="コンテンツ プレースホルダー 2">
            <a:extLst>
              <a:ext uri="{FF2B5EF4-FFF2-40B4-BE49-F238E27FC236}">
                <a16:creationId xmlns:a16="http://schemas.microsoft.com/office/drawing/2014/main" id="{ACE9F7D2-2B96-B439-7DFD-169D1961D200}"/>
              </a:ext>
            </a:extLst>
          </p:cNvPr>
          <p:cNvSpPr>
            <a:spLocks noGrp="1"/>
          </p:cNvSpPr>
          <p:nvPr>
            <p:ph idx="1"/>
          </p:nvPr>
        </p:nvSpPr>
        <p:spPr/>
        <p:txBody>
          <a:bodyPr/>
          <a:lstStyle/>
          <a:p>
            <a:r>
              <a:rPr kumimoji="1" lang="en-US" altLang="ja-JP" dirty="0"/>
              <a:t>Python</a:t>
            </a:r>
            <a:r>
              <a:rPr kumimoji="1" lang="ja-JP" altLang="en-US" dirty="0"/>
              <a:t>仮想環境構築の代表的なツールとして，ここでは</a:t>
            </a:r>
            <a:br>
              <a:rPr kumimoji="1" lang="en-US" altLang="ja-JP" dirty="0"/>
            </a:br>
            <a:r>
              <a:rPr kumimoji="1" lang="en-US" altLang="ja-JP" dirty="0" err="1"/>
              <a:t>venv</a:t>
            </a:r>
            <a:r>
              <a:rPr kumimoji="1" lang="ja-JP" altLang="en-US" dirty="0"/>
              <a:t>と</a:t>
            </a:r>
            <a:r>
              <a:rPr kumimoji="1" lang="en-US" altLang="ja-JP" dirty="0"/>
              <a:t>Anaconda(</a:t>
            </a:r>
            <a:r>
              <a:rPr kumimoji="1" lang="en-US" altLang="ja-JP" dirty="0" err="1"/>
              <a:t>conda</a:t>
            </a:r>
            <a:r>
              <a:rPr kumimoji="1" lang="en-US" altLang="ja-JP" dirty="0"/>
              <a:t>)</a:t>
            </a:r>
            <a:r>
              <a:rPr kumimoji="1" lang="ja-JP" altLang="en-US" dirty="0"/>
              <a:t>を挙げる</a:t>
            </a:r>
            <a:endParaRPr kumimoji="1" lang="en-US" altLang="ja-JP" dirty="0"/>
          </a:p>
          <a:p>
            <a:endParaRPr lang="en-US" altLang="ja-JP" dirty="0"/>
          </a:p>
          <a:p>
            <a:r>
              <a:rPr kumimoji="1" lang="en-US" altLang="ja-JP" dirty="0" err="1"/>
              <a:t>venv</a:t>
            </a:r>
            <a:r>
              <a:rPr kumimoji="1" lang="en-US" altLang="ja-JP" dirty="0"/>
              <a:t>; python</a:t>
            </a:r>
            <a:r>
              <a:rPr kumimoji="1" lang="ja-JP" altLang="en-US" dirty="0"/>
              <a:t>標準のミニマルなアプローチ</a:t>
            </a:r>
            <a:endParaRPr kumimoji="1" lang="en-US" altLang="ja-JP" dirty="0"/>
          </a:p>
          <a:p>
            <a:pPr lvl="1"/>
            <a:r>
              <a:rPr lang="ja-JP" altLang="en-US" dirty="0"/>
              <a:t>依存関係をプロジェクトごとに閉じて管理</a:t>
            </a:r>
            <a:endParaRPr lang="en-US" altLang="ja-JP" dirty="0"/>
          </a:p>
          <a:p>
            <a:pPr lvl="1"/>
            <a:r>
              <a:rPr lang="ja-JP" altLang="en-US" dirty="0"/>
              <a:t>公式パッケージインストーラ</a:t>
            </a:r>
            <a:r>
              <a:rPr lang="en-US" altLang="ja-JP" dirty="0"/>
              <a:t>pip</a:t>
            </a:r>
            <a:r>
              <a:rPr lang="ja-JP" altLang="en-US" dirty="0"/>
              <a:t>とパッケージリポジトリ</a:t>
            </a:r>
            <a:r>
              <a:rPr lang="en-US" altLang="ja-JP" dirty="0" err="1"/>
              <a:t>PyPI</a:t>
            </a:r>
            <a:r>
              <a:rPr lang="ja-JP" altLang="en-US" dirty="0"/>
              <a:t>を</a:t>
            </a:r>
            <a:br>
              <a:rPr lang="en-US" altLang="ja-JP" dirty="0"/>
            </a:br>
            <a:r>
              <a:rPr lang="ja-JP" altLang="en-US" dirty="0"/>
              <a:t>そのまま利用し，膨大なライブラリを利用可能</a:t>
            </a:r>
            <a:endParaRPr lang="en-US" altLang="ja-JP" dirty="0"/>
          </a:p>
          <a:p>
            <a:pPr marL="0" indent="0">
              <a:buNone/>
            </a:pPr>
            <a:endParaRPr kumimoji="1" lang="en-US" altLang="ja-JP" dirty="0"/>
          </a:p>
          <a:p>
            <a:r>
              <a:rPr kumimoji="1" lang="en-US" altLang="ja-JP" dirty="0"/>
              <a:t>Anaconda; </a:t>
            </a:r>
            <a:r>
              <a:rPr kumimoji="1" lang="ja-JP" altLang="en-US" dirty="0"/>
              <a:t>データサイエンスの為の統合プラットフォーム</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DEE6F268-5747-AE30-C1F7-6A21137A850A}"/>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Tree>
    <p:extLst>
      <p:ext uri="{BB962C8B-B14F-4D97-AF65-F5344CB8AC3E}">
        <p14:creationId xmlns:p14="http://schemas.microsoft.com/office/powerpoint/2010/main" val="47047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21</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a:xfrm>
            <a:off x="258160" y="174487"/>
            <a:ext cx="7886700" cy="890314"/>
          </a:xfrm>
        </p:spPr>
        <p:txBody>
          <a:bodyPr anchor="ctr">
            <a:normAutofit/>
          </a:bodyPr>
          <a:lstStyle/>
          <a:p>
            <a:r>
              <a:rPr kumimoji="1" lang="ja-JP" altLang="en-US" dirty="0"/>
              <a:t>２つの</a:t>
            </a:r>
            <a:r>
              <a:rPr kumimoji="1" lang="en-US" altLang="ja-JP" dirty="0"/>
              <a:t>API</a:t>
            </a:r>
            <a:r>
              <a:rPr kumimoji="1" lang="ja-JP" altLang="en-US" dirty="0"/>
              <a:t>の比較</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a:xfrm>
            <a:off x="8316310" y="437081"/>
            <a:ext cx="567558" cy="365125"/>
          </a:xfrm>
        </p:spPr>
        <p:txBody>
          <a:bodyPr anchor="ctr">
            <a:normAutofit/>
          </a:bodyPr>
          <a:lstStyle/>
          <a:p>
            <a:pPr>
              <a:lnSpc>
                <a:spcPct val="90000"/>
              </a:lnSpc>
              <a:spcAft>
                <a:spcPts val="600"/>
              </a:spcAft>
            </a:pPr>
            <a:fld id="{55407BB7-92F5-4977-AA44-396FA1CF315E}" type="slidenum">
              <a:rPr kumimoji="1" lang="ja-JP" altLang="en-US" sz="1900" smtClean="0"/>
              <a:pPr>
                <a:lnSpc>
                  <a:spcPct val="90000"/>
                </a:lnSpc>
                <a:spcAft>
                  <a:spcPts val="600"/>
                </a:spcAft>
              </a:pPr>
              <a:t>22</a:t>
            </a:fld>
            <a:endParaRPr kumimoji="1" lang="ja-JP" altLang="en-US" sz="1900"/>
          </a:p>
        </p:txBody>
      </p:sp>
      <p:graphicFrame>
        <p:nvGraphicFramePr>
          <p:cNvPr id="6" name="コンテンツ プレースホルダー 5">
            <a:extLst>
              <a:ext uri="{FF2B5EF4-FFF2-40B4-BE49-F238E27FC236}">
                <a16:creationId xmlns:a16="http://schemas.microsoft.com/office/drawing/2014/main" id="{CF083514-62C9-EA14-3381-9A5683BCC111}"/>
              </a:ext>
            </a:extLst>
          </p:cNvPr>
          <p:cNvGraphicFramePr>
            <a:graphicFrameLocks noGrp="1"/>
          </p:cNvGraphicFramePr>
          <p:nvPr>
            <p:ph idx="1"/>
            <p:extLst>
              <p:ext uri="{D42A27DB-BD31-4B8C-83A1-F6EECF244321}">
                <p14:modId xmlns:p14="http://schemas.microsoft.com/office/powerpoint/2010/main" val="3426745333"/>
              </p:ext>
            </p:extLst>
          </p:nvPr>
        </p:nvGraphicFramePr>
        <p:xfrm>
          <a:off x="258159" y="1575697"/>
          <a:ext cx="8625710" cy="4801067"/>
        </p:xfrm>
        <a:graphic>
          <a:graphicData uri="http://schemas.openxmlformats.org/drawingml/2006/table">
            <a:tbl>
              <a:tblPr>
                <a:tableStyleId>{5C22544A-7EE6-4342-B048-85BDC9FD1C3A}</a:tableStyleId>
              </a:tblPr>
              <a:tblGrid>
                <a:gridCol w="1293550">
                  <a:extLst>
                    <a:ext uri="{9D8B030D-6E8A-4147-A177-3AD203B41FA5}">
                      <a16:colId xmlns:a16="http://schemas.microsoft.com/office/drawing/2014/main" val="3829443115"/>
                    </a:ext>
                  </a:extLst>
                </a:gridCol>
                <a:gridCol w="3555618">
                  <a:extLst>
                    <a:ext uri="{9D8B030D-6E8A-4147-A177-3AD203B41FA5}">
                      <a16:colId xmlns:a16="http://schemas.microsoft.com/office/drawing/2014/main" val="2635896277"/>
                    </a:ext>
                  </a:extLst>
                </a:gridCol>
                <a:gridCol w="3776542">
                  <a:extLst>
                    <a:ext uri="{9D8B030D-6E8A-4147-A177-3AD203B41FA5}">
                      <a16:colId xmlns:a16="http://schemas.microsoft.com/office/drawing/2014/main" val="1439329378"/>
                    </a:ext>
                  </a:extLst>
                </a:gridCol>
              </a:tblGrid>
              <a:tr h="450623">
                <a:tc>
                  <a:txBody>
                    <a:bodyPr/>
                    <a:lstStyle/>
                    <a:p>
                      <a:pPr>
                        <a:lnSpc>
                          <a:spcPct val="114000"/>
                        </a:lnSpc>
                        <a:spcBef>
                          <a:spcPts val="600"/>
                        </a:spcBef>
                        <a:spcAft>
                          <a:spcPts val="600"/>
                        </a:spcAft>
                      </a:pPr>
                      <a:r>
                        <a:rPr lang="ja-JP" sz="1300">
                          <a:effectLst/>
                        </a:rPr>
                        <a:t>特徴</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レガシー</a:t>
                      </a:r>
                      <a:r>
                        <a:rPr lang="en-US" sz="1300">
                          <a:effectLst/>
                        </a:rPr>
                        <a:t>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413053040"/>
                  </a:ext>
                </a:extLst>
              </a:tr>
              <a:tr h="681636">
                <a:tc>
                  <a:txBody>
                    <a:bodyPr/>
                    <a:lstStyle/>
                    <a:p>
                      <a:pPr>
                        <a:lnSpc>
                          <a:spcPct val="114000"/>
                        </a:lnSpc>
                        <a:spcBef>
                          <a:spcPts val="600"/>
                        </a:spcBef>
                        <a:spcAft>
                          <a:spcPts val="600"/>
                        </a:spcAft>
                      </a:pPr>
                      <a:r>
                        <a:rPr lang="ja-JP" sz="1300" dirty="0">
                          <a:effectLst/>
                        </a:rPr>
                        <a:t>推奨</a:t>
                      </a:r>
                      <a:br>
                        <a:rPr lang="en-US" altLang="ja-JP" sz="1300" dirty="0">
                          <a:effectLst/>
                        </a:rPr>
                      </a:br>
                      <a:r>
                        <a:rPr lang="ja-JP" sz="1300" dirty="0">
                          <a:effectLst/>
                        </a:rPr>
                        <a:t>ステータス</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非推奨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617575543"/>
                  </a:ext>
                </a:extLst>
              </a:tr>
              <a:tr h="940408">
                <a:tc>
                  <a:txBody>
                    <a:bodyPr/>
                    <a:lstStyle/>
                    <a:p>
                      <a:pPr>
                        <a:lnSpc>
                          <a:spcPct val="114000"/>
                        </a:lnSpc>
                        <a:spcBef>
                          <a:spcPts val="600"/>
                        </a:spcBef>
                        <a:spcAft>
                          <a:spcPts val="600"/>
                        </a:spcAft>
                      </a:pPr>
                      <a:r>
                        <a:rPr lang="ja-JP" sz="1300">
                          <a:effectLst/>
                        </a:rPr>
                        <a:t>主な利点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高機能、</a:t>
                      </a:r>
                      <a:r>
                        <a:rPr lang="en-US" sz="1300" dirty="0" err="1">
                          <a:effectLst/>
                        </a:rPr>
                        <a:t>CoppeliaSim</a:t>
                      </a:r>
                      <a:r>
                        <a:rPr lang="ja-JP" sz="1300" dirty="0">
                          <a:effectLst/>
                        </a:rPr>
                        <a:t>の全</a:t>
                      </a:r>
                      <a:r>
                        <a:rPr lang="en-US" sz="1300" dirty="0">
                          <a:effectLst/>
                        </a:rPr>
                        <a:t>API</a:t>
                      </a:r>
                      <a:r>
                        <a:rPr lang="ja-JP" sz="1300" dirty="0">
                          <a:effectLst/>
                        </a:rPr>
                        <a:t>関数に</a:t>
                      </a:r>
                      <a:br>
                        <a:rPr lang="en-US" altLang="ja-JP" sz="1300" dirty="0">
                          <a:effectLst/>
                        </a:rPr>
                      </a:br>
                      <a:r>
                        <a:rPr lang="ja-JP" sz="1300" dirty="0">
                          <a:effectLst/>
                        </a:rPr>
                        <a:t>アクセス可能</a:t>
                      </a:r>
                      <a:r>
                        <a:rPr lang="ja-JP" altLang="en-US" sz="1300" dirty="0">
                          <a:effectLst/>
                        </a:rPr>
                        <a:t>，</a:t>
                      </a:r>
                      <a:r>
                        <a:rPr lang="ja-JP" sz="1300" dirty="0">
                          <a:effectLst/>
                        </a:rPr>
                        <a:t>モダンな通信基盤</a:t>
                      </a:r>
                      <a:r>
                        <a:rPr lang="ja-JP" altLang="en-US" sz="1300" dirty="0">
                          <a:effectLst/>
                        </a:rPr>
                        <a:t>，</a:t>
                      </a:r>
                      <a:r>
                        <a:rPr lang="en-US" sz="1300" dirty="0">
                          <a:effectLst/>
                        </a:rPr>
                        <a:t>Python</a:t>
                      </a:r>
                      <a:r>
                        <a:rPr lang="ja-JP" sz="1300" dirty="0">
                          <a:effectLst/>
                        </a:rPr>
                        <a:t>パッケージ管理が容易</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比較的シンプルな関数セット</a:t>
                      </a:r>
                      <a:r>
                        <a:rPr lang="ja-JP" altLang="en-US" sz="1300" dirty="0">
                          <a:effectLst/>
                        </a:rPr>
                        <a:t>，</a:t>
                      </a:r>
                      <a:r>
                        <a:rPr lang="ja-JP" sz="1300" dirty="0">
                          <a:effectLst/>
                        </a:rPr>
                        <a:t>旧バージョンとの互換性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234002906"/>
                  </a:ext>
                </a:extLst>
              </a:tr>
              <a:tr h="681636">
                <a:tc>
                  <a:txBody>
                    <a:bodyPr/>
                    <a:lstStyle/>
                    <a:p>
                      <a:pPr>
                        <a:lnSpc>
                          <a:spcPct val="114000"/>
                        </a:lnSpc>
                        <a:spcBef>
                          <a:spcPts val="600"/>
                        </a:spcBef>
                        <a:spcAft>
                          <a:spcPts val="600"/>
                        </a:spcAft>
                      </a:pPr>
                      <a:r>
                        <a:rPr lang="ja-JP" sz="1300">
                          <a:effectLst/>
                        </a:rPr>
                        <a:t>主な欠点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レガシー</a:t>
                      </a:r>
                      <a:r>
                        <a:rPr lang="en-US" sz="1300" dirty="0">
                          <a:effectLst/>
                        </a:rPr>
                        <a:t>API</a:t>
                      </a:r>
                      <a:r>
                        <a:rPr lang="ja-JP" sz="1300" dirty="0">
                          <a:effectLst/>
                        </a:rPr>
                        <a:t>に慣れている場合</a:t>
                      </a:r>
                      <a:r>
                        <a:rPr lang="ja-JP" altLang="en-US" sz="1300" dirty="0">
                          <a:effectLst/>
                        </a:rPr>
                        <a:t>，</a:t>
                      </a:r>
                      <a:r>
                        <a:rPr lang="ja-JP" sz="1300" dirty="0">
                          <a:effectLst/>
                        </a:rPr>
                        <a:t>学習コストが若干発生する可能性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機能が限定的、ファイルの手動配置が必要</a:t>
                      </a:r>
                      <a:r>
                        <a:rPr lang="ja-JP" altLang="en-US" sz="1300" dirty="0">
                          <a:effectLst/>
                        </a:rPr>
                        <a:t>，</a:t>
                      </a:r>
                      <a:br>
                        <a:rPr lang="en-US" altLang="ja-JP" sz="1300" dirty="0">
                          <a:effectLst/>
                        </a:rPr>
                      </a:br>
                      <a:r>
                        <a:rPr lang="ja-JP" sz="1300" dirty="0">
                          <a:effectLst/>
                        </a:rPr>
                        <a:t>将来的なサポートの懸念</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481368349"/>
                  </a:ext>
                </a:extLst>
              </a:tr>
              <a:tr h="681636">
                <a:tc>
                  <a:txBody>
                    <a:bodyPr/>
                    <a:lstStyle/>
                    <a:p>
                      <a:pPr>
                        <a:lnSpc>
                          <a:spcPct val="114000"/>
                        </a:lnSpc>
                        <a:spcBef>
                          <a:spcPts val="600"/>
                        </a:spcBef>
                        <a:spcAft>
                          <a:spcPts val="600"/>
                        </a:spcAft>
                      </a:pPr>
                      <a:r>
                        <a:rPr lang="ja-JP" sz="1300">
                          <a:effectLst/>
                        </a:rPr>
                        <a:t>対応関数範囲</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dirty="0">
                          <a:effectLst/>
                        </a:rPr>
                        <a:t>sim.*</a:t>
                      </a:r>
                      <a:r>
                        <a:rPr lang="ja-JP" sz="1300" dirty="0">
                          <a:effectLst/>
                        </a:rPr>
                        <a:t>関数</a:t>
                      </a:r>
                      <a:r>
                        <a:rPr lang="ja-JP" altLang="en-US" sz="1300" dirty="0">
                          <a:effectLst/>
                        </a:rPr>
                        <a:t>，</a:t>
                      </a:r>
                      <a:r>
                        <a:rPr lang="ja-JP" sz="1300" dirty="0">
                          <a:effectLst/>
                        </a:rPr>
                        <a:t>プラグイン関数</a:t>
                      </a:r>
                      <a:r>
                        <a:rPr lang="en-US" sz="1300" dirty="0">
                          <a:effectLst/>
                        </a:rPr>
                        <a:t> (</a:t>
                      </a:r>
                      <a:r>
                        <a:rPr lang="en-US" sz="1300" dirty="0" err="1">
                          <a:effectLst/>
                        </a:rPr>
                        <a:t>simOMPL</a:t>
                      </a:r>
                      <a:r>
                        <a:rPr lang="en-US" sz="1300" dirty="0">
                          <a:effectLst/>
                        </a:rPr>
                        <a:t>.*, simIK.*</a:t>
                      </a:r>
                      <a:r>
                        <a:rPr lang="ja-JP" sz="1300" dirty="0">
                          <a:effectLst/>
                        </a:rPr>
                        <a:t>等</a:t>
                      </a:r>
                      <a:r>
                        <a:rPr lang="en-US" sz="1300" dirty="0">
                          <a:effectLst/>
                        </a:rPr>
                        <a:t>) </a:t>
                      </a:r>
                      <a:r>
                        <a:rPr lang="ja-JP" sz="1300" dirty="0">
                          <a:effectLst/>
                        </a:rPr>
                        <a:t>を含む全</a:t>
                      </a:r>
                      <a:r>
                        <a:rPr lang="en-US" sz="1300" dirty="0">
                          <a:effectLst/>
                        </a:rPr>
                        <a:t>API </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約</a:t>
                      </a:r>
                      <a:r>
                        <a:rPr lang="en-US" sz="1300">
                          <a:effectLst/>
                        </a:rPr>
                        <a:t>100</a:t>
                      </a:r>
                      <a:r>
                        <a:rPr lang="ja-JP" sz="1300">
                          <a:effectLst/>
                        </a:rPr>
                        <a:t>の特定関数</a:t>
                      </a:r>
                      <a:r>
                        <a:rPr lang="en-US" sz="1300">
                          <a:effectLst/>
                        </a:rPr>
                        <a:t> (simx*) </a:t>
                      </a:r>
                      <a:r>
                        <a:rPr lang="ja-JP" sz="1300">
                          <a:effectLst/>
                        </a:rPr>
                        <a:t>と汎用関数</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617715492"/>
                  </a:ext>
                </a:extLst>
              </a:tr>
              <a:tr h="914505">
                <a:tc>
                  <a:txBody>
                    <a:bodyPr/>
                    <a:lstStyle/>
                    <a:p>
                      <a:pPr>
                        <a:lnSpc>
                          <a:spcPct val="114000"/>
                        </a:lnSpc>
                        <a:spcBef>
                          <a:spcPts val="600"/>
                        </a:spcBef>
                        <a:spcAft>
                          <a:spcPts val="600"/>
                        </a:spcAft>
                      </a:pPr>
                      <a:r>
                        <a:rPr lang="ja-JP" sz="1300">
                          <a:effectLst/>
                        </a:rPr>
                        <a:t>セットアップ</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パッケージマネージャ</a:t>
                      </a:r>
                      <a:r>
                        <a:rPr lang="en-US" sz="1300">
                          <a:effectLst/>
                        </a:rPr>
                        <a:t> (pip) </a:t>
                      </a:r>
                      <a:r>
                        <a:rPr lang="ja-JP" sz="1300">
                          <a:effectLst/>
                        </a:rPr>
                        <a:t>で容易に</a:t>
                      </a:r>
                      <a:br>
                        <a:rPr lang="en-US" altLang="ja-JP" sz="1300">
                          <a:effectLst/>
                        </a:rPr>
                      </a:br>
                      <a:r>
                        <a:rPr lang="ja-JP" sz="1300">
                          <a:effectLst/>
                        </a:rPr>
                        <a:t>インストール可能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ファイルと共有ライブラリの手動コピーが必要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598185299"/>
                  </a:ext>
                </a:extLst>
              </a:tr>
              <a:tr h="450623">
                <a:tc>
                  <a:txBody>
                    <a:bodyPr/>
                    <a:lstStyle/>
                    <a:p>
                      <a:pPr>
                        <a:lnSpc>
                          <a:spcPct val="114000"/>
                        </a:lnSpc>
                        <a:spcBef>
                          <a:spcPts val="600"/>
                        </a:spcBef>
                        <a:spcAft>
                          <a:spcPts val="600"/>
                        </a:spcAft>
                      </a:pPr>
                      <a:r>
                        <a:rPr lang="ja-JP" sz="1300">
                          <a:effectLst/>
                        </a:rPr>
                        <a:t>通信方式</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(TCP/IP)</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ソケット通信</a:t>
                      </a:r>
                      <a:r>
                        <a:rPr lang="en-US" sz="1300" dirty="0">
                          <a:effectLst/>
                        </a:rPr>
                        <a:t> (TCP/IP) </a:t>
                      </a:r>
                      <a:r>
                        <a:rPr lang="ja-JP" sz="1300" dirty="0">
                          <a:effectLst/>
                        </a:rPr>
                        <a:t>または共有メモリ</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316710958"/>
                  </a:ext>
                </a:extLst>
              </a:tr>
            </a:tbl>
          </a:graphicData>
        </a:graphic>
      </p:graphicFrame>
    </p:spTree>
    <p:extLst>
      <p:ext uri="{BB962C8B-B14F-4D97-AF65-F5344CB8AC3E}">
        <p14:creationId xmlns:p14="http://schemas.microsoft.com/office/powerpoint/2010/main" val="2577879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23</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本研究テーマの要件はシミュレーション環境が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r>
              <a:rPr lang="ja-JP" altLang="en-US" dirty="0"/>
              <a:t>非</a:t>
            </a:r>
            <a:r>
              <a:rPr lang="en-US" altLang="ja-JP" dirty="0"/>
              <a:t>GNSS</a:t>
            </a:r>
            <a:r>
              <a:rPr lang="ja-JP" altLang="en-US" dirty="0"/>
              <a:t>環境を想定する場合，先に紹介した</a:t>
            </a:r>
            <a:r>
              <a:rPr lang="en-US" altLang="ja-JP" dirty="0"/>
              <a:t>LOS</a:t>
            </a:r>
            <a:r>
              <a:rPr lang="ja-JP" altLang="en-US" dirty="0"/>
              <a:t>による</a:t>
            </a:r>
            <a:br>
              <a:rPr lang="en-US" altLang="ja-JP" dirty="0"/>
            </a:br>
            <a:r>
              <a:rPr lang="ja-JP" altLang="en-US" dirty="0"/>
              <a:t>フォーメーション制御では，リーダ機とフォロワ機の座標取得法や自律制御について考慮が不十分</a:t>
            </a:r>
            <a:endParaRPr lang="en-US" altLang="ja-JP" dirty="0"/>
          </a:p>
          <a:p>
            <a:endParaRPr kumimoji="1" lang="en-US" altLang="ja-JP" dirty="0"/>
          </a:p>
          <a:p>
            <a:r>
              <a:rPr kumimoji="1" lang="ja-JP" altLang="en-US" dirty="0"/>
              <a:t>実機実装を見据えた場合，よりロバストなシステムを構築する必要がある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別手法への転換と開発環境の移行が必要</a:t>
            </a:r>
          </a:p>
        </p:txBody>
      </p:sp>
      <p:sp>
        <p:nvSpPr>
          <p:cNvPr id="6" name="四角形: 角を丸くする 5">
            <a:extLst>
              <a:ext uri="{FF2B5EF4-FFF2-40B4-BE49-F238E27FC236}">
                <a16:creationId xmlns:a16="http://schemas.microsoft.com/office/drawing/2014/main" id="{42779087-B455-2955-42CE-07F13ABC982C}"/>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686100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25</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26</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830</TotalTime>
  <Words>1490</Words>
  <Application>Microsoft Office PowerPoint</Application>
  <PresentationFormat>画面に合わせる (4:3)</PresentationFormat>
  <Paragraphs>183</Paragraphs>
  <Slides>27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游ゴシック</vt:lpstr>
      <vt:lpstr>Arial</vt:lpstr>
      <vt:lpstr>Cambria Math</vt:lpstr>
      <vt:lpstr>Wingdings</vt:lpstr>
      <vt:lpstr>Office テーマ</vt:lpstr>
      <vt:lpstr>非GNSS環境での フォーメーション制御に関する研究 実現へ向けた調査と今後の方針</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制御入力の方向</vt:lpstr>
      <vt:lpstr>係数h(t)の役割</vt:lpstr>
      <vt:lpstr>制御入力の大きさ</vt:lpstr>
      <vt:lpstr>PowerPoint プレゼンテーション</vt:lpstr>
      <vt:lpstr>Python仮想環境について</vt:lpstr>
      <vt:lpstr>仮想環境の構築方法</vt:lpstr>
      <vt:lpstr>Python APIの選定</vt:lpstr>
      <vt:lpstr>Zero MQ Remote API</vt:lpstr>
      <vt:lpstr>２つのAPIの比較</vt:lpstr>
      <vt:lpstr>目次</vt:lpstr>
      <vt:lpstr>課題</vt:lpstr>
      <vt:lpstr>目次</vt:lpstr>
      <vt:lpstr>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皓斗 森本</cp:lastModifiedBy>
  <cp:revision>147</cp:revision>
  <dcterms:created xsi:type="dcterms:W3CDTF">2025-06-17T01:28:08Z</dcterms:created>
  <dcterms:modified xsi:type="dcterms:W3CDTF">2025-06-18T09:53:22Z</dcterms:modified>
</cp:coreProperties>
</file>