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0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追従目標点の導出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B0B6DD-BC20-CD17-C1F0-369F9C4DC0D2}"/>
              </a:ext>
            </a:extLst>
          </p:cNvPr>
          <p:cNvGrpSpPr/>
          <p:nvPr/>
        </p:nvGrpSpPr>
        <p:grpSpPr>
          <a:xfrm>
            <a:off x="3077897" y="2366797"/>
            <a:ext cx="5780797" cy="2848148"/>
            <a:chOff x="1996043" y="3880419"/>
            <a:chExt cx="5780797" cy="28481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E1ABEB-26CB-D470-036C-35ADC1C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92" y="4632959"/>
              <a:ext cx="3434615" cy="77182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AC74B-370B-8716-0DA0-8F35A90E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043" y="5413491"/>
              <a:ext cx="5151914" cy="7718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25B7A84-5F2E-56F6-8FF7-E7FBAA1AC1AA}"/>
                </a:ext>
              </a:extLst>
            </p:cNvPr>
            <p:cNvSpPr/>
            <p:nvPr/>
          </p:nvSpPr>
          <p:spPr>
            <a:xfrm>
              <a:off x="5467263" y="4783739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DAA744F7-9C6F-1A75-DE72-D88D247A6F02}"/>
                </a:ext>
              </a:extLst>
            </p:cNvPr>
            <p:cNvSpPr/>
            <p:nvPr/>
          </p:nvSpPr>
          <p:spPr>
            <a:xfrm>
              <a:off x="6289307" y="4287446"/>
              <a:ext cx="1487533" cy="673608"/>
            </a:xfrm>
            <a:prstGeom prst="wedgeRoundRectCallout">
              <a:avLst>
                <a:gd name="adj1" fmla="val -47178"/>
                <a:gd name="adj2" fmla="val 67671"/>
                <a:gd name="adj3" fmla="val 16667"/>
              </a:avLst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リーダーの</a:t>
              </a:r>
              <a:br>
                <a:rPr kumimoji="1" lang="en-US" altLang="ja-JP" dirty="0"/>
              </a:br>
              <a:r>
                <a:rPr kumimoji="1" lang="ja-JP" altLang="en-US" dirty="0"/>
                <a:t>進行方向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84F0715-402A-BA85-12A6-3C803A803F12}"/>
                </a:ext>
              </a:extLst>
            </p:cNvPr>
            <p:cNvSpPr/>
            <p:nvPr/>
          </p:nvSpPr>
          <p:spPr>
            <a:xfrm>
              <a:off x="6148252" y="5581591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C21C16F2-1498-BB4B-FAE6-8F50C269E712}"/>
                </a:ext>
              </a:extLst>
            </p:cNvPr>
            <p:cNvSpPr/>
            <p:nvPr/>
          </p:nvSpPr>
          <p:spPr>
            <a:xfrm>
              <a:off x="4320224" y="3880419"/>
              <a:ext cx="1487533" cy="673608"/>
            </a:xfrm>
            <a:prstGeom prst="wedgeRoundRectCallout">
              <a:avLst>
                <a:gd name="adj1" fmla="val -22589"/>
                <a:gd name="adj2" fmla="val 70256"/>
                <a:gd name="adj3" fmla="val 16667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6"/>
                  </a:solidFill>
                </a:rPr>
                <a:t>z</a:t>
              </a:r>
              <a:r>
                <a:rPr kumimoji="1" lang="ja-JP" altLang="en-US" dirty="0">
                  <a:solidFill>
                    <a:schemeClr val="accent6"/>
                  </a:solidFill>
                </a:rPr>
                <a:t>軸</a:t>
              </a:r>
              <a:br>
                <a:rPr kumimoji="1" lang="en-US" altLang="ja-JP" dirty="0">
                  <a:solidFill>
                    <a:schemeClr val="accent6"/>
                  </a:solidFill>
                </a:rPr>
              </a:br>
              <a:r>
                <a:rPr kumimoji="1" lang="ja-JP" altLang="en-US" dirty="0">
                  <a:solidFill>
                    <a:schemeClr val="accent6"/>
                  </a:solidFill>
                </a:rPr>
                <a:t>基準で回転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4E59D1-F1CF-9182-C587-40CD7ED45601}"/>
                </a:ext>
              </a:extLst>
            </p:cNvPr>
            <p:cNvSpPr/>
            <p:nvPr/>
          </p:nvSpPr>
          <p:spPr>
            <a:xfrm>
              <a:off x="4040777" y="4783738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279DFFA-D6C3-9BAF-1CAA-FB4938C156DA}"/>
                </a:ext>
              </a:extLst>
            </p:cNvPr>
            <p:cNvSpPr/>
            <p:nvPr/>
          </p:nvSpPr>
          <p:spPr>
            <a:xfrm>
              <a:off x="4746171" y="5571356"/>
              <a:ext cx="1409832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CF61566-5DAB-A5FA-7A2B-569ADD37526C}"/>
                </a:ext>
              </a:extLst>
            </p:cNvPr>
            <p:cNvSpPr/>
            <p:nvPr/>
          </p:nvSpPr>
          <p:spPr>
            <a:xfrm>
              <a:off x="3676738" y="4799534"/>
              <a:ext cx="36403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AD201C-F7F5-DD6D-808E-1EA6D8BD5B65}"/>
                </a:ext>
              </a:extLst>
            </p:cNvPr>
            <p:cNvSpPr/>
            <p:nvPr/>
          </p:nvSpPr>
          <p:spPr>
            <a:xfrm>
              <a:off x="3004457" y="5564271"/>
              <a:ext cx="28302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C933F749-F12F-4264-E67E-4FD1BD6A2011}"/>
                </a:ext>
              </a:extLst>
            </p:cNvPr>
            <p:cNvSpPr/>
            <p:nvPr/>
          </p:nvSpPr>
          <p:spPr>
            <a:xfrm>
              <a:off x="3004457" y="4078371"/>
              <a:ext cx="1224757" cy="515122"/>
            </a:xfrm>
            <a:prstGeom prst="wedgeRoundRectCallout">
              <a:avLst>
                <a:gd name="adj1" fmla="val 20480"/>
                <a:gd name="adj2" fmla="val 71549"/>
                <a:gd name="adj3" fmla="val 16667"/>
              </a:avLst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5"/>
                  </a:solidFill>
                </a:rPr>
                <a:t>離隔距離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812E52E-0C7D-3055-FF55-D937C52FDF0C}"/>
                </a:ext>
              </a:extLst>
            </p:cNvPr>
            <p:cNvSpPr/>
            <p:nvPr/>
          </p:nvSpPr>
          <p:spPr>
            <a:xfrm>
              <a:off x="3319685" y="5580065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5D44052E-1D35-AA97-3AC6-1ABF0942B462}"/>
                </a:ext>
              </a:extLst>
            </p:cNvPr>
            <p:cNvSpPr/>
            <p:nvPr/>
          </p:nvSpPr>
          <p:spPr>
            <a:xfrm>
              <a:off x="3340256" y="6307717"/>
              <a:ext cx="2467501" cy="420850"/>
            </a:xfrm>
            <a:prstGeom prst="wedgeRoundRectCallout">
              <a:avLst>
                <a:gd name="adj1" fmla="val -21177"/>
                <a:gd name="adj2" fmla="val -91148"/>
                <a:gd name="adj3" fmla="val 16667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2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x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軸基準で回転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0C8963-36D8-DCB2-896C-6EC136151A3A}"/>
              </a:ext>
            </a:extLst>
          </p:cNvPr>
          <p:cNvGrpSpPr/>
          <p:nvPr/>
        </p:nvGrpSpPr>
        <p:grpSpPr>
          <a:xfrm>
            <a:off x="255858" y="2902550"/>
            <a:ext cx="3140516" cy="1677651"/>
            <a:chOff x="43811" y="2439374"/>
            <a:chExt cx="3140516" cy="1677651"/>
          </a:xfrm>
        </p:grpSpPr>
        <p:sp>
          <p:nvSpPr>
            <p:cNvPr id="24" name="五角形 23">
              <a:extLst>
                <a:ext uri="{FF2B5EF4-FFF2-40B4-BE49-F238E27FC236}">
                  <a16:creationId xmlns:a16="http://schemas.microsoft.com/office/drawing/2014/main" id="{BB3ABFA3-7E7E-AC6D-B141-92A97D3BF81E}"/>
                </a:ext>
              </a:extLst>
            </p:cNvPr>
            <p:cNvSpPr/>
            <p:nvPr/>
          </p:nvSpPr>
          <p:spPr>
            <a:xfrm rot="3792731">
              <a:off x="1565976" y="2877591"/>
              <a:ext cx="271211" cy="640412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BD8707-4A49-1836-9CD9-8331CB600CD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87424" y="2816064"/>
              <a:ext cx="415581" cy="23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F9B2A5D-86A7-9552-76B3-214FF96921BE}"/>
                </a:ext>
              </a:extLst>
            </p:cNvPr>
            <p:cNvSpPr/>
            <p:nvPr/>
          </p:nvSpPr>
          <p:spPr>
            <a:xfrm>
              <a:off x="202450" y="3203175"/>
              <a:ext cx="251231" cy="249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1AC5313-F22A-57C6-1B8C-8BCC3C9AACA3}"/>
                </a:ext>
              </a:extLst>
            </p:cNvPr>
            <p:cNvCxnSpPr>
              <a:cxnSpLocks/>
              <a:stCxn id="24" idx="2"/>
              <a:endCxn id="29" idx="6"/>
            </p:cNvCxnSpPr>
            <p:nvPr/>
          </p:nvCxnSpPr>
          <p:spPr>
            <a:xfrm flipH="1">
              <a:off x="453681" y="3267295"/>
              <a:ext cx="924289" cy="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FB1C0BFF-F231-2E0A-C746-DD7C83DF4DA5}"/>
                </a:ext>
              </a:extLst>
            </p:cNvPr>
            <p:cNvSpPr/>
            <p:nvPr/>
          </p:nvSpPr>
          <p:spPr>
            <a:xfrm rot="7765171">
              <a:off x="943061" y="2809287"/>
              <a:ext cx="896919" cy="933935"/>
            </a:xfrm>
            <a:prstGeom prst="arc">
              <a:avLst>
                <a:gd name="adj1" fmla="val 14203641"/>
                <a:gd name="adj2" fmla="val 25616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/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6"/>
                      </a:solidFill>
                    </a:rPr>
                    <a:t>回転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角</m:t>
                      </m:r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endParaRPr kumimoji="1" lang="ja-JP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blipFill>
                  <a:blip r:embed="rId4"/>
                  <a:stretch>
                    <a:fillRect l="-3791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/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2"/>
                      </a:solidFill>
                    </a:rPr>
                    <a:t>進行</a:t>
                  </a:r>
                  <a14:m>
                    <m:oMath xmlns:m="http://schemas.openxmlformats.org/officeDocument/2006/math">
                      <m:r>
                        <a:rPr kumimoji="1" lang="ja-JP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方向</m:t>
                      </m:r>
                      <m:sSub>
                        <m:sSubPr>
                          <m:ctrlPr>
                            <a:rPr kumimoji="1" lang="en-US" altLang="ja-JP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79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/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1"/>
                      </a:solidFill>
                    </a:rPr>
                    <a:t>目標点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blipFill>
                  <a:blip r:embed="rId6"/>
                  <a:stretch>
                    <a:fillRect l="-436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3B1660E-1F90-B01A-B483-E82FE60A2148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ベクトル演算により目標点を策定</a:t>
            </a:r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フォロワの制御器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165D75-B4A4-EB69-EF5C-5CF4486A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5" y="2927122"/>
            <a:ext cx="3629532" cy="26292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8EB54E-F812-2D8D-40F2-D5700138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1" y="2660718"/>
            <a:ext cx="2652544" cy="717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AA069C-0B80-EF54-406D-724F7D6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9" y="3599760"/>
            <a:ext cx="2159441" cy="64199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7410C0-36BA-324A-CB12-DC790721BC9F}"/>
              </a:ext>
            </a:extLst>
          </p:cNvPr>
          <p:cNvSpPr txBox="1"/>
          <p:nvPr/>
        </p:nvSpPr>
        <p:spPr>
          <a:xfrm>
            <a:off x="801189" y="2238645"/>
            <a:ext cx="297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フォロワーからリーダーの位置ベクトル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76F5D3-7D34-4347-40F2-9DC9EB1B0484}"/>
              </a:ext>
            </a:extLst>
          </p:cNvPr>
          <p:cNvSpPr txBox="1"/>
          <p:nvPr/>
        </p:nvSpPr>
        <p:spPr>
          <a:xfrm>
            <a:off x="801189" y="3378700"/>
            <a:ext cx="32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追従目標点への位置ベクトル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452F4C-D3CD-A41D-6F9C-55721DA5F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78" y="5273090"/>
            <a:ext cx="2163370" cy="566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0F8000-D53A-6B3A-E6EF-B5D429CE6D38}"/>
              </a:ext>
            </a:extLst>
          </p:cNvPr>
          <p:cNvSpPr txBox="1"/>
          <p:nvPr/>
        </p:nvSpPr>
        <p:spPr>
          <a:xfrm>
            <a:off x="702191" y="4758656"/>
            <a:ext cx="274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フォロワの制御器</a:t>
            </a:r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311</Words>
  <Application>Microsoft Office PowerPoint</Application>
  <PresentationFormat>画面に合わせる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 Medium</vt:lpstr>
      <vt:lpstr>Arial</vt:lpstr>
      <vt:lpstr>Cambria Math</vt:lpstr>
      <vt:lpstr>Office テーマ</vt:lpstr>
      <vt:lpstr>進捗共有20250612</vt:lpstr>
      <vt:lpstr>PowerPoint プレゼンテーション</vt:lpstr>
      <vt:lpstr>前回までに行っていたこと</vt:lpstr>
      <vt:lpstr>LOS誘導によるリーダーフォロワー制御</vt:lpstr>
      <vt:lpstr>LOSによる追従制御</vt:lpstr>
      <vt:lpstr>LOSによる追従制御</vt:lpstr>
      <vt:lpstr>追従目標点の導出</vt:lpstr>
      <vt:lpstr>フォロワの制御器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MORIMOTO Hiroto</cp:lastModifiedBy>
  <cp:revision>33</cp:revision>
  <dcterms:created xsi:type="dcterms:W3CDTF">2025-06-11T16:04:50Z</dcterms:created>
  <dcterms:modified xsi:type="dcterms:W3CDTF">2025-06-12T03:30:41Z</dcterms:modified>
</cp:coreProperties>
</file>