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8" r:id="rId2"/>
    <p:sldId id="309" r:id="rId3"/>
    <p:sldId id="299" r:id="rId4"/>
    <p:sldId id="300" r:id="rId5"/>
    <p:sldId id="301" r:id="rId6"/>
    <p:sldId id="302" r:id="rId7"/>
    <p:sldId id="303" r:id="rId8"/>
    <p:sldId id="304" r:id="rId9"/>
    <p:sldId id="305" r:id="rId10"/>
    <p:sldId id="306" r:id="rId11"/>
    <p:sldId id="308" r:id="rId12"/>
    <p:sldId id="307" r:id="rId13"/>
  </p:sldIdLst>
  <p:sldSz cx="24384000" cy="13716000"/>
  <p:notesSz cx="6858000" cy="9144000"/>
  <p:defaultTextStyle>
    <a:lvl1pPr algn="ctr" defTabSz="584200">
      <a:defRPr sz="5000">
        <a:latin typeface="+mn-lt"/>
        <a:ea typeface="+mn-ea"/>
        <a:cs typeface="+mn-cs"/>
        <a:sym typeface="Helvetica Light"/>
      </a:defRPr>
    </a:lvl1pPr>
    <a:lvl2pPr indent="228600" algn="ctr" defTabSz="584200">
      <a:defRPr sz="5000">
        <a:latin typeface="+mn-lt"/>
        <a:ea typeface="+mn-ea"/>
        <a:cs typeface="+mn-cs"/>
        <a:sym typeface="Helvetica Light"/>
      </a:defRPr>
    </a:lvl2pPr>
    <a:lvl3pPr indent="457200" algn="ctr" defTabSz="584200">
      <a:defRPr sz="5000">
        <a:latin typeface="+mn-lt"/>
        <a:ea typeface="+mn-ea"/>
        <a:cs typeface="+mn-cs"/>
        <a:sym typeface="Helvetica Light"/>
      </a:defRPr>
    </a:lvl3pPr>
    <a:lvl4pPr indent="685800" algn="ctr" defTabSz="584200">
      <a:defRPr sz="5000">
        <a:latin typeface="+mn-lt"/>
        <a:ea typeface="+mn-ea"/>
        <a:cs typeface="+mn-cs"/>
        <a:sym typeface="Helvetica Light"/>
      </a:defRPr>
    </a:lvl4pPr>
    <a:lvl5pPr indent="914400" algn="ctr" defTabSz="584200">
      <a:defRPr sz="5000">
        <a:latin typeface="+mn-lt"/>
        <a:ea typeface="+mn-ea"/>
        <a:cs typeface="+mn-cs"/>
        <a:sym typeface="Helvetica Light"/>
      </a:defRPr>
    </a:lvl5pPr>
    <a:lvl6pPr indent="1143000" algn="ctr" defTabSz="584200">
      <a:defRPr sz="5000">
        <a:latin typeface="+mn-lt"/>
        <a:ea typeface="+mn-ea"/>
        <a:cs typeface="+mn-cs"/>
        <a:sym typeface="Helvetica Light"/>
      </a:defRPr>
    </a:lvl6pPr>
    <a:lvl7pPr indent="1371600" algn="ctr" defTabSz="584200">
      <a:defRPr sz="5000">
        <a:latin typeface="+mn-lt"/>
        <a:ea typeface="+mn-ea"/>
        <a:cs typeface="+mn-cs"/>
        <a:sym typeface="Helvetica Light"/>
      </a:defRPr>
    </a:lvl7pPr>
    <a:lvl8pPr indent="1600200" algn="ctr" defTabSz="584200">
      <a:defRPr sz="5000">
        <a:latin typeface="+mn-lt"/>
        <a:ea typeface="+mn-ea"/>
        <a:cs typeface="+mn-cs"/>
        <a:sym typeface="Helvetica Light"/>
      </a:defRPr>
    </a:lvl8pPr>
    <a:lvl9pPr indent="1828800" algn="ctr" defTabSz="584200">
      <a:defRPr sz="5000">
        <a:latin typeface="+mn-lt"/>
        <a:ea typeface="+mn-ea"/>
        <a:cs typeface="+mn-cs"/>
        <a:sym typeface="Helvetica Light"/>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88313" autoAdjust="0"/>
  </p:normalViewPr>
  <p:slideViewPr>
    <p:cSldViewPr snapToGrid="0" snapToObjects="1">
      <p:cViewPr varScale="1">
        <p:scale>
          <a:sx n="75" d="100"/>
          <a:sy n="75" d="100"/>
        </p:scale>
        <p:origin x="654" y="90"/>
      </p:cViewPr>
      <p:guideLst>
        <p:guide orient="horz" pos="4320"/>
        <p:guide pos="7680"/>
      </p:guideLst>
    </p:cSldViewPr>
  </p:slideViewPr>
  <p:notesTextViewPr>
    <p:cViewPr>
      <p:scale>
        <a:sx n="100" d="100"/>
        <a:sy n="100" d="100"/>
      </p:scale>
      <p:origin x="0" y="0"/>
    </p:cViewPr>
  </p:notesTextViewPr>
  <p:sorterViewPr>
    <p:cViewPr>
      <p:scale>
        <a:sx n="100" d="100"/>
        <a:sy n="100" d="100"/>
      </p:scale>
      <p:origin x="0" y="-808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custT="1"/>
      <dgm:spPr/>
      <dgm:t>
        <a:bodyPr/>
        <a:lstStyle/>
        <a:p>
          <a:r>
            <a:rPr lang="en-US" altLang="zh-CN" sz="6000" dirty="0" smtClean="0"/>
            <a:t>Data</a:t>
          </a:r>
          <a:r>
            <a:rPr lang="en-US" altLang="zh-CN" sz="6200" dirty="0" smtClean="0"/>
            <a:t>	</a:t>
          </a:r>
          <a:endParaRPr lang="zh-CN" altLang="en-US" sz="6200" dirty="0"/>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EF5D9244-B2EE-4C29-8F47-5D3CE0ACF1A7}">
      <dgm:prSet phldrT="[文本]" custT="1"/>
      <dgm:spPr/>
      <dgm:t>
        <a:bodyPr/>
        <a:lstStyle/>
        <a:p>
          <a:r>
            <a:rPr lang="en-US" altLang="zh-CN" sz="6000" dirty="0" smtClean="0"/>
            <a:t>Visualization</a:t>
          </a:r>
          <a:endParaRPr lang="zh-CN" altLang="en-US" sz="6200" dirty="0"/>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custT="1"/>
      <dgm:spPr/>
      <dgm:t>
        <a:bodyPr/>
        <a:lstStyle/>
        <a:p>
          <a:r>
            <a:rPr lang="en-US" altLang="zh-CN" sz="4000" dirty="0" smtClean="0"/>
            <a:t>B+</a:t>
          </a:r>
          <a:r>
            <a:rPr lang="zh-CN" altLang="en-US" sz="4000" dirty="0" smtClean="0"/>
            <a:t>树结构</a:t>
          </a:r>
          <a:endParaRPr lang="zh-CN" altLang="en-US" sz="4000" dirty="0"/>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custT="1"/>
      <dgm:spPr/>
      <dgm:t>
        <a:bodyPr/>
        <a:lstStyle/>
        <a:p>
          <a:r>
            <a:rPr lang="en-US" altLang="zh-CN" sz="4000" dirty="0" smtClean="0"/>
            <a:t>SQL</a:t>
          </a:r>
          <a:r>
            <a:rPr lang="zh-CN" altLang="en-US" sz="4000" dirty="0" smtClean="0"/>
            <a:t>数据库基础</a:t>
          </a:r>
          <a:endParaRPr lang="zh-CN" altLang="en-US" sz="4000" dirty="0"/>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custT="1"/>
      <dgm:spPr/>
      <dgm:t>
        <a:bodyPr/>
        <a:lstStyle/>
        <a:p>
          <a:r>
            <a:rPr lang="zh-CN" altLang="en-US" sz="4000" dirty="0" smtClean="0"/>
            <a:t>可视化方法：力导向</a:t>
          </a:r>
          <a:r>
            <a:rPr lang="en-US" altLang="zh-CN" sz="4000" dirty="0" smtClean="0"/>
            <a:t>/</a:t>
          </a:r>
          <a:r>
            <a:rPr lang="zh-CN" altLang="en-US" sz="4000" dirty="0" smtClean="0"/>
            <a:t>降维</a:t>
          </a:r>
          <a:endParaRPr lang="zh-CN" altLang="en-US" sz="4000"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C1122549-C80C-4181-8716-9E1236B1BB0E}">
      <dgm:prSet phldrT="[文本]" custT="1"/>
      <dgm:spPr/>
      <dgm:t>
        <a:bodyPr/>
        <a:lstStyle/>
        <a:p>
          <a:r>
            <a:rPr lang="zh-CN" altLang="en-US" sz="4000" dirty="0" smtClean="0"/>
            <a:t>网络爬虫技术</a:t>
          </a:r>
          <a:endParaRPr lang="zh-CN" altLang="en-US" sz="4000" dirty="0"/>
        </a:p>
      </dgm:t>
    </dgm:pt>
    <dgm:pt modelId="{798CD924-0E87-4F5D-A0BD-10F5C4FF48B3}" type="parTrans" cxnId="{8F095133-B1F7-4797-9DE2-062C501FE8E0}">
      <dgm:prSet/>
      <dgm:spPr/>
      <dgm:t>
        <a:bodyPr/>
        <a:lstStyle/>
        <a:p>
          <a:endParaRPr lang="zh-CN" altLang="en-US"/>
        </a:p>
      </dgm:t>
    </dgm:pt>
    <dgm:pt modelId="{2CCFB9E7-AE3B-42E1-A877-3CE93FB83348}" type="sibTrans" cxnId="{8F095133-B1F7-4797-9DE2-062C501FE8E0}">
      <dgm:prSet/>
      <dgm:spPr/>
      <dgm:t>
        <a:bodyPr/>
        <a:lstStyle/>
        <a:p>
          <a:endParaRPr lang="zh-CN" altLang="en-US"/>
        </a:p>
      </dgm:t>
    </dgm:pt>
    <dgm:pt modelId="{FB069E76-13DF-4976-A3A0-CC75EF0AEE88}">
      <dgm:prSet phldrT="[文本]" custT="1"/>
      <dgm:spPr/>
      <dgm:t>
        <a:bodyPr/>
        <a:lstStyle/>
        <a:p>
          <a:r>
            <a:rPr lang="zh-CN" altLang="en-US" sz="4000" dirty="0" smtClean="0"/>
            <a:t>人机交互</a:t>
          </a:r>
          <a:r>
            <a:rPr lang="en-US" altLang="zh-CN" sz="4000" dirty="0" smtClean="0"/>
            <a:t>(HCI)</a:t>
          </a:r>
          <a:r>
            <a:rPr lang="zh-CN" altLang="en-US" sz="4000" dirty="0" smtClean="0"/>
            <a:t>设计</a:t>
          </a:r>
          <a:endParaRPr lang="zh-CN" altLang="en-US" sz="4000" dirty="0"/>
        </a:p>
      </dgm:t>
    </dgm:pt>
    <dgm:pt modelId="{9FE14FD6-987A-4023-8776-1BCA26BA2101}" type="parTrans" cxnId="{9F4FE39E-7BDD-486C-9083-5593510C190D}">
      <dgm:prSet/>
      <dgm:spPr/>
      <dgm:t>
        <a:bodyPr/>
        <a:lstStyle/>
        <a:p>
          <a:endParaRPr lang="zh-CN" altLang="en-US"/>
        </a:p>
      </dgm:t>
    </dgm:pt>
    <dgm:pt modelId="{659D0B16-88D7-4552-BE68-1491696ED3C9}" type="sibTrans" cxnId="{9F4FE39E-7BDD-486C-9083-5593510C190D}">
      <dgm:prSet/>
      <dgm:spPr/>
      <dgm:t>
        <a:bodyPr/>
        <a:lstStyle/>
        <a:p>
          <a:endParaRPr lang="zh-CN" altLang="en-US"/>
        </a:p>
      </dgm:t>
    </dgm:pt>
    <dgm:pt modelId="{A1B7B1D8-55EB-4E7B-A1EB-2B8B7FC7A778}">
      <dgm:prSet phldrT="[文本]" custT="1"/>
      <dgm:spPr/>
      <dgm:t>
        <a:bodyPr/>
        <a:lstStyle/>
        <a:p>
          <a:r>
            <a:rPr lang="zh-CN" altLang="en-US" sz="4000" dirty="0" smtClean="0"/>
            <a:t>可视方法辅助数据结构分析</a:t>
          </a:r>
          <a:endParaRPr lang="zh-CN" altLang="en-US" sz="4000" dirty="0"/>
        </a:p>
      </dgm:t>
    </dgm:pt>
    <dgm:pt modelId="{ADAB8C2D-F408-4A56-909A-4159D8DADCD3}" type="parTrans" cxnId="{6AE17A8D-C043-4917-8242-69369E3DCEE1}">
      <dgm:prSet/>
      <dgm:spPr/>
      <dgm:t>
        <a:bodyPr/>
        <a:lstStyle/>
        <a:p>
          <a:endParaRPr lang="zh-CN" altLang="en-US"/>
        </a:p>
      </dgm:t>
    </dgm:pt>
    <dgm:pt modelId="{51157B55-C3B4-4A3F-AB3C-1F28EBB8E893}" type="sibTrans" cxnId="{6AE17A8D-C043-4917-8242-69369E3DCEE1}">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t>
        <a:bodyPr/>
        <a:lstStyle/>
        <a:p>
          <a:endParaRPr lang="zh-CN" altLang="en-US"/>
        </a:p>
      </dgm:t>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2"/>
      <dgm:spPr/>
      <dgm:t>
        <a:bodyPr/>
        <a:lstStyle/>
        <a:p>
          <a:endParaRPr lang="zh-CN" altLang="en-US"/>
        </a:p>
      </dgm:t>
    </dgm:pt>
    <dgm:pt modelId="{0906846D-B162-433A-97D0-D4044DEE67CF}" type="pres">
      <dgm:prSet presAssocID="{533ECE33-4BF9-4660-96E2-2A50AF5200D4}" presName="parentText" presStyleLbl="node1" presStyleIdx="0" presStyleCnt="2">
        <dgm:presLayoutVars>
          <dgm:chMax val="0"/>
          <dgm:bulletEnabled val="1"/>
        </dgm:presLayoutVars>
      </dgm:prSet>
      <dgm:spPr/>
      <dgm:t>
        <a:bodyPr/>
        <a:lstStyle/>
        <a:p>
          <a:endParaRPr lang="zh-CN" altLang="en-US"/>
        </a:p>
      </dgm:t>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2">
        <dgm:presLayoutVars>
          <dgm:bulletEnabled val="1"/>
        </dgm:presLayoutVars>
      </dgm:prSet>
      <dgm:spPr/>
      <dgm:t>
        <a:bodyPr/>
        <a:lstStyle/>
        <a:p>
          <a:endParaRPr lang="zh-CN" altLang="en-US"/>
        </a:p>
      </dgm:t>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2"/>
      <dgm:spPr/>
      <dgm:t>
        <a:bodyPr/>
        <a:lstStyle/>
        <a:p>
          <a:endParaRPr lang="zh-CN" altLang="en-US"/>
        </a:p>
      </dgm:t>
    </dgm:pt>
    <dgm:pt modelId="{C6732B46-C6AA-48F3-A0C4-4ACA7A63178C}" type="pres">
      <dgm:prSet presAssocID="{EF5D9244-B2EE-4C29-8F47-5D3CE0ACF1A7}" presName="parentText" presStyleLbl="node1" presStyleIdx="1" presStyleCnt="2">
        <dgm:presLayoutVars>
          <dgm:chMax val="0"/>
          <dgm:bulletEnabled val="1"/>
        </dgm:presLayoutVars>
      </dgm:prSet>
      <dgm:spPr/>
      <dgm:t>
        <a:bodyPr/>
        <a:lstStyle/>
        <a:p>
          <a:endParaRPr lang="zh-CN" altLang="en-US"/>
        </a:p>
      </dgm:t>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2">
        <dgm:presLayoutVars>
          <dgm:bulletEnabled val="1"/>
        </dgm:presLayoutVars>
      </dgm:prSet>
      <dgm:spPr/>
      <dgm:t>
        <a:bodyPr/>
        <a:lstStyle/>
        <a:p>
          <a:endParaRPr lang="zh-CN" altLang="en-US"/>
        </a:p>
      </dgm:t>
    </dgm:pt>
  </dgm:ptLst>
  <dgm:cxnLst>
    <dgm:cxn modelId="{4148920C-20FA-4E97-B5FF-8E29E0173D02}" type="presOf" srcId="{EF5D9244-B2EE-4C29-8F47-5D3CE0ACF1A7}" destId="{C6732B46-C6AA-48F3-A0C4-4ACA7A63178C}" srcOrd="1" destOrd="0" presId="urn:microsoft.com/office/officeart/2005/8/layout/list1"/>
    <dgm:cxn modelId="{32E7C42C-CEFE-4B4B-8A52-C3F847AEACAE}" type="presOf" srcId="{A1B7B1D8-55EB-4E7B-A1EB-2B8B7FC7A778}" destId="{35B04919-E45A-445B-8E33-878B767387DD}" srcOrd="0" destOrd="2"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26C57CCC-F96C-4191-9713-033174245393}" type="presOf" srcId="{E95A0273-E642-4127-B438-45D95C69FDCC}" destId="{35B04919-E45A-445B-8E33-878B767387DD}" srcOrd="0" destOrd="0" presId="urn:microsoft.com/office/officeart/2005/8/layout/list1"/>
    <dgm:cxn modelId="{EE7CCF71-05C4-4D10-B029-071D8EB1D96D}" srcId="{F0B78CBC-CBDA-46C9-929E-85199E667CC4}" destId="{533ECE33-4BF9-4660-96E2-2A50AF5200D4}" srcOrd="0" destOrd="0" parTransId="{4FEF3489-B718-4466-8BCE-E7885049A98A}" sibTransId="{326212A5-835D-47CE-86C4-D3AFDADF71CC}"/>
    <dgm:cxn modelId="{8AEE3892-E960-4CA0-80CC-DA610F6B71AE}" type="presOf" srcId="{FB069E76-13DF-4976-A3A0-CC75EF0AEE88}" destId="{35B04919-E45A-445B-8E33-878B767387DD}" srcOrd="0" destOrd="1" presId="urn:microsoft.com/office/officeart/2005/8/layout/list1"/>
    <dgm:cxn modelId="{FF720795-0823-4FEA-9B90-A2433FE02949}" type="presOf" srcId="{C1122549-C80C-4181-8716-9E1236B1BB0E}" destId="{D6C023B1-4119-4CE8-963E-7A50604B78B9}" srcOrd="0" destOrd="2" presId="urn:microsoft.com/office/officeart/2005/8/layout/list1"/>
    <dgm:cxn modelId="{C00DA062-B793-417D-835E-33348A3C78E5}" srcId="{EF5D9244-B2EE-4C29-8F47-5D3CE0ACF1A7}" destId="{E95A0273-E642-4127-B438-45D95C69FDCC}" srcOrd="0" destOrd="0" parTransId="{A29485EC-6F7A-48CD-88A5-0EED59B9EE4E}" sibTransId="{7C0A3567-4947-4BF0-B38A-DB850C15DA21}"/>
    <dgm:cxn modelId="{2B7D2A9D-C8B2-491E-8F6C-00EE845F332C}" srcId="{F0B78CBC-CBDA-46C9-929E-85199E667CC4}" destId="{EF5D9244-B2EE-4C29-8F47-5D3CE0ACF1A7}" srcOrd="1" destOrd="0" parTransId="{B5438507-6D71-43E6-B28B-BEF08BD1AF2A}" sibTransId="{50668C4E-E5B8-4D35-BFBA-84AC5EA6E4C4}"/>
    <dgm:cxn modelId="{2FAAEC62-C31B-436B-A2F0-DBF3085CA36C}" type="presOf" srcId="{EF5D9244-B2EE-4C29-8F47-5D3CE0ACF1A7}" destId="{C520F909-4BA8-412B-9792-9EBD8ED39BFE}" srcOrd="0" destOrd="0" presId="urn:microsoft.com/office/officeart/2005/8/layout/list1"/>
    <dgm:cxn modelId="{82FFFA48-C3F7-4AD5-AB5D-F844542866F4}" type="presOf" srcId="{F0B78CBC-CBDA-46C9-929E-85199E667CC4}" destId="{ECFE74ED-7105-4194-8680-BB25A1E49CFB}" srcOrd="0" destOrd="0" presId="urn:microsoft.com/office/officeart/2005/8/layout/list1"/>
    <dgm:cxn modelId="{8F095133-B1F7-4797-9DE2-062C501FE8E0}" srcId="{533ECE33-4BF9-4660-96E2-2A50AF5200D4}" destId="{C1122549-C80C-4181-8716-9E1236B1BB0E}" srcOrd="2" destOrd="0" parTransId="{798CD924-0E87-4F5D-A0BD-10F5C4FF48B3}" sibTransId="{2CCFB9E7-AE3B-42E1-A877-3CE93FB83348}"/>
    <dgm:cxn modelId="{993DF85A-FEE7-46C2-97BC-DF3C996E9B7E}" type="presOf" srcId="{DAEB6F84-7DA0-4FE4-89DD-662120E27507}" destId="{D6C023B1-4119-4CE8-963E-7A50604B78B9}" srcOrd="0" destOrd="1" presId="urn:microsoft.com/office/officeart/2005/8/layout/list1"/>
    <dgm:cxn modelId="{E1419CD1-8920-4377-808E-6146F676871D}" type="presOf" srcId="{533ECE33-4BF9-4660-96E2-2A50AF5200D4}" destId="{49D4B14C-BC5E-4E30-9E57-C9556B2181F7}"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6AE17A8D-C043-4917-8242-69369E3DCEE1}" srcId="{EF5D9244-B2EE-4C29-8F47-5D3CE0ACF1A7}" destId="{A1B7B1D8-55EB-4E7B-A1EB-2B8B7FC7A778}" srcOrd="2" destOrd="0" parTransId="{ADAB8C2D-F408-4A56-909A-4159D8DADCD3}" sibTransId="{51157B55-C3B4-4A3F-AB3C-1F28EBB8E893}"/>
    <dgm:cxn modelId="{9F4FE39E-7BDD-486C-9083-5593510C190D}" srcId="{EF5D9244-B2EE-4C29-8F47-5D3CE0ACF1A7}" destId="{FB069E76-13DF-4976-A3A0-CC75EF0AEE88}" srcOrd="1" destOrd="0" parTransId="{9FE14FD6-987A-4023-8776-1BCA26BA2101}" sibTransId="{659D0B16-88D7-4552-BE68-1491696ED3C9}"/>
    <dgm:cxn modelId="{6E9790AE-7A7F-4ADB-9C5D-18E7DE6356E2}" type="presOf" srcId="{533ECE33-4BF9-4660-96E2-2A50AF5200D4}" destId="{0906846D-B162-433A-97D0-D4044DEE67CF}" srcOrd="1" destOrd="0"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custT="1"/>
      <dgm:spPr/>
      <dgm:t>
        <a:bodyPr/>
        <a:lstStyle/>
        <a:p>
          <a:r>
            <a:rPr lang="en-US" altLang="zh-CN" sz="6000" dirty="0" smtClean="0"/>
            <a:t>Algorithm</a:t>
          </a:r>
          <a:endParaRPr lang="zh-CN" altLang="en-US" sz="6500" dirty="0"/>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EF5D9244-B2EE-4C29-8F47-5D3CE0ACF1A7}">
      <dgm:prSet phldrT="[文本]" custT="1"/>
      <dgm:spPr/>
      <dgm:t>
        <a:bodyPr/>
        <a:lstStyle/>
        <a:p>
          <a:r>
            <a:rPr lang="en-US" altLang="zh-CN" sz="6000" dirty="0" smtClean="0"/>
            <a:t>Website</a:t>
          </a:r>
          <a:endParaRPr lang="zh-CN" altLang="en-US" sz="6500" dirty="0"/>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custT="1"/>
      <dgm:spPr/>
      <dgm:t>
        <a:bodyPr/>
        <a:lstStyle/>
        <a:p>
          <a:r>
            <a:rPr lang="zh-CN" altLang="en-US" sz="4000" dirty="0" smtClean="0"/>
            <a:t>机器学习</a:t>
          </a:r>
          <a:r>
            <a:rPr lang="en-US" altLang="zh-CN" sz="4000" dirty="0" smtClean="0"/>
            <a:t>(</a:t>
          </a:r>
          <a:r>
            <a:rPr lang="zh-CN" altLang="en-US" sz="4000" dirty="0" smtClean="0"/>
            <a:t>分类器</a:t>
          </a:r>
          <a:r>
            <a:rPr lang="en-US" altLang="zh-CN" sz="4000" dirty="0" smtClean="0"/>
            <a:t>)</a:t>
          </a:r>
          <a:r>
            <a:rPr lang="zh-CN" altLang="en-US" sz="4000" dirty="0" smtClean="0"/>
            <a:t>基础原理</a:t>
          </a:r>
          <a:endParaRPr lang="zh-CN" altLang="en-US" sz="4000" dirty="0"/>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E95A0273-E642-4127-B438-45D95C69FDCC}">
      <dgm:prSet phldrT="[文本]" custT="1"/>
      <dgm:spPr/>
      <dgm:t>
        <a:bodyPr/>
        <a:lstStyle/>
        <a:p>
          <a:r>
            <a:rPr lang="en-US" altLang="zh-CN" sz="4000" dirty="0" smtClean="0"/>
            <a:t>HTTP</a:t>
          </a:r>
          <a:r>
            <a:rPr lang="zh-CN" altLang="en-US" sz="4000" dirty="0" smtClean="0"/>
            <a:t>网络通信协议原理</a:t>
          </a:r>
          <a:endParaRPr lang="zh-CN" altLang="en-US" sz="4000"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CBB2EAF1-4482-476E-8890-E09FEC18E466}">
      <dgm:prSet phldrT="[文本]" custT="1"/>
      <dgm:spPr/>
      <dgm:t>
        <a:bodyPr/>
        <a:lstStyle/>
        <a:p>
          <a:r>
            <a:rPr lang="zh-CN" altLang="en-US" sz="4000" dirty="0" smtClean="0"/>
            <a:t>文本挖掘方法入门</a:t>
          </a:r>
          <a:endParaRPr lang="zh-CN" altLang="en-US" sz="4000" dirty="0"/>
        </a:p>
      </dgm:t>
    </dgm:pt>
    <dgm:pt modelId="{4E742CAF-ACA5-4C8F-9679-69DCF71F5BFC}" type="parTrans" cxnId="{44D79908-6D84-4B98-BA4F-C10EEB1BC99D}">
      <dgm:prSet/>
      <dgm:spPr/>
      <dgm:t>
        <a:bodyPr/>
        <a:lstStyle/>
        <a:p>
          <a:endParaRPr lang="zh-CN" altLang="en-US"/>
        </a:p>
      </dgm:t>
    </dgm:pt>
    <dgm:pt modelId="{90CFA073-61EB-4F5D-A2B2-9A88D6EE799B}" type="sibTrans" cxnId="{44D79908-6D84-4B98-BA4F-C10EEB1BC99D}">
      <dgm:prSet/>
      <dgm:spPr/>
      <dgm:t>
        <a:bodyPr/>
        <a:lstStyle/>
        <a:p>
          <a:endParaRPr lang="zh-CN" altLang="en-US"/>
        </a:p>
      </dgm:t>
    </dgm:pt>
    <dgm:pt modelId="{B921B3BF-7755-4175-90BE-3C7E5C07B02A}">
      <dgm:prSet phldrT="[文本]" custT="1"/>
      <dgm:spPr/>
      <dgm:t>
        <a:bodyPr/>
        <a:lstStyle/>
        <a:p>
          <a:r>
            <a:rPr lang="zh-CN" altLang="en-US" sz="4000" dirty="0" smtClean="0"/>
            <a:t>网络结构分析方法入门</a:t>
          </a:r>
          <a:endParaRPr lang="zh-CN" altLang="en-US" sz="4000" dirty="0"/>
        </a:p>
      </dgm:t>
    </dgm:pt>
    <dgm:pt modelId="{E6D89D40-9501-4679-B0D0-93622F6D20FB}" type="parTrans" cxnId="{B016CF5A-CA43-4766-96EA-061110B29BFF}">
      <dgm:prSet/>
      <dgm:spPr/>
      <dgm:t>
        <a:bodyPr/>
        <a:lstStyle/>
        <a:p>
          <a:endParaRPr lang="zh-CN" altLang="en-US"/>
        </a:p>
      </dgm:t>
    </dgm:pt>
    <dgm:pt modelId="{CA426A4C-4B56-44A6-AE0D-8FC0FFCFE01F}" type="sibTrans" cxnId="{B016CF5A-CA43-4766-96EA-061110B29BFF}">
      <dgm:prSet/>
      <dgm:spPr/>
      <dgm:t>
        <a:bodyPr/>
        <a:lstStyle/>
        <a:p>
          <a:endParaRPr lang="zh-CN" altLang="en-US"/>
        </a:p>
      </dgm:t>
    </dgm:pt>
    <dgm:pt modelId="{1CD43C74-DA45-47AC-A944-DCAEA3180028}">
      <dgm:prSet phldrT="[文本]" custT="1"/>
      <dgm:spPr/>
      <dgm:t>
        <a:bodyPr/>
        <a:lstStyle/>
        <a:p>
          <a:r>
            <a:rPr lang="zh-CN" altLang="en-US" sz="4000" dirty="0" smtClean="0"/>
            <a:t>系统中进程间通信方法</a:t>
          </a:r>
          <a:endParaRPr lang="zh-CN" altLang="en-US" sz="4000" dirty="0"/>
        </a:p>
      </dgm:t>
    </dgm:pt>
    <dgm:pt modelId="{D9655347-6CDC-4ACC-B3CA-628A0B8AE2F1}" type="parTrans" cxnId="{55FC49DB-5218-4C10-BB76-E5348F8948DB}">
      <dgm:prSet/>
      <dgm:spPr/>
      <dgm:t>
        <a:bodyPr/>
        <a:lstStyle/>
        <a:p>
          <a:endParaRPr lang="zh-CN" altLang="en-US"/>
        </a:p>
      </dgm:t>
    </dgm:pt>
    <dgm:pt modelId="{323390B1-6453-4187-9BA8-1FE4311A9CE3}" type="sibTrans" cxnId="{55FC49DB-5218-4C10-BB76-E5348F8948DB}">
      <dgm:prSet/>
      <dgm:spPr/>
      <dgm:t>
        <a:bodyPr/>
        <a:lstStyle/>
        <a:p>
          <a:endParaRPr lang="zh-CN" altLang="en-US"/>
        </a:p>
      </dgm:t>
    </dgm:pt>
    <dgm:pt modelId="{382344D5-4799-4179-A774-6C305D73D0EA}">
      <dgm:prSet phldrT="[文本]" custT="1"/>
      <dgm:spPr/>
      <dgm:t>
        <a:bodyPr/>
        <a:lstStyle/>
        <a:p>
          <a:r>
            <a:rPr lang="zh-CN" altLang="en-US" sz="4000" dirty="0" smtClean="0"/>
            <a:t>多语言混合开发</a:t>
          </a:r>
          <a:endParaRPr lang="zh-CN" altLang="en-US" sz="4000" dirty="0"/>
        </a:p>
      </dgm:t>
    </dgm:pt>
    <dgm:pt modelId="{C713E0D6-89B1-489C-8BF1-8A341DFA3B4E}" type="parTrans" cxnId="{ACFCD22B-CC01-4C09-88FC-E1BA42F2A653}">
      <dgm:prSet/>
      <dgm:spPr/>
      <dgm:t>
        <a:bodyPr/>
        <a:lstStyle/>
        <a:p>
          <a:endParaRPr lang="zh-CN" altLang="en-US"/>
        </a:p>
      </dgm:t>
    </dgm:pt>
    <dgm:pt modelId="{F2E58C41-AA39-4062-89F3-C51642BF9455}" type="sibTrans" cxnId="{ACFCD22B-CC01-4C09-88FC-E1BA42F2A653}">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t>
        <a:bodyPr/>
        <a:lstStyle/>
        <a:p>
          <a:endParaRPr lang="zh-CN" altLang="en-US"/>
        </a:p>
      </dgm:t>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2"/>
      <dgm:spPr/>
      <dgm:t>
        <a:bodyPr/>
        <a:lstStyle/>
        <a:p>
          <a:endParaRPr lang="zh-CN" altLang="en-US"/>
        </a:p>
      </dgm:t>
    </dgm:pt>
    <dgm:pt modelId="{0906846D-B162-433A-97D0-D4044DEE67CF}" type="pres">
      <dgm:prSet presAssocID="{533ECE33-4BF9-4660-96E2-2A50AF5200D4}" presName="parentText" presStyleLbl="node1" presStyleIdx="0" presStyleCnt="2">
        <dgm:presLayoutVars>
          <dgm:chMax val="0"/>
          <dgm:bulletEnabled val="1"/>
        </dgm:presLayoutVars>
      </dgm:prSet>
      <dgm:spPr/>
      <dgm:t>
        <a:bodyPr/>
        <a:lstStyle/>
        <a:p>
          <a:endParaRPr lang="zh-CN" altLang="en-US"/>
        </a:p>
      </dgm:t>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2">
        <dgm:presLayoutVars>
          <dgm:bulletEnabled val="1"/>
        </dgm:presLayoutVars>
      </dgm:prSet>
      <dgm:spPr/>
      <dgm:t>
        <a:bodyPr/>
        <a:lstStyle/>
        <a:p>
          <a:endParaRPr lang="zh-CN" altLang="en-US"/>
        </a:p>
      </dgm:t>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2"/>
      <dgm:spPr/>
      <dgm:t>
        <a:bodyPr/>
        <a:lstStyle/>
        <a:p>
          <a:endParaRPr lang="zh-CN" altLang="en-US"/>
        </a:p>
      </dgm:t>
    </dgm:pt>
    <dgm:pt modelId="{C6732B46-C6AA-48F3-A0C4-4ACA7A63178C}" type="pres">
      <dgm:prSet presAssocID="{EF5D9244-B2EE-4C29-8F47-5D3CE0ACF1A7}" presName="parentText" presStyleLbl="node1" presStyleIdx="1" presStyleCnt="2">
        <dgm:presLayoutVars>
          <dgm:chMax val="0"/>
          <dgm:bulletEnabled val="1"/>
        </dgm:presLayoutVars>
      </dgm:prSet>
      <dgm:spPr/>
      <dgm:t>
        <a:bodyPr/>
        <a:lstStyle/>
        <a:p>
          <a:endParaRPr lang="zh-CN" altLang="en-US"/>
        </a:p>
      </dgm:t>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2">
        <dgm:presLayoutVars>
          <dgm:bulletEnabled val="1"/>
        </dgm:presLayoutVars>
      </dgm:prSet>
      <dgm:spPr/>
      <dgm:t>
        <a:bodyPr/>
        <a:lstStyle/>
        <a:p>
          <a:endParaRPr lang="zh-CN" altLang="en-US"/>
        </a:p>
      </dgm:t>
    </dgm:pt>
  </dgm:ptLst>
  <dgm:cxnLst>
    <dgm:cxn modelId="{4148920C-20FA-4E97-B5FF-8E29E0173D02}" type="presOf" srcId="{EF5D9244-B2EE-4C29-8F47-5D3CE0ACF1A7}" destId="{C6732B46-C6AA-48F3-A0C4-4ACA7A63178C}" srcOrd="1" destOrd="0" presId="urn:microsoft.com/office/officeart/2005/8/layout/list1"/>
    <dgm:cxn modelId="{B3AF7064-19D6-4096-BCC0-572F7FC1469F}" type="presOf" srcId="{B921B3BF-7755-4175-90BE-3C7E5C07B02A}" destId="{D6C023B1-4119-4CE8-963E-7A50604B78B9}" srcOrd="0" destOrd="2" presId="urn:microsoft.com/office/officeart/2005/8/layout/list1"/>
    <dgm:cxn modelId="{26C57CCC-F96C-4191-9713-033174245393}" type="presOf" srcId="{E95A0273-E642-4127-B438-45D95C69FDCC}" destId="{35B04919-E45A-445B-8E33-878B767387DD}" srcOrd="0" destOrd="0" presId="urn:microsoft.com/office/officeart/2005/8/layout/list1"/>
    <dgm:cxn modelId="{EE7CCF71-05C4-4D10-B029-071D8EB1D96D}" srcId="{F0B78CBC-CBDA-46C9-929E-85199E667CC4}" destId="{533ECE33-4BF9-4660-96E2-2A50AF5200D4}" srcOrd="0" destOrd="0" parTransId="{4FEF3489-B718-4466-8BCE-E7885049A98A}" sibTransId="{326212A5-835D-47CE-86C4-D3AFDADF71CC}"/>
    <dgm:cxn modelId="{C00DA062-B793-417D-835E-33348A3C78E5}" srcId="{EF5D9244-B2EE-4C29-8F47-5D3CE0ACF1A7}" destId="{E95A0273-E642-4127-B438-45D95C69FDCC}" srcOrd="0" destOrd="0" parTransId="{A29485EC-6F7A-48CD-88A5-0EED59B9EE4E}" sibTransId="{7C0A3567-4947-4BF0-B38A-DB850C15DA21}"/>
    <dgm:cxn modelId="{55FC49DB-5218-4C10-BB76-E5348F8948DB}" srcId="{EF5D9244-B2EE-4C29-8F47-5D3CE0ACF1A7}" destId="{1CD43C74-DA45-47AC-A944-DCAEA3180028}" srcOrd="1" destOrd="0" parTransId="{D9655347-6CDC-4ACC-B3CA-628A0B8AE2F1}" sibTransId="{323390B1-6453-4187-9BA8-1FE4311A9CE3}"/>
    <dgm:cxn modelId="{2B7D2A9D-C8B2-491E-8F6C-00EE845F332C}" srcId="{F0B78CBC-CBDA-46C9-929E-85199E667CC4}" destId="{EF5D9244-B2EE-4C29-8F47-5D3CE0ACF1A7}" srcOrd="1" destOrd="0" parTransId="{B5438507-6D71-43E6-B28B-BEF08BD1AF2A}" sibTransId="{50668C4E-E5B8-4D35-BFBA-84AC5EA6E4C4}"/>
    <dgm:cxn modelId="{2FAAEC62-C31B-436B-A2F0-DBF3085CA36C}" type="presOf" srcId="{EF5D9244-B2EE-4C29-8F47-5D3CE0ACF1A7}" destId="{C520F909-4BA8-412B-9792-9EBD8ED39BFE}" srcOrd="0" destOrd="0" presId="urn:microsoft.com/office/officeart/2005/8/layout/list1"/>
    <dgm:cxn modelId="{44D79908-6D84-4B98-BA4F-C10EEB1BC99D}" srcId="{533ECE33-4BF9-4660-96E2-2A50AF5200D4}" destId="{CBB2EAF1-4482-476E-8890-E09FEC18E466}" srcOrd="1" destOrd="0" parTransId="{4E742CAF-ACA5-4C8F-9679-69DCF71F5BFC}" sibTransId="{90CFA073-61EB-4F5D-A2B2-9A88D6EE799B}"/>
    <dgm:cxn modelId="{CD67D785-64C8-4A2A-9A8C-CE4228351CC3}" type="presOf" srcId="{1CD43C74-DA45-47AC-A944-DCAEA3180028}" destId="{35B04919-E45A-445B-8E33-878B767387DD}" srcOrd="0" destOrd="1" presId="urn:microsoft.com/office/officeart/2005/8/layout/list1"/>
    <dgm:cxn modelId="{82FFFA48-C3F7-4AD5-AB5D-F844542866F4}" type="presOf" srcId="{F0B78CBC-CBDA-46C9-929E-85199E667CC4}" destId="{ECFE74ED-7105-4194-8680-BB25A1E49CFB}" srcOrd="0" destOrd="0" presId="urn:microsoft.com/office/officeart/2005/8/layout/list1"/>
    <dgm:cxn modelId="{ACFCD22B-CC01-4C09-88FC-E1BA42F2A653}" srcId="{EF5D9244-B2EE-4C29-8F47-5D3CE0ACF1A7}" destId="{382344D5-4799-4179-A774-6C305D73D0EA}" srcOrd="2" destOrd="0" parTransId="{C713E0D6-89B1-489C-8BF1-8A341DFA3B4E}" sibTransId="{F2E58C41-AA39-4062-89F3-C51642BF9455}"/>
    <dgm:cxn modelId="{8E0DB896-681F-4BA5-9929-8AD0039FA330}" type="presOf" srcId="{382344D5-4799-4179-A774-6C305D73D0EA}" destId="{35B04919-E45A-445B-8E33-878B767387DD}" srcOrd="0" destOrd="2" presId="urn:microsoft.com/office/officeart/2005/8/layout/list1"/>
    <dgm:cxn modelId="{B016CF5A-CA43-4766-96EA-061110B29BFF}" srcId="{533ECE33-4BF9-4660-96E2-2A50AF5200D4}" destId="{B921B3BF-7755-4175-90BE-3C7E5C07B02A}" srcOrd="2" destOrd="0" parTransId="{E6D89D40-9501-4679-B0D0-93622F6D20FB}" sibTransId="{CA426A4C-4B56-44A6-AE0D-8FC0FFCFE01F}"/>
    <dgm:cxn modelId="{E1419CD1-8920-4377-808E-6146F676871D}" type="presOf" srcId="{533ECE33-4BF9-4660-96E2-2A50AF5200D4}" destId="{49D4B14C-BC5E-4E30-9E57-C9556B2181F7}" srcOrd="0" destOrd="0" presId="urn:microsoft.com/office/officeart/2005/8/layout/list1"/>
    <dgm:cxn modelId="{4DC8AF9D-4A33-4E57-83D9-85F09C8544DF}" type="presOf" srcId="{CBB2EAF1-4482-476E-8890-E09FEC18E466}" destId="{D6C023B1-4119-4CE8-963E-7A50604B78B9}" srcOrd="0" destOrd="1"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6E9790AE-7A7F-4ADB-9C5D-18E7DE6356E2}" type="presOf" srcId="{533ECE33-4BF9-4660-96E2-2A50AF5200D4}" destId="{0906846D-B162-433A-97D0-D4044DEE67CF}" srcOrd="1" destOrd="0"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1205747"/>
          <a:ext cx="8229600" cy="3378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1353820" rIns="638708" bIns="284480" numCol="1" spcCol="1270" anchor="t" anchorCtr="0">
          <a:noAutofit/>
        </a:bodyPr>
        <a:lstStyle/>
        <a:p>
          <a:pPr marL="285750" lvl="1" indent="-285750" algn="l" defTabSz="1778000">
            <a:lnSpc>
              <a:spcPct val="90000"/>
            </a:lnSpc>
            <a:spcBef>
              <a:spcPct val="0"/>
            </a:spcBef>
            <a:spcAft>
              <a:spcPct val="15000"/>
            </a:spcAft>
            <a:buChar char="••"/>
          </a:pPr>
          <a:r>
            <a:rPr lang="en-US" altLang="zh-CN" sz="4000" kern="1200" dirty="0" smtClean="0"/>
            <a:t>B+</a:t>
          </a:r>
          <a:r>
            <a:rPr lang="zh-CN" altLang="en-US" sz="4000" kern="1200" dirty="0" smtClean="0"/>
            <a:t>树结构</a:t>
          </a:r>
          <a:endParaRPr lang="zh-CN" altLang="en-US" sz="4000" kern="1200" dirty="0"/>
        </a:p>
        <a:p>
          <a:pPr marL="285750" lvl="1" indent="-285750" algn="l" defTabSz="1778000">
            <a:lnSpc>
              <a:spcPct val="90000"/>
            </a:lnSpc>
            <a:spcBef>
              <a:spcPct val="0"/>
            </a:spcBef>
            <a:spcAft>
              <a:spcPct val="15000"/>
            </a:spcAft>
            <a:buChar char="••"/>
          </a:pPr>
          <a:r>
            <a:rPr lang="en-US" altLang="zh-CN" sz="4000" kern="1200" dirty="0" smtClean="0"/>
            <a:t>SQL</a:t>
          </a:r>
          <a:r>
            <a:rPr lang="zh-CN" altLang="en-US" sz="4000" kern="1200" dirty="0" smtClean="0"/>
            <a:t>数据库基础</a:t>
          </a:r>
          <a:endParaRPr lang="zh-CN" altLang="en-US" sz="4000" kern="1200" dirty="0"/>
        </a:p>
        <a:p>
          <a:pPr marL="285750" lvl="1" indent="-285750" algn="l" defTabSz="1778000">
            <a:lnSpc>
              <a:spcPct val="90000"/>
            </a:lnSpc>
            <a:spcBef>
              <a:spcPct val="0"/>
            </a:spcBef>
            <a:spcAft>
              <a:spcPct val="15000"/>
            </a:spcAft>
            <a:buChar char="••"/>
          </a:pPr>
          <a:r>
            <a:rPr lang="zh-CN" altLang="en-US" sz="4000" kern="1200" dirty="0" smtClean="0"/>
            <a:t>网络爬虫技术</a:t>
          </a:r>
          <a:endParaRPr lang="zh-CN" altLang="en-US" sz="4000" kern="1200" dirty="0"/>
        </a:p>
      </dsp:txBody>
      <dsp:txXfrm>
        <a:off x="0" y="1205747"/>
        <a:ext cx="8229600" cy="3378375"/>
      </dsp:txXfrm>
    </dsp:sp>
    <dsp:sp modelId="{0906846D-B162-433A-97D0-D4044DEE67CF}">
      <dsp:nvSpPr>
        <dsp:cNvPr id="0" name=""/>
        <dsp:cNvSpPr/>
      </dsp:nvSpPr>
      <dsp:spPr>
        <a:xfrm>
          <a:off x="411480" y="246347"/>
          <a:ext cx="5760720" cy="191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2667000">
            <a:lnSpc>
              <a:spcPct val="90000"/>
            </a:lnSpc>
            <a:spcBef>
              <a:spcPct val="0"/>
            </a:spcBef>
            <a:spcAft>
              <a:spcPct val="35000"/>
            </a:spcAft>
          </a:pPr>
          <a:r>
            <a:rPr lang="en-US" altLang="zh-CN" sz="6000" kern="1200" dirty="0" smtClean="0"/>
            <a:t>Data</a:t>
          </a:r>
          <a:r>
            <a:rPr lang="en-US" altLang="zh-CN" sz="6200" kern="1200" dirty="0" smtClean="0"/>
            <a:t>	</a:t>
          </a:r>
          <a:endParaRPr lang="zh-CN" altLang="en-US" sz="6200" kern="1200" dirty="0"/>
        </a:p>
      </dsp:txBody>
      <dsp:txXfrm>
        <a:off x="505148" y="340015"/>
        <a:ext cx="5573384" cy="1731464"/>
      </dsp:txXfrm>
    </dsp:sp>
    <dsp:sp modelId="{35B04919-E45A-445B-8E33-878B767387DD}">
      <dsp:nvSpPr>
        <dsp:cNvPr id="0" name=""/>
        <dsp:cNvSpPr/>
      </dsp:nvSpPr>
      <dsp:spPr>
        <a:xfrm>
          <a:off x="0" y="5894523"/>
          <a:ext cx="8229600" cy="3378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1353820" rIns="638708" bIns="284480" numCol="1" spcCol="1270" anchor="t" anchorCtr="0">
          <a:noAutofit/>
        </a:bodyPr>
        <a:lstStyle/>
        <a:p>
          <a:pPr marL="285750" lvl="1" indent="-285750" algn="l" defTabSz="1778000">
            <a:lnSpc>
              <a:spcPct val="90000"/>
            </a:lnSpc>
            <a:spcBef>
              <a:spcPct val="0"/>
            </a:spcBef>
            <a:spcAft>
              <a:spcPct val="15000"/>
            </a:spcAft>
            <a:buChar char="••"/>
          </a:pPr>
          <a:r>
            <a:rPr lang="zh-CN" altLang="en-US" sz="4000" kern="1200" dirty="0" smtClean="0"/>
            <a:t>可视化方法：力导向</a:t>
          </a:r>
          <a:r>
            <a:rPr lang="en-US" altLang="zh-CN" sz="4000" kern="1200" dirty="0" smtClean="0"/>
            <a:t>/</a:t>
          </a:r>
          <a:r>
            <a:rPr lang="zh-CN" altLang="en-US" sz="4000" kern="1200" dirty="0" smtClean="0"/>
            <a:t>降维</a:t>
          </a:r>
          <a:endParaRPr lang="zh-CN" altLang="en-US" sz="4000" kern="1200" dirty="0"/>
        </a:p>
        <a:p>
          <a:pPr marL="285750" lvl="1" indent="-285750" algn="l" defTabSz="1778000">
            <a:lnSpc>
              <a:spcPct val="90000"/>
            </a:lnSpc>
            <a:spcBef>
              <a:spcPct val="0"/>
            </a:spcBef>
            <a:spcAft>
              <a:spcPct val="15000"/>
            </a:spcAft>
            <a:buChar char="••"/>
          </a:pPr>
          <a:r>
            <a:rPr lang="zh-CN" altLang="en-US" sz="4000" kern="1200" dirty="0" smtClean="0"/>
            <a:t>人机交互</a:t>
          </a:r>
          <a:r>
            <a:rPr lang="en-US" altLang="zh-CN" sz="4000" kern="1200" dirty="0" smtClean="0"/>
            <a:t>(HCI)</a:t>
          </a:r>
          <a:r>
            <a:rPr lang="zh-CN" altLang="en-US" sz="4000" kern="1200" dirty="0" smtClean="0"/>
            <a:t>设计</a:t>
          </a:r>
          <a:endParaRPr lang="zh-CN" altLang="en-US" sz="4000" kern="1200" dirty="0"/>
        </a:p>
        <a:p>
          <a:pPr marL="285750" lvl="1" indent="-285750" algn="l" defTabSz="1778000">
            <a:lnSpc>
              <a:spcPct val="90000"/>
            </a:lnSpc>
            <a:spcBef>
              <a:spcPct val="0"/>
            </a:spcBef>
            <a:spcAft>
              <a:spcPct val="15000"/>
            </a:spcAft>
            <a:buChar char="••"/>
          </a:pPr>
          <a:r>
            <a:rPr lang="zh-CN" altLang="en-US" sz="4000" kern="1200" dirty="0" smtClean="0"/>
            <a:t>可视方法辅助数据结构分析</a:t>
          </a:r>
          <a:endParaRPr lang="zh-CN" altLang="en-US" sz="4000" kern="1200" dirty="0"/>
        </a:p>
      </dsp:txBody>
      <dsp:txXfrm>
        <a:off x="0" y="5894523"/>
        <a:ext cx="8229600" cy="3378375"/>
      </dsp:txXfrm>
    </dsp:sp>
    <dsp:sp modelId="{C6732B46-C6AA-48F3-A0C4-4ACA7A63178C}">
      <dsp:nvSpPr>
        <dsp:cNvPr id="0" name=""/>
        <dsp:cNvSpPr/>
      </dsp:nvSpPr>
      <dsp:spPr>
        <a:xfrm>
          <a:off x="411480" y="4935123"/>
          <a:ext cx="5760720" cy="191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2667000">
            <a:lnSpc>
              <a:spcPct val="90000"/>
            </a:lnSpc>
            <a:spcBef>
              <a:spcPct val="0"/>
            </a:spcBef>
            <a:spcAft>
              <a:spcPct val="35000"/>
            </a:spcAft>
          </a:pPr>
          <a:r>
            <a:rPr lang="en-US" altLang="zh-CN" sz="6000" kern="1200" dirty="0" smtClean="0"/>
            <a:t>Visualization</a:t>
          </a:r>
          <a:endParaRPr lang="zh-CN" altLang="en-US" sz="6200" kern="1200" dirty="0"/>
        </a:p>
      </dsp:txBody>
      <dsp:txXfrm>
        <a:off x="505148" y="5028791"/>
        <a:ext cx="5573384" cy="17314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1205747"/>
          <a:ext cx="8229600" cy="3378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1353820" rIns="638708" bIns="284480" numCol="1" spcCol="1270" anchor="t" anchorCtr="0">
          <a:noAutofit/>
        </a:bodyPr>
        <a:lstStyle/>
        <a:p>
          <a:pPr marL="285750" lvl="1" indent="-285750" algn="l" defTabSz="1778000">
            <a:lnSpc>
              <a:spcPct val="90000"/>
            </a:lnSpc>
            <a:spcBef>
              <a:spcPct val="0"/>
            </a:spcBef>
            <a:spcAft>
              <a:spcPct val="15000"/>
            </a:spcAft>
            <a:buChar char="••"/>
          </a:pPr>
          <a:r>
            <a:rPr lang="zh-CN" altLang="en-US" sz="4000" kern="1200" dirty="0" smtClean="0"/>
            <a:t>机器学习</a:t>
          </a:r>
          <a:r>
            <a:rPr lang="en-US" altLang="zh-CN" sz="4000" kern="1200" dirty="0" smtClean="0"/>
            <a:t>(</a:t>
          </a:r>
          <a:r>
            <a:rPr lang="zh-CN" altLang="en-US" sz="4000" kern="1200" dirty="0" smtClean="0"/>
            <a:t>分类器</a:t>
          </a:r>
          <a:r>
            <a:rPr lang="en-US" altLang="zh-CN" sz="4000" kern="1200" dirty="0" smtClean="0"/>
            <a:t>)</a:t>
          </a:r>
          <a:r>
            <a:rPr lang="zh-CN" altLang="en-US" sz="4000" kern="1200" dirty="0" smtClean="0"/>
            <a:t>基础原理</a:t>
          </a:r>
          <a:endParaRPr lang="zh-CN" altLang="en-US" sz="4000" kern="1200" dirty="0"/>
        </a:p>
        <a:p>
          <a:pPr marL="285750" lvl="1" indent="-285750" algn="l" defTabSz="1778000">
            <a:lnSpc>
              <a:spcPct val="90000"/>
            </a:lnSpc>
            <a:spcBef>
              <a:spcPct val="0"/>
            </a:spcBef>
            <a:spcAft>
              <a:spcPct val="15000"/>
            </a:spcAft>
            <a:buChar char="••"/>
          </a:pPr>
          <a:r>
            <a:rPr lang="zh-CN" altLang="en-US" sz="4000" kern="1200" dirty="0" smtClean="0"/>
            <a:t>文本挖掘方法入门</a:t>
          </a:r>
          <a:endParaRPr lang="zh-CN" altLang="en-US" sz="4000" kern="1200" dirty="0"/>
        </a:p>
        <a:p>
          <a:pPr marL="285750" lvl="1" indent="-285750" algn="l" defTabSz="1778000">
            <a:lnSpc>
              <a:spcPct val="90000"/>
            </a:lnSpc>
            <a:spcBef>
              <a:spcPct val="0"/>
            </a:spcBef>
            <a:spcAft>
              <a:spcPct val="15000"/>
            </a:spcAft>
            <a:buChar char="••"/>
          </a:pPr>
          <a:r>
            <a:rPr lang="zh-CN" altLang="en-US" sz="4000" kern="1200" dirty="0" smtClean="0"/>
            <a:t>网络结构分析方法入门</a:t>
          </a:r>
          <a:endParaRPr lang="zh-CN" altLang="en-US" sz="4000" kern="1200" dirty="0"/>
        </a:p>
      </dsp:txBody>
      <dsp:txXfrm>
        <a:off x="0" y="1205747"/>
        <a:ext cx="8229600" cy="3378375"/>
      </dsp:txXfrm>
    </dsp:sp>
    <dsp:sp modelId="{0906846D-B162-433A-97D0-D4044DEE67CF}">
      <dsp:nvSpPr>
        <dsp:cNvPr id="0" name=""/>
        <dsp:cNvSpPr/>
      </dsp:nvSpPr>
      <dsp:spPr>
        <a:xfrm>
          <a:off x="411480" y="246347"/>
          <a:ext cx="5760720" cy="191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2667000">
            <a:lnSpc>
              <a:spcPct val="90000"/>
            </a:lnSpc>
            <a:spcBef>
              <a:spcPct val="0"/>
            </a:spcBef>
            <a:spcAft>
              <a:spcPct val="35000"/>
            </a:spcAft>
          </a:pPr>
          <a:r>
            <a:rPr lang="en-US" altLang="zh-CN" sz="6000" kern="1200" dirty="0" smtClean="0"/>
            <a:t>Algorithm</a:t>
          </a:r>
          <a:endParaRPr lang="zh-CN" altLang="en-US" sz="6500" kern="1200" dirty="0"/>
        </a:p>
      </dsp:txBody>
      <dsp:txXfrm>
        <a:off x="505148" y="340015"/>
        <a:ext cx="5573384" cy="1731464"/>
      </dsp:txXfrm>
    </dsp:sp>
    <dsp:sp modelId="{35B04919-E45A-445B-8E33-878B767387DD}">
      <dsp:nvSpPr>
        <dsp:cNvPr id="0" name=""/>
        <dsp:cNvSpPr/>
      </dsp:nvSpPr>
      <dsp:spPr>
        <a:xfrm>
          <a:off x="0" y="5894523"/>
          <a:ext cx="8229600" cy="3378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1353820" rIns="638708" bIns="284480" numCol="1" spcCol="1270" anchor="t" anchorCtr="0">
          <a:noAutofit/>
        </a:bodyPr>
        <a:lstStyle/>
        <a:p>
          <a:pPr marL="285750" lvl="1" indent="-285750" algn="l" defTabSz="1778000">
            <a:lnSpc>
              <a:spcPct val="90000"/>
            </a:lnSpc>
            <a:spcBef>
              <a:spcPct val="0"/>
            </a:spcBef>
            <a:spcAft>
              <a:spcPct val="15000"/>
            </a:spcAft>
            <a:buChar char="••"/>
          </a:pPr>
          <a:r>
            <a:rPr lang="en-US" altLang="zh-CN" sz="4000" kern="1200" dirty="0" smtClean="0"/>
            <a:t>HTTP</a:t>
          </a:r>
          <a:r>
            <a:rPr lang="zh-CN" altLang="en-US" sz="4000" kern="1200" dirty="0" smtClean="0"/>
            <a:t>网络通信协议原理</a:t>
          </a:r>
          <a:endParaRPr lang="zh-CN" altLang="en-US" sz="4000" kern="1200" dirty="0"/>
        </a:p>
        <a:p>
          <a:pPr marL="285750" lvl="1" indent="-285750" algn="l" defTabSz="1778000">
            <a:lnSpc>
              <a:spcPct val="90000"/>
            </a:lnSpc>
            <a:spcBef>
              <a:spcPct val="0"/>
            </a:spcBef>
            <a:spcAft>
              <a:spcPct val="15000"/>
            </a:spcAft>
            <a:buChar char="••"/>
          </a:pPr>
          <a:r>
            <a:rPr lang="zh-CN" altLang="en-US" sz="4000" kern="1200" dirty="0" smtClean="0"/>
            <a:t>系统中进程间通信方法</a:t>
          </a:r>
          <a:endParaRPr lang="zh-CN" altLang="en-US" sz="4000" kern="1200" dirty="0"/>
        </a:p>
        <a:p>
          <a:pPr marL="285750" lvl="1" indent="-285750" algn="l" defTabSz="1778000">
            <a:lnSpc>
              <a:spcPct val="90000"/>
            </a:lnSpc>
            <a:spcBef>
              <a:spcPct val="0"/>
            </a:spcBef>
            <a:spcAft>
              <a:spcPct val="15000"/>
            </a:spcAft>
            <a:buChar char="••"/>
          </a:pPr>
          <a:r>
            <a:rPr lang="zh-CN" altLang="en-US" sz="4000" kern="1200" dirty="0" smtClean="0"/>
            <a:t>多语言混合开发</a:t>
          </a:r>
          <a:endParaRPr lang="zh-CN" altLang="en-US" sz="4000" kern="1200" dirty="0"/>
        </a:p>
      </dsp:txBody>
      <dsp:txXfrm>
        <a:off x="0" y="5894523"/>
        <a:ext cx="8229600" cy="3378375"/>
      </dsp:txXfrm>
    </dsp:sp>
    <dsp:sp modelId="{C6732B46-C6AA-48F3-A0C4-4ACA7A63178C}">
      <dsp:nvSpPr>
        <dsp:cNvPr id="0" name=""/>
        <dsp:cNvSpPr/>
      </dsp:nvSpPr>
      <dsp:spPr>
        <a:xfrm>
          <a:off x="411480" y="4935123"/>
          <a:ext cx="5760720" cy="191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2667000">
            <a:lnSpc>
              <a:spcPct val="90000"/>
            </a:lnSpc>
            <a:spcBef>
              <a:spcPct val="0"/>
            </a:spcBef>
            <a:spcAft>
              <a:spcPct val="35000"/>
            </a:spcAft>
          </a:pPr>
          <a:r>
            <a:rPr lang="en-US" altLang="zh-CN" sz="6000" kern="1200" dirty="0" smtClean="0"/>
            <a:t>Website</a:t>
          </a:r>
          <a:endParaRPr lang="zh-CN" altLang="en-US" sz="6500" kern="1200" dirty="0"/>
        </a:p>
      </dsp:txBody>
      <dsp:txXfrm>
        <a:off x="505148" y="5028791"/>
        <a:ext cx="5573384" cy="17314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Shape 4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43" name="Shape 4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9519327"/>
      </p:ext>
    </p:extLst>
  </p:cSld>
  <p:clrMap bg1="lt1" tx1="dk1" bg2="lt2" tx2="dk2" accent1="accent1" accent2="accent2" accent3="accent3" accent4="accent4" accent5="accent5" accent6="accent6" hlink="hlink" folHlink="folHlink"/>
  <p:notesStyle>
    <a:lvl1pPr defTabSz="457200">
      <a:lnSpc>
        <a:spcPct val="125000"/>
      </a:lnSpc>
      <a:defRPr sz="3200">
        <a:latin typeface="Avenir Roman"/>
        <a:ea typeface="Avenir Roman"/>
        <a:cs typeface="Avenir Roman"/>
        <a:sym typeface="Avenir Roman"/>
      </a:defRPr>
    </a:lvl1pPr>
    <a:lvl2pPr indent="228600" defTabSz="457200">
      <a:lnSpc>
        <a:spcPct val="125000"/>
      </a:lnSpc>
      <a:defRPr sz="3200">
        <a:latin typeface="Avenir Roman"/>
        <a:ea typeface="Avenir Roman"/>
        <a:cs typeface="Avenir Roman"/>
        <a:sym typeface="Avenir Roman"/>
      </a:defRPr>
    </a:lvl2pPr>
    <a:lvl3pPr indent="457200" defTabSz="457200">
      <a:lnSpc>
        <a:spcPct val="125000"/>
      </a:lnSpc>
      <a:defRPr sz="3200">
        <a:latin typeface="Avenir Roman"/>
        <a:ea typeface="Avenir Roman"/>
        <a:cs typeface="Avenir Roman"/>
        <a:sym typeface="Avenir Roman"/>
      </a:defRPr>
    </a:lvl3pPr>
    <a:lvl4pPr indent="685800" defTabSz="457200">
      <a:lnSpc>
        <a:spcPct val="125000"/>
      </a:lnSpc>
      <a:defRPr sz="3200">
        <a:latin typeface="Avenir Roman"/>
        <a:ea typeface="Avenir Roman"/>
        <a:cs typeface="Avenir Roman"/>
        <a:sym typeface="Avenir Roman"/>
      </a:defRPr>
    </a:lvl4pPr>
    <a:lvl5pPr indent="914400" defTabSz="457200">
      <a:lnSpc>
        <a:spcPct val="125000"/>
      </a:lnSpc>
      <a:defRPr sz="3200">
        <a:latin typeface="Avenir Roman"/>
        <a:ea typeface="Avenir Roman"/>
        <a:cs typeface="Avenir Roman"/>
        <a:sym typeface="Avenir Roman"/>
      </a:defRPr>
    </a:lvl5pPr>
    <a:lvl6pPr indent="1143000" defTabSz="457200">
      <a:lnSpc>
        <a:spcPct val="125000"/>
      </a:lnSpc>
      <a:defRPr sz="3200">
        <a:latin typeface="Avenir Roman"/>
        <a:ea typeface="Avenir Roman"/>
        <a:cs typeface="Avenir Roman"/>
        <a:sym typeface="Avenir Roman"/>
      </a:defRPr>
    </a:lvl6pPr>
    <a:lvl7pPr indent="1371600" defTabSz="457200">
      <a:lnSpc>
        <a:spcPct val="125000"/>
      </a:lnSpc>
      <a:defRPr sz="3200">
        <a:latin typeface="Avenir Roman"/>
        <a:ea typeface="Avenir Roman"/>
        <a:cs typeface="Avenir Roman"/>
        <a:sym typeface="Avenir Roman"/>
      </a:defRPr>
    </a:lvl7pPr>
    <a:lvl8pPr indent="1600200" defTabSz="457200">
      <a:lnSpc>
        <a:spcPct val="125000"/>
      </a:lnSpc>
      <a:defRPr sz="3200">
        <a:latin typeface="Avenir Roman"/>
        <a:ea typeface="Avenir Roman"/>
        <a:cs typeface="Avenir Roman"/>
        <a:sym typeface="Avenir Roman"/>
      </a:defRPr>
    </a:lvl8pPr>
    <a:lvl9pPr indent="1828800" defTabSz="457200">
      <a:lnSpc>
        <a:spcPct val="125000"/>
      </a:lnSpc>
      <a:defRPr sz="32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US" altLang="zh-CN" dirty="0"/>
              <a:t>We crawl</a:t>
            </a:r>
            <a:r>
              <a:rPr kumimoji="1" lang="en-US" altLang="zh-CN" baseline="0" dirty="0"/>
              <a:t> data from IEEE, ACM and other Academic conference website. And collaborate with other academic search engine, share data. Then we transform them to an unified academic data format. And then we can use many algorithm to process is, to extract information and visualize them.</a:t>
            </a:r>
            <a:endParaRPr kumimoji="1" lang="zh-CN" altLang="en-US" dirty="0"/>
          </a:p>
        </p:txBody>
      </p:sp>
    </p:spTree>
    <p:extLst>
      <p:ext uri="{BB962C8B-B14F-4D97-AF65-F5344CB8AC3E}">
        <p14:creationId xmlns:p14="http://schemas.microsoft.com/office/powerpoint/2010/main" val="157071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7" name="Shape 17"/>
          <p:cNvSpPr>
            <a:spLocks noGrp="1"/>
          </p:cNvSpPr>
          <p:nvPr>
            <p:ph type="title"/>
          </p:nvPr>
        </p:nvSpPr>
        <p:spPr>
          <a:xfrm>
            <a:off x="4387453" y="892969"/>
            <a:ext cx="7500939" cy="5607845"/>
          </a:xfrm>
          <a:prstGeom prst="rect">
            <a:avLst/>
          </a:prstGeom>
        </p:spPr>
        <p:txBody>
          <a:bodyPr anchor="b"/>
          <a:lstStyle>
            <a:lvl1pPr>
              <a:defRPr sz="8400"/>
            </a:lvl1pPr>
          </a:lstStyle>
          <a:p>
            <a:pPr lvl="0">
              <a:defRPr sz="1800"/>
            </a:pPr>
            <a:r>
              <a:rPr sz="8400"/>
              <a:t>Title Text</a:t>
            </a:r>
          </a:p>
        </p:txBody>
      </p:sp>
      <p:sp>
        <p:nvSpPr>
          <p:cNvPr id="18" name="Shape 18"/>
          <p:cNvSpPr>
            <a:spLocks noGrp="1"/>
          </p:cNvSpPr>
          <p:nvPr>
            <p:ph type="body" idx="1"/>
          </p:nvPr>
        </p:nvSpPr>
        <p:spPr>
          <a:xfrm>
            <a:off x="4387453" y="6697269"/>
            <a:ext cx="7500939" cy="5768579"/>
          </a:xfrm>
          <a:prstGeom prst="rect">
            <a:avLst/>
          </a:prstGeom>
        </p:spPr>
        <p:txBody>
          <a:bodyPr anchor="t"/>
          <a:lstStyle>
            <a:lvl1pPr marL="0" indent="0" algn="ctr">
              <a:spcBef>
                <a:spcPts val="0"/>
              </a:spcBef>
              <a:buSzTx/>
              <a:buNone/>
              <a:defRPr sz="4400"/>
            </a:lvl1pPr>
            <a:lvl2pPr marL="0" indent="228594" algn="ctr">
              <a:spcBef>
                <a:spcPts val="0"/>
              </a:spcBef>
              <a:buSzTx/>
              <a:buNone/>
              <a:defRPr sz="4400"/>
            </a:lvl2pPr>
            <a:lvl3pPr marL="0" indent="457189" algn="ctr">
              <a:spcBef>
                <a:spcPts val="0"/>
              </a:spcBef>
              <a:buSzTx/>
              <a:buNone/>
              <a:defRPr sz="4400"/>
            </a:lvl3pPr>
            <a:lvl4pPr marL="0" indent="685783" algn="ctr">
              <a:spcBef>
                <a:spcPts val="0"/>
              </a:spcBef>
              <a:buSzTx/>
              <a:buNone/>
              <a:defRPr sz="4400"/>
            </a:lvl4pPr>
            <a:lvl5pPr marL="0" indent="914378" algn="ctr">
              <a:spcBef>
                <a:spcPts val="0"/>
              </a:spcBef>
              <a:buSzTx/>
              <a:buNone/>
              <a:defRPr sz="4400"/>
            </a:lvl5pPr>
          </a:lstStyle>
          <a:p>
            <a:pPr lvl="0">
              <a:defRPr sz="1800"/>
            </a:pPr>
            <a:r>
              <a:rPr sz="4400"/>
              <a:t>Body Level One</a:t>
            </a:r>
          </a:p>
          <a:p>
            <a:pPr lvl="1">
              <a:defRPr sz="1800"/>
            </a:pPr>
            <a:r>
              <a:rPr sz="4400"/>
              <a:t>Body Level Two</a:t>
            </a:r>
          </a:p>
          <a:p>
            <a:pPr lvl="2">
              <a:defRPr sz="1800"/>
            </a:pPr>
            <a:r>
              <a:rPr sz="4400"/>
              <a:t>Body Level Three</a:t>
            </a:r>
          </a:p>
          <a:p>
            <a:pPr lvl="3">
              <a:defRPr sz="1800"/>
            </a:pPr>
            <a:r>
              <a:rPr sz="4400"/>
              <a:t>Body Level Four</a:t>
            </a:r>
          </a:p>
          <a:p>
            <a:pPr lvl="4">
              <a:defRPr sz="1800"/>
            </a:pPr>
            <a:r>
              <a:rPr sz="4400"/>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pPr lvl="0">
              <a:defRPr sz="1800"/>
            </a:pPr>
            <a:r>
              <a:rPr sz="11200"/>
              <a:t>Title Text</a:t>
            </a:r>
          </a:p>
        </p:txBody>
      </p:sp>
      <p:sp>
        <p:nvSpPr>
          <p:cNvPr id="25" name="Shape 25"/>
          <p:cNvSpPr>
            <a:spLocks noGrp="1"/>
          </p:cNvSpPr>
          <p:nvPr>
            <p:ph type="body" idx="1"/>
          </p:nvPr>
        </p:nvSpPr>
        <p:spPr>
          <a:prstGeom prst="rect">
            <a:avLst/>
          </a:prstGeom>
        </p:spPr>
        <p:txBody>
          <a:bodyPr/>
          <a:lstStyle/>
          <a:p>
            <a:pPr lvl="0">
              <a:defRPr sz="1800"/>
            </a:pPr>
            <a:r>
              <a:rPr sz="5000"/>
              <a:t>Body Level One</a:t>
            </a:r>
          </a:p>
          <a:p>
            <a:pPr lvl="1">
              <a:defRPr sz="1800"/>
            </a:pPr>
            <a:r>
              <a:rPr sz="5000"/>
              <a:t>Body Level Two</a:t>
            </a:r>
          </a:p>
          <a:p>
            <a:pPr lvl="2">
              <a:defRPr sz="1800"/>
            </a:pPr>
            <a:r>
              <a:rPr sz="5000"/>
              <a:t>Body Level Three</a:t>
            </a:r>
          </a:p>
          <a:p>
            <a:pPr lvl="3">
              <a:defRPr sz="1800"/>
            </a:pPr>
            <a:r>
              <a:rPr sz="5000"/>
              <a:t>Body Level Four</a:t>
            </a:r>
          </a:p>
          <a:p>
            <a:pPr lvl="4">
              <a:defRPr sz="1800"/>
            </a:pPr>
            <a:r>
              <a:rPr sz="5000"/>
              <a:t>Body Level Five</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pPr lvl="0">
              <a:defRPr sz="1800"/>
            </a:pPr>
            <a:r>
              <a:rPr sz="11200"/>
              <a:t>Title Text</a:t>
            </a:r>
          </a:p>
        </p:txBody>
      </p:sp>
      <p:sp>
        <p:nvSpPr>
          <p:cNvPr id="29" name="Shape 29"/>
          <p:cNvSpPr>
            <a:spLocks noGrp="1"/>
          </p:cNvSpPr>
          <p:nvPr>
            <p:ph type="body" idx="1"/>
          </p:nvPr>
        </p:nvSpPr>
        <p:spPr>
          <a:xfrm>
            <a:off x="4387453" y="3661171"/>
            <a:ext cx="7500939" cy="8840392"/>
          </a:xfrm>
          <a:prstGeom prst="rect">
            <a:avLst/>
          </a:prstGeom>
        </p:spPr>
        <p:txBody>
          <a:bodyPr/>
          <a:lstStyle>
            <a:lvl1pPr marL="465353" indent="-465353">
              <a:spcBef>
                <a:spcPts val="3200"/>
              </a:spcBef>
              <a:defRPr sz="3800"/>
            </a:lvl1pPr>
            <a:lvl2pPr marL="808244" indent="-465353">
              <a:spcBef>
                <a:spcPts val="3200"/>
              </a:spcBef>
              <a:defRPr sz="3800"/>
            </a:lvl2pPr>
            <a:lvl3pPr marL="1151135" indent="-465353">
              <a:spcBef>
                <a:spcPts val="3200"/>
              </a:spcBef>
              <a:defRPr sz="3800"/>
            </a:lvl3pPr>
            <a:lvl4pPr marL="1494027" indent="-465353">
              <a:spcBef>
                <a:spcPts val="3200"/>
              </a:spcBef>
              <a:defRPr sz="3800"/>
            </a:lvl4pPr>
            <a:lvl5pPr marL="1836918" indent="-465353">
              <a:spcBef>
                <a:spcPts val="3200"/>
              </a:spcBef>
              <a:defRPr sz="3800"/>
            </a:lvl5p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
        <p:nvSpPr>
          <p:cNvPr id="30" name="Shape 3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2" name="Shape 32"/>
          <p:cNvSpPr>
            <a:spLocks noGrp="1"/>
          </p:cNvSpPr>
          <p:nvPr>
            <p:ph type="body" idx="1"/>
          </p:nvPr>
        </p:nvSpPr>
        <p:spPr>
          <a:xfrm>
            <a:off x="4387455" y="1785937"/>
            <a:ext cx="15609095" cy="10144126"/>
          </a:xfrm>
          <a:prstGeom prst="rect">
            <a:avLst/>
          </a:prstGeom>
        </p:spPr>
        <p:txBody>
          <a:bodyPr/>
          <a:lstStyle/>
          <a:p>
            <a:pPr lvl="0">
              <a:defRPr sz="1800"/>
            </a:pPr>
            <a:r>
              <a:rPr sz="5000"/>
              <a:t>Body Level One</a:t>
            </a:r>
          </a:p>
          <a:p>
            <a:pPr lvl="1">
              <a:defRPr sz="1800"/>
            </a:pPr>
            <a:r>
              <a:rPr sz="5000"/>
              <a:t>Body Level Two</a:t>
            </a:r>
          </a:p>
          <a:p>
            <a:pPr lvl="2">
              <a:defRPr sz="1800"/>
            </a:pPr>
            <a:r>
              <a:rPr sz="5000"/>
              <a:t>Body Level Three</a:t>
            </a:r>
          </a:p>
          <a:p>
            <a:pPr lvl="3">
              <a:defRPr sz="1800"/>
            </a:pPr>
            <a:r>
              <a:rPr sz="5000"/>
              <a:t>Body Level Four</a:t>
            </a:r>
          </a:p>
          <a:p>
            <a:pPr lvl="4">
              <a:defRPr sz="1800"/>
            </a:pPr>
            <a:r>
              <a:rPr sz="50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35" name="Shape 3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39" name="Shape 3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19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197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5" y="625078"/>
            <a:ext cx="15609095" cy="303609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11200"/>
              <a:t>Title Text</a:t>
            </a:r>
          </a:p>
        </p:txBody>
      </p:sp>
      <p:sp>
        <p:nvSpPr>
          <p:cNvPr id="3" name="Shape 3"/>
          <p:cNvSpPr>
            <a:spLocks noGrp="1"/>
          </p:cNvSpPr>
          <p:nvPr>
            <p:ph type="body" idx="1"/>
          </p:nvPr>
        </p:nvSpPr>
        <p:spPr>
          <a:xfrm>
            <a:off x="4387455" y="3661171"/>
            <a:ext cx="15609095" cy="88403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5000"/>
              <a:t>Body Level One</a:t>
            </a:r>
          </a:p>
          <a:p>
            <a:pPr lvl="1">
              <a:defRPr sz="1800"/>
            </a:pPr>
            <a:r>
              <a:rPr sz="5000"/>
              <a:t>Body Level Two</a:t>
            </a:r>
          </a:p>
          <a:p>
            <a:pPr lvl="2">
              <a:defRPr sz="1800"/>
            </a:pPr>
            <a:r>
              <a:rPr sz="5000"/>
              <a:t>Body Level Three</a:t>
            </a:r>
          </a:p>
          <a:p>
            <a:pPr lvl="3">
              <a:defRPr sz="1800"/>
            </a:pPr>
            <a:r>
              <a:rPr sz="5000"/>
              <a:t>Body Level Four</a:t>
            </a:r>
          </a:p>
          <a:p>
            <a:pPr lvl="4">
              <a:defRPr sz="1800"/>
            </a:pPr>
            <a:r>
              <a:rPr sz="5000"/>
              <a:t>Body Level Five</a:t>
            </a:r>
          </a:p>
        </p:txBody>
      </p:sp>
      <p:sp>
        <p:nvSpPr>
          <p:cNvPr id="4" name="Shape 4"/>
          <p:cNvSpPr>
            <a:spLocks noGrp="1"/>
          </p:cNvSpPr>
          <p:nvPr>
            <p:ph type="sldNum" sz="quarter" idx="2"/>
          </p:nvPr>
        </p:nvSpPr>
        <p:spPr>
          <a:xfrm>
            <a:off x="11952241" y="13010555"/>
            <a:ext cx="461665" cy="369332"/>
          </a:xfrm>
          <a:prstGeom prst="rect">
            <a:avLst/>
          </a:prstGeom>
          <a:ln w="12700">
            <a:miter lim="400000"/>
          </a:ln>
        </p:spPr>
        <p:txBody>
          <a:bodyPr wrap="none" lIns="0" tIns="0" rIns="0" bIns="0">
            <a:spAutoFit/>
          </a:bodyPr>
          <a:lstStyle>
            <a:lvl1pPr>
              <a:defRPr sz="2400"/>
            </a:lvl1pPr>
          </a:lstStyle>
          <a:p>
            <a:pPr lvl="0"/>
            <a:fld id="{86CB4B4D-7CA3-9044-876B-883B54F8677D}" type="slidenum">
              <a:t>‹#›</a:t>
            </a:fld>
            <a:endParaRPr/>
          </a:p>
        </p:txBody>
      </p:sp>
      <p:pic>
        <p:nvPicPr>
          <p:cNvPr id="5" name="Picture 8" descr="红色系校徽标准版"/>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79388" y="152403"/>
            <a:ext cx="1841917" cy="184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4" r:id="rId2"/>
    <p:sldLayoutId id="2147483655" r:id="rId3"/>
    <p:sldLayoutId id="2147483656" r:id="rId4"/>
    <p:sldLayoutId id="2147483657" r:id="rId5"/>
    <p:sldLayoutId id="2147483658" r:id="rId6"/>
    <p:sldLayoutId id="2147483659" r:id="rId7"/>
    <p:sldLayoutId id="2147483662" r:id="rId8"/>
    <p:sldLayoutId id="2147483663" r:id="rId9"/>
  </p:sldLayoutIdLst>
  <p:transition spd="med"/>
  <p:hf hdr="0" ftr="0"/>
  <p:txStyles>
    <p:titleStyle>
      <a:lvl1pPr algn="ctr" defTabSz="584186">
        <a:defRPr sz="11200">
          <a:latin typeface="+mn-lt"/>
          <a:ea typeface="+mn-ea"/>
          <a:cs typeface="+mn-cs"/>
          <a:sym typeface="Helvetica Light"/>
        </a:defRPr>
      </a:lvl1pPr>
      <a:lvl2pPr indent="228594" algn="ctr" defTabSz="584186">
        <a:defRPr sz="11200">
          <a:latin typeface="+mn-lt"/>
          <a:ea typeface="+mn-ea"/>
          <a:cs typeface="+mn-cs"/>
          <a:sym typeface="Helvetica Light"/>
        </a:defRPr>
      </a:lvl2pPr>
      <a:lvl3pPr indent="457189" algn="ctr" defTabSz="584186">
        <a:defRPr sz="11200">
          <a:latin typeface="+mn-lt"/>
          <a:ea typeface="+mn-ea"/>
          <a:cs typeface="+mn-cs"/>
          <a:sym typeface="Helvetica Light"/>
        </a:defRPr>
      </a:lvl3pPr>
      <a:lvl4pPr indent="685783" algn="ctr" defTabSz="584186">
        <a:defRPr sz="11200">
          <a:latin typeface="+mn-lt"/>
          <a:ea typeface="+mn-ea"/>
          <a:cs typeface="+mn-cs"/>
          <a:sym typeface="Helvetica Light"/>
        </a:defRPr>
      </a:lvl4pPr>
      <a:lvl5pPr indent="914378" algn="ctr" defTabSz="584186">
        <a:defRPr sz="11200">
          <a:latin typeface="+mn-lt"/>
          <a:ea typeface="+mn-ea"/>
          <a:cs typeface="+mn-cs"/>
          <a:sym typeface="Helvetica Light"/>
        </a:defRPr>
      </a:lvl5pPr>
      <a:lvl6pPr indent="1142972" algn="ctr" defTabSz="584186">
        <a:defRPr sz="11200">
          <a:latin typeface="+mn-lt"/>
          <a:ea typeface="+mn-ea"/>
          <a:cs typeface="+mn-cs"/>
          <a:sym typeface="Helvetica Light"/>
        </a:defRPr>
      </a:lvl6pPr>
      <a:lvl7pPr indent="1371566" algn="ctr" defTabSz="584186">
        <a:defRPr sz="11200">
          <a:latin typeface="+mn-lt"/>
          <a:ea typeface="+mn-ea"/>
          <a:cs typeface="+mn-cs"/>
          <a:sym typeface="Helvetica Light"/>
        </a:defRPr>
      </a:lvl7pPr>
      <a:lvl8pPr indent="1600160" algn="ctr" defTabSz="584186">
        <a:defRPr sz="11200">
          <a:latin typeface="+mn-lt"/>
          <a:ea typeface="+mn-ea"/>
          <a:cs typeface="+mn-cs"/>
          <a:sym typeface="Helvetica Light"/>
        </a:defRPr>
      </a:lvl8pPr>
      <a:lvl9pPr indent="1828754" algn="ctr" defTabSz="584186">
        <a:defRPr sz="11200">
          <a:latin typeface="+mn-lt"/>
          <a:ea typeface="+mn-ea"/>
          <a:cs typeface="+mn-cs"/>
          <a:sym typeface="Helvetica Light"/>
        </a:defRPr>
      </a:lvl9pPr>
    </p:titleStyle>
    <p:bodyStyle>
      <a:lvl1pPr marL="617345" indent="-617345" defTabSz="584186">
        <a:spcBef>
          <a:spcPts val="4200"/>
        </a:spcBef>
        <a:buSzPct val="75000"/>
        <a:buChar char="•"/>
        <a:defRPr sz="5000">
          <a:latin typeface="+mn-lt"/>
          <a:ea typeface="+mn-ea"/>
          <a:cs typeface="+mn-cs"/>
          <a:sym typeface="Helvetica Light"/>
        </a:defRPr>
      </a:lvl1pPr>
      <a:lvl2pPr marL="1061834" indent="-617345" defTabSz="584186">
        <a:spcBef>
          <a:spcPts val="4200"/>
        </a:spcBef>
        <a:buSzPct val="75000"/>
        <a:buChar char="•"/>
        <a:defRPr sz="5000">
          <a:latin typeface="+mn-lt"/>
          <a:ea typeface="+mn-ea"/>
          <a:cs typeface="+mn-cs"/>
          <a:sym typeface="Helvetica Light"/>
        </a:defRPr>
      </a:lvl2pPr>
      <a:lvl3pPr marL="1506323" indent="-617345" defTabSz="584186">
        <a:spcBef>
          <a:spcPts val="4200"/>
        </a:spcBef>
        <a:buSzPct val="75000"/>
        <a:buChar char="•"/>
        <a:defRPr sz="5000">
          <a:latin typeface="+mn-lt"/>
          <a:ea typeface="+mn-ea"/>
          <a:cs typeface="+mn-cs"/>
          <a:sym typeface="Helvetica Light"/>
        </a:defRPr>
      </a:lvl3pPr>
      <a:lvl4pPr marL="1950812" indent="-617345" defTabSz="584186">
        <a:spcBef>
          <a:spcPts val="4200"/>
        </a:spcBef>
        <a:buSzPct val="75000"/>
        <a:buChar char="•"/>
        <a:defRPr sz="5000">
          <a:latin typeface="+mn-lt"/>
          <a:ea typeface="+mn-ea"/>
          <a:cs typeface="+mn-cs"/>
          <a:sym typeface="Helvetica Light"/>
        </a:defRPr>
      </a:lvl4pPr>
      <a:lvl5pPr marL="2395301" indent="-617345" defTabSz="584186">
        <a:spcBef>
          <a:spcPts val="4200"/>
        </a:spcBef>
        <a:buSzPct val="75000"/>
        <a:buChar char="•"/>
        <a:defRPr sz="5000">
          <a:latin typeface="+mn-lt"/>
          <a:ea typeface="+mn-ea"/>
          <a:cs typeface="+mn-cs"/>
          <a:sym typeface="Helvetica Light"/>
        </a:defRPr>
      </a:lvl5pPr>
      <a:lvl6pPr marL="2839790" indent="-617345" defTabSz="584186">
        <a:spcBef>
          <a:spcPts val="4200"/>
        </a:spcBef>
        <a:buSzPct val="75000"/>
        <a:buChar char="•"/>
        <a:defRPr sz="5000">
          <a:latin typeface="+mn-lt"/>
          <a:ea typeface="+mn-ea"/>
          <a:cs typeface="+mn-cs"/>
          <a:sym typeface="Helvetica Light"/>
        </a:defRPr>
      </a:lvl6pPr>
      <a:lvl7pPr marL="3284279" indent="-617345" defTabSz="584186">
        <a:spcBef>
          <a:spcPts val="4200"/>
        </a:spcBef>
        <a:buSzPct val="75000"/>
        <a:buChar char="•"/>
        <a:defRPr sz="5000">
          <a:latin typeface="+mn-lt"/>
          <a:ea typeface="+mn-ea"/>
          <a:cs typeface="+mn-cs"/>
          <a:sym typeface="Helvetica Light"/>
        </a:defRPr>
      </a:lvl7pPr>
      <a:lvl8pPr marL="3728768" indent="-617345" defTabSz="584186">
        <a:spcBef>
          <a:spcPts val="4200"/>
        </a:spcBef>
        <a:buSzPct val="75000"/>
        <a:buChar char="•"/>
        <a:defRPr sz="5000">
          <a:latin typeface="+mn-lt"/>
          <a:ea typeface="+mn-ea"/>
          <a:cs typeface="+mn-cs"/>
          <a:sym typeface="Helvetica Light"/>
        </a:defRPr>
      </a:lvl8pPr>
      <a:lvl9pPr marL="4173257" indent="-617345" defTabSz="584186">
        <a:spcBef>
          <a:spcPts val="4200"/>
        </a:spcBef>
        <a:buSzPct val="75000"/>
        <a:buChar char="•"/>
        <a:defRPr sz="5000">
          <a:latin typeface="+mn-lt"/>
          <a:ea typeface="+mn-ea"/>
          <a:cs typeface="+mn-cs"/>
          <a:sym typeface="Helvetica Light"/>
        </a:defRPr>
      </a:lvl9pPr>
    </p:bodyStyle>
    <p:otherStyle>
      <a:lvl1pPr algn="ctr" defTabSz="584186">
        <a:defRPr sz="2400">
          <a:solidFill>
            <a:schemeClr val="tx1"/>
          </a:solidFill>
          <a:latin typeface="+mn-lt"/>
          <a:ea typeface="+mn-ea"/>
          <a:cs typeface="+mn-cs"/>
          <a:sym typeface="Helvetica Light"/>
        </a:defRPr>
      </a:lvl1pPr>
      <a:lvl2pPr indent="228594" algn="ctr" defTabSz="584186">
        <a:defRPr sz="2400">
          <a:solidFill>
            <a:schemeClr val="tx1"/>
          </a:solidFill>
          <a:latin typeface="+mn-lt"/>
          <a:ea typeface="+mn-ea"/>
          <a:cs typeface="+mn-cs"/>
          <a:sym typeface="Helvetica Light"/>
        </a:defRPr>
      </a:lvl2pPr>
      <a:lvl3pPr indent="457189" algn="ctr" defTabSz="584186">
        <a:defRPr sz="2400">
          <a:solidFill>
            <a:schemeClr val="tx1"/>
          </a:solidFill>
          <a:latin typeface="+mn-lt"/>
          <a:ea typeface="+mn-ea"/>
          <a:cs typeface="+mn-cs"/>
          <a:sym typeface="Helvetica Light"/>
        </a:defRPr>
      </a:lvl3pPr>
      <a:lvl4pPr indent="685783" algn="ctr" defTabSz="584186">
        <a:defRPr sz="2400">
          <a:solidFill>
            <a:schemeClr val="tx1"/>
          </a:solidFill>
          <a:latin typeface="+mn-lt"/>
          <a:ea typeface="+mn-ea"/>
          <a:cs typeface="+mn-cs"/>
          <a:sym typeface="Helvetica Light"/>
        </a:defRPr>
      </a:lvl4pPr>
      <a:lvl5pPr indent="914378" algn="ctr" defTabSz="584186">
        <a:defRPr sz="2400">
          <a:solidFill>
            <a:schemeClr val="tx1"/>
          </a:solidFill>
          <a:latin typeface="+mn-lt"/>
          <a:ea typeface="+mn-ea"/>
          <a:cs typeface="+mn-cs"/>
          <a:sym typeface="Helvetica Light"/>
        </a:defRPr>
      </a:lvl5pPr>
      <a:lvl6pPr indent="1142972" algn="ctr" defTabSz="584186">
        <a:defRPr sz="2400">
          <a:solidFill>
            <a:schemeClr val="tx1"/>
          </a:solidFill>
          <a:latin typeface="+mn-lt"/>
          <a:ea typeface="+mn-ea"/>
          <a:cs typeface="+mn-cs"/>
          <a:sym typeface="Helvetica Light"/>
        </a:defRPr>
      </a:lvl6pPr>
      <a:lvl7pPr indent="1371566" algn="ctr" defTabSz="584186">
        <a:defRPr sz="2400">
          <a:solidFill>
            <a:schemeClr val="tx1"/>
          </a:solidFill>
          <a:latin typeface="+mn-lt"/>
          <a:ea typeface="+mn-ea"/>
          <a:cs typeface="+mn-cs"/>
          <a:sym typeface="Helvetica Light"/>
        </a:defRPr>
      </a:lvl7pPr>
      <a:lvl8pPr indent="1600160" algn="ctr" defTabSz="584186">
        <a:defRPr sz="2400">
          <a:solidFill>
            <a:schemeClr val="tx1"/>
          </a:solidFill>
          <a:latin typeface="+mn-lt"/>
          <a:ea typeface="+mn-ea"/>
          <a:cs typeface="+mn-cs"/>
          <a:sym typeface="Helvetica Light"/>
        </a:defRPr>
      </a:lvl8pPr>
      <a:lvl9pPr indent="1828754" algn="ctr" defTabSz="584186">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sldNum" sz="quarter" idx="2"/>
          </p:nvPr>
        </p:nvSpPr>
        <p:spPr>
          <a:xfrm>
            <a:off x="9079596" y="13010556"/>
            <a:ext cx="115416" cy="276999"/>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a:t>1</a:t>
            </a:fld>
            <a:endParaRPr/>
          </a:p>
        </p:txBody>
      </p:sp>
      <p:pic>
        <p:nvPicPr>
          <p:cNvPr id="154" name="Screen Shot 2015-10-07 at 11.19.00 PM.png"/>
          <p:cNvPicPr/>
          <p:nvPr/>
        </p:nvPicPr>
        <p:blipFill>
          <a:blip r:embed="rId3">
            <a:extLst/>
          </a:blip>
          <a:stretch>
            <a:fillRect/>
          </a:stretch>
        </p:blipFill>
        <p:spPr>
          <a:xfrm>
            <a:off x="1485900" y="3866667"/>
            <a:ext cx="11971565" cy="7392006"/>
          </a:xfrm>
          <a:prstGeom prst="rect">
            <a:avLst/>
          </a:prstGeom>
          <a:ln w="12700">
            <a:miter lim="400000"/>
          </a:ln>
        </p:spPr>
      </p:pic>
      <p:pic>
        <p:nvPicPr>
          <p:cNvPr id="155" name="Screen Shot 2015-10-07 at 11.22.43 PM.png"/>
          <p:cNvPicPr/>
          <p:nvPr/>
        </p:nvPicPr>
        <p:blipFill>
          <a:blip r:embed="rId4">
            <a:extLst/>
          </a:blip>
          <a:stretch>
            <a:fillRect/>
          </a:stretch>
        </p:blipFill>
        <p:spPr>
          <a:xfrm>
            <a:off x="15125700" y="3866667"/>
            <a:ext cx="6946900" cy="7189234"/>
          </a:xfrm>
          <a:prstGeom prst="rect">
            <a:avLst/>
          </a:prstGeom>
          <a:ln w="12700">
            <a:miter lim="400000"/>
          </a:ln>
        </p:spPr>
      </p:pic>
      <p:sp>
        <p:nvSpPr>
          <p:cNvPr id="8" name="Shape 148"/>
          <p:cNvSpPr>
            <a:spLocks noGrp="1"/>
          </p:cNvSpPr>
          <p:nvPr>
            <p:ph type="title"/>
          </p:nvPr>
        </p:nvSpPr>
        <p:spPr>
          <a:xfrm>
            <a:off x="4387453" y="625078"/>
            <a:ext cx="15609094" cy="3036094"/>
          </a:xfrm>
          <a:prstGeom prst="rect">
            <a:avLst/>
          </a:prstGeom>
        </p:spPr>
        <p:txBody>
          <a:bodyPr>
            <a:normAutofit/>
          </a:bodyPr>
          <a:lstStyle/>
          <a:p>
            <a:r>
              <a:rPr lang="en-US" sz="10100" dirty="0"/>
              <a:t>Academic Search Group</a:t>
            </a:r>
          </a:p>
        </p:txBody>
      </p:sp>
    </p:spTree>
    <p:extLst>
      <p:ext uri="{BB962C8B-B14F-4D97-AF65-F5344CB8AC3E}">
        <p14:creationId xmlns:p14="http://schemas.microsoft.com/office/powerpoint/2010/main" val="43762280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Task: visualization</a:t>
            </a:r>
            <a:endParaRPr lang="zh-CN" altLang="en-US" dirty="0"/>
          </a:p>
        </p:txBody>
      </p:sp>
      <p:sp>
        <p:nvSpPr>
          <p:cNvPr id="3" name="文本占位符 2"/>
          <p:cNvSpPr>
            <a:spLocks noGrp="1"/>
          </p:cNvSpPr>
          <p:nvPr>
            <p:ph type="body" idx="1"/>
          </p:nvPr>
        </p:nvSpPr>
        <p:spPr/>
        <p:txBody>
          <a:bodyPr/>
          <a:lstStyle/>
          <a:p>
            <a:r>
              <a:rPr lang="zh-CN" altLang="en-US" dirty="0" smtClean="0"/>
              <a:t>要求：要求学生通过上两个任务中实现的算法，预测数据库中所有的师生关系，之后将这些关系通过</a:t>
            </a:r>
            <a:r>
              <a:rPr lang="en-US" altLang="zh-CN" dirty="0" smtClean="0"/>
              <a:t>D3</a:t>
            </a:r>
            <a:r>
              <a:rPr lang="zh-CN" altLang="en-US" dirty="0" smtClean="0"/>
              <a:t>等</a:t>
            </a:r>
            <a:r>
              <a:rPr lang="en-US" altLang="zh-CN" dirty="0" smtClean="0"/>
              <a:t>JS</a:t>
            </a:r>
            <a:r>
              <a:rPr lang="zh-CN" altLang="en-US" dirty="0" smtClean="0"/>
              <a:t>库进行动态可视化，并实现一些与用户交互的功能。</a:t>
            </a:r>
            <a:endParaRPr lang="en-US" altLang="zh-CN" dirty="0" smtClean="0"/>
          </a:p>
          <a:p>
            <a:r>
              <a:rPr lang="zh-CN" altLang="en-US" dirty="0" smtClean="0"/>
              <a:t>目标：使学生了解如何更好的展示一些信息，进一步学习</a:t>
            </a:r>
            <a:r>
              <a:rPr lang="en-US" altLang="zh-CN" dirty="0" smtClean="0"/>
              <a:t>JS</a:t>
            </a:r>
            <a:r>
              <a:rPr lang="zh-CN" altLang="en-US" dirty="0" smtClean="0"/>
              <a:t>的用法并学习</a:t>
            </a:r>
            <a:r>
              <a:rPr lang="en-US" altLang="zh-CN" dirty="0" smtClean="0"/>
              <a:t>JS</a:t>
            </a:r>
            <a:r>
              <a:rPr lang="zh-CN" altLang="en-US" dirty="0" smtClean="0"/>
              <a:t>中的可视化库。</a:t>
            </a:r>
            <a:endParaRPr lang="en-US" altLang="zh-CN" dirty="0"/>
          </a:p>
          <a:p>
            <a:r>
              <a:rPr lang="zh-CN" altLang="en-US" dirty="0" smtClean="0"/>
              <a:t>时间：</a:t>
            </a:r>
            <a:r>
              <a:rPr lang="en-US" altLang="zh-CN" dirty="0"/>
              <a:t>2</a:t>
            </a:r>
            <a:r>
              <a:rPr lang="zh-CN" altLang="en-US" dirty="0" smtClean="0"/>
              <a:t>周</a:t>
            </a:r>
            <a:endParaRPr lang="zh-CN" altLang="en-US" dirty="0"/>
          </a:p>
        </p:txBody>
      </p:sp>
      <p:sp>
        <p:nvSpPr>
          <p:cNvPr id="4" name="灯片编号占位符 3"/>
          <p:cNvSpPr>
            <a:spLocks noGrp="1"/>
          </p:cNvSpPr>
          <p:nvPr>
            <p:ph type="sldNum" sz="quarter" idx="2"/>
          </p:nvPr>
        </p:nvSpPr>
        <p:spPr>
          <a:xfrm>
            <a:off x="12031416" y="13010554"/>
            <a:ext cx="307777" cy="369332"/>
          </a:xfrm>
        </p:spPr>
        <p:txBody>
          <a:bodyPr/>
          <a:lstStyle/>
          <a:p>
            <a:pPr lvl="0"/>
            <a:fld id="{86CB4B4D-7CA3-9044-876B-883B54F8677D}" type="slidenum">
              <a:rPr lang="en-US" altLang="zh-CN" smtClean="0"/>
              <a:t>10</a:t>
            </a:fld>
            <a:endParaRPr lang="zh-CN" altLang="en-US"/>
          </a:p>
        </p:txBody>
      </p:sp>
    </p:spTree>
    <p:extLst>
      <p:ext uri="{BB962C8B-B14F-4D97-AF65-F5344CB8AC3E}">
        <p14:creationId xmlns:p14="http://schemas.microsoft.com/office/powerpoint/2010/main" val="159459924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Final Project</a:t>
            </a:r>
            <a:endParaRPr lang="zh-CN" altLang="en-US" dirty="0"/>
          </a:p>
        </p:txBody>
      </p:sp>
      <p:sp>
        <p:nvSpPr>
          <p:cNvPr id="3" name="文本占位符 2"/>
          <p:cNvSpPr>
            <a:spLocks noGrp="1"/>
          </p:cNvSpPr>
          <p:nvPr>
            <p:ph type="body" idx="1"/>
          </p:nvPr>
        </p:nvSpPr>
        <p:spPr/>
        <p:txBody>
          <a:bodyPr/>
          <a:lstStyle/>
          <a:p>
            <a:r>
              <a:rPr lang="zh-CN" altLang="en-US" dirty="0" smtClean="0"/>
              <a:t>要求：要求学生将之前的所有模块组合成一个整体的简单的学术搜索网站，要求包含主页、搜索结果页面、论文页面、学者页面等，并在各个页面中可以有一些</a:t>
            </a:r>
            <a:r>
              <a:rPr lang="en-US" altLang="zh-CN" dirty="0" smtClean="0"/>
              <a:t>JS</a:t>
            </a:r>
            <a:r>
              <a:rPr lang="zh-CN" altLang="en-US" dirty="0" smtClean="0"/>
              <a:t>动画效果与可视化信息展示。</a:t>
            </a:r>
            <a:endParaRPr lang="en-US" altLang="zh-CN" dirty="0" smtClean="0"/>
          </a:p>
          <a:p>
            <a:r>
              <a:rPr lang="zh-CN" altLang="en-US" dirty="0" smtClean="0"/>
              <a:t>目标：使学生将本学期所有模块所学组合成一个整体。</a:t>
            </a:r>
            <a:endParaRPr lang="en-US" altLang="zh-CN" dirty="0"/>
          </a:p>
          <a:p>
            <a:r>
              <a:rPr lang="zh-CN" altLang="en-US" dirty="0" smtClean="0"/>
              <a:t>时间：</a:t>
            </a:r>
            <a:r>
              <a:rPr lang="en-US" altLang="zh-CN" dirty="0"/>
              <a:t>2</a:t>
            </a:r>
            <a:r>
              <a:rPr lang="zh-CN" altLang="en-US" dirty="0" smtClean="0"/>
              <a:t>周</a:t>
            </a:r>
            <a:endParaRPr lang="zh-CN" altLang="en-US" dirty="0"/>
          </a:p>
        </p:txBody>
      </p:sp>
      <p:sp>
        <p:nvSpPr>
          <p:cNvPr id="4" name="灯片编号占位符 3"/>
          <p:cNvSpPr>
            <a:spLocks noGrp="1"/>
          </p:cNvSpPr>
          <p:nvPr>
            <p:ph type="sldNum" sz="quarter" idx="2"/>
          </p:nvPr>
        </p:nvSpPr>
        <p:spPr>
          <a:xfrm>
            <a:off x="12031416" y="13010554"/>
            <a:ext cx="307777" cy="369332"/>
          </a:xfrm>
        </p:spPr>
        <p:txBody>
          <a:bodyPr/>
          <a:lstStyle/>
          <a:p>
            <a:pPr lvl="0"/>
            <a:fld id="{86CB4B4D-7CA3-9044-876B-883B54F8677D}" type="slidenum">
              <a:rPr lang="en-US" altLang="zh-CN" smtClean="0"/>
              <a:t>11</a:t>
            </a:fld>
            <a:endParaRPr lang="zh-CN" altLang="en-US"/>
          </a:p>
        </p:txBody>
      </p:sp>
    </p:spTree>
    <p:extLst>
      <p:ext uri="{BB962C8B-B14F-4D97-AF65-F5344CB8AC3E}">
        <p14:creationId xmlns:p14="http://schemas.microsoft.com/office/powerpoint/2010/main" val="306977413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整体时间安排</a:t>
            </a:r>
            <a:endParaRPr lang="zh-CN" altLang="en-US" dirty="0"/>
          </a:p>
        </p:txBody>
      </p:sp>
      <p:sp>
        <p:nvSpPr>
          <p:cNvPr id="3" name="文本占位符 2"/>
          <p:cNvSpPr>
            <a:spLocks noGrp="1"/>
          </p:cNvSpPr>
          <p:nvPr>
            <p:ph type="body" idx="1"/>
          </p:nvPr>
        </p:nvSpPr>
        <p:spPr/>
        <p:txBody>
          <a:bodyPr>
            <a:normAutofit fontScale="62500" lnSpcReduction="20000"/>
          </a:bodyPr>
          <a:lstStyle/>
          <a:p>
            <a:r>
              <a:rPr lang="en-US" altLang="zh-CN" dirty="0" smtClean="0"/>
              <a:t>1</a:t>
            </a:r>
            <a:r>
              <a:rPr lang="zh-CN" altLang="en-US" dirty="0" smtClean="0"/>
              <a:t>周：课程整体介绍</a:t>
            </a:r>
            <a:endParaRPr lang="en-US" altLang="zh-CN" dirty="0" smtClean="0"/>
          </a:p>
          <a:p>
            <a:r>
              <a:rPr lang="en-US" altLang="zh-CN" dirty="0" smtClean="0"/>
              <a:t>2-3</a:t>
            </a:r>
            <a:r>
              <a:rPr lang="zh-CN" altLang="en-US" dirty="0" smtClean="0"/>
              <a:t>周：</a:t>
            </a:r>
            <a:r>
              <a:rPr lang="en-US" altLang="zh-CN" dirty="0" smtClean="0"/>
              <a:t>storage task</a:t>
            </a:r>
          </a:p>
          <a:p>
            <a:r>
              <a:rPr lang="en-US" altLang="zh-CN" dirty="0" smtClean="0"/>
              <a:t>4-5</a:t>
            </a:r>
            <a:r>
              <a:rPr lang="zh-CN" altLang="en-US" dirty="0" smtClean="0"/>
              <a:t>周：</a:t>
            </a:r>
            <a:r>
              <a:rPr lang="en-US" altLang="zh-CN" dirty="0" smtClean="0"/>
              <a:t>backend task</a:t>
            </a:r>
          </a:p>
          <a:p>
            <a:r>
              <a:rPr lang="en-US" altLang="zh-CN" dirty="0"/>
              <a:t>6</a:t>
            </a:r>
            <a:r>
              <a:rPr lang="zh-CN" altLang="en-US" dirty="0" smtClean="0"/>
              <a:t>周：</a:t>
            </a:r>
            <a:r>
              <a:rPr lang="en-US" altLang="zh-CN" dirty="0" smtClean="0"/>
              <a:t>frontend task</a:t>
            </a:r>
          </a:p>
          <a:p>
            <a:r>
              <a:rPr lang="en-US" altLang="zh-CN" dirty="0"/>
              <a:t>7</a:t>
            </a:r>
            <a:r>
              <a:rPr lang="zh-CN" altLang="en-US" dirty="0" smtClean="0"/>
              <a:t>周：</a:t>
            </a:r>
            <a:r>
              <a:rPr lang="en-US" altLang="zh-CN" dirty="0" smtClean="0"/>
              <a:t>feature extraction task</a:t>
            </a:r>
          </a:p>
          <a:p>
            <a:r>
              <a:rPr lang="en-US" altLang="zh-CN" dirty="0" smtClean="0"/>
              <a:t>8-9</a:t>
            </a:r>
            <a:r>
              <a:rPr lang="zh-CN" altLang="en-US" dirty="0" smtClean="0"/>
              <a:t>周：</a:t>
            </a:r>
            <a:r>
              <a:rPr lang="en-US" altLang="zh-CN" dirty="0" smtClean="0"/>
              <a:t>train &amp;</a:t>
            </a:r>
            <a:r>
              <a:rPr lang="zh-CN" altLang="en-US" dirty="0" smtClean="0"/>
              <a:t> </a:t>
            </a:r>
            <a:r>
              <a:rPr lang="en-US" altLang="zh-CN" dirty="0" smtClean="0"/>
              <a:t>predict1 task</a:t>
            </a:r>
          </a:p>
          <a:p>
            <a:r>
              <a:rPr lang="en-US" altLang="zh-CN" dirty="0" smtClean="0"/>
              <a:t>10</a:t>
            </a:r>
            <a:r>
              <a:rPr lang="zh-CN" altLang="en-US" dirty="0" smtClean="0"/>
              <a:t>周：</a:t>
            </a:r>
            <a:r>
              <a:rPr lang="en-US" altLang="zh-CN" dirty="0"/>
              <a:t>train &amp;</a:t>
            </a:r>
            <a:r>
              <a:rPr lang="zh-CN" altLang="en-US" dirty="0"/>
              <a:t> </a:t>
            </a:r>
            <a:r>
              <a:rPr lang="en-US" altLang="zh-CN" dirty="0" smtClean="0"/>
              <a:t>predict2 </a:t>
            </a:r>
            <a:r>
              <a:rPr lang="en-US" altLang="zh-CN" dirty="0"/>
              <a:t>task</a:t>
            </a:r>
          </a:p>
          <a:p>
            <a:r>
              <a:rPr lang="en-US" altLang="zh-CN" dirty="0" smtClean="0"/>
              <a:t>11-12</a:t>
            </a:r>
            <a:r>
              <a:rPr lang="zh-CN" altLang="en-US" dirty="0" smtClean="0"/>
              <a:t>周：</a:t>
            </a:r>
            <a:r>
              <a:rPr lang="en-US" altLang="zh-CN" dirty="0" smtClean="0"/>
              <a:t>visualization task</a:t>
            </a:r>
          </a:p>
          <a:p>
            <a:r>
              <a:rPr lang="en-US" altLang="zh-CN" dirty="0" smtClean="0"/>
              <a:t>13-14</a:t>
            </a:r>
            <a:r>
              <a:rPr lang="zh-CN" altLang="en-US" dirty="0" smtClean="0"/>
              <a:t>周：</a:t>
            </a:r>
            <a:r>
              <a:rPr lang="en-US" altLang="zh-CN" dirty="0" smtClean="0"/>
              <a:t>final project</a:t>
            </a:r>
          </a:p>
          <a:p>
            <a:r>
              <a:rPr lang="en-US" altLang="zh-CN" dirty="0" smtClean="0"/>
              <a:t>15-16</a:t>
            </a:r>
            <a:r>
              <a:rPr lang="zh-CN" altLang="en-US" dirty="0" smtClean="0"/>
              <a:t>周：</a:t>
            </a:r>
            <a:r>
              <a:rPr lang="en-US" altLang="zh-CN" dirty="0" smtClean="0"/>
              <a:t>presentation</a:t>
            </a:r>
          </a:p>
        </p:txBody>
      </p:sp>
      <p:sp>
        <p:nvSpPr>
          <p:cNvPr id="4" name="灯片编号占位符 3"/>
          <p:cNvSpPr>
            <a:spLocks noGrp="1"/>
          </p:cNvSpPr>
          <p:nvPr>
            <p:ph type="sldNum" sz="quarter" idx="2"/>
          </p:nvPr>
        </p:nvSpPr>
        <p:spPr>
          <a:xfrm>
            <a:off x="12031416" y="13010554"/>
            <a:ext cx="307777" cy="369332"/>
          </a:xfrm>
        </p:spPr>
        <p:txBody>
          <a:bodyPr/>
          <a:lstStyle/>
          <a:p>
            <a:pPr lvl="0"/>
            <a:fld id="{86CB4B4D-7CA3-9044-876B-883B54F8677D}" type="slidenum">
              <a:rPr lang="en-US" altLang="zh-CN" smtClean="0"/>
              <a:t>12</a:t>
            </a:fld>
            <a:endParaRPr lang="zh-CN" altLang="en-US"/>
          </a:p>
        </p:txBody>
      </p:sp>
    </p:spTree>
    <p:extLst>
      <p:ext uri="{BB962C8B-B14F-4D97-AF65-F5344CB8AC3E}">
        <p14:creationId xmlns:p14="http://schemas.microsoft.com/office/powerpoint/2010/main" val="412683790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这门课能学到什么</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2"/>
          </p:nvPr>
        </p:nvSpPr>
        <p:spPr>
          <a:xfrm>
            <a:off x="12108360" y="13010554"/>
            <a:ext cx="153888" cy="369332"/>
          </a:xfrm>
        </p:spPr>
        <p:txBody>
          <a:bodyPr/>
          <a:lstStyle/>
          <a:p>
            <a:pPr lvl="0"/>
            <a:fld id="{86CB4B4D-7CA3-9044-876B-883B54F8677D}" type="slidenum">
              <a:rPr lang="en-US" altLang="zh-CN" smtClean="0"/>
              <a:t>2</a:t>
            </a:fld>
            <a:endParaRPr lang="zh-CN" altLang="en-US"/>
          </a:p>
        </p:txBody>
      </p:sp>
      <p:graphicFrame>
        <p:nvGraphicFramePr>
          <p:cNvPr id="5" name="图示 4"/>
          <p:cNvGraphicFramePr/>
          <p:nvPr>
            <p:extLst>
              <p:ext uri="{D42A27DB-BD31-4B8C-83A1-F6EECF244321}">
                <p14:modId xmlns:p14="http://schemas.microsoft.com/office/powerpoint/2010/main" val="1713994850"/>
              </p:ext>
            </p:extLst>
          </p:nvPr>
        </p:nvGraphicFramePr>
        <p:xfrm>
          <a:off x="3403600" y="3345854"/>
          <a:ext cx="8229600" cy="9519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4243831649"/>
              </p:ext>
            </p:extLst>
          </p:nvPr>
        </p:nvGraphicFramePr>
        <p:xfrm>
          <a:off x="12859148" y="3345854"/>
          <a:ext cx="8229600" cy="95192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0199302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课程作业任务与工具</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2"/>
          </p:nvPr>
        </p:nvSpPr>
        <p:spPr>
          <a:xfrm>
            <a:off x="12108360" y="13010554"/>
            <a:ext cx="153888" cy="369332"/>
          </a:xfrm>
        </p:spPr>
        <p:txBody>
          <a:bodyPr/>
          <a:lstStyle/>
          <a:p>
            <a:pPr lvl="0"/>
            <a:fld id="{86CB4B4D-7CA3-9044-876B-883B54F8677D}" type="slidenum">
              <a:rPr lang="en-US" altLang="zh-CN" smtClean="0"/>
              <a:t>3</a:t>
            </a:fld>
            <a:endParaRPr lang="zh-CN" altLang="en-US"/>
          </a:p>
        </p:txBody>
      </p:sp>
      <p:sp>
        <p:nvSpPr>
          <p:cNvPr id="6" name="圆角矩形 5"/>
          <p:cNvSpPr/>
          <p:nvPr/>
        </p:nvSpPr>
        <p:spPr>
          <a:xfrm>
            <a:off x="4769224" y="12096448"/>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data</a:t>
            </a:r>
            <a:endParaRPr lang="zh-CN" altLang="en-US" sz="3200" dirty="0">
              <a:solidFill>
                <a:srgbClr val="FFFFFF"/>
              </a:solidFill>
            </a:endParaRPr>
          </a:p>
        </p:txBody>
      </p:sp>
      <p:sp>
        <p:nvSpPr>
          <p:cNvPr id="7" name="圆角矩形 6"/>
          <p:cNvSpPr/>
          <p:nvPr/>
        </p:nvSpPr>
        <p:spPr>
          <a:xfrm>
            <a:off x="4769224" y="5327258"/>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visualization</a:t>
            </a:r>
            <a:endParaRPr lang="zh-CN" altLang="en-US" sz="3200" dirty="0">
              <a:solidFill>
                <a:srgbClr val="FFFFFF"/>
              </a:solidFill>
            </a:endParaRPr>
          </a:p>
        </p:txBody>
      </p:sp>
      <p:sp>
        <p:nvSpPr>
          <p:cNvPr id="8" name="圆角矩形 7"/>
          <p:cNvSpPr/>
          <p:nvPr/>
        </p:nvSpPr>
        <p:spPr>
          <a:xfrm>
            <a:off x="4769224" y="7366826"/>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algorithm</a:t>
            </a:r>
            <a:endParaRPr lang="zh-CN" altLang="en-US" sz="3200" dirty="0">
              <a:solidFill>
                <a:srgbClr val="FFFFFF"/>
              </a:solidFill>
            </a:endParaRPr>
          </a:p>
        </p:txBody>
      </p:sp>
      <p:sp>
        <p:nvSpPr>
          <p:cNvPr id="9" name="圆角矩形 8"/>
          <p:cNvSpPr/>
          <p:nvPr/>
        </p:nvSpPr>
        <p:spPr>
          <a:xfrm>
            <a:off x="4769224" y="10053743"/>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website</a:t>
            </a:r>
            <a:endParaRPr lang="zh-CN" altLang="en-US" sz="3200" dirty="0">
              <a:solidFill>
                <a:srgbClr val="FFFFFF"/>
              </a:solidFill>
            </a:endParaRPr>
          </a:p>
        </p:txBody>
      </p:sp>
      <p:sp>
        <p:nvSpPr>
          <p:cNvPr id="10" name="圆角矩形 9"/>
          <p:cNvSpPr/>
          <p:nvPr/>
        </p:nvSpPr>
        <p:spPr>
          <a:xfrm>
            <a:off x="17418424" y="12096449"/>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MySQL</a:t>
            </a:r>
            <a:endParaRPr lang="zh-CN" altLang="en-US" sz="3200" dirty="0">
              <a:solidFill>
                <a:srgbClr val="FFFFFF"/>
              </a:solidFill>
            </a:endParaRPr>
          </a:p>
        </p:txBody>
      </p:sp>
      <p:sp>
        <p:nvSpPr>
          <p:cNvPr id="11" name="圆角矩形 10"/>
          <p:cNvSpPr/>
          <p:nvPr/>
        </p:nvSpPr>
        <p:spPr>
          <a:xfrm>
            <a:off x="10626967" y="10758189"/>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backend</a:t>
            </a:r>
            <a:endParaRPr lang="zh-CN" altLang="en-US" sz="3200" dirty="0">
              <a:solidFill>
                <a:srgbClr val="FFFFFF"/>
              </a:solidFill>
            </a:endParaRPr>
          </a:p>
        </p:txBody>
      </p:sp>
      <p:sp>
        <p:nvSpPr>
          <p:cNvPr id="14" name="圆角矩形 13"/>
          <p:cNvSpPr/>
          <p:nvPr/>
        </p:nvSpPr>
        <p:spPr>
          <a:xfrm>
            <a:off x="10626967" y="12096449"/>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storage</a:t>
            </a:r>
            <a:endParaRPr lang="zh-CN" altLang="en-US" sz="3200" dirty="0">
              <a:solidFill>
                <a:srgbClr val="FFFFFF"/>
              </a:solidFill>
            </a:endParaRPr>
          </a:p>
        </p:txBody>
      </p:sp>
      <p:sp>
        <p:nvSpPr>
          <p:cNvPr id="15" name="圆角矩形 14"/>
          <p:cNvSpPr/>
          <p:nvPr/>
        </p:nvSpPr>
        <p:spPr>
          <a:xfrm>
            <a:off x="10626967" y="9349295"/>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frontend</a:t>
            </a:r>
            <a:endParaRPr lang="zh-CN" altLang="en-US" sz="3200" dirty="0">
              <a:solidFill>
                <a:srgbClr val="FFFFFF"/>
              </a:solidFill>
            </a:endParaRPr>
          </a:p>
        </p:txBody>
      </p:sp>
      <p:sp>
        <p:nvSpPr>
          <p:cNvPr id="16" name="圆角矩形 15"/>
          <p:cNvSpPr/>
          <p:nvPr/>
        </p:nvSpPr>
        <p:spPr>
          <a:xfrm>
            <a:off x="17418424" y="9066459"/>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JS</a:t>
            </a:r>
            <a:endParaRPr lang="zh-CN" altLang="en-US" sz="3200" dirty="0">
              <a:solidFill>
                <a:srgbClr val="FFFFFF"/>
              </a:solidFill>
            </a:endParaRPr>
          </a:p>
        </p:txBody>
      </p:sp>
      <p:sp>
        <p:nvSpPr>
          <p:cNvPr id="17" name="圆角矩形 16"/>
          <p:cNvSpPr/>
          <p:nvPr/>
        </p:nvSpPr>
        <p:spPr>
          <a:xfrm>
            <a:off x="17418424" y="10088435"/>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HTML</a:t>
            </a:r>
            <a:endParaRPr lang="zh-CN" altLang="en-US" sz="3200" dirty="0">
              <a:solidFill>
                <a:srgbClr val="FFFFFF"/>
              </a:solidFill>
            </a:endParaRPr>
          </a:p>
        </p:txBody>
      </p:sp>
      <p:sp>
        <p:nvSpPr>
          <p:cNvPr id="18" name="圆角矩形 17"/>
          <p:cNvSpPr/>
          <p:nvPr/>
        </p:nvSpPr>
        <p:spPr>
          <a:xfrm>
            <a:off x="17418424" y="11110412"/>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PHP</a:t>
            </a:r>
            <a:endParaRPr lang="zh-CN" altLang="en-US" sz="3200" dirty="0">
              <a:solidFill>
                <a:srgbClr val="FFFFFF"/>
              </a:solidFill>
            </a:endParaRPr>
          </a:p>
        </p:txBody>
      </p:sp>
      <p:sp>
        <p:nvSpPr>
          <p:cNvPr id="19" name="圆角矩形 18"/>
          <p:cNvSpPr/>
          <p:nvPr/>
        </p:nvSpPr>
        <p:spPr>
          <a:xfrm>
            <a:off x="10409227" y="6662378"/>
            <a:ext cx="335797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train &amp; predict</a:t>
            </a:r>
            <a:endParaRPr lang="zh-CN" altLang="en-US" sz="3200" dirty="0">
              <a:solidFill>
                <a:srgbClr val="FFFFFF"/>
              </a:solidFill>
            </a:endParaRPr>
          </a:p>
        </p:txBody>
      </p:sp>
      <p:sp>
        <p:nvSpPr>
          <p:cNvPr id="20" name="圆角矩形 19"/>
          <p:cNvSpPr/>
          <p:nvPr/>
        </p:nvSpPr>
        <p:spPr>
          <a:xfrm>
            <a:off x="10409227" y="8071272"/>
            <a:ext cx="335797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feature extract</a:t>
            </a:r>
            <a:endParaRPr lang="zh-CN" altLang="en-US" sz="3200" dirty="0">
              <a:solidFill>
                <a:srgbClr val="FFFFFF"/>
              </a:solidFill>
            </a:endParaRPr>
          </a:p>
        </p:txBody>
      </p:sp>
      <p:sp>
        <p:nvSpPr>
          <p:cNvPr id="21" name="圆角矩形 20"/>
          <p:cNvSpPr/>
          <p:nvPr/>
        </p:nvSpPr>
        <p:spPr>
          <a:xfrm>
            <a:off x="17418424" y="8071271"/>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python</a:t>
            </a:r>
            <a:endParaRPr lang="zh-CN" altLang="en-US" sz="3200" dirty="0">
              <a:solidFill>
                <a:srgbClr val="FFFFFF"/>
              </a:solidFill>
            </a:endParaRPr>
          </a:p>
        </p:txBody>
      </p:sp>
      <p:sp>
        <p:nvSpPr>
          <p:cNvPr id="22" name="圆角矩形 21"/>
          <p:cNvSpPr/>
          <p:nvPr/>
        </p:nvSpPr>
        <p:spPr>
          <a:xfrm>
            <a:off x="17418424" y="6389964"/>
            <a:ext cx="2922494" cy="124927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err="1">
                <a:solidFill>
                  <a:srgbClr val="FFFFFF"/>
                </a:solidFill>
              </a:rPr>
              <a:t>scikit</a:t>
            </a:r>
            <a:r>
              <a:rPr lang="en-US" altLang="zh-CN" sz="3200" dirty="0">
                <a:solidFill>
                  <a:srgbClr val="FFFFFF"/>
                </a:solidFill>
              </a:rPr>
              <a:t>-learn</a:t>
            </a:r>
          </a:p>
          <a:p>
            <a:pPr rtl="0" latinLnBrk="1" hangingPunct="0"/>
            <a:r>
              <a:rPr lang="en-US" altLang="zh-CN" sz="3200" dirty="0">
                <a:solidFill>
                  <a:srgbClr val="FFFFFF"/>
                </a:solidFill>
              </a:rPr>
              <a:t>&amp; </a:t>
            </a:r>
            <a:r>
              <a:rPr lang="en-US" altLang="zh-CN" sz="3200" dirty="0" err="1">
                <a:solidFill>
                  <a:srgbClr val="FFFFFF"/>
                </a:solidFill>
              </a:rPr>
              <a:t>tensorflow</a:t>
            </a:r>
            <a:endParaRPr lang="zh-CN" altLang="en-US" sz="3200" dirty="0">
              <a:solidFill>
                <a:srgbClr val="FFFFFF"/>
              </a:solidFill>
            </a:endParaRPr>
          </a:p>
        </p:txBody>
      </p:sp>
      <p:sp>
        <p:nvSpPr>
          <p:cNvPr id="23" name="圆角矩形 22"/>
          <p:cNvSpPr/>
          <p:nvPr/>
        </p:nvSpPr>
        <p:spPr>
          <a:xfrm>
            <a:off x="10409227" y="5054842"/>
            <a:ext cx="3357974" cy="124927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dynamic</a:t>
            </a:r>
          </a:p>
          <a:p>
            <a:pPr rtl="0" latinLnBrk="1" hangingPunct="0"/>
            <a:r>
              <a:rPr lang="en-US" altLang="zh-CN" sz="3200" dirty="0">
                <a:solidFill>
                  <a:srgbClr val="FFFFFF"/>
                </a:solidFill>
              </a:rPr>
              <a:t>visualization</a:t>
            </a:r>
            <a:endParaRPr lang="zh-CN" altLang="en-US" sz="3200" dirty="0">
              <a:solidFill>
                <a:srgbClr val="FFFFFF"/>
              </a:solidFill>
            </a:endParaRPr>
          </a:p>
        </p:txBody>
      </p:sp>
      <p:sp>
        <p:nvSpPr>
          <p:cNvPr id="24" name="圆角矩形 23"/>
          <p:cNvSpPr/>
          <p:nvPr/>
        </p:nvSpPr>
        <p:spPr>
          <a:xfrm>
            <a:off x="17418424" y="5359508"/>
            <a:ext cx="2922494" cy="704447"/>
          </a:xfrm>
          <a:prstGeom prst="roundRect">
            <a:avLst/>
          </a:prstGeom>
          <a:blipFill rotWithShape="1">
            <a:blip r:embed="rId2"/>
            <a:srcRect/>
            <a:tile tx="0" ty="0" sx="100000" sy="100000" flip="none" algn="tl"/>
          </a:blipFill>
          <a:ln w="12700" cap="flat">
            <a:noFill/>
            <a:miter lim="400000"/>
          </a:ln>
          <a:effectLst>
            <a:outerShdw blurRad="508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rtl="0" latinLnBrk="1" hangingPunct="0"/>
            <a:r>
              <a:rPr lang="en-US" altLang="zh-CN" sz="3200" dirty="0">
                <a:solidFill>
                  <a:srgbClr val="FFFFFF"/>
                </a:solidFill>
              </a:rPr>
              <a:t>JS &amp; D3</a:t>
            </a:r>
            <a:endParaRPr lang="zh-CN" altLang="en-US" sz="3200" dirty="0">
              <a:solidFill>
                <a:srgbClr val="FFFFFF"/>
              </a:solidFill>
            </a:endParaRPr>
          </a:p>
        </p:txBody>
      </p:sp>
      <p:cxnSp>
        <p:nvCxnSpPr>
          <p:cNvPr id="26" name="直接箭头连接符 25"/>
          <p:cNvCxnSpPr>
            <a:stCxn id="7" idx="3"/>
            <a:endCxn id="23" idx="1"/>
          </p:cNvCxnSpPr>
          <p:nvPr/>
        </p:nvCxnSpPr>
        <p:spPr>
          <a:xfrm flipV="1">
            <a:off x="7691719" y="5679481"/>
            <a:ext cx="2717509" cy="1"/>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直接箭头连接符 27"/>
          <p:cNvCxnSpPr>
            <a:stCxn id="19" idx="3"/>
            <a:endCxn id="22" idx="1"/>
          </p:cNvCxnSpPr>
          <p:nvPr/>
        </p:nvCxnSpPr>
        <p:spPr>
          <a:xfrm>
            <a:off x="13767202" y="7014602"/>
            <a:ext cx="3651223" cy="1"/>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9" name="直接箭头连接符 28"/>
          <p:cNvCxnSpPr>
            <a:stCxn id="8" idx="3"/>
            <a:endCxn id="20" idx="1"/>
          </p:cNvCxnSpPr>
          <p:nvPr/>
        </p:nvCxnSpPr>
        <p:spPr>
          <a:xfrm>
            <a:off x="7691719" y="7719049"/>
            <a:ext cx="2717509" cy="704446"/>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直接箭头连接符 29"/>
          <p:cNvCxnSpPr>
            <a:stCxn id="8" idx="3"/>
            <a:endCxn id="19" idx="1"/>
          </p:cNvCxnSpPr>
          <p:nvPr/>
        </p:nvCxnSpPr>
        <p:spPr>
          <a:xfrm flipV="1">
            <a:off x="7691719" y="7014601"/>
            <a:ext cx="2717509" cy="704448"/>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1" name="直接箭头连接符 30"/>
          <p:cNvCxnSpPr>
            <a:stCxn id="23" idx="3"/>
            <a:endCxn id="24" idx="1"/>
          </p:cNvCxnSpPr>
          <p:nvPr/>
        </p:nvCxnSpPr>
        <p:spPr>
          <a:xfrm>
            <a:off x="13767202" y="5679481"/>
            <a:ext cx="3651223" cy="32251"/>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0" name="直接箭头连接符 39"/>
          <p:cNvCxnSpPr>
            <a:stCxn id="11" idx="3"/>
            <a:endCxn id="17" idx="1"/>
          </p:cNvCxnSpPr>
          <p:nvPr/>
        </p:nvCxnSpPr>
        <p:spPr>
          <a:xfrm flipV="1">
            <a:off x="13549462" y="10440658"/>
            <a:ext cx="3868963" cy="669754"/>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1" name="直接箭头连接符 40"/>
          <p:cNvCxnSpPr>
            <a:stCxn id="11" idx="3"/>
          </p:cNvCxnSpPr>
          <p:nvPr/>
        </p:nvCxnSpPr>
        <p:spPr>
          <a:xfrm>
            <a:off x="13549462" y="11110412"/>
            <a:ext cx="3868965" cy="352224"/>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2" name="直接箭头连接符 41"/>
          <p:cNvCxnSpPr>
            <a:stCxn id="15" idx="3"/>
            <a:endCxn id="17" idx="1"/>
          </p:cNvCxnSpPr>
          <p:nvPr/>
        </p:nvCxnSpPr>
        <p:spPr>
          <a:xfrm>
            <a:off x="13549462" y="9701518"/>
            <a:ext cx="3868963" cy="73914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3" name="直接箭头连接符 42"/>
          <p:cNvCxnSpPr>
            <a:stCxn id="15" idx="3"/>
            <a:endCxn id="16" idx="1"/>
          </p:cNvCxnSpPr>
          <p:nvPr/>
        </p:nvCxnSpPr>
        <p:spPr>
          <a:xfrm flipV="1">
            <a:off x="13549462" y="9418682"/>
            <a:ext cx="3868963" cy="282836"/>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4" name="直接箭头连接符 43"/>
          <p:cNvCxnSpPr>
            <a:stCxn id="9" idx="3"/>
            <a:endCxn id="11" idx="1"/>
          </p:cNvCxnSpPr>
          <p:nvPr/>
        </p:nvCxnSpPr>
        <p:spPr>
          <a:xfrm>
            <a:off x="7691719" y="10405966"/>
            <a:ext cx="2935249" cy="704446"/>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5" name="直接箭头连接符 44"/>
          <p:cNvCxnSpPr>
            <a:stCxn id="9" idx="3"/>
            <a:endCxn id="15" idx="1"/>
          </p:cNvCxnSpPr>
          <p:nvPr/>
        </p:nvCxnSpPr>
        <p:spPr>
          <a:xfrm flipV="1">
            <a:off x="7691719" y="9701518"/>
            <a:ext cx="2935249" cy="704448"/>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6" name="直接箭头连接符 45"/>
          <p:cNvCxnSpPr>
            <a:stCxn id="20" idx="3"/>
            <a:endCxn id="21" idx="1"/>
          </p:cNvCxnSpPr>
          <p:nvPr/>
        </p:nvCxnSpPr>
        <p:spPr>
          <a:xfrm flipV="1">
            <a:off x="13767202" y="8423495"/>
            <a:ext cx="3651223" cy="1"/>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61" name="直接箭头连接符 60"/>
          <p:cNvCxnSpPr>
            <a:stCxn id="14" idx="3"/>
            <a:endCxn id="10" idx="1"/>
          </p:cNvCxnSpPr>
          <p:nvPr/>
        </p:nvCxnSpPr>
        <p:spPr>
          <a:xfrm>
            <a:off x="13549462" y="12448672"/>
            <a:ext cx="3868963" cy="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62" name="直接箭头连接符 61"/>
          <p:cNvCxnSpPr>
            <a:stCxn id="6" idx="3"/>
            <a:endCxn id="14" idx="1"/>
          </p:cNvCxnSpPr>
          <p:nvPr/>
        </p:nvCxnSpPr>
        <p:spPr>
          <a:xfrm>
            <a:off x="7691719" y="12448672"/>
            <a:ext cx="2935249" cy="1"/>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8" name="文本框 67"/>
          <p:cNvSpPr txBox="1"/>
          <p:nvPr/>
        </p:nvSpPr>
        <p:spPr>
          <a:xfrm>
            <a:off x="5517137" y="3871880"/>
            <a:ext cx="1426673" cy="9137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rtl="0" latinLnBrk="1" hangingPunct="0"/>
            <a:r>
              <a:rPr lang="en-US" altLang="zh-CN" dirty="0">
                <a:solidFill>
                  <a:srgbClr val="000000"/>
                </a:solidFill>
              </a:rPr>
              <a:t>Part</a:t>
            </a:r>
            <a:endParaRPr lang="zh-CN" altLang="en-US" dirty="0">
              <a:solidFill>
                <a:srgbClr val="000000"/>
              </a:solidFill>
            </a:endParaRPr>
          </a:p>
        </p:txBody>
      </p:sp>
      <p:sp>
        <p:nvSpPr>
          <p:cNvPr id="69" name="文本框 68"/>
          <p:cNvSpPr txBox="1"/>
          <p:nvPr/>
        </p:nvSpPr>
        <p:spPr>
          <a:xfrm>
            <a:off x="11469736" y="3870835"/>
            <a:ext cx="1426673" cy="9137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rtl="0" latinLnBrk="1" hangingPunct="0"/>
            <a:r>
              <a:rPr lang="en-US" altLang="zh-CN" dirty="0">
                <a:solidFill>
                  <a:srgbClr val="000000"/>
                </a:solidFill>
              </a:rPr>
              <a:t>Task</a:t>
            </a:r>
            <a:endParaRPr lang="zh-CN" altLang="en-US" dirty="0">
              <a:solidFill>
                <a:srgbClr val="000000"/>
              </a:solidFill>
            </a:endParaRPr>
          </a:p>
        </p:txBody>
      </p:sp>
      <p:sp>
        <p:nvSpPr>
          <p:cNvPr id="70" name="文本框 69"/>
          <p:cNvSpPr txBox="1"/>
          <p:nvPr/>
        </p:nvSpPr>
        <p:spPr>
          <a:xfrm>
            <a:off x="18166337" y="3871880"/>
            <a:ext cx="1426673" cy="9137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rtl="0" latinLnBrk="1" hangingPunct="0"/>
            <a:r>
              <a:rPr lang="en-US" altLang="zh-CN" dirty="0">
                <a:solidFill>
                  <a:srgbClr val="000000"/>
                </a:solidFill>
              </a:rPr>
              <a:t>Tool</a:t>
            </a:r>
            <a:endParaRPr lang="zh-CN" altLang="en-US" dirty="0">
              <a:solidFill>
                <a:srgbClr val="000000"/>
              </a:solidFill>
            </a:endParaRPr>
          </a:p>
        </p:txBody>
      </p:sp>
    </p:spTree>
    <p:extLst>
      <p:ext uri="{BB962C8B-B14F-4D97-AF65-F5344CB8AC3E}">
        <p14:creationId xmlns:p14="http://schemas.microsoft.com/office/powerpoint/2010/main" val="383690226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 storage</a:t>
            </a:r>
            <a:endParaRPr lang="zh-CN" altLang="en-US" dirty="0"/>
          </a:p>
        </p:txBody>
      </p:sp>
      <p:sp>
        <p:nvSpPr>
          <p:cNvPr id="3" name="文本占位符 2"/>
          <p:cNvSpPr>
            <a:spLocks noGrp="1"/>
          </p:cNvSpPr>
          <p:nvPr>
            <p:ph type="body" idx="1"/>
          </p:nvPr>
        </p:nvSpPr>
        <p:spPr/>
        <p:txBody>
          <a:bodyPr/>
          <a:lstStyle/>
          <a:p>
            <a:r>
              <a:rPr lang="zh-CN" altLang="en-US" dirty="0" smtClean="0"/>
              <a:t>要求：我们提供文本形式存储的数据，要求学生设计数据库各个表的结构</a:t>
            </a:r>
            <a:r>
              <a:rPr lang="en-US" altLang="zh-CN" dirty="0" smtClean="0"/>
              <a:t>(schema)</a:t>
            </a:r>
            <a:r>
              <a:rPr lang="zh-CN" altLang="en-US" dirty="0" smtClean="0"/>
              <a:t>，并将文本数据导入数据库中。</a:t>
            </a:r>
            <a:endParaRPr lang="en-US" altLang="zh-CN" dirty="0" smtClean="0"/>
          </a:p>
          <a:p>
            <a:r>
              <a:rPr lang="zh-CN" altLang="en-US" dirty="0" smtClean="0"/>
              <a:t>目标：使学生了解数据库的基本原理，掌握数据库的基础用法</a:t>
            </a:r>
            <a:endParaRPr lang="en-US" altLang="zh-CN" dirty="0"/>
          </a:p>
          <a:p>
            <a:r>
              <a:rPr lang="zh-CN" altLang="en-US" dirty="0" smtClean="0"/>
              <a:t>时间：</a:t>
            </a:r>
            <a:r>
              <a:rPr lang="en-US" altLang="zh-CN" dirty="0" smtClean="0"/>
              <a:t>2</a:t>
            </a:r>
            <a:r>
              <a:rPr lang="zh-CN" altLang="en-US" dirty="0" smtClean="0"/>
              <a:t>周</a:t>
            </a:r>
            <a:endParaRPr lang="zh-CN" altLang="en-US" dirty="0"/>
          </a:p>
        </p:txBody>
      </p:sp>
      <p:sp>
        <p:nvSpPr>
          <p:cNvPr id="4" name="灯片编号占位符 3"/>
          <p:cNvSpPr>
            <a:spLocks noGrp="1"/>
          </p:cNvSpPr>
          <p:nvPr>
            <p:ph type="sldNum" sz="quarter" idx="2"/>
          </p:nvPr>
        </p:nvSpPr>
        <p:spPr>
          <a:xfrm>
            <a:off x="12108360" y="13010554"/>
            <a:ext cx="153888" cy="369332"/>
          </a:xfrm>
        </p:spPr>
        <p:txBody>
          <a:bodyPr/>
          <a:lstStyle/>
          <a:p>
            <a:pPr lvl="0"/>
            <a:fld id="{86CB4B4D-7CA3-9044-876B-883B54F8677D}" type="slidenum">
              <a:rPr lang="en-US" altLang="zh-CN" smtClean="0"/>
              <a:t>4</a:t>
            </a:fld>
            <a:endParaRPr lang="zh-CN" altLang="en-US"/>
          </a:p>
        </p:txBody>
      </p:sp>
    </p:spTree>
    <p:extLst>
      <p:ext uri="{BB962C8B-B14F-4D97-AF65-F5344CB8AC3E}">
        <p14:creationId xmlns:p14="http://schemas.microsoft.com/office/powerpoint/2010/main" val="158020830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 backend</a:t>
            </a:r>
            <a:endParaRPr lang="zh-CN" altLang="en-US" dirty="0"/>
          </a:p>
        </p:txBody>
      </p:sp>
      <p:sp>
        <p:nvSpPr>
          <p:cNvPr id="3" name="文本占位符 2"/>
          <p:cNvSpPr>
            <a:spLocks noGrp="1"/>
          </p:cNvSpPr>
          <p:nvPr>
            <p:ph type="body" idx="1"/>
          </p:nvPr>
        </p:nvSpPr>
        <p:spPr/>
        <p:txBody>
          <a:bodyPr/>
          <a:lstStyle/>
          <a:p>
            <a:r>
              <a:rPr lang="zh-CN" altLang="en-US" dirty="0" smtClean="0"/>
              <a:t>要求：搭建以</a:t>
            </a:r>
            <a:r>
              <a:rPr lang="en-US" altLang="zh-CN" dirty="0" smtClean="0"/>
              <a:t>PHP</a:t>
            </a:r>
            <a:r>
              <a:rPr lang="zh-CN" altLang="en-US" dirty="0" smtClean="0"/>
              <a:t>为核心的网站后端环境，学习基本的通过</a:t>
            </a:r>
            <a:r>
              <a:rPr lang="en-US" altLang="zh-CN" dirty="0" smtClean="0"/>
              <a:t>PHP</a:t>
            </a:r>
            <a:r>
              <a:rPr lang="zh-CN" altLang="en-US" dirty="0" smtClean="0"/>
              <a:t>与</a:t>
            </a:r>
            <a:r>
              <a:rPr lang="en-US" altLang="zh-CN" dirty="0" smtClean="0"/>
              <a:t>HTML</a:t>
            </a:r>
            <a:r>
              <a:rPr lang="zh-CN" altLang="en-US" dirty="0" smtClean="0"/>
              <a:t>两个语言搭建静态网站的方法，并连接</a:t>
            </a:r>
            <a:r>
              <a:rPr lang="en-US" altLang="zh-CN" dirty="0" err="1" smtClean="0"/>
              <a:t>mysql</a:t>
            </a:r>
            <a:r>
              <a:rPr lang="zh-CN" altLang="en-US" dirty="0" smtClean="0"/>
              <a:t>数据库实现一些简单的功能。</a:t>
            </a:r>
            <a:endParaRPr lang="en-US" altLang="zh-CN" dirty="0" smtClean="0"/>
          </a:p>
          <a:p>
            <a:r>
              <a:rPr lang="zh-CN" altLang="en-US" dirty="0" smtClean="0"/>
              <a:t>目标：使学生了解网站的基本工作原理，并掌握基础的建站方法与连接网站与数据库的方法。</a:t>
            </a:r>
            <a:endParaRPr lang="en-US" altLang="zh-CN" dirty="0" smtClean="0"/>
          </a:p>
          <a:p>
            <a:r>
              <a:rPr lang="zh-CN" altLang="en-US" dirty="0" smtClean="0"/>
              <a:t>时间：</a:t>
            </a:r>
            <a:r>
              <a:rPr lang="en-US" altLang="zh-CN" dirty="0" smtClean="0"/>
              <a:t>2</a:t>
            </a:r>
            <a:r>
              <a:rPr lang="zh-CN" altLang="en-US" dirty="0" smtClean="0"/>
              <a:t>周</a:t>
            </a:r>
            <a:endParaRPr lang="zh-CN" altLang="en-US" dirty="0"/>
          </a:p>
        </p:txBody>
      </p:sp>
      <p:sp>
        <p:nvSpPr>
          <p:cNvPr id="4" name="灯片编号占位符 3"/>
          <p:cNvSpPr>
            <a:spLocks noGrp="1"/>
          </p:cNvSpPr>
          <p:nvPr>
            <p:ph type="sldNum" sz="quarter" idx="2"/>
          </p:nvPr>
        </p:nvSpPr>
        <p:spPr>
          <a:xfrm>
            <a:off x="12108360" y="13010554"/>
            <a:ext cx="153888" cy="369332"/>
          </a:xfrm>
        </p:spPr>
        <p:txBody>
          <a:bodyPr/>
          <a:lstStyle/>
          <a:p>
            <a:pPr lvl="0"/>
            <a:fld id="{86CB4B4D-7CA3-9044-876B-883B54F8677D}" type="slidenum">
              <a:rPr lang="en-US" altLang="zh-CN" smtClean="0"/>
              <a:t>5</a:t>
            </a:fld>
            <a:endParaRPr lang="zh-CN" altLang="en-US"/>
          </a:p>
        </p:txBody>
      </p:sp>
    </p:spTree>
    <p:extLst>
      <p:ext uri="{BB962C8B-B14F-4D97-AF65-F5344CB8AC3E}">
        <p14:creationId xmlns:p14="http://schemas.microsoft.com/office/powerpoint/2010/main" val="339395623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 frontend</a:t>
            </a:r>
            <a:endParaRPr lang="zh-CN" altLang="en-US" dirty="0"/>
          </a:p>
        </p:txBody>
      </p:sp>
      <p:sp>
        <p:nvSpPr>
          <p:cNvPr id="3" name="文本占位符 2"/>
          <p:cNvSpPr>
            <a:spLocks noGrp="1"/>
          </p:cNvSpPr>
          <p:nvPr>
            <p:ph type="body" idx="1"/>
          </p:nvPr>
        </p:nvSpPr>
        <p:spPr/>
        <p:txBody>
          <a:bodyPr/>
          <a:lstStyle/>
          <a:p>
            <a:r>
              <a:rPr lang="zh-CN" altLang="en-US" dirty="0" smtClean="0"/>
              <a:t>要求：要求学生通过</a:t>
            </a:r>
            <a:r>
              <a:rPr lang="en-US" altLang="zh-CN" dirty="0" smtClean="0"/>
              <a:t>JS</a:t>
            </a:r>
            <a:r>
              <a:rPr lang="zh-CN" altLang="en-US" dirty="0" smtClean="0"/>
              <a:t>为上一个任务中搭建网站增加动态效果。</a:t>
            </a:r>
            <a:endParaRPr lang="en-US" altLang="zh-CN" dirty="0" smtClean="0"/>
          </a:p>
          <a:p>
            <a:r>
              <a:rPr lang="zh-CN" altLang="en-US" dirty="0" smtClean="0"/>
              <a:t>目标：使学生了解网站的动态效果的原理，并掌握基础的</a:t>
            </a:r>
            <a:r>
              <a:rPr lang="en-US" altLang="zh-CN" dirty="0" smtClean="0"/>
              <a:t>JS</a:t>
            </a:r>
            <a:r>
              <a:rPr lang="zh-CN" altLang="en-US" dirty="0" smtClean="0"/>
              <a:t>语言语法与使用方法。</a:t>
            </a:r>
            <a:endParaRPr lang="en-US" altLang="zh-CN" dirty="0"/>
          </a:p>
          <a:p>
            <a:r>
              <a:rPr lang="zh-CN" altLang="en-US" dirty="0" smtClean="0"/>
              <a:t>时间：</a:t>
            </a:r>
            <a:r>
              <a:rPr lang="en-US" altLang="zh-CN" dirty="0" smtClean="0"/>
              <a:t>1</a:t>
            </a:r>
            <a:r>
              <a:rPr lang="zh-CN" altLang="en-US" dirty="0" smtClean="0"/>
              <a:t>周</a:t>
            </a:r>
            <a:endParaRPr lang="zh-CN" altLang="en-US" dirty="0"/>
          </a:p>
        </p:txBody>
      </p:sp>
      <p:sp>
        <p:nvSpPr>
          <p:cNvPr id="4" name="灯片编号占位符 3"/>
          <p:cNvSpPr>
            <a:spLocks noGrp="1"/>
          </p:cNvSpPr>
          <p:nvPr>
            <p:ph type="sldNum" sz="quarter" idx="2"/>
          </p:nvPr>
        </p:nvSpPr>
        <p:spPr>
          <a:xfrm>
            <a:off x="12108360" y="13010554"/>
            <a:ext cx="153888" cy="369332"/>
          </a:xfrm>
        </p:spPr>
        <p:txBody>
          <a:bodyPr/>
          <a:lstStyle/>
          <a:p>
            <a:pPr lvl="0"/>
            <a:fld id="{86CB4B4D-7CA3-9044-876B-883B54F8677D}" type="slidenum">
              <a:rPr lang="en-US" altLang="zh-CN" smtClean="0"/>
              <a:t>6</a:t>
            </a:fld>
            <a:endParaRPr lang="zh-CN" altLang="en-US"/>
          </a:p>
        </p:txBody>
      </p:sp>
    </p:spTree>
    <p:extLst>
      <p:ext uri="{BB962C8B-B14F-4D97-AF65-F5344CB8AC3E}">
        <p14:creationId xmlns:p14="http://schemas.microsoft.com/office/powerpoint/2010/main" val="416179597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Task: feature extract</a:t>
            </a:r>
            <a:endParaRPr lang="zh-CN" altLang="en-US" dirty="0"/>
          </a:p>
        </p:txBody>
      </p:sp>
      <p:sp>
        <p:nvSpPr>
          <p:cNvPr id="3" name="文本占位符 2"/>
          <p:cNvSpPr>
            <a:spLocks noGrp="1"/>
          </p:cNvSpPr>
          <p:nvPr>
            <p:ph type="body" idx="1"/>
          </p:nvPr>
        </p:nvSpPr>
        <p:spPr/>
        <p:txBody>
          <a:bodyPr/>
          <a:lstStyle/>
          <a:p>
            <a:r>
              <a:rPr lang="zh-CN" altLang="en-US" dirty="0" smtClean="0"/>
              <a:t>要求：如先假定这次的学习任务定为师承关系预测，则本任务中需要学生根据学者间的合作关系抽取特征向量，准备用于下一步的训练与预测任务。</a:t>
            </a:r>
            <a:endParaRPr lang="en-US" altLang="zh-CN" dirty="0" smtClean="0"/>
          </a:p>
          <a:p>
            <a:r>
              <a:rPr lang="zh-CN" altLang="en-US" dirty="0" smtClean="0"/>
              <a:t>目标：使学生初步了解机器学习的整体框架，并开始自己进行学习与训练的第一步。</a:t>
            </a:r>
            <a:endParaRPr lang="en-US" altLang="zh-CN" dirty="0"/>
          </a:p>
          <a:p>
            <a:r>
              <a:rPr lang="zh-CN" altLang="en-US" dirty="0" smtClean="0"/>
              <a:t>时间：</a:t>
            </a:r>
            <a:r>
              <a:rPr lang="en-US" altLang="zh-CN" dirty="0" smtClean="0"/>
              <a:t>1</a:t>
            </a:r>
            <a:r>
              <a:rPr lang="zh-CN" altLang="en-US" dirty="0" smtClean="0"/>
              <a:t>周</a:t>
            </a:r>
            <a:endParaRPr lang="zh-CN" altLang="en-US" dirty="0"/>
          </a:p>
        </p:txBody>
      </p:sp>
      <p:sp>
        <p:nvSpPr>
          <p:cNvPr id="4" name="灯片编号占位符 3"/>
          <p:cNvSpPr>
            <a:spLocks noGrp="1"/>
          </p:cNvSpPr>
          <p:nvPr>
            <p:ph type="sldNum" sz="quarter" idx="2"/>
          </p:nvPr>
        </p:nvSpPr>
        <p:spPr>
          <a:xfrm>
            <a:off x="12108360" y="13010554"/>
            <a:ext cx="153888" cy="369332"/>
          </a:xfrm>
        </p:spPr>
        <p:txBody>
          <a:bodyPr/>
          <a:lstStyle/>
          <a:p>
            <a:pPr lvl="0"/>
            <a:fld id="{86CB4B4D-7CA3-9044-876B-883B54F8677D}" type="slidenum">
              <a:rPr lang="en-US" altLang="zh-CN" smtClean="0"/>
              <a:t>7</a:t>
            </a:fld>
            <a:endParaRPr lang="zh-CN" altLang="en-US"/>
          </a:p>
        </p:txBody>
      </p:sp>
    </p:spTree>
    <p:extLst>
      <p:ext uri="{BB962C8B-B14F-4D97-AF65-F5344CB8AC3E}">
        <p14:creationId xmlns:p14="http://schemas.microsoft.com/office/powerpoint/2010/main" val="107249746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Task: train &amp; predict1</a:t>
            </a:r>
            <a:endParaRPr lang="zh-CN" altLang="en-US" dirty="0"/>
          </a:p>
        </p:txBody>
      </p:sp>
      <p:sp>
        <p:nvSpPr>
          <p:cNvPr id="3" name="文本占位符 2"/>
          <p:cNvSpPr>
            <a:spLocks noGrp="1"/>
          </p:cNvSpPr>
          <p:nvPr>
            <p:ph type="body" idx="1"/>
          </p:nvPr>
        </p:nvSpPr>
        <p:spPr/>
        <p:txBody>
          <a:bodyPr/>
          <a:lstStyle/>
          <a:p>
            <a:r>
              <a:rPr lang="zh-CN" altLang="en-US" dirty="0" smtClean="0"/>
              <a:t>要求：要求学生通过基础的</a:t>
            </a:r>
            <a:r>
              <a:rPr lang="en-US" altLang="zh-CN" dirty="0" smtClean="0"/>
              <a:t>Logistic Regression</a:t>
            </a:r>
            <a:r>
              <a:rPr lang="zh-CN" altLang="en-US" dirty="0" smtClean="0"/>
              <a:t>， </a:t>
            </a:r>
            <a:r>
              <a:rPr lang="en-US" altLang="zh-CN" dirty="0" smtClean="0"/>
              <a:t>Naive Bayes, SVM</a:t>
            </a:r>
            <a:r>
              <a:rPr lang="zh-CN" altLang="en-US" dirty="0" smtClean="0"/>
              <a:t>等传统机器学习算法对上一任务抽取出的特征向量进行训练与预测，并通过我们提供的</a:t>
            </a:r>
            <a:r>
              <a:rPr lang="en-US" altLang="zh-CN" dirty="0" smtClean="0"/>
              <a:t>ground truth</a:t>
            </a:r>
            <a:r>
              <a:rPr lang="zh-CN" altLang="en-US" dirty="0" smtClean="0"/>
              <a:t>数据集进行调参与特征选择。</a:t>
            </a:r>
            <a:endParaRPr lang="en-US" altLang="zh-CN" dirty="0" smtClean="0"/>
          </a:p>
          <a:p>
            <a:r>
              <a:rPr lang="zh-CN" altLang="en-US" dirty="0" smtClean="0"/>
              <a:t>目标：使学生掌握最基础的机器学习方法的实现，并学会通过</a:t>
            </a:r>
            <a:r>
              <a:rPr lang="en-US" altLang="zh-CN" dirty="0" smtClean="0"/>
              <a:t>cross validation</a:t>
            </a:r>
            <a:r>
              <a:rPr lang="zh-CN" altLang="en-US" dirty="0" smtClean="0"/>
              <a:t>等方法进行调参与特征选择。</a:t>
            </a:r>
            <a:endParaRPr lang="en-US" altLang="zh-CN" dirty="0"/>
          </a:p>
          <a:p>
            <a:r>
              <a:rPr lang="zh-CN" altLang="en-US" dirty="0" smtClean="0"/>
              <a:t>时间：</a:t>
            </a:r>
            <a:r>
              <a:rPr lang="en-US" altLang="zh-CN" dirty="0"/>
              <a:t>2</a:t>
            </a:r>
            <a:r>
              <a:rPr lang="zh-CN" altLang="en-US" dirty="0" smtClean="0"/>
              <a:t>周</a:t>
            </a:r>
            <a:endParaRPr lang="zh-CN" altLang="en-US" dirty="0"/>
          </a:p>
        </p:txBody>
      </p:sp>
      <p:sp>
        <p:nvSpPr>
          <p:cNvPr id="4" name="灯片编号占位符 3"/>
          <p:cNvSpPr>
            <a:spLocks noGrp="1"/>
          </p:cNvSpPr>
          <p:nvPr>
            <p:ph type="sldNum" sz="quarter" idx="2"/>
          </p:nvPr>
        </p:nvSpPr>
        <p:spPr>
          <a:xfrm>
            <a:off x="12108360" y="13010554"/>
            <a:ext cx="153888" cy="369332"/>
          </a:xfrm>
        </p:spPr>
        <p:txBody>
          <a:bodyPr/>
          <a:lstStyle/>
          <a:p>
            <a:pPr lvl="0"/>
            <a:fld id="{86CB4B4D-7CA3-9044-876B-883B54F8677D}" type="slidenum">
              <a:rPr lang="en-US" altLang="zh-CN" smtClean="0"/>
              <a:t>8</a:t>
            </a:fld>
            <a:endParaRPr lang="zh-CN" altLang="en-US"/>
          </a:p>
        </p:txBody>
      </p:sp>
    </p:spTree>
    <p:extLst>
      <p:ext uri="{BB962C8B-B14F-4D97-AF65-F5344CB8AC3E}">
        <p14:creationId xmlns:p14="http://schemas.microsoft.com/office/powerpoint/2010/main" val="29594576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Task: train &amp; predict2</a:t>
            </a:r>
            <a:endParaRPr lang="zh-CN" altLang="en-US" dirty="0"/>
          </a:p>
        </p:txBody>
      </p:sp>
      <p:sp>
        <p:nvSpPr>
          <p:cNvPr id="3" name="文本占位符 2"/>
          <p:cNvSpPr>
            <a:spLocks noGrp="1"/>
          </p:cNvSpPr>
          <p:nvPr>
            <p:ph type="body" idx="1"/>
          </p:nvPr>
        </p:nvSpPr>
        <p:spPr/>
        <p:txBody>
          <a:bodyPr/>
          <a:lstStyle/>
          <a:p>
            <a:r>
              <a:rPr lang="zh-CN" altLang="en-US" dirty="0" smtClean="0"/>
              <a:t>要求：该任务中要求学生将上一任务中的</a:t>
            </a:r>
            <a:r>
              <a:rPr lang="en-US" altLang="zh-CN" dirty="0" smtClean="0"/>
              <a:t>SVM</a:t>
            </a:r>
            <a:r>
              <a:rPr lang="zh-CN" altLang="en-US" dirty="0" smtClean="0"/>
              <a:t>等算法改为神经网络分类器。</a:t>
            </a:r>
            <a:endParaRPr lang="en-US" altLang="zh-CN" dirty="0" smtClean="0"/>
          </a:p>
          <a:p>
            <a:r>
              <a:rPr lang="zh-CN" altLang="en-US" dirty="0" smtClean="0"/>
              <a:t>目标：使学生了解神经网络的大致原理，并能通过相关库实现简单的神经网络分类器。</a:t>
            </a:r>
            <a:endParaRPr lang="en-US" altLang="zh-CN" dirty="0"/>
          </a:p>
          <a:p>
            <a:r>
              <a:rPr lang="zh-CN" altLang="en-US" dirty="0" smtClean="0"/>
              <a:t>时间：</a:t>
            </a:r>
            <a:r>
              <a:rPr lang="en-US" altLang="zh-CN" dirty="0" smtClean="0"/>
              <a:t>1</a:t>
            </a:r>
            <a:r>
              <a:rPr lang="zh-CN" altLang="en-US" dirty="0" smtClean="0"/>
              <a:t>周</a:t>
            </a:r>
            <a:endParaRPr lang="zh-CN" altLang="en-US" dirty="0"/>
          </a:p>
        </p:txBody>
      </p:sp>
      <p:sp>
        <p:nvSpPr>
          <p:cNvPr id="4" name="灯片编号占位符 3"/>
          <p:cNvSpPr>
            <a:spLocks noGrp="1"/>
          </p:cNvSpPr>
          <p:nvPr>
            <p:ph type="sldNum" sz="quarter" idx="2"/>
          </p:nvPr>
        </p:nvSpPr>
        <p:spPr>
          <a:xfrm>
            <a:off x="12108360" y="13010554"/>
            <a:ext cx="153888" cy="369332"/>
          </a:xfrm>
        </p:spPr>
        <p:txBody>
          <a:bodyPr/>
          <a:lstStyle/>
          <a:p>
            <a:pPr lvl="0"/>
            <a:fld id="{86CB4B4D-7CA3-9044-876B-883B54F8677D}" type="slidenum">
              <a:rPr lang="en-US" altLang="zh-CN" smtClean="0"/>
              <a:t>9</a:t>
            </a:fld>
            <a:endParaRPr lang="zh-CN" altLang="en-US"/>
          </a:p>
        </p:txBody>
      </p:sp>
    </p:spTree>
    <p:extLst>
      <p:ext uri="{BB962C8B-B14F-4D97-AF65-F5344CB8AC3E}">
        <p14:creationId xmlns:p14="http://schemas.microsoft.com/office/powerpoint/2010/main" val="57045978"/>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3464</TotalTime>
  <Words>742</Words>
  <Application>Microsoft Office PowerPoint</Application>
  <PresentationFormat>自定义</PresentationFormat>
  <Paragraphs>97</Paragraphs>
  <Slides>12</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Avenir Roman</vt:lpstr>
      <vt:lpstr>Helvetica Light</vt:lpstr>
      <vt:lpstr>微软雅黑</vt:lpstr>
      <vt:lpstr>White</vt:lpstr>
      <vt:lpstr>Academic Search Group</vt:lpstr>
      <vt:lpstr>这门课能学到什么</vt:lpstr>
      <vt:lpstr>课程作业任务与工具</vt:lpstr>
      <vt:lpstr>Task: storage</vt:lpstr>
      <vt:lpstr>Task: backend</vt:lpstr>
      <vt:lpstr>Task: frontend</vt:lpstr>
      <vt:lpstr>Task: feature extract</vt:lpstr>
      <vt:lpstr>Task: train &amp; predict1</vt:lpstr>
      <vt:lpstr>Task: train &amp; predict2</vt:lpstr>
      <vt:lpstr>Task: visualization</vt:lpstr>
      <vt:lpstr>Final Project</vt:lpstr>
      <vt:lpstr>整体时间安排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Paperbook: 全新的智能学术信息系统</dc:title>
  <dc:creator>Sam</dc:creator>
  <cp:lastModifiedBy>贾雨葶</cp:lastModifiedBy>
  <cp:revision>558</cp:revision>
  <dcterms:modified xsi:type="dcterms:W3CDTF">2018-03-07T07:04:20Z</dcterms:modified>
</cp:coreProperties>
</file>