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310" r:id="rId4"/>
    <p:sldId id="311" r:id="rId5"/>
    <p:sldId id="260" r:id="rId6"/>
    <p:sldId id="313" r:id="rId7"/>
    <p:sldId id="314" r:id="rId8"/>
    <p:sldId id="263" r:id="rId9"/>
    <p:sldId id="264" r:id="rId10"/>
    <p:sldId id="265" r:id="rId11"/>
    <p:sldId id="266" r:id="rId12"/>
    <p:sldId id="318" r:id="rId13"/>
    <p:sldId id="317" r:id="rId14"/>
    <p:sldId id="316" r:id="rId15"/>
    <p:sldId id="267" r:id="rId16"/>
    <p:sldId id="268" r:id="rId17"/>
    <p:sldId id="298" r:id="rId18"/>
    <p:sldId id="321" r:id="rId19"/>
    <p:sldId id="322" r:id="rId20"/>
    <p:sldId id="323" r:id="rId21"/>
    <p:sldId id="300" r:id="rId22"/>
    <p:sldId id="326" r:id="rId23"/>
    <p:sldId id="339" r:id="rId24"/>
    <p:sldId id="329" r:id="rId25"/>
    <p:sldId id="330" r:id="rId26"/>
    <p:sldId id="275" r:id="rId27"/>
    <p:sldId id="331" r:id="rId28"/>
    <p:sldId id="301" r:id="rId29"/>
    <p:sldId id="333" r:id="rId30"/>
    <p:sldId id="304" r:id="rId31"/>
    <p:sldId id="338" r:id="rId32"/>
    <p:sldId id="288" r:id="rId33"/>
    <p:sldId id="290" r:id="rId34"/>
    <p:sldId id="334" r:id="rId35"/>
    <p:sldId id="337" r:id="rId36"/>
    <p:sldId id="335" r:id="rId37"/>
    <p:sldId id="336" r:id="rId38"/>
    <p:sldId id="291" r:id="rId39"/>
    <p:sldId id="308" r:id="rId40"/>
    <p:sldId id="34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47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2.wmf"/><Relationship Id="rId10" Type="http://schemas.openxmlformats.org/officeDocument/2006/relationships/image" Target="../media/image73.wmf"/><Relationship Id="rId4" Type="http://schemas.openxmlformats.org/officeDocument/2006/relationships/image" Target="../media/image61.w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6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15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1.wmf"/><Relationship Id="rId7" Type="http://schemas.openxmlformats.org/officeDocument/2006/relationships/image" Target="../media/image1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6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64.wmf"/><Relationship Id="rId3" Type="http://schemas.openxmlformats.org/officeDocument/2006/relationships/image" Target="../media/image58.wmf"/><Relationship Id="rId7" Type="http://schemas.openxmlformats.org/officeDocument/2006/relationships/image" Target="../media/image45.wmf"/><Relationship Id="rId12" Type="http://schemas.openxmlformats.org/officeDocument/2006/relationships/image" Target="../media/image63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1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9.wmf"/><Relationship Id="rId9" Type="http://schemas.openxmlformats.org/officeDocument/2006/relationships/image" Target="../media/image47.wmf"/><Relationship Id="rId1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24E4-9DDA-40AB-B966-917A93EF8B42}" type="datetimeFigureOut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06C1-9176-4E64-B141-302A132DE1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C06C1-9176-4E64-B141-302A132DE11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6999B-E9B1-47A9-BB80-A2137976C2F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2F64D619-179E-49EE-9249-21E0622D419A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6320" y="6492264"/>
            <a:ext cx="747712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E2FE8B69-248E-43FF-AFBF-344FCB403519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  <a:prstGeom prst="rect">
            <a:avLst/>
          </a:prstGeo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FB5782D-3695-4455-A571-3C35929A9AB4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8925" y="3794125"/>
            <a:ext cx="377507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A190CE6-2CE0-4F13-8483-2C7A61825250}" type="datetime1">
              <a:rPr lang="zh-CN" altLang="en-US" smtClean="0"/>
              <a:pPr/>
              <a:t>2012-12-10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32" y="6492264"/>
            <a:ext cx="762000" cy="365760"/>
          </a:xfrm>
          <a:prstGeom prst="rect">
            <a:avLst/>
          </a:prstGeom>
        </p:spPr>
        <p:txBody>
          <a:bodyPr/>
          <a:lstStyle>
            <a:lvl1pPr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B66E07F6-00E7-4ACC-908B-7EDA9117335A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9A7BF0-AEF1-46C7-8E43-31335669153E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rtlCol="0"/>
          <a:lstStyle/>
          <a:p>
            <a:fld id="{A270D6D3-B588-4ECC-9F6B-B18E30897E93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2291BCD-EE9B-4EF0-9CB6-037388D35928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91D5CD7-47E3-4E15-950E-84253B0BA3D2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2E44CF35-1729-473D-A400-2AD2E5549686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  <a:prstGeom prst="rect">
            <a:avLst/>
          </a:prstGeo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FECEC8D-A4A6-472B-B6EA-8BCCF85D8E89}" type="datetime1">
              <a:rPr lang="zh-CN" altLang="en-US" smtClean="0"/>
              <a:pPr/>
              <a:t>2012-12-10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42" name="图片 41" descr="ivm--log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5638800" cy="762000"/>
          </a:xfrm>
          <a:prstGeom prst="rect">
            <a:avLst/>
          </a:prstGeom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38800" y="762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1600200" y="76200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0" i="1" baseline="0" dirty="0" smtClean="0"/>
              <a:t> </a:t>
            </a:r>
            <a:r>
              <a:rPr lang="en-US" altLang="zh-CN" sz="1700" b="0" i="1" baseline="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6200000">
                    <a:schemeClr val="accent1">
                      <a:lumMod val="75000"/>
                      <a:alpha val="50000"/>
                    </a:schemeClr>
                  </a:innerShdw>
                </a:effectLst>
              </a:rPr>
              <a:t>http://ivm.sjtu.edu.cn</a:t>
            </a:r>
            <a:endParaRPr lang="zh-CN" altLang="en-US" sz="1700" b="0" i="1" baseline="0" dirty="0">
              <a:solidFill>
                <a:schemeClr val="accent1">
                  <a:lumMod val="75000"/>
                </a:schemeClr>
              </a:solidFill>
              <a:effectLst>
                <a:innerShdw blurRad="63500" dist="50800" dir="16200000">
                  <a:schemeClr val="accent1">
                    <a:lumMod val="75000"/>
                    <a:alpha val="50000"/>
                  </a:scheme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9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9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imsearch.yury.name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Multimedia Retrieval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688" y="4365625"/>
            <a:ext cx="7391400" cy="1298575"/>
          </a:xfrm>
          <a:prstGeom prst="rect">
            <a:avLst/>
          </a:prstGeom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Times New Roman" pitchFamily="18" charset="0"/>
              </a:rPr>
              <a:t>Hongkai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Times New Roman" pitchFamily="18" charset="0"/>
              </a:rPr>
              <a:t> Xiong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Batang" pitchFamily="18" charset="-127"/>
                <a:cs typeface="+mn-cs"/>
                <a:sym typeface="Times New Roman" pitchFamily="18" charset="0"/>
              </a:rPr>
              <a:t>Department of Electronic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Batang" pitchFamily="18" charset="-127"/>
                <a:cs typeface="+mn-cs"/>
                <a:sym typeface="Times New Roman" pitchFamily="18" charset="0"/>
              </a:rPr>
              <a:t>Shanghai Jiao Tong University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+mn-cs"/>
              <a:sym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Neighbor(k-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) Queries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000" y="2160000"/>
            <a:ext cx="6066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Join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000" y="2160000"/>
            <a:ext cx="6066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Distance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Retrieval based on distance between points</a:t>
            </a:r>
          </a:p>
          <a:p>
            <a:pPr lvl="1"/>
            <a:r>
              <a:rPr lang="en-US" altLang="zh-CN" sz="2200" dirty="0" smtClean="0"/>
              <a:t>A simple (but not always the best) distance in Euclidean </a:t>
            </a:r>
            <a:r>
              <a:rPr lang="en-US" altLang="zh-CN" sz="2200" dirty="0" smtClean="0"/>
              <a:t>Space: </a:t>
            </a:r>
            <a:r>
              <a:rPr lang="en-US" altLang="zh-CN" sz="2400" dirty="0" smtClean="0"/>
              <a:t>Euclidean </a:t>
            </a:r>
            <a:r>
              <a:rPr lang="en-US" altLang="zh-CN" sz="2400" dirty="0" smtClean="0"/>
              <a:t>Distance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Other </a:t>
            </a:r>
            <a:r>
              <a:rPr lang="en-US" altLang="zh-CN" sz="2400" dirty="0" smtClean="0"/>
              <a:t>simple distance </a:t>
            </a:r>
            <a:r>
              <a:rPr lang="en-US" altLang="zh-CN" sz="2400" dirty="0" smtClean="0"/>
              <a:t>functions: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Manhattan distance </a:t>
            </a:r>
          </a:p>
          <a:p>
            <a:pPr lvl="1"/>
            <a:r>
              <a:rPr lang="en-US" altLang="zh-CN" sz="2200" dirty="0" err="1" smtClean="0"/>
              <a:t>Minkowski</a:t>
            </a:r>
            <a:r>
              <a:rPr lang="en-US" altLang="zh-CN" sz="2200" dirty="0" smtClean="0"/>
              <a:t> distance of norm p is generalization (p=1 </a:t>
            </a:r>
            <a:r>
              <a:rPr lang="en-US" altLang="zh-CN" sz="2200" dirty="0" smtClean="0"/>
              <a:t>Manhattan, </a:t>
            </a:r>
            <a:r>
              <a:rPr lang="en-US" altLang="zh-CN" sz="2400" dirty="0" smtClean="0"/>
              <a:t>p=2 </a:t>
            </a:r>
            <a:r>
              <a:rPr lang="en-US" altLang="zh-CN" sz="2400" dirty="0" smtClean="0"/>
              <a:t>Euclidean):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86050" y="3429000"/>
          <a:ext cx="3355975" cy="585788"/>
        </p:xfrm>
        <a:graphic>
          <a:graphicData uri="http://schemas.openxmlformats.org/presentationml/2006/ole">
            <p:oleObj spid="_x0000_s75778" name="Formula" r:id="rId3" imgW="1693080" imgH="29592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46572" y="4622931"/>
          <a:ext cx="1539874" cy="377705"/>
        </p:xfrm>
        <a:graphic>
          <a:graphicData uri="http://schemas.openxmlformats.org/presentationml/2006/ole">
            <p:oleObj spid="_x0000_s75779" name="Formula" r:id="rId4" imgW="849960" imgH="20844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14678" y="5857892"/>
          <a:ext cx="2144712" cy="585788"/>
        </p:xfrm>
        <a:graphic>
          <a:graphicData uri="http://schemas.openxmlformats.org/presentationml/2006/ole">
            <p:oleObj spid="_x0000_s75780" name="Formula" r:id="rId5" imgW="1082160" imgH="29592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History of </a:t>
            </a:r>
            <a:r>
              <a:rPr lang="en-US" altLang="zh-CN" dirty="0" err="1" smtClean="0"/>
              <a:t>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case of </a:t>
            </a:r>
            <a:r>
              <a:rPr lang="en-US" altLang="zh-CN" sz="2400" dirty="0" smtClean="0"/>
              <a:t>d=2: Compute </a:t>
            </a:r>
            <a:r>
              <a:rPr lang="en-US" altLang="zh-CN" sz="2400" dirty="0" err="1" smtClean="0"/>
              <a:t>Voronoi</a:t>
            </a:r>
            <a:r>
              <a:rPr lang="en-US" altLang="zh-CN" sz="2400" dirty="0" smtClean="0"/>
              <a:t> diagram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pt-BR" altLang="zh-CN" sz="2400" dirty="0" smtClean="0"/>
              <a:t>Performance:</a:t>
            </a:r>
          </a:p>
          <a:p>
            <a:pPr lvl="1"/>
            <a:r>
              <a:rPr lang="pt-BR" altLang="zh-CN" sz="2200" dirty="0" smtClean="0"/>
              <a:t>Space</a:t>
            </a:r>
            <a:r>
              <a:rPr lang="pt-BR" altLang="zh-CN" sz="2200" dirty="0" smtClean="0"/>
              <a:t>: O(n)</a:t>
            </a:r>
          </a:p>
          <a:p>
            <a:pPr lvl="1"/>
            <a:r>
              <a:rPr lang="pt-BR" altLang="zh-CN" sz="2200" dirty="0" smtClean="0"/>
              <a:t>Query </a:t>
            </a:r>
            <a:r>
              <a:rPr lang="pt-BR" altLang="zh-CN" sz="2200" dirty="0" smtClean="0"/>
              <a:t>time: O(log n)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14620"/>
            <a:ext cx="4214810" cy="37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case of d&gt;2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Exponential dependence on d 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86622"/>
            <a:ext cx="5065687" cy="39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Multimedia Indexing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Finding one (</a:t>
            </a:r>
            <a:r>
              <a:rPr lang="en-US" altLang="zh-CN" sz="2000" dirty="0" err="1" smtClean="0"/>
              <a:t>NN</a:t>
            </a:r>
            <a:r>
              <a:rPr lang="en-US" altLang="zh-CN" sz="2000" dirty="0" smtClean="0"/>
              <a:t>) or few (k-</a:t>
            </a:r>
            <a:r>
              <a:rPr lang="en-US" altLang="zh-CN" sz="2000" dirty="0" err="1" smtClean="0"/>
              <a:t>NN</a:t>
            </a:r>
            <a:r>
              <a:rPr lang="en-US" altLang="zh-CN" sz="2000" dirty="0" smtClean="0"/>
              <a:t>) objects from a huge set of media objects (e.g. finding images in </a:t>
            </a:r>
            <a:r>
              <a:rPr lang="en-US" altLang="zh-CN" sz="2000" dirty="0" err="1" smtClean="0"/>
              <a:t>Flickr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google</a:t>
            </a:r>
            <a:r>
              <a:rPr lang="en-US" altLang="zh-CN" sz="2000" dirty="0" smtClean="0"/>
              <a:t>, or in a police database of possible suspects) can not be done efficiently by comparing query feature vector to all feature vectors in the database (full scan)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Efficient </a:t>
            </a:r>
            <a:r>
              <a:rPr lang="en-US" altLang="zh-CN" sz="2000" dirty="0" smtClean="0"/>
              <a:t>query processing requires indexing of multimedia objects</a:t>
            </a:r>
          </a:p>
          <a:p>
            <a:pPr lvl="1"/>
            <a:r>
              <a:rPr lang="en-US" altLang="zh-CN" sz="1800" dirty="0" smtClean="0"/>
              <a:t>Because </a:t>
            </a:r>
            <a:r>
              <a:rPr lang="en-US" altLang="zh-CN" sz="1800" dirty="0" smtClean="0"/>
              <a:t>retrieval is based on features, features are indexed</a:t>
            </a:r>
          </a:p>
          <a:p>
            <a:pPr lvl="1"/>
            <a:r>
              <a:rPr lang="en-US" altLang="zh-CN" sz="1800" dirty="0" smtClean="0"/>
              <a:t>Indexing methods most often based on hierarchical partitioning of the feature vector space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Querying Multimedia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857388"/>
            <a:ext cx="478106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(r, </a:t>
            </a:r>
            <a:r>
              <a:rPr lang="en-US" altLang="zh-CN" dirty="0" smtClean="0"/>
              <a:t>c)-</a:t>
            </a:r>
            <a:r>
              <a:rPr lang="en-US" altLang="zh-CN" dirty="0" smtClean="0"/>
              <a:t>Nearest Neighbor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An approximate nearest neighbor should suffice in most cases.</a:t>
            </a:r>
          </a:p>
          <a:p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r>
              <a:rPr lang="en-US" altLang="zh-CN" sz="2400" dirty="0" smtClean="0"/>
              <a:t>If for any query point    , there exists a point     such that                       , then return     such that                               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7620" y="3571876"/>
          <a:ext cx="147637" cy="236537"/>
        </p:xfrm>
        <a:graphic>
          <a:graphicData uri="http://schemas.openxmlformats.org/presentationml/2006/ole">
            <p:oleObj spid="_x0000_s9218" name="Formula" r:id="rId3" imgW="75240" imgH="11844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58016" y="3594099"/>
          <a:ext cx="182563" cy="236537"/>
        </p:xfrm>
        <a:graphic>
          <a:graphicData uri="http://schemas.openxmlformats.org/presentationml/2006/ole">
            <p:oleObj spid="_x0000_s9219" name="Formula" r:id="rId4" imgW="91440" imgH="11844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60502" y="3808413"/>
          <a:ext cx="1511300" cy="352425"/>
        </p:xfrm>
        <a:graphic>
          <a:graphicData uri="http://schemas.openxmlformats.org/presentationml/2006/ole">
            <p:oleObj spid="_x0000_s9220" name="Formula" r:id="rId5" imgW="762120" imgH="17784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57752" y="3808413"/>
          <a:ext cx="239713" cy="339725"/>
        </p:xfrm>
        <a:graphic>
          <a:graphicData uri="http://schemas.openxmlformats.org/presentationml/2006/ole">
            <p:oleObj spid="_x0000_s9221" name="Formula" r:id="rId6" imgW="120960" imgH="17172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13538" y="3857628"/>
          <a:ext cx="1701800" cy="320675"/>
        </p:xfrm>
        <a:graphic>
          <a:graphicData uri="http://schemas.openxmlformats.org/presentationml/2006/ole">
            <p:oleObj spid="_x0000_s9222" name="Formula" r:id="rId7" imgW="971640" imgH="182880" progId="Equation.Ribbit">
              <p:embed/>
            </p:oleObj>
          </a:graphicData>
        </a:graphic>
      </p:graphicFrame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9190" y="3286124"/>
            <a:ext cx="3676646" cy="319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500063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LSH</a:t>
            </a:r>
            <a:r>
              <a:rPr lang="en-US" altLang="zh-CN" dirty="0" smtClean="0"/>
              <a:t> Algorithm could solve this problem!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Consider the problem of searching an array for a given </a:t>
            </a:r>
            <a:r>
              <a:rPr lang="en-US" altLang="zh-CN" sz="2400" dirty="0" smtClean="0">
                <a:ea typeface="宋体" charset="-122"/>
              </a:rPr>
              <a:t>value</a:t>
            </a:r>
          </a:p>
          <a:p>
            <a:pPr lvl="1"/>
            <a:r>
              <a:rPr lang="en-US" altLang="zh-CN" sz="2200" dirty="0" smtClean="0">
                <a:ea typeface="宋体" charset="-122"/>
              </a:rPr>
              <a:t>If </a:t>
            </a:r>
            <a:r>
              <a:rPr lang="en-US" altLang="zh-CN" sz="2200" dirty="0">
                <a:ea typeface="宋体" charset="-122"/>
              </a:rPr>
              <a:t>the array is not sorted, the search requires O(n) </a:t>
            </a:r>
            <a:r>
              <a:rPr lang="en-US" altLang="zh-CN" sz="2200" dirty="0" smtClean="0">
                <a:ea typeface="宋体" charset="-122"/>
              </a:rPr>
              <a:t>time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If </a:t>
            </a:r>
            <a:r>
              <a:rPr lang="en-US" altLang="zh-CN" sz="2000" dirty="0">
                <a:ea typeface="宋体" charset="-122"/>
              </a:rPr>
              <a:t>the value isn’t there, we need to search all n </a:t>
            </a:r>
            <a:r>
              <a:rPr lang="en-US" altLang="zh-CN" sz="2000" dirty="0" smtClean="0">
                <a:ea typeface="宋体" charset="-122"/>
              </a:rPr>
              <a:t>elements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If </a:t>
            </a:r>
            <a:r>
              <a:rPr lang="en-US" altLang="zh-CN" sz="2000" dirty="0">
                <a:ea typeface="宋体" charset="-122"/>
              </a:rPr>
              <a:t>the value is there, we search n/2 elements on average</a:t>
            </a:r>
          </a:p>
          <a:p>
            <a:pPr lvl="1"/>
            <a:r>
              <a:rPr lang="en-US" altLang="zh-CN" sz="2200" dirty="0">
                <a:ea typeface="宋体" charset="-122"/>
              </a:rPr>
              <a:t>If the array is sorted, we can do a binary search</a:t>
            </a:r>
          </a:p>
          <a:p>
            <a:pPr lvl="2"/>
            <a:r>
              <a:rPr lang="en-US" altLang="zh-CN" sz="2000" dirty="0">
                <a:ea typeface="宋体" charset="-122"/>
              </a:rPr>
              <a:t>A binary search requires O(log n) time</a:t>
            </a:r>
          </a:p>
          <a:p>
            <a:pPr lvl="2"/>
            <a:r>
              <a:rPr lang="en-US" altLang="zh-CN" sz="2000" dirty="0">
                <a:ea typeface="宋体" charset="-122"/>
              </a:rPr>
              <a:t>About equally fast whether the element is found or not</a:t>
            </a:r>
          </a:p>
          <a:p>
            <a:pPr lvl="1"/>
            <a:r>
              <a:rPr lang="en-US" altLang="zh-CN" sz="2200" dirty="0">
                <a:ea typeface="宋体" charset="-122"/>
              </a:rPr>
              <a:t>It doesn’t seem like we could do much better</a:t>
            </a:r>
          </a:p>
          <a:p>
            <a:pPr lvl="2"/>
            <a:r>
              <a:rPr lang="en-US" altLang="zh-CN" sz="2000" dirty="0">
                <a:ea typeface="宋体" charset="-122"/>
              </a:rPr>
              <a:t>How about an O(1), that is, constant time search?</a:t>
            </a:r>
          </a:p>
          <a:p>
            <a:pPr lvl="2"/>
            <a:r>
              <a:rPr lang="en-US" altLang="zh-CN" sz="2000" dirty="0">
                <a:ea typeface="宋体" charset="-122"/>
              </a:rPr>
              <a:t>We can do it </a:t>
            </a:r>
            <a:r>
              <a:rPr lang="en-US" altLang="zh-CN" sz="2000" i="1" dirty="0">
                <a:ea typeface="宋体" charset="-122"/>
              </a:rPr>
              <a:t>if</a:t>
            </a:r>
            <a:r>
              <a:rPr lang="en-US" altLang="zh-CN" sz="2000" dirty="0">
                <a:ea typeface="宋体" charset="-122"/>
              </a:rPr>
              <a:t> the array is organized in a particular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Suppose we were to come up with a “magic function” that, given a value to search for, would tell us exactly where in the array to look</a:t>
            </a:r>
          </a:p>
          <a:p>
            <a:pPr lvl="1"/>
            <a:r>
              <a:rPr lang="en-US" altLang="zh-CN" sz="2200" dirty="0">
                <a:ea typeface="宋体" charset="-122"/>
              </a:rPr>
              <a:t>If it’s in that location, it’s in the array</a:t>
            </a:r>
          </a:p>
          <a:p>
            <a:pPr lvl="1"/>
            <a:r>
              <a:rPr lang="en-US" altLang="zh-CN" sz="2200" dirty="0">
                <a:ea typeface="宋体" charset="-122"/>
              </a:rPr>
              <a:t>If it’s not in that location, it’s not in the array</a:t>
            </a:r>
          </a:p>
          <a:p>
            <a:r>
              <a:rPr lang="en-US" altLang="zh-CN" sz="2400" dirty="0">
                <a:ea typeface="宋体" charset="-122"/>
              </a:rPr>
              <a:t>This function would have no other purpose</a:t>
            </a:r>
          </a:p>
          <a:p>
            <a:r>
              <a:rPr lang="en-US" altLang="zh-CN" sz="2400" dirty="0" smtClean="0">
                <a:ea typeface="宋体" charset="-122"/>
              </a:rPr>
              <a:t>This </a:t>
            </a:r>
            <a:r>
              <a:rPr lang="en-US" altLang="zh-CN" sz="2400" dirty="0">
                <a:ea typeface="宋体" charset="-122"/>
              </a:rPr>
              <a:t>function is called a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hash function </a:t>
            </a:r>
            <a:r>
              <a:rPr lang="en-US" altLang="zh-CN" sz="2400" dirty="0">
                <a:ea typeface="宋体" charset="-122"/>
              </a:rPr>
              <a:t>because it “makes hash” of its inputs</a:t>
            </a:r>
          </a:p>
          <a:p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lecture will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Multimedia Retrieval in Databases</a:t>
            </a:r>
          </a:p>
          <a:p>
            <a:pPr lvl="1"/>
            <a:r>
              <a:rPr lang="en-US" altLang="zh-CN" dirty="0" smtClean="0"/>
              <a:t>Foundations and Index Structures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(ideal) hash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5510"/>
            <a:ext cx="4876800" cy="464820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Suppose </a:t>
            </a:r>
            <a:r>
              <a:rPr lang="en-US" altLang="zh-CN" sz="2400" dirty="0">
                <a:ea typeface="宋体" charset="-122"/>
              </a:rPr>
              <a:t>our hash function gave us the following values</a:t>
            </a:r>
            <a:r>
              <a:rPr lang="en-US" altLang="zh-CN" sz="2400" dirty="0" smtClean="0">
                <a:ea typeface="宋体" charset="-122"/>
              </a:rPr>
              <a:t>:</a:t>
            </a:r>
          </a:p>
          <a:p>
            <a:endParaRPr lang="en-US" altLang="zh-CN" sz="2400" dirty="0">
              <a:ea typeface="宋体" charset="-122"/>
            </a:endParaRPr>
          </a:p>
          <a:p>
            <a:pPr lvl="1">
              <a:buFontTx/>
              <a:buChar char=" "/>
            </a:pP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("apple") = 5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("watermelon") = 3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("grapes") = 8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("cantaloupe") = 7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("kiwi") = 0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("strawberry") = 9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("mango") = 6</a:t>
            </a:r>
            <a:b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</a:br>
            <a:r>
              <a:rPr lang="en-US" altLang="zh-CN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hashCode</a:t>
            </a:r>
            <a:r>
              <a:rPr lang="en-US" altLang="zh-CN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("banana") = 2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5653" y="2071678"/>
            <a:ext cx="2936875" cy="4576762"/>
            <a:chOff x="3478" y="909"/>
            <a:chExt cx="1850" cy="2883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3696" y="909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kiwi</a:t>
              </a: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3696" y="120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>
              <a:off x="3698" y="148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banana</a:t>
              </a:r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3696" y="177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watermelon</a:t>
              </a: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3696" y="206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3696" y="2352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apple</a:t>
              </a:r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3696" y="264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mango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3696" y="292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cantaloupe</a:t>
              </a: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Verdana" pitchFamily="34" charset="0"/>
                  <a:ea typeface="宋体" charset="-122"/>
                </a:rPr>
                <a:t>grapes</a:t>
              </a:r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3696" y="350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Verdana" pitchFamily="34" charset="0"/>
                  <a:ea typeface="宋体" charset="-122"/>
                </a:rPr>
                <a:t>strawberry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478" y="912"/>
              <a:ext cx="218" cy="28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6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7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Verdana" pitchFamily="34" charset="0"/>
                  <a:ea typeface="宋体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Locality-sensitive Hash Families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LSH</a:t>
            </a:r>
            <a:r>
              <a:rPr lang="en-US" altLang="zh-CN" sz="2400" dirty="0" smtClean="0"/>
              <a:t> family                         , has the following properties for any                :</a:t>
            </a:r>
          </a:p>
          <a:p>
            <a:r>
              <a:rPr lang="en-US" altLang="zh-CN" sz="2400" dirty="0" smtClean="0"/>
              <a:t>If                      , then </a:t>
            </a:r>
            <a:endParaRPr lang="en-US" altLang="zh-CN" sz="2200" dirty="0" smtClean="0"/>
          </a:p>
          <a:p>
            <a:r>
              <a:rPr lang="en-US" altLang="zh-CN" sz="2400" dirty="0" smtClean="0"/>
              <a:t>If                        , then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86050" y="2714620"/>
          <a:ext cx="1743075" cy="349250"/>
        </p:xfrm>
        <a:graphic>
          <a:graphicData uri="http://schemas.openxmlformats.org/presentationml/2006/ole">
            <p:oleObj spid="_x0000_s10242" name="Formula" r:id="rId3" imgW="880200" imgH="17676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28794" y="3114675"/>
          <a:ext cx="998538" cy="314325"/>
        </p:xfrm>
        <a:graphic>
          <a:graphicData uri="http://schemas.openxmlformats.org/presentationml/2006/ole">
            <p:oleObj spid="_x0000_s10243" name="Formula" r:id="rId4" imgW="502920" imgH="15876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76338" y="3500438"/>
          <a:ext cx="1438274" cy="335749"/>
        </p:xfrm>
        <a:graphic>
          <a:graphicData uri="http://schemas.openxmlformats.org/presentationml/2006/ole">
            <p:oleObj spid="_x0000_s10244" name="Formula" r:id="rId5" imgW="762120" imgH="17784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1868" y="3500438"/>
          <a:ext cx="2900362" cy="349250"/>
        </p:xfrm>
        <a:graphic>
          <a:graphicData uri="http://schemas.openxmlformats.org/presentationml/2006/ole">
            <p:oleObj spid="_x0000_s10245" name="Formula" r:id="rId6" imgW="1463040" imgH="17676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89038" y="3929066"/>
          <a:ext cx="1568450" cy="337072"/>
        </p:xfrm>
        <a:graphic>
          <a:graphicData uri="http://schemas.openxmlformats.org/presentationml/2006/ole">
            <p:oleObj spid="_x0000_s10246" name="Formula" r:id="rId7" imgW="826920" imgH="17784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35402" y="3929066"/>
          <a:ext cx="2908300" cy="349250"/>
        </p:xfrm>
        <a:graphic>
          <a:graphicData uri="http://schemas.openxmlformats.org/presentationml/2006/ole">
            <p:oleObj spid="_x0000_s10247" name="Formula" r:id="rId8" imgW="1467000" imgH="176760" progId="Equation.Ribbit">
              <p:embed/>
            </p:oleObj>
          </a:graphicData>
        </a:graphic>
      </p:graphicFrame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1636" y="4378139"/>
            <a:ext cx="6429388" cy="24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The idea is to hash points using several hash functions so as to ensure</a:t>
            </a:r>
          </a:p>
          <a:p>
            <a:pPr lvl="1"/>
            <a:r>
              <a:rPr lang="en-US" altLang="zh-CN" sz="2200" dirty="0" smtClean="0">
                <a:ea typeface="宋体" charset="-122"/>
              </a:rPr>
              <a:t>for each function the probability of collision is much higher for objects that are close to each other</a:t>
            </a:r>
            <a:r>
              <a:rPr lang="en-US" altLang="zh-CN" sz="22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2200" dirty="0" smtClean="0">
                <a:ea typeface="宋体" charset="-122"/>
              </a:rPr>
              <a:t>When two values hash to the same array location, this is called a 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collision</a:t>
            </a:r>
          </a:p>
          <a:p>
            <a:r>
              <a:rPr lang="en-US" altLang="zh-CN" sz="2400" dirty="0" smtClean="0">
                <a:ea typeface="宋体" charset="-122"/>
              </a:rPr>
              <a:t>Then</a:t>
            </a:r>
            <a:r>
              <a:rPr lang="en-US" altLang="zh-CN" sz="2400" dirty="0" smtClean="0">
                <a:ea typeface="宋体" charset="-122"/>
              </a:rPr>
              <a:t>, one can determine near neighbors by hashing the query point and retrieving elements stored in buckets containing that point.</a:t>
            </a:r>
          </a:p>
          <a:p>
            <a:r>
              <a:rPr lang="en-US" altLang="zh-CN" sz="2400" dirty="0" smtClean="0">
                <a:ea typeface="宋体" charset="-122"/>
              </a:rPr>
              <a:t>In this case all the searching techniques reduce to linear search, if are being searched for the appropriate answer.</a:t>
            </a:r>
            <a:endParaRPr lang="zh-CN" altLang="en-US" sz="2400" dirty="0" smtClean="0"/>
          </a:p>
          <a:p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Intuition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3152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Locality-sensitive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 use     to denote the Euclidean space      under the norm, i.e., when the length of a vector                     is defined as </a:t>
            </a:r>
          </a:p>
          <a:p>
            <a:r>
              <a:rPr lang="en-US" altLang="zh-CN" sz="2400" dirty="0" smtClean="0"/>
              <a:t>Further,                                   denotes the distance between the points     and    in     .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Assumptions:</a:t>
            </a:r>
          </a:p>
          <a:p>
            <a:r>
              <a:rPr lang="en-US" altLang="zh-CN" sz="2400" dirty="0" smtClean="0"/>
              <a:t>1. the distance is defined by the    norm</a:t>
            </a:r>
          </a:p>
          <a:p>
            <a:r>
              <a:rPr lang="en-US" altLang="zh-CN" sz="2400" dirty="0" smtClean="0"/>
              <a:t>2. all coordinates of points in     are positive integers.</a:t>
            </a:r>
            <a:endParaRPr lang="zh-CN" altLang="en-US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28794" y="2285992"/>
          <a:ext cx="222270" cy="379030"/>
        </p:xfrm>
        <a:graphic>
          <a:graphicData uri="http://schemas.openxmlformats.org/presentationml/2006/ole">
            <p:oleObj spid="_x0000_s76802" name="Formula" r:id="rId3" imgW="106920" imgH="18180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80406" y="2285992"/>
          <a:ext cx="332767" cy="363866"/>
        </p:xfrm>
        <a:graphic>
          <a:graphicData uri="http://schemas.openxmlformats.org/presentationml/2006/ole">
            <p:oleObj spid="_x0000_s76803" name="Formula" r:id="rId4" imgW="171720" imgH="18684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072462" y="2357430"/>
          <a:ext cx="208270" cy="337046"/>
        </p:xfrm>
        <a:graphic>
          <a:graphicData uri="http://schemas.openxmlformats.org/presentationml/2006/ole">
            <p:oleObj spid="_x0000_s76804" name="Formula" r:id="rId5" imgW="104400" imgH="17028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72198" y="2714620"/>
          <a:ext cx="1347786" cy="315775"/>
        </p:xfrm>
        <a:graphic>
          <a:graphicData uri="http://schemas.openxmlformats.org/presentationml/2006/ole">
            <p:oleObj spid="_x0000_s76805" name="Formula" r:id="rId6" imgW="752040" imgH="17676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57422" y="3000372"/>
          <a:ext cx="2359106" cy="408641"/>
        </p:xfrm>
        <a:graphic>
          <a:graphicData uri="http://schemas.openxmlformats.org/presentationml/2006/ole">
            <p:oleObj spid="_x0000_s76806" name="Formula" r:id="rId7" imgW="1303200" imgH="22608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39950" y="3441035"/>
          <a:ext cx="2360612" cy="345155"/>
        </p:xfrm>
        <a:graphic>
          <a:graphicData uri="http://schemas.openxmlformats.org/presentationml/2006/ole">
            <p:oleObj spid="_x0000_s76807" name="Formula" r:id="rId8" imgW="1226880" imgH="179280" progId="Equation.Ribbit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786182" y="3786190"/>
          <a:ext cx="222250" cy="379413"/>
        </p:xfrm>
        <a:graphic>
          <a:graphicData uri="http://schemas.openxmlformats.org/presentationml/2006/ole">
            <p:oleObj spid="_x0000_s76808" name="Formula" r:id="rId9" imgW="106920" imgH="181800" progId="Equation.Ribbit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57422" y="3857628"/>
          <a:ext cx="182563" cy="236537"/>
        </p:xfrm>
        <a:graphic>
          <a:graphicData uri="http://schemas.openxmlformats.org/presentationml/2006/ole">
            <p:oleObj spid="_x0000_s76809" name="Formula" r:id="rId10" imgW="91440" imgH="118440" progId="Equation.Ribbit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214678" y="3857628"/>
          <a:ext cx="147637" cy="236537"/>
        </p:xfrm>
        <a:graphic>
          <a:graphicData uri="http://schemas.openxmlformats.org/presentationml/2006/ole">
            <p:oleObj spid="_x0000_s76810" name="Formula" r:id="rId11" imgW="75240" imgH="118440" progId="Equation.Ribbit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5165725" y="5429264"/>
          <a:ext cx="192088" cy="311150"/>
        </p:xfrm>
        <a:graphic>
          <a:graphicData uri="http://schemas.openxmlformats.org/presentationml/2006/ole">
            <p:oleObj spid="_x0000_s76811" name="Formula" r:id="rId12" imgW="96840" imgH="157680" progId="Equation.Ribbit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4857750" y="5835664"/>
          <a:ext cx="236538" cy="307975"/>
        </p:xfrm>
        <a:graphic>
          <a:graphicData uri="http://schemas.openxmlformats.org/presentationml/2006/ole">
            <p:oleObj spid="_x0000_s76812" name="Formula" r:id="rId13" imgW="119520" imgH="1551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Hamming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Let     be the largest coordinate in all points in    .</a:t>
            </a:r>
          </a:p>
          <a:p>
            <a:r>
              <a:rPr lang="en-US" altLang="zh-CN" sz="2400" dirty="0" smtClean="0"/>
              <a:t>We can embed     into the Hamming cube       .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with               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transforming each point                                        into a binary vector                                                                 ;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where                     denotes the unary representation of     , i.e., is a sequence of     ones followed by            zeroes.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For                         and                        :</a:t>
            </a: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</a:rPr>
              <a:t>then 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329" y="2357430"/>
          <a:ext cx="239713" cy="322263"/>
        </p:xfrm>
        <a:graphic>
          <a:graphicData uri="http://schemas.openxmlformats.org/presentationml/2006/ole">
            <p:oleObj spid="_x0000_s77826" name="Formula" r:id="rId3" imgW="120960" imgH="16164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072330" y="2357430"/>
          <a:ext cx="236537" cy="307975"/>
        </p:xfrm>
        <a:graphic>
          <a:graphicData uri="http://schemas.openxmlformats.org/presentationml/2006/ole">
            <p:oleObj spid="_x0000_s77827" name="Formula" r:id="rId4" imgW="119520" imgH="15516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28926" y="2763835"/>
          <a:ext cx="236537" cy="307975"/>
        </p:xfrm>
        <a:graphic>
          <a:graphicData uri="http://schemas.openxmlformats.org/presentationml/2006/ole">
            <p:oleObj spid="_x0000_s77828" name="Formula" r:id="rId5" imgW="119520" imgH="15516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500826" y="2692398"/>
          <a:ext cx="442912" cy="379412"/>
        </p:xfrm>
        <a:graphic>
          <a:graphicData uri="http://schemas.openxmlformats.org/presentationml/2006/ole">
            <p:oleObj spid="_x0000_s77829" name="Formula" r:id="rId6" imgW="223560" imgH="191880" progId="Equation.Ribbit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8782" y="3124758"/>
          <a:ext cx="928706" cy="315355"/>
        </p:xfrm>
        <a:graphic>
          <a:graphicData uri="http://schemas.openxmlformats.org/presentationml/2006/ole">
            <p:oleObj spid="_x0000_s77830" name="Formula" r:id="rId7" imgW="514440" imgH="17424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86248" y="3489325"/>
          <a:ext cx="2489200" cy="349250"/>
        </p:xfrm>
        <a:graphic>
          <a:graphicData uri="http://schemas.openxmlformats.org/presentationml/2006/ole">
            <p:oleObj spid="_x0000_s77831" name="Formula" r:id="rId8" imgW="1256040" imgH="176760" progId="Equation.Ribbit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62176" y="3857628"/>
          <a:ext cx="4224336" cy="337824"/>
        </p:xfrm>
        <a:graphic>
          <a:graphicData uri="http://schemas.openxmlformats.org/presentationml/2006/ole">
            <p:oleObj spid="_x0000_s77832" name="Formula" r:id="rId9" imgW="2202480" imgH="176760" progId="Equation.Ribbit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63742" y="4214818"/>
          <a:ext cx="1222374" cy="312700"/>
        </p:xfrm>
        <a:graphic>
          <a:graphicData uri="http://schemas.openxmlformats.org/presentationml/2006/ole">
            <p:oleObj spid="_x0000_s77833" name="Formula" r:id="rId10" imgW="688680" imgH="176760" progId="Equation.Ribbit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827987" y="4286256"/>
          <a:ext cx="173037" cy="236537"/>
        </p:xfrm>
        <a:graphic>
          <a:graphicData uri="http://schemas.openxmlformats.org/presentationml/2006/ole">
            <p:oleObj spid="_x0000_s77834" name="Formula" r:id="rId11" imgW="87840" imgH="119520" progId="Equation.Ribbit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714744" y="4621222"/>
          <a:ext cx="173037" cy="236538"/>
        </p:xfrm>
        <a:graphic>
          <a:graphicData uri="http://schemas.openxmlformats.org/presentationml/2006/ole">
            <p:oleObj spid="_x0000_s77835" name="Formula" r:id="rId12" imgW="87840" imgH="119520" progId="Equation.Ribbit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089666" y="4603176"/>
          <a:ext cx="625474" cy="254584"/>
        </p:xfrm>
        <a:graphic>
          <a:graphicData uri="http://schemas.openxmlformats.org/presentationml/2006/ole">
            <p:oleObj spid="_x0000_s77836" name="Formula" r:id="rId13" imgW="387360" imgH="157680" progId="Equation.Ribbit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57620" y="4878400"/>
          <a:ext cx="1497013" cy="336550"/>
        </p:xfrm>
        <a:graphic>
          <a:graphicData uri="http://schemas.openxmlformats.org/presentationml/2006/ole">
            <p:oleObj spid="_x0000_s77837" name="Formula" r:id="rId14" imgW="790200" imgH="177840" progId="Equation.Ribbit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714500" y="4948238"/>
          <a:ext cx="1500188" cy="288925"/>
        </p:xfrm>
        <a:graphic>
          <a:graphicData uri="http://schemas.openxmlformats.org/presentationml/2006/ole">
            <p:oleObj spid="_x0000_s77838" name="Formula" r:id="rId15" imgW="815400" imgH="157680" progId="Equation.Ribbit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071670" y="5286388"/>
          <a:ext cx="2489198" cy="321564"/>
        </p:xfrm>
        <a:graphic>
          <a:graphicData uri="http://schemas.openxmlformats.org/presentationml/2006/ole">
            <p:oleObj spid="_x0000_s77839" name="Formula" r:id="rId16" imgW="1364040" imgH="1767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Hamming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Hamming space is the set of all binary strings of length     .</a:t>
            </a:r>
          </a:p>
          <a:p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</a:t>
            </a:r>
          </a:p>
          <a:p>
            <a:r>
              <a:rPr lang="en-US" altLang="zh-CN" sz="2400" dirty="0" smtClean="0"/>
              <a:t>The Hamming distance between two equal length binary strings is the number of positions for which the bits are different.</a:t>
            </a:r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00207" y="2714620"/>
          <a:ext cx="271463" cy="307975"/>
        </p:xfrm>
        <a:graphic>
          <a:graphicData uri="http://schemas.openxmlformats.org/presentationml/2006/ole">
            <p:oleObj spid="_x0000_s11266" name="Formula" r:id="rId3" imgW="137160" imgH="155160" progId="Equation.Ribbit">
              <p:embed/>
            </p:oleObj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786322"/>
            <a:ext cx="5895966" cy="16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Hamming Space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Fact 1: For any pair of points    and    with coordinates in the set                 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Note</a:t>
            </a:r>
          </a:p>
          <a:p>
            <a:pPr lvl="1"/>
            <a:r>
              <a:rPr lang="en-US" altLang="zh-CN" sz="2200" dirty="0" smtClean="0"/>
              <a:t>the embedding preserves the distances between the points.</a:t>
            </a:r>
          </a:p>
          <a:p>
            <a:pPr lvl="1"/>
            <a:r>
              <a:rPr lang="en-US" altLang="zh-CN" sz="2200" dirty="0" smtClean="0"/>
              <a:t>do not need to actually convert the data to the unary representation, which could be expensive when C is large</a:t>
            </a:r>
          </a:p>
          <a:p>
            <a:pPr lvl="1"/>
            <a:r>
              <a:rPr lang="en-US" altLang="zh-CN" sz="2200" dirty="0" smtClean="0"/>
              <a:t>the unary representation provides us with a convenient framework for description of 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18065" y="2406645"/>
          <a:ext cx="182563" cy="236537"/>
        </p:xfrm>
        <a:graphic>
          <a:graphicData uri="http://schemas.openxmlformats.org/presentationml/2006/ole">
            <p:oleObj spid="_x0000_s78850" name="Formula" r:id="rId3" imgW="91440" imgH="11844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43570" y="2406645"/>
          <a:ext cx="147637" cy="236537"/>
        </p:xfrm>
        <a:graphic>
          <a:graphicData uri="http://schemas.openxmlformats.org/presentationml/2006/ole">
            <p:oleObj spid="_x0000_s78851" name="Formula" r:id="rId4" imgW="75240" imgH="11844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57356" y="2714620"/>
          <a:ext cx="1238249" cy="315967"/>
        </p:xfrm>
        <a:graphic>
          <a:graphicData uri="http://schemas.openxmlformats.org/presentationml/2006/ole">
            <p:oleObj spid="_x0000_s78852" name="Formula" r:id="rId5" imgW="696240" imgH="17784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55925" y="3071810"/>
          <a:ext cx="3079750" cy="349250"/>
        </p:xfrm>
        <a:graphic>
          <a:graphicData uri="http://schemas.openxmlformats.org/presentationml/2006/ole">
            <p:oleObj spid="_x0000_s78853" name="Formula" r:id="rId6" imgW="1553400" imgH="1767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Hamming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Let a hashing family be defined as </a:t>
            </a:r>
          </a:p>
          <a:p>
            <a:r>
              <a:rPr lang="en-US" altLang="zh-CN" sz="2400" dirty="0" smtClean="0"/>
              <a:t>where      is the       bit of     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Clearly, this family is locality sensitive.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72132" y="2357430"/>
          <a:ext cx="1252538" cy="349250"/>
        </p:xfrm>
        <a:graphic>
          <a:graphicData uri="http://schemas.openxmlformats.org/presentationml/2006/ole">
            <p:oleObj spid="_x0000_s12290" name="Formula" r:id="rId3" imgW="631440" imgH="17676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85918" y="2786058"/>
          <a:ext cx="249237" cy="234950"/>
        </p:xfrm>
        <a:graphic>
          <a:graphicData uri="http://schemas.openxmlformats.org/presentationml/2006/ole">
            <p:oleObj spid="_x0000_s12291" name="Formula" r:id="rId4" imgW="126000" imgH="11844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00364" y="2714620"/>
          <a:ext cx="312738" cy="363538"/>
        </p:xfrm>
        <a:graphic>
          <a:graphicData uri="http://schemas.openxmlformats.org/presentationml/2006/ole">
            <p:oleObj spid="_x0000_s12292" name="Formula" r:id="rId5" imgW="158760" imgH="18432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14810" y="2786058"/>
          <a:ext cx="182563" cy="236537"/>
        </p:xfrm>
        <a:graphic>
          <a:graphicData uri="http://schemas.openxmlformats.org/presentationml/2006/ole">
            <p:oleObj spid="_x0000_s12293" name="Formula" r:id="rId6" imgW="91440" imgH="118440" progId="Equation.Ribbit">
              <p:embed/>
            </p:oleObj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3071810"/>
            <a:ext cx="6772287" cy="243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LSH</a:t>
            </a:r>
            <a:r>
              <a:rPr lang="en-US" altLang="zh-CN" dirty="0" smtClean="0"/>
              <a:t> 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For an integer    to be specified later, choose   subsets                             	               of                    . </a:t>
            </a:r>
          </a:p>
          <a:p>
            <a:r>
              <a:rPr lang="en-US" altLang="zh-CN" sz="2400" dirty="0" smtClean="0"/>
              <a:t>Let        denote the projection of vector    on the coordinate set   .</a:t>
            </a:r>
          </a:p>
          <a:p>
            <a:pPr lvl="1">
              <a:defRPr/>
            </a:pPr>
            <a:r>
              <a:rPr lang="en-US" altLang="zh-CN" sz="2200" dirty="0" smtClean="0">
                <a:solidFill>
                  <a:schemeClr val="tx1"/>
                </a:solidFill>
              </a:rPr>
              <a:t>For                         and                        :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then 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and                           ,                       .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Hash function                   .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we store each             in the bucket           , for                         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08289" y="2357430"/>
          <a:ext cx="92075" cy="311150"/>
        </p:xfrm>
        <a:graphic>
          <a:graphicData uri="http://schemas.openxmlformats.org/presentationml/2006/ole">
            <p:oleObj spid="_x0000_s79874" name="Formula" r:id="rId3" imgW="45720" imgH="157680" progId="Equation.Ribbit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858016" y="2357430"/>
          <a:ext cx="92075" cy="311150"/>
        </p:xfrm>
        <a:graphic>
          <a:graphicData uri="http://schemas.openxmlformats.org/presentationml/2006/ole">
            <p:oleObj spid="_x0000_s79875" name="Formula" r:id="rId4" imgW="45720" imgH="15768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28662" y="2714620"/>
          <a:ext cx="1544638" cy="307975"/>
        </p:xfrm>
        <a:graphic>
          <a:graphicData uri="http://schemas.openxmlformats.org/presentationml/2006/ole">
            <p:oleObj spid="_x0000_s79876" name="Formula" r:id="rId5" imgW="780120" imgH="15624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28938" y="2670175"/>
          <a:ext cx="1296987" cy="342900"/>
        </p:xfrm>
        <a:graphic>
          <a:graphicData uri="http://schemas.openxmlformats.org/presentationml/2006/ole">
            <p:oleObj spid="_x0000_s79877" name="Formula" r:id="rId6" imgW="691200" imgH="18288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44606" y="3071810"/>
          <a:ext cx="412750" cy="352425"/>
        </p:xfrm>
        <a:graphic>
          <a:graphicData uri="http://schemas.openxmlformats.org/presentationml/2006/ole">
            <p:oleObj spid="_x0000_s79878" name="Formula" r:id="rId7" imgW="208440" imgH="177840" progId="Equation.Ribbit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03949" y="3192463"/>
          <a:ext cx="182563" cy="236537"/>
        </p:xfrm>
        <a:graphic>
          <a:graphicData uri="http://schemas.openxmlformats.org/presentationml/2006/ole">
            <p:oleObj spid="_x0000_s79879" name="Formula" r:id="rId8" imgW="91440" imgH="11844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57488" y="3500438"/>
          <a:ext cx="160337" cy="307975"/>
        </p:xfrm>
        <a:graphic>
          <a:graphicData uri="http://schemas.openxmlformats.org/presentationml/2006/ole">
            <p:oleObj spid="_x0000_s79880" name="Formula" r:id="rId9" imgW="81360" imgH="156240" progId="Equation.Ribbit">
              <p:embed/>
            </p:oleObj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lang="en-US" altLang="zh-CN" sz="22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lang="en-US" altLang="zh-CN" sz="22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lang="en-US" altLang="zh-CN" sz="22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857620" y="3842456"/>
          <a:ext cx="1497013" cy="336550"/>
        </p:xfrm>
        <a:graphic>
          <a:graphicData uri="http://schemas.openxmlformats.org/presentationml/2006/ole">
            <p:oleObj spid="_x0000_s79881" name="Formula" r:id="rId10" imgW="790200" imgH="177840" progId="Equation.Ribbit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14500" y="3875088"/>
          <a:ext cx="1500188" cy="288925"/>
        </p:xfrm>
        <a:graphic>
          <a:graphicData uri="http://schemas.openxmlformats.org/presentationml/2006/ole">
            <p:oleObj spid="_x0000_s79882" name="Formula" r:id="rId11" imgW="815400" imgH="157680" progId="Equation.Ribbit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71670" y="4250444"/>
          <a:ext cx="2489198" cy="321564"/>
        </p:xfrm>
        <a:graphic>
          <a:graphicData uri="http://schemas.openxmlformats.org/presentationml/2006/ole">
            <p:oleObj spid="_x0000_s79883" name="Formula" r:id="rId12" imgW="1364040" imgH="176760" progId="Equation.Ribbit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00232" y="4596132"/>
          <a:ext cx="1571636" cy="302343"/>
        </p:xfrm>
        <a:graphic>
          <a:graphicData uri="http://schemas.openxmlformats.org/presentationml/2006/ole">
            <p:oleObj spid="_x0000_s79884" name="Formula" r:id="rId13" imgW="923400" imgH="177840" progId="Equation.Ribbit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744916" y="4572008"/>
          <a:ext cx="1255712" cy="316422"/>
        </p:xfrm>
        <a:graphic>
          <a:graphicData uri="http://schemas.openxmlformats.org/presentationml/2006/ole">
            <p:oleObj spid="_x0000_s79885" name="Formula" r:id="rId14" imgW="704880" imgH="177840" progId="Equation.Ribbit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57488" y="4929198"/>
          <a:ext cx="1347786" cy="324387"/>
        </p:xfrm>
        <a:graphic>
          <a:graphicData uri="http://schemas.openxmlformats.org/presentationml/2006/ole">
            <p:oleObj spid="_x0000_s79886" name="Formula" r:id="rId15" imgW="752040" imgH="180360" progId="Equation.Ribbit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928926" y="5357826"/>
          <a:ext cx="706437" cy="279691"/>
        </p:xfrm>
        <a:graphic>
          <a:graphicData uri="http://schemas.openxmlformats.org/presentationml/2006/ole">
            <p:oleObj spid="_x0000_s79887" name="Formula" r:id="rId16" imgW="391320" imgH="155160" progId="Equation.Ribbit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376872" y="5286388"/>
          <a:ext cx="623888" cy="355600"/>
        </p:xfrm>
        <a:graphic>
          <a:graphicData uri="http://schemas.openxmlformats.org/presentationml/2006/ole">
            <p:oleObj spid="_x0000_s79888" name="Formula" r:id="rId17" imgW="313920" imgH="179280" progId="Equation.Ribbit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604020" y="5286388"/>
          <a:ext cx="1611318" cy="315165"/>
        </p:xfrm>
        <a:graphic>
          <a:graphicData uri="http://schemas.openxmlformats.org/presentationml/2006/ole">
            <p:oleObj spid="_x0000_s79889" name="Formula" r:id="rId18" imgW="909360" imgH="1778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Foundations</a:t>
            </a:r>
          </a:p>
          <a:p>
            <a:pPr lvl="1"/>
            <a:r>
              <a:rPr lang="en-US" altLang="zh-CN" sz="2200" dirty="0" smtClean="0"/>
              <a:t>what is content-based multimedia retrieval?</a:t>
            </a:r>
          </a:p>
          <a:p>
            <a:pPr lvl="1"/>
            <a:r>
              <a:rPr lang="en-US" altLang="zh-CN" sz="2200" dirty="0" smtClean="0"/>
              <a:t>why do we need new database techniques for accessing media content efficiently?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Multimedia Retrieval</a:t>
            </a:r>
          </a:p>
          <a:p>
            <a:pPr lvl="1"/>
            <a:r>
              <a:rPr lang="en-US" altLang="zh-CN" sz="2200" dirty="0" smtClean="0"/>
              <a:t>what are current techniques (algorithms and index structures) supporting media retrieval in databases?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LSH</a:t>
            </a:r>
            <a:r>
              <a:rPr lang="en-US" altLang="zh-CN" dirty="0" smtClean="0"/>
              <a:t> 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Each training example is entered into    hash tables indexed by independently constructed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304000" cy="22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51561" y="2332032"/>
          <a:ext cx="92075" cy="311150"/>
        </p:xfrm>
        <a:graphic>
          <a:graphicData uri="http://schemas.openxmlformats.org/presentationml/2006/ole">
            <p:oleObj spid="_x0000_s68609" name="Formula" r:id="rId4" imgW="45720" imgH="15768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43636" y="2760659"/>
          <a:ext cx="1582738" cy="239713"/>
        </p:xfrm>
        <a:graphic>
          <a:graphicData uri="http://schemas.openxmlformats.org/presentationml/2006/ole">
            <p:oleObj spid="_x0000_s68610" name="Formula" r:id="rId5" imgW="798840" imgH="1209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Why do </a:t>
            </a:r>
            <a:r>
              <a:rPr lang="en-US" altLang="zh-CN" sz="2400" dirty="0" smtClean="0"/>
              <a:t>not need to actually convert the data to the unary </a:t>
            </a:r>
            <a:r>
              <a:rPr lang="en-US" altLang="zh-CN" sz="2400" dirty="0" smtClean="0"/>
              <a:t>representation?</a:t>
            </a:r>
          </a:p>
          <a:p>
            <a:pPr lvl="1">
              <a:defRPr/>
            </a:pPr>
            <a:r>
              <a:rPr lang="en-US" altLang="zh-CN" sz="2200" dirty="0" smtClean="0">
                <a:solidFill>
                  <a:schemeClr val="tx1"/>
                </a:solidFill>
              </a:rPr>
              <a:t>For                         and                        :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then 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and                           ,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defRPr/>
            </a:pPr>
            <a:r>
              <a:rPr lang="en-US" altLang="zh-CN" sz="2200" dirty="0" smtClean="0">
                <a:solidFill>
                  <a:schemeClr val="tx1"/>
                </a:solidFill>
              </a:rPr>
              <a:t>A little trick: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       denote</a:t>
            </a:r>
            <a:r>
              <a:rPr lang="en-US" altLang="zh-CN" sz="2000" dirty="0" smtClean="0">
                <a:solidFill>
                  <a:schemeClr val="tx1"/>
                </a:solidFill>
              </a:rPr>
              <a:t>, in </a:t>
            </a:r>
            <a:r>
              <a:rPr lang="en-US" altLang="zh-CN" sz="2000" dirty="0" smtClean="0">
                <a:solidFill>
                  <a:schemeClr val="tx1"/>
                </a:solidFill>
              </a:rPr>
              <a:t>sorted order</a:t>
            </a:r>
            <a:r>
              <a:rPr lang="en-US" altLang="zh-CN" sz="2000" dirty="0" smtClean="0">
                <a:solidFill>
                  <a:schemeClr val="tx1"/>
                </a:solidFill>
              </a:rPr>
              <a:t>, the coordinates </a:t>
            </a:r>
            <a:r>
              <a:rPr lang="en-US" altLang="zh-CN" sz="2000" dirty="0" smtClean="0">
                <a:solidFill>
                  <a:schemeClr val="tx1"/>
                </a:solidFill>
              </a:rPr>
              <a:t>in     </a:t>
            </a:r>
            <a:r>
              <a:rPr lang="en-US" altLang="zh-CN" sz="2000" dirty="0" smtClean="0">
                <a:solidFill>
                  <a:schemeClr val="tx1"/>
                </a:solidFill>
              </a:rPr>
              <a:t>which correspond to </a:t>
            </a:r>
            <a:r>
              <a:rPr lang="en-US" altLang="zh-CN" sz="2000" dirty="0" smtClean="0">
                <a:solidFill>
                  <a:schemeClr val="tx1"/>
                </a:solidFill>
              </a:rPr>
              <a:t>the       coordinate of 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           ,       means </a:t>
            </a:r>
            <a:r>
              <a:rPr lang="en-US" altLang="zh-CN" sz="2000" dirty="0" smtClean="0">
                <a:solidFill>
                  <a:schemeClr val="tx1"/>
                </a:solidFill>
              </a:rPr>
              <a:t>the number of </a:t>
            </a:r>
            <a:r>
              <a:rPr lang="en-US" altLang="zh-CN" sz="2000" dirty="0" smtClean="0">
                <a:solidFill>
                  <a:schemeClr val="tx1"/>
                </a:solidFill>
              </a:rPr>
              <a:t>elements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in the </a:t>
            </a:r>
            <a:r>
              <a:rPr lang="en-US" altLang="zh-CN" sz="2000" dirty="0" smtClean="0">
                <a:solidFill>
                  <a:schemeClr val="tx1"/>
                </a:solidFill>
              </a:rPr>
              <a:t>set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then                              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Courier New"/>
                <a:cs typeface="Courier New"/>
              </a:rPr>
              <a:t>→ 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857625" y="3086105"/>
          <a:ext cx="1497013" cy="336550"/>
        </p:xfrm>
        <a:graphic>
          <a:graphicData uri="http://schemas.openxmlformats.org/presentationml/2006/ole">
            <p:oleObj spid="_x0000_s120834" name="Formula" r:id="rId3" imgW="790200" imgH="177840" progId="Equation.Ribbit">
              <p:embed/>
            </p:oleObj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714500" y="3119443"/>
          <a:ext cx="1500188" cy="288925"/>
        </p:xfrm>
        <a:graphic>
          <a:graphicData uri="http://schemas.openxmlformats.org/presentationml/2006/ole">
            <p:oleObj spid="_x0000_s120835" name="Formula" r:id="rId4" imgW="815400" imgH="157680" progId="Equation.Ribbit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071688" y="3494093"/>
          <a:ext cx="2489200" cy="322262"/>
        </p:xfrm>
        <a:graphic>
          <a:graphicData uri="http://schemas.openxmlformats.org/presentationml/2006/ole">
            <p:oleObj spid="_x0000_s120836" name="Formula" r:id="rId5" imgW="1364040" imgH="176760" progId="Equation.Ribbit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2000232" y="3853947"/>
          <a:ext cx="1500205" cy="289433"/>
        </p:xfrm>
        <a:graphic>
          <a:graphicData uri="http://schemas.openxmlformats.org/presentationml/2006/ole">
            <p:oleObj spid="_x0000_s120837" name="Formula" r:id="rId6" imgW="923400" imgH="177840" progId="Equation.Ribbit">
              <p:embed/>
            </p:oleObj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3744913" y="3816355"/>
          <a:ext cx="1255712" cy="315913"/>
        </p:xfrm>
        <a:graphic>
          <a:graphicData uri="http://schemas.openxmlformats.org/presentationml/2006/ole">
            <p:oleObj spid="_x0000_s120838" name="Formula" r:id="rId7" imgW="704880" imgH="17784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92250" y="4554538"/>
          <a:ext cx="3651250" cy="303212"/>
        </p:xfrm>
        <a:graphic>
          <a:graphicData uri="http://schemas.openxmlformats.org/presentationml/2006/ole">
            <p:oleObj spid="_x0000_s120839" name="Formula" r:id="rId8" imgW="2141280" imgH="177840" progId="Equation.Ribbit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14370" y="4857760"/>
          <a:ext cx="271548" cy="284357"/>
        </p:xfrm>
        <a:graphic>
          <a:graphicData uri="http://schemas.openxmlformats.org/presentationml/2006/ole">
            <p:oleObj spid="_x0000_s120840" name="Formula" r:id="rId9" imgW="170280" imgH="17784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715140" y="4857760"/>
          <a:ext cx="146051" cy="280534"/>
        </p:xfrm>
        <a:graphic>
          <a:graphicData uri="http://schemas.openxmlformats.org/presentationml/2006/ole">
            <p:oleObj spid="_x0000_s120841" name="Formula" r:id="rId10" imgW="81360" imgH="156240" progId="Equation.Ribbit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500430" y="5214950"/>
          <a:ext cx="322262" cy="254691"/>
        </p:xfrm>
        <a:graphic>
          <a:graphicData uri="http://schemas.openxmlformats.org/presentationml/2006/ole">
            <p:oleObj spid="_x0000_s120842" name="Formula" r:id="rId11" imgW="198360" imgH="157680" progId="Equation.Ribbit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29256" y="5214950"/>
          <a:ext cx="182563" cy="236537"/>
        </p:xfrm>
        <a:graphic>
          <a:graphicData uri="http://schemas.openxmlformats.org/presentationml/2006/ole">
            <p:oleObj spid="_x0000_s120843" name="Formula" r:id="rId12" imgW="91440" imgH="118440" progId="Equation.Ribbit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500166" y="5500688"/>
          <a:ext cx="3403600" cy="323850"/>
        </p:xfrm>
        <a:graphic>
          <a:graphicData uri="http://schemas.openxmlformats.org/presentationml/2006/ole">
            <p:oleObj spid="_x0000_s120844" name="Formula" r:id="rId13" imgW="1869480" imgH="177840" progId="Equation.Ribbit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72066" y="5500702"/>
          <a:ext cx="285752" cy="299231"/>
        </p:xfrm>
        <a:graphic>
          <a:graphicData uri="http://schemas.openxmlformats.org/presentationml/2006/ole">
            <p:oleObj spid="_x0000_s120845" name="Formula" r:id="rId14" imgW="170280" imgH="177840" progId="Equation.Ribbit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143108" y="6159400"/>
          <a:ext cx="2857520" cy="298569"/>
        </p:xfrm>
        <a:graphic>
          <a:graphicData uri="http://schemas.openxmlformats.org/presentationml/2006/ole">
            <p:oleObj spid="_x0000_s120846" name="Formula" r:id="rId15" imgW="1517760" imgH="158760" progId="Equation.Ribbit">
              <p:embed/>
            </p:oleObj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5387990" y="6143644"/>
          <a:ext cx="1184274" cy="297941"/>
        </p:xfrm>
        <a:graphic>
          <a:graphicData uri="http://schemas.openxmlformats.org/presentationml/2006/ole">
            <p:oleObj spid="_x0000_s120847" name="Formula" r:id="rId16" imgW="704880" imgH="1778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levels of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 the total number of buckets may be large, we compress the buckets by resorting to standard hashing.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Denote the resulting vector of coordinates by</a:t>
            </a:r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     is the size of the hash table and                     are random numbers from interval</a:t>
            </a:r>
          </a:p>
          <a:p>
            <a:r>
              <a:rPr lang="en-US" altLang="zh-CN" sz="2400" dirty="0" smtClean="0"/>
              <a:t>Thus, we use two levels of hashing: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the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LSH</a:t>
            </a:r>
            <a:r>
              <a:rPr lang="en-US" altLang="zh-CN" sz="2200" dirty="0" smtClean="0">
                <a:solidFill>
                  <a:schemeClr val="tx1"/>
                </a:solidFill>
              </a:rPr>
              <a:t> function maps a point    to bucket</a:t>
            </a:r>
          </a:p>
          <a:p>
            <a:pPr lvl="1"/>
            <a:r>
              <a:rPr lang="en-US" altLang="zh-CN" sz="2200" dirty="0" smtClean="0">
                <a:solidFill>
                  <a:schemeClr val="tx1"/>
                </a:solidFill>
              </a:rPr>
              <a:t>and a standard hash function maps the contents of these buckets into a hash table of size  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29388" y="4929198"/>
          <a:ext cx="552450" cy="314882"/>
        </p:xfrm>
        <a:graphic>
          <a:graphicData uri="http://schemas.openxmlformats.org/presentationml/2006/ole">
            <p:oleObj spid="_x0000_s6146" name="Formula" r:id="rId3" imgW="313920" imgH="17928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43504" y="5715016"/>
          <a:ext cx="246291" cy="236537"/>
        </p:xfrm>
        <a:graphic>
          <a:graphicData uri="http://schemas.openxmlformats.org/presentationml/2006/ole">
            <p:oleObj spid="_x0000_s6147" name="Formula" r:id="rId4" imgW="161640" imgH="15516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32379" y="5000636"/>
          <a:ext cx="182563" cy="236537"/>
        </p:xfrm>
        <a:graphic>
          <a:graphicData uri="http://schemas.openxmlformats.org/presentationml/2006/ole">
            <p:oleObj spid="_x0000_s6148" name="Formula" r:id="rId5" imgW="91440" imgH="11844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86578" y="3071810"/>
          <a:ext cx="1622424" cy="308499"/>
        </p:xfrm>
        <a:graphic>
          <a:graphicData uri="http://schemas.openxmlformats.org/presentationml/2006/ole">
            <p:oleObj spid="_x0000_s6149" name="Formula" r:id="rId6" imgW="927360" imgH="17676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14414" y="3429000"/>
          <a:ext cx="5924550" cy="349250"/>
        </p:xfrm>
        <a:graphic>
          <a:graphicData uri="http://schemas.openxmlformats.org/presentationml/2006/ole">
            <p:oleObj spid="_x0000_s6150" name="Formula" r:id="rId7" imgW="2990880" imgH="17676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96018" y="3851278"/>
          <a:ext cx="304148" cy="292102"/>
        </p:xfrm>
        <a:graphic>
          <a:graphicData uri="http://schemas.openxmlformats.org/presentationml/2006/ole">
            <p:oleObj spid="_x0000_s6151" name="Formula" r:id="rId8" imgW="161640" imgH="155160" progId="Equation.Ribbit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29256" y="3906843"/>
          <a:ext cx="1266825" cy="236537"/>
        </p:xfrm>
        <a:graphic>
          <a:graphicData uri="http://schemas.openxmlformats.org/presentationml/2006/ole">
            <p:oleObj spid="_x0000_s6152" name="Formula" r:id="rId9" imgW="639000" imgH="11844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71934" y="4143380"/>
          <a:ext cx="1690694" cy="324566"/>
        </p:xfrm>
        <a:graphic>
          <a:graphicData uri="http://schemas.openxmlformats.org/presentationml/2006/ole">
            <p:oleObj spid="_x0000_s6153" name="Formula" r:id="rId10" imgW="917280" imgH="1767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LSH</a:t>
            </a:r>
            <a:r>
              <a:rPr lang="en-US" altLang="zh-CN" dirty="0" smtClean="0"/>
              <a:t> Querying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To process a query   , we search all the indices </a:t>
            </a:r>
            <a:r>
              <a:rPr lang="en-US" altLang="zh-CN" sz="2400" i="1" dirty="0" smtClean="0">
                <a:ea typeface="宋体" charset="-122"/>
              </a:rPr>
              <a:t>             </a:t>
            </a:r>
            <a:r>
              <a:rPr lang="en-US" altLang="zh-CN" sz="2400" dirty="0" smtClean="0">
                <a:ea typeface="宋体" charset="-122"/>
              </a:rPr>
              <a:t>until we either encounter at least       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points or use all the    indices.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Let </a:t>
            </a:r>
            <a:r>
              <a:rPr lang="en-US" altLang="zh-CN" sz="2400" i="1" dirty="0" smtClean="0">
                <a:ea typeface="宋体" charset="-122"/>
              </a:rPr>
              <a:t>                  </a:t>
            </a:r>
            <a:r>
              <a:rPr lang="en-US" altLang="zh-CN" sz="2400" dirty="0" smtClean="0">
                <a:ea typeface="宋体" charset="-122"/>
              </a:rPr>
              <a:t>be the points encountered in the process.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For the output we return the nearest     points, or fewer in case we could not find so many points as a result of the search.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95669" y="2357430"/>
          <a:ext cx="147637" cy="236537"/>
        </p:xfrm>
        <a:graphic>
          <a:graphicData uri="http://schemas.openxmlformats.org/presentationml/2006/ole">
            <p:oleObj spid="_x0000_s7170" name="Formula" r:id="rId3" imgW="75240" imgH="11844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072330" y="2285992"/>
          <a:ext cx="1711324" cy="310380"/>
        </p:xfrm>
        <a:graphic>
          <a:graphicData uri="http://schemas.openxmlformats.org/presentationml/2006/ole">
            <p:oleObj spid="_x0000_s7171" name="Formula" r:id="rId4" imgW="971640" imgH="17676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57818" y="2643182"/>
          <a:ext cx="436562" cy="311150"/>
        </p:xfrm>
        <a:graphic>
          <a:graphicData uri="http://schemas.openxmlformats.org/presentationml/2006/ole">
            <p:oleObj spid="_x0000_s7172" name="Formula" r:id="rId5" imgW="221040" imgH="15768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643966" y="2643182"/>
          <a:ext cx="92075" cy="311150"/>
        </p:xfrm>
        <a:graphic>
          <a:graphicData uri="http://schemas.openxmlformats.org/presentationml/2006/ole">
            <p:oleObj spid="_x0000_s7173" name="Formula" r:id="rId6" imgW="45720" imgH="15768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6512" y="3357562"/>
          <a:ext cx="1236662" cy="236537"/>
        </p:xfrm>
        <a:graphic>
          <a:graphicData uri="http://schemas.openxmlformats.org/presentationml/2006/ole">
            <p:oleObj spid="_x0000_s7174" name="Formula" r:id="rId7" imgW="623880" imgH="11844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857884" y="3714752"/>
          <a:ext cx="277813" cy="307975"/>
        </p:xfrm>
        <a:graphic>
          <a:graphicData uri="http://schemas.openxmlformats.org/presentationml/2006/ole">
            <p:oleObj spid="_x0000_s7175" name="Formula" r:id="rId8" imgW="140040" imgH="1562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LSH</a:t>
            </a:r>
            <a:r>
              <a:rPr lang="en-US" altLang="zh-CN" dirty="0" smtClean="0"/>
              <a:t> Querying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8552714" cy="366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Suppose we want to search at most </a:t>
            </a:r>
            <a:r>
              <a:rPr lang="en-US" altLang="zh-CN" sz="2400" dirty="0" smtClean="0"/>
              <a:t>     examples</a:t>
            </a:r>
            <a:r>
              <a:rPr lang="en-US" altLang="zh-CN" sz="2400" dirty="0" smtClean="0"/>
              <a:t>. Then setting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ensures that it will succeed with high </a:t>
            </a:r>
            <a:r>
              <a:rPr lang="en-US" altLang="zh-CN" sz="2400" dirty="0" smtClean="0"/>
              <a:t>probability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071810"/>
            <a:ext cx="5834059" cy="156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5008" y="2357430"/>
          <a:ext cx="236537" cy="307975"/>
        </p:xfrm>
        <a:graphic>
          <a:graphicData uri="http://schemas.openxmlformats.org/presentationml/2006/ole">
            <p:oleObj spid="_x0000_s118785" name="Formula" r:id="rId4" imgW="119520" imgH="15516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60674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92933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Preprocessing algorithm for points already embedded in the Hamming cube.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48" y="2285992"/>
            <a:ext cx="61341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14480" y="614364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Approximate Nearest Neighbor query answering algorithm.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The principle behind our method is the probability of collision of two points     and     is closely related to the distance between them.</a:t>
            </a:r>
          </a:p>
          <a:p>
            <a:r>
              <a:rPr lang="en-US" altLang="zh-CN" sz="2400" dirty="0" smtClean="0">
                <a:ea typeface="宋体" charset="-122"/>
              </a:rPr>
              <a:t>Especially the larger the distance, smaller the collision property.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60809" y="2763835"/>
          <a:ext cx="182563" cy="236537"/>
        </p:xfrm>
        <a:graphic>
          <a:graphicData uri="http://schemas.openxmlformats.org/presentationml/2006/ole">
            <p:oleObj spid="_x0000_s8194" name="Formula" r:id="rId3" imgW="91440" imgH="11844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52991" y="2763835"/>
          <a:ext cx="147637" cy="236537"/>
        </p:xfrm>
        <a:graphic>
          <a:graphicData uri="http://schemas.openxmlformats.org/presentationml/2006/ole">
            <p:oleObj spid="_x0000_s8195" name="Formula" r:id="rId4" imgW="75240" imgH="118440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Shakhnarovich</a:t>
            </a:r>
            <a:r>
              <a:rPr lang="en-US" altLang="zh-CN" sz="2000" dirty="0" smtClean="0"/>
              <a:t> et al., </a:t>
            </a:r>
            <a:r>
              <a:rPr lang="en-US" altLang="zh-CN" sz="2000" i="1" dirty="0" smtClean="0"/>
              <a:t>Fast Pose Estimation with Parameter </a:t>
            </a:r>
            <a:r>
              <a:rPr lang="en-US" altLang="zh-CN" sz="2000" i="1" dirty="0" err="1" smtClean="0"/>
              <a:t>Senative</a:t>
            </a:r>
            <a:r>
              <a:rPr lang="en-US" altLang="zh-CN" sz="2000" i="1" dirty="0" smtClean="0"/>
              <a:t> Hashing</a:t>
            </a:r>
          </a:p>
          <a:p>
            <a:r>
              <a:rPr lang="en-US" altLang="zh-CN" sz="2000" dirty="0" err="1" smtClean="0"/>
              <a:t>Gionis</a:t>
            </a:r>
            <a:r>
              <a:rPr lang="en-US" altLang="zh-CN" sz="2000" dirty="0" smtClean="0"/>
              <a:t> et al., </a:t>
            </a:r>
            <a:r>
              <a:rPr lang="en-US" altLang="zh-CN" sz="2000" i="1" dirty="0" smtClean="0"/>
              <a:t>Similarity Search in High Dimensions via Hashing</a:t>
            </a:r>
          </a:p>
          <a:p>
            <a:r>
              <a:rPr lang="en-US" altLang="zh-CN" sz="2000" dirty="0" smtClean="0"/>
              <a:t>Andrea </a:t>
            </a:r>
            <a:r>
              <a:rPr lang="en-US" altLang="zh-CN" sz="2000" dirty="0" err="1" smtClean="0"/>
              <a:t>Frome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Jitendra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Malik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Object Recognition Using Locality-Sensitive Hashing of Shape </a:t>
            </a:r>
          </a:p>
          <a:p>
            <a:r>
              <a:rPr lang="en-US" altLang="zh-CN" sz="2000" dirty="0" smtClean="0"/>
              <a:t>Algorithms for Nearest Neighbor Search</a:t>
            </a:r>
          </a:p>
          <a:p>
            <a:pPr lvl="1"/>
            <a:r>
              <a:rPr lang="en-US" altLang="zh-CN" sz="1800" dirty="0" err="1" smtClean="0">
                <a:hlinkClick r:id="rId2"/>
              </a:rPr>
              <a:t>http://simsearch.yury.name/tutorial.html</a:t>
            </a:r>
            <a:endParaRPr lang="en-US" altLang="zh-CN" sz="1800" dirty="0" smtClean="0"/>
          </a:p>
          <a:p>
            <a:r>
              <a:rPr lang="en-US" altLang="zh-CN" sz="2000" dirty="0" err="1" smtClean="0"/>
              <a:t>LSH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Matlab</a:t>
            </a:r>
            <a:r>
              <a:rPr lang="en-US" altLang="zh-CN" sz="2000" dirty="0" smtClean="0"/>
              <a:t> Toolbox:</a:t>
            </a:r>
          </a:p>
          <a:p>
            <a:pPr lvl="1"/>
            <a:r>
              <a:rPr lang="en-US" altLang="zh-CN" sz="1800" dirty="0" smtClean="0"/>
              <a:t>http://</a:t>
            </a:r>
            <a:r>
              <a:rPr lang="en-US" altLang="zh-CN" sz="1800" dirty="0" err="1" smtClean="0"/>
              <a:t>www.cs.brown.edu</a:t>
            </a:r>
            <a:r>
              <a:rPr lang="en-US" altLang="zh-CN" sz="1800" dirty="0" smtClean="0"/>
              <a:t>/~</a:t>
            </a:r>
            <a:r>
              <a:rPr lang="en-US" altLang="zh-CN" sz="1800" dirty="0" err="1" smtClean="0"/>
              <a:t>gregory</a:t>
            </a:r>
            <a:r>
              <a:rPr lang="en-US" altLang="zh-CN" sz="1800" dirty="0" smtClean="0"/>
              <a:t>/code/</a:t>
            </a:r>
            <a:r>
              <a:rPr lang="en-US" altLang="zh-CN" sz="1800" dirty="0" err="1" smtClean="0"/>
              <a:t>lsh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Multimedia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Typical properties of media data</a:t>
            </a:r>
          </a:p>
          <a:p>
            <a:pPr lvl="1"/>
            <a:r>
              <a:rPr lang="en-US" altLang="zh-CN" sz="2200" dirty="0" smtClean="0"/>
              <a:t>weakly structured</a:t>
            </a:r>
          </a:p>
          <a:p>
            <a:pPr lvl="1"/>
            <a:r>
              <a:rPr lang="en-US" altLang="zh-CN" sz="2200" dirty="0" smtClean="0"/>
              <a:t>big size</a:t>
            </a:r>
          </a:p>
          <a:p>
            <a:pPr lvl="1"/>
            <a:r>
              <a:rPr lang="en-US" altLang="zh-CN" sz="2200" dirty="0" smtClean="0"/>
              <a:t>hard to process automatically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8925" y="3794125"/>
            <a:ext cx="377507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497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8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Focus on approximate queries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Nearest Neighbor Queries (</a:t>
            </a:r>
            <a:r>
              <a:rPr lang="en-US" altLang="zh-CN" sz="2000" dirty="0" err="1" smtClean="0"/>
              <a:t>NN</a:t>
            </a:r>
            <a:r>
              <a:rPr lang="en-US" altLang="zh-CN" sz="2000" dirty="0" smtClean="0"/>
              <a:t>): given an example object, find the most similar object in the database</a:t>
            </a:r>
          </a:p>
          <a:p>
            <a:pPr lvl="1"/>
            <a:r>
              <a:rPr lang="en-US" altLang="zh-CN" sz="2000" dirty="0" smtClean="0"/>
              <a:t>k-Nearest Neighbor Queries (</a:t>
            </a:r>
            <a:r>
              <a:rPr lang="en-US" altLang="zh-CN" sz="2000" dirty="0" err="1" smtClean="0"/>
              <a:t>kNN</a:t>
            </a:r>
            <a:r>
              <a:rPr lang="en-US" altLang="zh-CN" sz="2000" dirty="0" smtClean="0"/>
              <a:t>): given an example object, find the k most similar objects in the database</a:t>
            </a:r>
          </a:p>
          <a:p>
            <a:pPr lvl="1"/>
            <a:r>
              <a:rPr lang="en-US" altLang="zh-CN" sz="2000" dirty="0" smtClean="0"/>
              <a:t>Similarity Join: given two sets of objects, find matching pairs among these (match means: similarity exceeds a fixed threshold)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and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Problem: how can similarity be measured, especially for complex data?</a:t>
            </a:r>
          </a:p>
          <a:p>
            <a:r>
              <a:rPr lang="en-US" altLang="zh-CN" sz="2400" dirty="0" smtClean="0"/>
              <a:t>Similarity measure</a:t>
            </a:r>
          </a:p>
          <a:p>
            <a:pPr lvl="1"/>
            <a:r>
              <a:rPr lang="en-US" altLang="zh-CN" sz="2000" dirty="0" smtClean="0"/>
              <a:t>the similarity between two objects can be expressed as a function taking the two as input and, e.g., returning a value between 1 (most similar/equal) and 0 (no similarity)</a:t>
            </a:r>
          </a:p>
          <a:p>
            <a:r>
              <a:rPr lang="en-US" altLang="zh-CN" sz="2400" dirty="0" smtClean="0"/>
              <a:t>Distance measure</a:t>
            </a:r>
          </a:p>
          <a:p>
            <a:pPr lvl="1"/>
            <a:r>
              <a:rPr lang="en-US" altLang="zh-CN" sz="2000" dirty="0" smtClean="0"/>
              <a:t>a respective function measuring the difference. e.g. ranging from 0 (no difference) to maximum distance</a:t>
            </a:r>
          </a:p>
          <a:p>
            <a:r>
              <a:rPr lang="en-US" altLang="zh-CN" sz="2400" dirty="0" smtClean="0"/>
              <a:t>Usually, one of the two measures can be transferred to the other and vice versa</a:t>
            </a:r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and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But major problems remain: what exactly does the function do?</a:t>
            </a:r>
          </a:p>
          <a:p>
            <a:r>
              <a:rPr lang="en-US" altLang="zh-CN" sz="2400" dirty="0" smtClean="0"/>
              <a:t>What is similar and what is not is in the eye of the beholder?</a:t>
            </a:r>
          </a:p>
          <a:p>
            <a:pPr lvl="1"/>
            <a:r>
              <a:rPr lang="en-US" altLang="zh-CN" sz="2200" dirty="0" smtClean="0"/>
              <a:t>subjective, application-specific</a:t>
            </a:r>
          </a:p>
          <a:p>
            <a:r>
              <a:rPr lang="en-US" altLang="zh-CN" sz="2400" dirty="0" smtClean="0"/>
              <a:t>How to compare similarity efficiently?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214686"/>
            <a:ext cx="367948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 Space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Working with feature vectors allows to map similarity matching problem to operations in this vector space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Vectors of multimedia objects (stored data as well as query objects) represent points in this space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Dimensionality of the space is defined by vectors dimensionality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Nearest Neighbor(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) Queries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000" y="2160000"/>
            <a:ext cx="606688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lecture_01</Template>
  <TotalTime>3615</TotalTime>
  <Words>1519</Words>
  <PresentationFormat>全屏显示(4:3)</PresentationFormat>
  <Paragraphs>262</Paragraphs>
  <Slides>40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Theme1</vt:lpstr>
      <vt:lpstr>Formula</vt:lpstr>
      <vt:lpstr>Aurora Equation</vt:lpstr>
      <vt:lpstr>Multimedia Retrieval</vt:lpstr>
      <vt:lpstr>This lecture will cover</vt:lpstr>
      <vt:lpstr>Overview</vt:lpstr>
      <vt:lpstr>Multimedia Data</vt:lpstr>
      <vt:lpstr>Types of Queries</vt:lpstr>
      <vt:lpstr>Similarity and Distance</vt:lpstr>
      <vt:lpstr>Similarity and Distance</vt:lpstr>
      <vt:lpstr>Vector Space Model</vt:lpstr>
      <vt:lpstr>Nearest Neighbor(NN) Queries</vt:lpstr>
      <vt:lpstr>k-Nearest Neighbor(k-NN) Queries</vt:lpstr>
      <vt:lpstr>Similarity Join</vt:lpstr>
      <vt:lpstr>Distance functions</vt:lpstr>
      <vt:lpstr>Brief History of NN</vt:lpstr>
      <vt:lpstr>The case of d&gt;2</vt:lpstr>
      <vt:lpstr>Multimedia Indexing</vt:lpstr>
      <vt:lpstr>Querying Multimedia Content</vt:lpstr>
      <vt:lpstr>(r, c)-Nearest Neighbor</vt:lpstr>
      <vt:lpstr>Searching</vt:lpstr>
      <vt:lpstr>Hashing</vt:lpstr>
      <vt:lpstr>Example (ideal) hash function</vt:lpstr>
      <vt:lpstr>Locality-sensitive Hash Families</vt:lpstr>
      <vt:lpstr>The Basic Idea</vt:lpstr>
      <vt:lpstr>Intuition</vt:lpstr>
      <vt:lpstr>Locality-sensitive Hash</vt:lpstr>
      <vt:lpstr>Hamming Space</vt:lpstr>
      <vt:lpstr>Hamming Space</vt:lpstr>
      <vt:lpstr>Hamming Space Properties</vt:lpstr>
      <vt:lpstr>Hamming Space</vt:lpstr>
      <vt:lpstr>LSH Preprocessing</vt:lpstr>
      <vt:lpstr>LSH Preprocessing</vt:lpstr>
      <vt:lpstr>Trick</vt:lpstr>
      <vt:lpstr>Two levels of hashing</vt:lpstr>
      <vt:lpstr>LSH Querying</vt:lpstr>
      <vt:lpstr>LSH Querying</vt:lpstr>
      <vt:lpstr>Parameter Selection</vt:lpstr>
      <vt:lpstr>Algorithm</vt:lpstr>
      <vt:lpstr>Algorithm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微软中国</cp:lastModifiedBy>
  <cp:revision>640</cp:revision>
  <dcterms:modified xsi:type="dcterms:W3CDTF">2012-12-10T03:32:16Z</dcterms:modified>
</cp:coreProperties>
</file>