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42"/>
  </p:notesMasterIdLst>
  <p:handoutMasterIdLst>
    <p:handoutMasterId r:id="rId43"/>
  </p:handoutMasterIdLst>
  <p:sldIdLst>
    <p:sldId id="256" r:id="rId5"/>
    <p:sldId id="257" r:id="rId6"/>
    <p:sldId id="266" r:id="rId7"/>
    <p:sldId id="267" r:id="rId8"/>
    <p:sldId id="270" r:id="rId9"/>
    <p:sldId id="268" r:id="rId10"/>
    <p:sldId id="258" r:id="rId11"/>
    <p:sldId id="318" r:id="rId12"/>
    <p:sldId id="319" r:id="rId13"/>
    <p:sldId id="259" r:id="rId14"/>
    <p:sldId id="287" r:id="rId15"/>
    <p:sldId id="288" r:id="rId16"/>
    <p:sldId id="289" r:id="rId17"/>
    <p:sldId id="290" r:id="rId18"/>
    <p:sldId id="262" r:id="rId19"/>
    <p:sldId id="275" r:id="rId20"/>
    <p:sldId id="276" r:id="rId21"/>
    <p:sldId id="277" r:id="rId22"/>
    <p:sldId id="278" r:id="rId23"/>
    <p:sldId id="303" r:id="rId24"/>
    <p:sldId id="285" r:id="rId25"/>
    <p:sldId id="294" r:id="rId26"/>
    <p:sldId id="295" r:id="rId27"/>
    <p:sldId id="320" r:id="rId28"/>
    <p:sldId id="296" r:id="rId29"/>
    <p:sldId id="297" r:id="rId30"/>
    <p:sldId id="298" r:id="rId31"/>
    <p:sldId id="299" r:id="rId32"/>
    <p:sldId id="300" r:id="rId33"/>
    <p:sldId id="301" r:id="rId34"/>
    <p:sldId id="321" r:id="rId35"/>
    <p:sldId id="286" r:id="rId36"/>
    <p:sldId id="284" r:id="rId37"/>
    <p:sldId id="291" r:id="rId38"/>
    <p:sldId id="293" r:id="rId39"/>
    <p:sldId id="347" r:id="rId40"/>
    <p:sldId id="26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62"/>
      </p:cViewPr>
      <p:guideLst>
        <p:guide orient="horz" pos="2160"/>
        <p:guide pos="289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67EE68A-5370-49C7-80F6-EEC1AD86B02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E60886B0-7E0C-4850-A6F2-D8443AF006C7}">
      <dgm:prSet/>
      <dgm:spPr/>
      <dgm:t>
        <a:bodyPr/>
        <a:lstStyle/>
        <a:p>
          <a:pPr rtl="0"/>
          <a:r>
            <a:rPr lang="en-US" dirty="0" smtClean="0"/>
            <a:t>Hadoop Streaming</a:t>
          </a:r>
          <a:endParaRPr lang="zh-CN" dirty="0"/>
        </a:p>
      </dgm:t>
    </dgm:pt>
    <dgm:pt modelId="{811882B8-BF69-4159-9F05-C87F17532431}" cxnId="{F43059B8-9405-4BC5-99EF-6A4FA6EBB17F}" type="parTrans">
      <dgm:prSet/>
      <dgm:spPr/>
      <dgm:t>
        <a:bodyPr/>
        <a:lstStyle/>
        <a:p>
          <a:endParaRPr lang="zh-CN" altLang="en-US"/>
        </a:p>
      </dgm:t>
    </dgm:pt>
    <dgm:pt modelId="{E8F41E4A-E736-47CC-86A0-6849B5656150}" cxnId="{F43059B8-9405-4BC5-99EF-6A4FA6EBB17F}" type="sibTrans">
      <dgm:prSet/>
      <dgm:spPr/>
      <dgm:t>
        <a:bodyPr/>
        <a:lstStyle/>
        <a:p>
          <a:endParaRPr lang="zh-CN" altLang="en-US"/>
        </a:p>
      </dgm:t>
    </dgm:pt>
    <dgm:pt modelId="{E1C2BCEE-4A87-453E-AE7F-A32E9968098A}">
      <dgm:prSet/>
      <dgm:spPr/>
      <dgm:t>
        <a:bodyPr/>
        <a:lstStyle/>
        <a:p>
          <a:pPr rtl="0"/>
          <a:r>
            <a:rPr lang="en-US" dirty="0" smtClean="0"/>
            <a:t>Word Count </a:t>
          </a:r>
          <a:endParaRPr lang="en-US" dirty="0"/>
        </a:p>
      </dgm:t>
    </dgm:pt>
    <dgm:pt modelId="{337742A6-0592-4222-BB5A-3CC21F8063AE}" cxnId="{4263144E-8EA4-41D0-921A-C30CFDF59607}" type="parTrans">
      <dgm:prSet/>
      <dgm:spPr/>
      <dgm:t>
        <a:bodyPr/>
        <a:lstStyle/>
        <a:p>
          <a:endParaRPr lang="zh-CN" altLang="en-US"/>
        </a:p>
      </dgm:t>
    </dgm:pt>
    <dgm:pt modelId="{0D4FF236-AAE1-4813-84BE-01C14430F319}" cxnId="{4263144E-8EA4-41D0-921A-C30CFDF59607}" type="sibTrans">
      <dgm:prSet/>
      <dgm:spPr/>
      <dgm:t>
        <a:bodyPr/>
        <a:lstStyle/>
        <a:p>
          <a:endParaRPr lang="zh-CN" altLang="en-US"/>
        </a:p>
      </dgm:t>
    </dgm:pt>
    <dgm:pt modelId="{BE23EEFA-CBFE-4985-BFB5-58F1D0F85ADB}">
      <dgm:prSet/>
      <dgm:spPr/>
      <dgm:t>
        <a:bodyPr/>
        <a:lstStyle/>
        <a:p>
          <a:pPr rtl="0"/>
          <a:r>
            <a:rPr lang="en-US" altLang="zh-CN" dirty="0" smtClean="0"/>
            <a:t>Brief Introduction to HDFS</a:t>
          </a:r>
          <a:endParaRPr lang="zh-CN" dirty="0"/>
        </a:p>
      </dgm:t>
    </dgm:pt>
    <dgm:pt modelId="{57B14575-983D-4508-806A-776B21B07794}" cxnId="{0655DC1C-E885-4227-9A37-734B898FD1BC}" type="parTrans">
      <dgm:prSet/>
      <dgm:spPr/>
    </dgm:pt>
    <dgm:pt modelId="{F6DE0104-D9AF-4924-9A27-096BC70F3B5C}" cxnId="{0655DC1C-E885-4227-9A37-734B898FD1BC}" type="sibTrans">
      <dgm:prSet/>
      <dgm:spPr/>
    </dgm:pt>
    <dgm:pt modelId="{1E899FB5-DEAD-4995-B655-5155AF505CFD}">
      <dgm:prSet/>
      <dgm:spPr/>
      <dgm:t>
        <a:bodyPr/>
        <a:lstStyle/>
        <a:p>
          <a:pPr rtl="0"/>
          <a:r>
            <a:rPr lang="en-US" dirty="0" smtClean="0"/>
            <a:t>Exercises</a:t>
          </a:r>
          <a:endParaRPr lang="en-US" dirty="0"/>
        </a:p>
      </dgm:t>
    </dgm:pt>
    <dgm:pt modelId="{2196A85C-0352-44C6-910B-5BC06BA1A9B7}" cxnId="{D84F6F68-769B-4E25-A614-5C615D36EB7D}" type="parTrans">
      <dgm:prSet/>
      <dgm:spPr/>
    </dgm:pt>
    <dgm:pt modelId="{3385E1C0-92A4-4764-9D58-86378411C5E8}" cxnId="{D84F6F68-769B-4E25-A614-5C615D36EB7D}" type="sibTrans">
      <dgm:prSet/>
      <dgm:spPr/>
    </dgm:pt>
    <dgm:pt modelId="{7F84FEBB-EA56-41E9-9A4B-A276F06ACE53}" type="pres">
      <dgm:prSet presAssocID="{E67EE68A-5370-49C7-80F6-EEC1AD86B02E}" presName="linear" presStyleCnt="0">
        <dgm:presLayoutVars>
          <dgm:animLvl val="lvl"/>
          <dgm:resizeHandles val="exact"/>
        </dgm:presLayoutVars>
      </dgm:prSet>
      <dgm:spPr/>
      <dgm:t>
        <a:bodyPr/>
        <a:lstStyle/>
        <a:p>
          <a:endParaRPr lang="zh-CN" altLang="en-US"/>
        </a:p>
      </dgm:t>
    </dgm:pt>
    <dgm:pt modelId="{39942F7C-E003-4144-A596-1923F36C01E9}" type="pres">
      <dgm:prSet presAssocID="{BE23EEFA-CBFE-4985-BFB5-58F1D0F85ADB}" presName="parentText" presStyleLbl="node1" presStyleIdx="0" presStyleCnt="4">
        <dgm:presLayoutVars>
          <dgm:chMax val="0"/>
          <dgm:bulletEnabled val="1"/>
        </dgm:presLayoutVars>
      </dgm:prSet>
      <dgm:spPr/>
      <dgm:t>
        <a:bodyPr/>
        <a:lstStyle/>
        <a:p>
          <a:endParaRPr lang="zh-CN" altLang="en-US"/>
        </a:p>
      </dgm:t>
    </dgm:pt>
    <dgm:pt modelId="{A92CB26F-A499-4A1F-A4CD-D396FC02B22D}" type="pres">
      <dgm:prSet presAssocID="{F6DE0104-D9AF-4924-9A27-096BC70F3B5C}" presName="spacer" presStyleCnt="0"/>
      <dgm:spPr/>
    </dgm:pt>
    <dgm:pt modelId="{778D7295-E4E1-4E59-A054-CF9B9F0FB36A}" type="pres">
      <dgm:prSet presAssocID="{E60886B0-7E0C-4850-A6F2-D8443AF006C7}" presName="parentText" presStyleLbl="node1" presStyleIdx="1" presStyleCnt="4">
        <dgm:presLayoutVars>
          <dgm:chMax val="0"/>
          <dgm:bulletEnabled val="1"/>
        </dgm:presLayoutVars>
      </dgm:prSet>
      <dgm:spPr/>
      <dgm:t>
        <a:bodyPr/>
        <a:lstStyle/>
        <a:p>
          <a:endParaRPr lang="zh-CN" altLang="en-US"/>
        </a:p>
      </dgm:t>
    </dgm:pt>
    <dgm:pt modelId="{8E3B3EB7-BD7C-42AC-97AF-DE000B6A5A17}" type="pres">
      <dgm:prSet presAssocID="{E8F41E4A-E736-47CC-86A0-6849B5656150}" presName="spacer" presStyleCnt="0"/>
      <dgm:spPr/>
    </dgm:pt>
    <dgm:pt modelId="{C357D95F-1DFE-41FA-B09B-D20250DD447F}" type="pres">
      <dgm:prSet presAssocID="{E1C2BCEE-4A87-453E-AE7F-A32E9968098A}" presName="parentText" presStyleLbl="node1" presStyleIdx="2" presStyleCnt="4">
        <dgm:presLayoutVars>
          <dgm:chMax val="0"/>
          <dgm:bulletEnabled val="1"/>
        </dgm:presLayoutVars>
      </dgm:prSet>
      <dgm:spPr/>
      <dgm:t>
        <a:bodyPr/>
        <a:lstStyle/>
        <a:p>
          <a:endParaRPr lang="zh-CN" altLang="en-US"/>
        </a:p>
      </dgm:t>
    </dgm:pt>
    <dgm:pt modelId="{95388CEF-08F6-40B8-998D-992AD6CA0376}" type="pres">
      <dgm:prSet presAssocID="{0D4FF236-AAE1-4813-84BE-01C14430F319}" presName="spacer" presStyleCnt="0"/>
      <dgm:spPr/>
    </dgm:pt>
    <dgm:pt modelId="{6B563BEF-6787-4C26-ABF9-A5F1EFC0D27E}" type="pres">
      <dgm:prSet presAssocID="{1E899FB5-DEAD-4995-B655-5155AF505CFD}" presName="parentText" presStyleLbl="node1" presStyleIdx="3" presStyleCnt="4">
        <dgm:presLayoutVars>
          <dgm:chMax val="0"/>
          <dgm:bulletEnabled val="1"/>
        </dgm:presLayoutVars>
      </dgm:prSet>
      <dgm:spPr/>
      <dgm:t>
        <a:bodyPr/>
        <a:lstStyle/>
        <a:p>
          <a:endParaRPr lang="zh-CN" altLang="en-US"/>
        </a:p>
      </dgm:t>
    </dgm:pt>
  </dgm:ptLst>
  <dgm:cxnLst>
    <dgm:cxn modelId="{5B3F6DC4-EC25-49AA-975F-23E5FF79BFAF}" type="presOf" srcId="{1E899FB5-DEAD-4995-B655-5155AF505CFD}" destId="{6B563BEF-6787-4C26-ABF9-A5F1EFC0D27E}" srcOrd="0" destOrd="0" presId="urn:microsoft.com/office/officeart/2005/8/layout/vList2"/>
    <dgm:cxn modelId="{4263144E-8EA4-41D0-921A-C30CFDF59607}" srcId="{E67EE68A-5370-49C7-80F6-EEC1AD86B02E}" destId="{E1C2BCEE-4A87-453E-AE7F-A32E9968098A}" srcOrd="2" destOrd="0" parTransId="{337742A6-0592-4222-BB5A-3CC21F8063AE}" sibTransId="{0D4FF236-AAE1-4813-84BE-01C14430F319}"/>
    <dgm:cxn modelId="{FA907ED5-6FA7-441C-9F1E-136717C1432A}" type="presOf" srcId="{E67EE68A-5370-49C7-80F6-EEC1AD86B02E}" destId="{7F84FEBB-EA56-41E9-9A4B-A276F06ACE53}" srcOrd="0" destOrd="0" presId="urn:microsoft.com/office/officeart/2005/8/layout/vList2"/>
    <dgm:cxn modelId="{921FABB6-EB79-48D0-8FAA-A3806868A087}" type="presOf" srcId="{E1C2BCEE-4A87-453E-AE7F-A32E9968098A}" destId="{C357D95F-1DFE-41FA-B09B-D20250DD447F}" srcOrd="0" destOrd="0" presId="urn:microsoft.com/office/officeart/2005/8/layout/vList2"/>
    <dgm:cxn modelId="{0655DC1C-E885-4227-9A37-734B898FD1BC}" srcId="{E67EE68A-5370-49C7-80F6-EEC1AD86B02E}" destId="{BE23EEFA-CBFE-4985-BFB5-58F1D0F85ADB}" srcOrd="0" destOrd="0" parTransId="{57B14575-983D-4508-806A-776B21B07794}" sibTransId="{F6DE0104-D9AF-4924-9A27-096BC70F3B5C}"/>
    <dgm:cxn modelId="{6E408DFF-98BA-4A0A-8BB3-A958056D5B34}" type="presOf" srcId="{E60886B0-7E0C-4850-A6F2-D8443AF006C7}" destId="{778D7295-E4E1-4E59-A054-CF9B9F0FB36A}" srcOrd="0" destOrd="0" presId="urn:microsoft.com/office/officeart/2005/8/layout/vList2"/>
    <dgm:cxn modelId="{D84F6F68-769B-4E25-A614-5C615D36EB7D}" srcId="{E67EE68A-5370-49C7-80F6-EEC1AD86B02E}" destId="{1E899FB5-DEAD-4995-B655-5155AF505CFD}" srcOrd="3" destOrd="0" parTransId="{2196A85C-0352-44C6-910B-5BC06BA1A9B7}" sibTransId="{3385E1C0-92A4-4764-9D58-86378411C5E8}"/>
    <dgm:cxn modelId="{F43059B8-9405-4BC5-99EF-6A4FA6EBB17F}" srcId="{E67EE68A-5370-49C7-80F6-EEC1AD86B02E}" destId="{E60886B0-7E0C-4850-A6F2-D8443AF006C7}" srcOrd="1" destOrd="0" parTransId="{811882B8-BF69-4159-9F05-C87F17532431}" sibTransId="{E8F41E4A-E736-47CC-86A0-6849B5656150}"/>
    <dgm:cxn modelId="{7493388D-CAD1-4A03-9F7B-0D08B46BE0F8}" type="presOf" srcId="{BE23EEFA-CBFE-4985-BFB5-58F1D0F85ADB}" destId="{39942F7C-E003-4144-A596-1923F36C01E9}" srcOrd="0" destOrd="0" presId="urn:microsoft.com/office/officeart/2005/8/layout/vList2"/>
    <dgm:cxn modelId="{DF3BE265-A1E7-4EC1-9A61-3B21EF02BA90}" type="presParOf" srcId="{7F84FEBB-EA56-41E9-9A4B-A276F06ACE53}" destId="{39942F7C-E003-4144-A596-1923F36C01E9}" srcOrd="0" destOrd="0" presId="urn:microsoft.com/office/officeart/2005/8/layout/vList2"/>
    <dgm:cxn modelId="{C0F4CF6F-76E4-4123-ABD9-261FA7DF206B}" type="presParOf" srcId="{7F84FEBB-EA56-41E9-9A4B-A276F06ACE53}" destId="{A92CB26F-A499-4A1F-A4CD-D396FC02B22D}" srcOrd="1" destOrd="0" presId="urn:microsoft.com/office/officeart/2005/8/layout/vList2"/>
    <dgm:cxn modelId="{09F1DB04-2D36-4A1C-8661-761B54671A62}" type="presParOf" srcId="{7F84FEBB-EA56-41E9-9A4B-A276F06ACE53}" destId="{778D7295-E4E1-4E59-A054-CF9B9F0FB36A}" srcOrd="2" destOrd="0" presId="urn:microsoft.com/office/officeart/2005/8/layout/vList2"/>
    <dgm:cxn modelId="{C69E6BF1-7635-4ACA-B4DE-882FFCEBD856}" type="presParOf" srcId="{7F84FEBB-EA56-41E9-9A4B-A276F06ACE53}" destId="{8E3B3EB7-BD7C-42AC-97AF-DE000B6A5A17}" srcOrd="3" destOrd="0" presId="urn:microsoft.com/office/officeart/2005/8/layout/vList2"/>
    <dgm:cxn modelId="{8FAEE869-0122-4F87-9399-18E7D427A6BB}" type="presParOf" srcId="{7F84FEBB-EA56-41E9-9A4B-A276F06ACE53}" destId="{C357D95F-1DFE-41FA-B09B-D20250DD447F}" srcOrd="4" destOrd="0" presId="urn:microsoft.com/office/officeart/2005/8/layout/vList2"/>
    <dgm:cxn modelId="{51FF1E4C-C186-486B-AF90-B0398A4D0606}" type="presParOf" srcId="{7F84FEBB-EA56-41E9-9A4B-A276F06ACE53}" destId="{95388CEF-08F6-40B8-998D-992AD6CA0376}" srcOrd="5" destOrd="0" presId="urn:microsoft.com/office/officeart/2005/8/layout/vList2"/>
    <dgm:cxn modelId="{64B4EF25-8DDB-4A75-B206-26708E3AB5E1}" type="presParOf" srcId="{7F84FEBB-EA56-41E9-9A4B-A276F06ACE53}" destId="{6B563BEF-6787-4C26-ABF9-A5F1EFC0D27E}"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42F7C-E003-4144-A596-1923F36C01E9}">
      <dsp:nvSpPr>
        <dsp:cNvPr id="0" name=""/>
        <dsp:cNvSpPr/>
      </dsp:nvSpPr>
      <dsp:spPr>
        <a:xfrm>
          <a:off x="0" y="38478"/>
          <a:ext cx="7772400" cy="6236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altLang="zh-CN" sz="2600" kern="1200" dirty="0" smtClean="0"/>
            <a:t>Brief Introduction to HDFS</a:t>
          </a:r>
          <a:endParaRPr lang="zh-CN" sz="2600" kern="1200" dirty="0"/>
        </a:p>
      </dsp:txBody>
      <dsp:txXfrm>
        <a:off x="30442" y="68920"/>
        <a:ext cx="7711516" cy="562726"/>
      </dsp:txXfrm>
    </dsp:sp>
    <dsp:sp modelId="{778D7295-E4E1-4E59-A054-CF9B9F0FB36A}">
      <dsp:nvSpPr>
        <dsp:cNvPr id="0" name=""/>
        <dsp:cNvSpPr/>
      </dsp:nvSpPr>
      <dsp:spPr>
        <a:xfrm>
          <a:off x="0" y="736969"/>
          <a:ext cx="7772400" cy="623610"/>
        </a:xfrm>
        <a:prstGeom prst="roundRect">
          <a:avLst/>
        </a:prstGeom>
        <a:solidFill>
          <a:schemeClr val="accent2">
            <a:hueOff val="-279374"/>
            <a:satOff val="-3219"/>
            <a:lumOff val="7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Hadoop Streaming</a:t>
          </a:r>
          <a:endParaRPr lang="zh-CN" sz="2600" kern="1200" dirty="0"/>
        </a:p>
      </dsp:txBody>
      <dsp:txXfrm>
        <a:off x="30442" y="767411"/>
        <a:ext cx="7711516" cy="562726"/>
      </dsp:txXfrm>
    </dsp:sp>
    <dsp:sp modelId="{C357D95F-1DFE-41FA-B09B-D20250DD447F}">
      <dsp:nvSpPr>
        <dsp:cNvPr id="0" name=""/>
        <dsp:cNvSpPr/>
      </dsp:nvSpPr>
      <dsp:spPr>
        <a:xfrm>
          <a:off x="0" y="1435459"/>
          <a:ext cx="7772400" cy="623610"/>
        </a:xfrm>
        <a:prstGeom prst="roundRect">
          <a:avLst/>
        </a:prstGeom>
        <a:solidFill>
          <a:schemeClr val="accent2">
            <a:hueOff val="-558749"/>
            <a:satOff val="-6439"/>
            <a:lumOff val="14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Word Count </a:t>
          </a:r>
          <a:endParaRPr lang="en-US" sz="2600" kern="1200" dirty="0"/>
        </a:p>
      </dsp:txBody>
      <dsp:txXfrm>
        <a:off x="30442" y="1465901"/>
        <a:ext cx="7711516" cy="562726"/>
      </dsp:txXfrm>
    </dsp:sp>
    <dsp:sp modelId="{6B563BEF-6787-4C26-ABF9-A5F1EFC0D27E}">
      <dsp:nvSpPr>
        <dsp:cNvPr id="0" name=""/>
        <dsp:cNvSpPr/>
      </dsp:nvSpPr>
      <dsp:spPr>
        <a:xfrm>
          <a:off x="0" y="2133949"/>
          <a:ext cx="7772400" cy="623610"/>
        </a:xfrm>
        <a:prstGeom prst="roundRect">
          <a:avLst/>
        </a:prstGeom>
        <a:solidFill>
          <a:schemeClr val="accent2">
            <a:hueOff val="-838123"/>
            <a:satOff val="-9658"/>
            <a:lumOff val="21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Exercises</a:t>
          </a:r>
          <a:endParaRPr lang="en-US" sz="2600" kern="1200" dirty="0"/>
        </a:p>
      </dsp:txBody>
      <dsp:txXfrm>
        <a:off x="30442" y="2164391"/>
        <a:ext cx="77115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08A67-BB89-4687-9839-66EA2E6E23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79DC-59EC-4A5C-BE61-FC6D498E87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themeOverride" Target="../theme/themeOverride4.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solidFill>
                  <a:srgbClr val="D1EAEE"/>
                </a:solidFill>
              </a:defRPr>
            </a:lvl1pPr>
          </a:lstStyle>
          <a:p>
            <a:pPr>
              <a:defRPr/>
            </a:pPr>
            <a:fld id="{21068B15-D32E-4888-8092-2BC8978A3692}" type="datetime1">
              <a:rPr lang="en-US" altLang="zh-CN"/>
            </a:fld>
            <a:endParaRPr lang="en-US" altLang="zh-CN"/>
          </a:p>
        </p:txBody>
      </p:sp>
      <p:sp>
        <p:nvSpPr>
          <p:cNvPr id="5" name="页脚占位符 18"/>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solidFill>
                  <a:srgbClr val="D1EAEE"/>
                </a:solidFill>
              </a:defRPr>
            </a:lvl1pPr>
          </a:lstStyle>
          <a:p>
            <a:pPr>
              <a:defRPr/>
            </a:pPr>
            <a:fld id="{D407E419-ACFF-4354-85AC-06400EC6D5D3}"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F15D4971-5C46-4BD3-B3C3-7315D6CF54A3}"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91F972E-6DCF-4A24-96BD-77392DCBF0C7}"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solidFill>
                  <a:srgbClr val="D1EAEE"/>
                </a:solidFill>
              </a:defRPr>
            </a:lvl1pPr>
          </a:lstStyle>
          <a:p>
            <a:pPr>
              <a:defRPr/>
            </a:pPr>
            <a:fld id="{2880A42B-897F-404E-BF98-2240C36E9108}" type="datetime1">
              <a:rPr lang="en-US" altLang="zh-CN"/>
            </a:fld>
            <a:endParaRPr lang="en-US" altLang="zh-CN"/>
          </a:p>
        </p:txBody>
      </p:sp>
      <p:sp>
        <p:nvSpPr>
          <p:cNvPr id="5" name="页脚占位符 4"/>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solidFill>
                  <a:srgbClr val="D1EAEE"/>
                </a:solidFill>
              </a:defRPr>
            </a:lvl1pPr>
          </a:lstStyle>
          <a:p>
            <a:pPr>
              <a:defRPr/>
            </a:pPr>
            <a:fld id="{6583A9F9-6F60-4353-9133-0F712406C48F}"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51575DD4-E9ED-4CC6-A4FA-4C67DCCF4C72}" type="datetime1">
              <a:rPr lang="en-US" altLang="zh-CN"/>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C236B470-1EA1-4ABE-AC7D-927F700CE7D1}"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fld id="{1159DC09-CF9F-4C07-B1E1-1B7E497814B8}" type="datetime1">
              <a:rPr lang="en-US" altLang="zh-CN"/>
            </a:fld>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6008007-526C-4389-9029-FB99F5EAF2D8}"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CD45A2E6-E3B3-4DB8-94FF-F7B42D941F92}" type="datetime1">
              <a:rPr lang="en-US" altLang="zh-CN"/>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7C8B5F74-0488-4558-B2A7-3BCC66A4D36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90FDE504-8BD6-43F0-B2FA-BC2DBC820C79}" type="datetime1">
              <a:rPr lang="en-US" altLang="zh-CN"/>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BE61A480-C5AD-45A3-80DD-59416E5788E9}"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446F58ED-C810-494A-BDF3-4EB38780E4F1}" type="datetime1">
              <a:rPr lang="en-US" altLang="zh-CN"/>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CEF62A03-3B0F-46DC-92BE-662041525B9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1D384D2B-F409-4F5A-9EB3-02E90B3A672C}" type="datetime1">
              <a:rPr lang="en-US" altLang="zh-CN"/>
            </a:fld>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AFFF3E5-CD8D-48CB-8D9B-305C753BF914}"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9D68CDB4-C3BD-45BE-9DF1-BDD8670E6A7D}"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0F0CDFB2-CA3E-4D77-92D9-1D37929AD54F}"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A0F4BF5D-DBF5-437D-B54D-45AAB4294336}"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09E13FD-C573-440F-AAB9-5D0EA541E4D3}"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solidFill>
                  <a:srgbClr val="D1EAEE"/>
                </a:solidFill>
              </a:defRPr>
            </a:lvl1pPr>
          </a:lstStyle>
          <a:p>
            <a:pPr>
              <a:defRPr/>
            </a:pPr>
            <a:fld id="{177A012B-11C8-4207-A60D-A2113EDC320A}" type="datetime1">
              <a:rPr lang="en-US" altLang="zh-CN"/>
            </a:fld>
            <a:endParaRPr lang="en-US" altLang="zh-CN"/>
          </a:p>
        </p:txBody>
      </p:sp>
      <p:sp>
        <p:nvSpPr>
          <p:cNvPr id="5" name="页脚占位符 18"/>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solidFill>
                  <a:srgbClr val="D1EAEE"/>
                </a:solidFill>
              </a:defRPr>
            </a:lvl1pPr>
          </a:lstStyle>
          <a:p>
            <a:pPr>
              <a:defRPr/>
            </a:pPr>
            <a:fld id="{180DFC82-2323-42FE-8E56-142B51901AB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8D18586-8100-4584-AFBB-92DA11B7DE44}"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17C9453-863D-4A09-A7A1-61017B0B7DAA}"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solidFill>
                  <a:srgbClr val="D1EAEE"/>
                </a:solidFill>
              </a:defRPr>
            </a:lvl1pPr>
          </a:lstStyle>
          <a:p>
            <a:pPr>
              <a:defRPr/>
            </a:pPr>
            <a:fld id="{4CFF8776-2CB6-45CA-9C76-09260E33EEBE}" type="datetime1">
              <a:rPr lang="en-US" altLang="zh-CN"/>
            </a:fld>
            <a:endParaRPr lang="en-US" altLang="zh-CN"/>
          </a:p>
        </p:txBody>
      </p:sp>
      <p:sp>
        <p:nvSpPr>
          <p:cNvPr id="5" name="页脚占位符 4"/>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solidFill>
                  <a:srgbClr val="D1EAEE"/>
                </a:solidFill>
              </a:defRPr>
            </a:lvl1pPr>
          </a:lstStyle>
          <a:p>
            <a:pPr>
              <a:defRPr/>
            </a:pPr>
            <a:fld id="{7F4EDDF3-1C57-4CF3-8DF5-B39483C262D2}"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8A17DBA1-ACBF-44F0-A12C-AD7D04395FD7}" type="datetime1">
              <a:rPr lang="en-US" altLang="zh-CN"/>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2D7D6226-D4E6-4239-83C5-E7AC7ADA6BA0}"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fld id="{CC78EB7F-6EFC-4E10-89C3-7E442AB0BECB}" type="datetime1">
              <a:rPr lang="en-US" altLang="zh-CN"/>
            </a:fld>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E2B500A7-3CCF-46B9-8DB1-E1918BD6A247}"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B6DC38A8-C1E8-40CD-8923-671D8BB983C5}" type="datetime1">
              <a:rPr lang="en-US" altLang="zh-CN"/>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E2357B89-928A-404E-A868-A633D5C09146}"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9A5C1006-BDEF-487C-8D91-80B9B0364AE4}" type="datetime1">
              <a:rPr lang="en-US" altLang="zh-CN"/>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EA03A61D-E2E4-4119-A5EC-02119E9A3F1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C50DFCF5-9D67-4F15-8DAC-533AB774730E}" type="datetime1">
              <a:rPr lang="en-US" altLang="zh-CN"/>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4C7CBC9-7440-4F9D-AE43-A10CB3FFBE4D}"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tLang="zh-CN">
              <a:solidFill>
                <a:srgbClr val="FFFFFF"/>
              </a:solidFill>
            </a:endParaRPr>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06DE54A5-BC5E-4357-922B-F0477ADF9341}" type="datetime1">
              <a:rPr lang="en-US" altLang="zh-CN"/>
            </a:fld>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EEFC47B-6AED-4F65-A049-9C01ED84A8F4}"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FFB4BDC8-AA78-4C21-AD7C-799B7E8B4DD8}"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967A88-2E34-47C3-B2D2-F7F0D50653BE}"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E95E51D-9156-443A-815E-39787B434119}" type="datetime1">
              <a:rPr lang="en-US" altLang="zh-CN"/>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64302C1-23CD-490C-92DD-D8B83797A3E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1028" name="标题占位符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zh-CN" altLang="en-US" smtClean="0"/>
              <a:t>单击此处编辑母版标题样式</a:t>
            </a:r>
            <a:endParaRPr lang="zh-CN" altLang="en-US" smtClean="0"/>
          </a:p>
        </p:txBody>
      </p:sp>
      <p:sp>
        <p:nvSpPr>
          <p:cNvPr id="1029" name="文本占位符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fld id="{B3364546-C1F4-43D8-86E0-2BF4D2163F79}" type="datetime1">
              <a:rPr lang="en-US" altLang="zh-CN"/>
            </a:fld>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lstStyle>
            <a:lvl1pP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fld id="{C7C23FE0-9FCB-48A1-9B1A-011B7F3F0991}" type="slidenum">
              <a:rPr lang="en-US" altLang="zh-CN"/>
            </a:fld>
            <a:endParaRPr lang="en-US" altLang="zh-CN"/>
          </a:p>
        </p:txBody>
      </p:sp>
      <p:grpSp>
        <p:nvGrpSpPr>
          <p:cNvPr id="1033"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fontAlgn="base">
                <a:spcBef>
                  <a:spcPct val="0"/>
                </a:spcBef>
                <a:spcAft>
                  <a:spcPct val="0"/>
                </a:spcAft>
                <a:defRPr/>
              </a:pPr>
              <a:endParaRPr lang="en-US" altLang="zh-CN" smtClean="0">
                <a:solidFill>
                  <a:prstClr val="black"/>
                </a:solidFill>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fontAlgn="base">
                <a:spcBef>
                  <a:spcPct val="0"/>
                </a:spcBef>
                <a:spcAft>
                  <a:spcPct val="0"/>
                </a:spcAft>
                <a:defRPr/>
              </a:pPr>
              <a:endParaRPr lang="en-US" altLang="zh-CN" smtClean="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altLang="zh-CN">
              <a:solidFill>
                <a:prstClr val="black"/>
              </a:solidFill>
            </a:endParaRPr>
          </a:p>
        </p:txBody>
      </p:sp>
      <p:sp>
        <p:nvSpPr>
          <p:cNvPr id="1028" name="标题占位符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zh-CN" altLang="en-US" smtClean="0"/>
              <a:t>单击此处编辑母版标题样式</a:t>
            </a:r>
            <a:endParaRPr lang="zh-CN" altLang="en-US" smtClean="0"/>
          </a:p>
        </p:txBody>
      </p:sp>
      <p:sp>
        <p:nvSpPr>
          <p:cNvPr id="1029" name="文本占位符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fld id="{FEA6022F-5A36-4EAD-80E7-5CB707AFC64F}" type="datetime1">
              <a:rPr lang="en-US" altLang="zh-CN"/>
            </a:fld>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lstStyle>
            <a:lvl1pP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latin typeface="Constantia" panose="02030602050306030303" pitchFamily="18" charset="0"/>
                <a:ea typeface="宋体" panose="02010600030101010101" pitchFamily="2" charset="-122"/>
              </a:defRPr>
            </a:lvl1pPr>
          </a:lstStyle>
          <a:p>
            <a:pPr fontAlgn="base">
              <a:spcBef>
                <a:spcPct val="0"/>
              </a:spcBef>
              <a:spcAft>
                <a:spcPct val="0"/>
              </a:spcAft>
              <a:defRPr/>
            </a:pPr>
            <a:fld id="{EBB8940A-71E6-4C6E-9BC6-EEFFC704FCDC}" type="slidenum">
              <a:rPr lang="en-US" altLang="zh-CN"/>
            </a:fld>
            <a:endParaRPr lang="en-US" altLang="zh-CN"/>
          </a:p>
        </p:txBody>
      </p:sp>
      <p:grpSp>
        <p:nvGrpSpPr>
          <p:cNvPr id="1033"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fontAlgn="base">
                <a:spcBef>
                  <a:spcPct val="0"/>
                </a:spcBef>
                <a:spcAft>
                  <a:spcPct val="0"/>
                </a:spcAft>
                <a:defRPr/>
              </a:pPr>
              <a:endParaRPr lang="en-US" altLang="zh-CN" smtClean="0">
                <a:solidFill>
                  <a:prstClr val="black"/>
                </a:solidFill>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pPr fontAlgn="base">
                <a:spcBef>
                  <a:spcPct val="0"/>
                </a:spcBef>
                <a:spcAft>
                  <a:spcPct val="0"/>
                </a:spcAft>
                <a:defRPr/>
              </a:pPr>
              <a:endParaRPr lang="en-US" altLang="zh-CN" smtClean="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pPr algn="ctr" eaLnBrk="1" fontAlgn="auto" hangingPunct="1">
              <a:spcAft>
                <a:spcPts val="0"/>
              </a:spcAft>
              <a:defRPr/>
            </a:pPr>
            <a:r>
              <a:rPr lang="en-US" altLang="zh-CN" sz="4400" dirty="0" smtClean="0"/>
              <a:t>Hadoop Streaming</a:t>
            </a:r>
            <a:endParaRPr lang="zh-CN" altLang="en-US" sz="4400" dirty="0"/>
          </a:p>
        </p:txBody>
      </p:sp>
      <p:sp>
        <p:nvSpPr>
          <p:cNvPr id="512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93A02A-1127-4010-8D8A-CEF3DF8E88A4}" type="slidenum">
              <a:rPr lang="en-US" altLang="zh-CN" smtClean="0">
                <a:solidFill>
                  <a:srgbClr val="D1EAEE"/>
                </a:solidFill>
                <a:latin typeface="Constantia" panose="02030602050306030303" pitchFamily="18" charset="0"/>
              </a:rPr>
            </a:fld>
            <a:endParaRPr lang="en-US" altLang="zh-CN" smtClean="0">
              <a:solidFill>
                <a:srgbClr val="D1EAEE"/>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dirty="0" smtClean="0"/>
              <a:t>Hadoop Streaming Examples</a:t>
            </a:r>
            <a:endParaRPr lang="zh-CN" altLang="en-US" dirty="0" smtClean="0"/>
          </a:p>
        </p:txBody>
      </p:sp>
      <p:sp>
        <p:nvSpPr>
          <p:cNvPr id="37891" name="内容占位符 2"/>
          <p:cNvSpPr>
            <a:spLocks noGrp="1"/>
          </p:cNvSpPr>
          <p:nvPr>
            <p:ph idx="1"/>
          </p:nvPr>
        </p:nvSpPr>
        <p:spPr>
          <a:xfrm>
            <a:off x="457200" y="1935163"/>
            <a:ext cx="8507413" cy="4389437"/>
          </a:xfrm>
        </p:spPr>
        <p:txBody>
          <a:bodyPr/>
          <a:lstStyle/>
          <a:p>
            <a:pPr eaLnBrk="1" hangingPunct="1"/>
            <a:r>
              <a:rPr lang="en-US" altLang="zh-CN" sz="4000" smtClean="0"/>
              <a:t>WordCount AGAIN!</a:t>
            </a:r>
            <a:endParaRPr lang="en-US" altLang="zh-CN" sz="4000" smtClean="0"/>
          </a:p>
          <a:p>
            <a:pPr eaLnBrk="1" hangingPunct="1"/>
            <a:r>
              <a:rPr lang="en-US" altLang="zh-CN" sz="2400" smtClean="0"/>
              <a:t>The “trick” behind the following Python code is that we will use HadoopStreaming for helping us passing data between our Map and Reduce code via STDIN (standard input) and STDOUT (standard output). We will simply use Python’s sys.stdin to read input data and print our own output to sys.stdout. That’s all we need to do because HadoopStreaming will take care of everything else! </a:t>
            </a:r>
            <a:endParaRPr lang="en-US" altLang="zh-CN" sz="2400" smtClean="0"/>
          </a:p>
        </p:txBody>
      </p:sp>
      <p:sp>
        <p:nvSpPr>
          <p:cNvPr id="3789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DBAD89-9452-4BAC-AA70-1A9737A51ACF}"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304096-6795-4CC3-A197-47371707B936}"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060848"/>
            <a:ext cx="8424863" cy="4030980"/>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4000" dirty="0" smtClean="0">
                <a:solidFill>
                  <a:prstClr val="black"/>
                </a:solidFill>
              </a:rPr>
              <a:t>Mapper </a:t>
            </a:r>
            <a:r>
              <a:rPr lang="en-US" altLang="zh-CN" sz="4000" i="1">
                <a:solidFill>
                  <a:srgbClr val="7030A0"/>
                </a:solidFill>
                <a:sym typeface="+mn-ea"/>
              </a:rPr>
              <a:t>experiment/src/</a:t>
            </a:r>
            <a:r>
              <a:rPr lang="en-US" altLang="zh-CN" sz="4000" i="1" dirty="0" smtClean="0">
                <a:solidFill>
                  <a:srgbClr val="7030A0"/>
                </a:solidFill>
              </a:rPr>
              <a:t>mapper.py</a:t>
            </a:r>
            <a:endParaRPr lang="en-US" altLang="zh-CN" sz="40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r>
              <a:rPr lang="en-US" altLang="zh-CN" sz="4000" dirty="0">
                <a:solidFill>
                  <a:prstClr val="black"/>
                </a:solidFill>
              </a:rPr>
              <a:t>Reducer </a:t>
            </a:r>
            <a:r>
              <a:rPr lang="en-US" altLang="zh-CN" sz="4000" i="1">
                <a:solidFill>
                  <a:srgbClr val="7030A0"/>
                </a:solidFill>
                <a:sym typeface="+mn-ea"/>
              </a:rPr>
              <a:t>experiment/src/</a:t>
            </a:r>
            <a:r>
              <a:rPr lang="en-US" altLang="zh-CN" sz="4000" i="1" dirty="0" smtClean="0">
                <a:solidFill>
                  <a:srgbClr val="7030A0"/>
                </a:solidFill>
              </a:rPr>
              <a:t>reducer.py</a:t>
            </a:r>
            <a:br>
              <a:rPr lang="en-US" altLang="zh-CN" sz="4000" dirty="0" smtClean="0">
                <a:solidFill>
                  <a:prstClr val="black"/>
                </a:solidFill>
              </a:rPr>
            </a:br>
            <a:r>
              <a:rPr lang="en-US" altLang="zh-CN" sz="3200" dirty="0" smtClean="0">
                <a:solidFill>
                  <a:srgbClr val="FF0000"/>
                </a:solidFill>
              </a:rPr>
              <a:t>Make </a:t>
            </a:r>
            <a:r>
              <a:rPr lang="en-US" altLang="zh-CN" sz="3200" dirty="0">
                <a:solidFill>
                  <a:srgbClr val="FF0000"/>
                </a:solidFill>
              </a:rPr>
              <a:t>sure </a:t>
            </a:r>
            <a:r>
              <a:rPr lang="en-US" altLang="zh-CN" sz="3200" dirty="0" smtClean="0">
                <a:solidFill>
                  <a:srgbClr val="FF0000"/>
                </a:solidFill>
              </a:rPr>
              <a:t>these *.</a:t>
            </a:r>
            <a:r>
              <a:rPr lang="en-US" altLang="zh-CN" sz="3200" dirty="0" err="1" smtClean="0">
                <a:solidFill>
                  <a:srgbClr val="FF0000"/>
                </a:solidFill>
              </a:rPr>
              <a:t>py</a:t>
            </a:r>
            <a:r>
              <a:rPr lang="en-US" altLang="zh-CN" sz="3200" dirty="0" smtClean="0">
                <a:solidFill>
                  <a:srgbClr val="FF0000"/>
                </a:solidFill>
              </a:rPr>
              <a:t> files have </a:t>
            </a:r>
            <a:r>
              <a:rPr lang="en-US" altLang="zh-CN" sz="3200" dirty="0">
                <a:solidFill>
                  <a:srgbClr val="FF0000"/>
                </a:solidFill>
              </a:rPr>
              <a:t>execution </a:t>
            </a:r>
            <a:r>
              <a:rPr lang="en-US" altLang="zh-CN" sz="3600" i="1" dirty="0" err="1"/>
              <a:t>permission </a:t>
            </a:r>
            <a:r>
              <a:rPr lang="en-US" altLang="zh-CN" sz="3200" dirty="0" smtClean="0">
                <a:solidFill>
                  <a:srgbClr val="FF0000"/>
                </a:solidFill>
              </a:rPr>
              <a:t>with the following command(remember this all though this experiment)</a:t>
            </a:r>
            <a:br>
              <a:rPr lang="en-US" altLang="zh-CN" sz="3200" dirty="0" smtClean="0">
                <a:solidFill>
                  <a:srgbClr val="FF0000"/>
                </a:solidFill>
              </a:rPr>
            </a:br>
            <a:r>
              <a:rPr lang="en-US" altLang="zh-CN" sz="3600" i="1" dirty="0" err="1">
                <a:solidFill>
                  <a:srgbClr val="7030A0"/>
                </a:solidFill>
                <a:sym typeface="+mn-ea"/>
              </a:rPr>
              <a:t>chmod  + x  </a:t>
            </a:r>
            <a:r>
              <a:rPr lang="en-US" altLang="zh-CN" sz="3600" i="1">
                <a:solidFill>
                  <a:srgbClr val="7030A0"/>
                </a:solidFill>
                <a:sym typeface="+mn-ea"/>
              </a:rPr>
              <a:t>experiment/src/</a:t>
            </a:r>
            <a:r>
              <a:rPr lang="en-US" altLang="zh-CN" sz="3600" i="1" dirty="0" smtClean="0">
                <a:solidFill>
                  <a:srgbClr val="7030A0"/>
                </a:solidFill>
                <a:sym typeface="+mn-ea"/>
              </a:rPr>
              <a:t>mapper.py</a:t>
            </a:r>
            <a:endParaRPr lang="en-US" altLang="zh-CN" sz="3600" i="1" dirty="0" err="1">
              <a:solidFill>
                <a:srgbClr val="7030A0"/>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smtClean="0"/>
              <a:t>Mapper.py</a:t>
            </a:r>
            <a:endParaRPr lang="zh-CN" altLang="en-US" dirty="0" smtClean="0"/>
          </a:p>
        </p:txBody>
      </p:sp>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304096-6795-4CC3-A197-47371707B936}"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060848"/>
            <a:ext cx="8424863" cy="4702826"/>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1400" dirty="0">
                <a:solidFill>
                  <a:prstClr val="black"/>
                </a:solidFill>
              </a:rPr>
              <a:t>#!/</a:t>
            </a:r>
            <a:r>
              <a:rPr lang="en-US" altLang="zh-CN" sz="1400" dirty="0" err="1">
                <a:solidFill>
                  <a:prstClr val="black"/>
                </a:solidFill>
              </a:rPr>
              <a:t>usr</a:t>
            </a:r>
            <a:r>
              <a:rPr lang="en-US" altLang="zh-CN" sz="1400" dirty="0">
                <a:solidFill>
                  <a:prstClr val="black"/>
                </a:solidFill>
              </a:rPr>
              <a:t>/bin/</a:t>
            </a:r>
            <a:r>
              <a:rPr lang="en-US" altLang="zh-CN" sz="1400" dirty="0" err="1">
                <a:solidFill>
                  <a:prstClr val="black"/>
                </a:solidFill>
              </a:rPr>
              <a:t>env</a:t>
            </a:r>
            <a:r>
              <a:rPr lang="en-US" altLang="zh-CN" sz="1400" dirty="0">
                <a:solidFill>
                  <a:prstClr val="black"/>
                </a:solidFill>
              </a:rPr>
              <a:t> python</a:t>
            </a:r>
            <a:endParaRPr lang="en-US" altLang="zh-CN" sz="1400" dirty="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import sys</a:t>
            </a:r>
            <a:endParaRPr lang="en-US" altLang="zh-CN" sz="1400" dirty="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input comes from STDIN (standard input)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for line in </a:t>
            </a:r>
            <a:r>
              <a:rPr lang="en-US" altLang="zh-CN" sz="1400" dirty="0" err="1">
                <a:solidFill>
                  <a:prstClr val="black"/>
                </a:solidFill>
              </a:rPr>
              <a:t>sys.stdin</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r>
              <a:rPr lang="en-US" altLang="zh-CN" sz="1400" dirty="0" smtClean="0">
                <a:solidFill>
                  <a:prstClr val="black"/>
                </a:solidFill>
              </a:rPr>
              <a:t>  </a:t>
            </a:r>
            <a:r>
              <a:rPr lang="en-US" altLang="zh-CN" sz="1400" dirty="0">
                <a:solidFill>
                  <a:prstClr val="black"/>
                </a:solidFill>
              </a:rPr>
              <a:t># remove leading and trailing whitespace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line = </a:t>
            </a:r>
            <a:r>
              <a:rPr lang="en-US" altLang="zh-CN" sz="1400" dirty="0" err="1">
                <a:solidFill>
                  <a:prstClr val="black"/>
                </a:solidFill>
              </a:rPr>
              <a:t>line.strip</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split the line into words</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words = </a:t>
            </a:r>
            <a:r>
              <a:rPr lang="en-US" altLang="zh-CN" sz="1400" dirty="0" err="1">
                <a:solidFill>
                  <a:prstClr val="black"/>
                </a:solidFill>
              </a:rPr>
              <a:t>line.split</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increase counters</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for word in words:</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write the results to STDOUT (standard output);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what we output here will be the input for the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Reduce step, i.e. the input for reducer.py</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tab-delimited; the trivial word count is 1</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print '%s\</a:t>
            </a:r>
            <a:r>
              <a:rPr lang="en-US" altLang="zh-CN" sz="1400" dirty="0" err="1">
                <a:solidFill>
                  <a:prstClr val="black"/>
                </a:solidFill>
              </a:rPr>
              <a:t>t%s</a:t>
            </a:r>
            <a:r>
              <a:rPr lang="en-US" altLang="zh-CN" sz="1400" dirty="0">
                <a:solidFill>
                  <a:prstClr val="black"/>
                </a:solidFill>
              </a:rPr>
              <a:t>' % (word, 1)</a:t>
            </a:r>
            <a:endParaRPr lang="en-US" altLang="zh-CN" sz="1400" dirty="0">
              <a:solidFill>
                <a:prstClr val="black"/>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smtClean="0"/>
              <a:t>Reducer.py</a:t>
            </a:r>
            <a:endParaRPr lang="zh-CN" altLang="en-US" dirty="0" smtClean="0"/>
          </a:p>
        </p:txBody>
      </p:sp>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304096-6795-4CC3-A197-47371707B936}"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060848"/>
            <a:ext cx="8424863" cy="4702826"/>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1400" dirty="0">
                <a:solidFill>
                  <a:prstClr val="black"/>
                </a:solidFill>
              </a:rPr>
              <a:t>#!/</a:t>
            </a:r>
            <a:r>
              <a:rPr lang="en-US" altLang="zh-CN" sz="1400" dirty="0" err="1">
                <a:solidFill>
                  <a:prstClr val="black"/>
                </a:solidFill>
              </a:rPr>
              <a:t>usr</a:t>
            </a:r>
            <a:r>
              <a:rPr lang="en-US" altLang="zh-CN" sz="1400" dirty="0">
                <a:solidFill>
                  <a:prstClr val="black"/>
                </a:solidFill>
              </a:rPr>
              <a:t>/bin/</a:t>
            </a:r>
            <a:r>
              <a:rPr lang="en-US" altLang="zh-CN" sz="1400" dirty="0" err="1">
                <a:solidFill>
                  <a:prstClr val="black"/>
                </a:solidFill>
              </a:rPr>
              <a:t>env</a:t>
            </a:r>
            <a:r>
              <a:rPr lang="en-US" altLang="zh-CN" sz="1400" dirty="0">
                <a:solidFill>
                  <a:prstClr val="black"/>
                </a:solidFill>
              </a:rPr>
              <a:t> </a:t>
            </a:r>
            <a:r>
              <a:rPr lang="en-US" altLang="zh-CN" sz="1400" dirty="0" smtClean="0">
                <a:solidFill>
                  <a:prstClr val="black"/>
                </a:solidFill>
              </a:rPr>
              <a:t>python</a:t>
            </a:r>
            <a:endParaRPr lang="en-US" altLang="zh-CN" sz="1400" dirty="0" smtClean="0">
              <a:solidFill>
                <a:prstClr val="black"/>
              </a:solidFill>
            </a:endParaRPr>
          </a:p>
          <a:p>
            <a:pPr fontAlgn="base">
              <a:spcBef>
                <a:spcPct val="20000"/>
              </a:spcBef>
              <a:spcAft>
                <a:spcPct val="0"/>
              </a:spcAft>
              <a:buClr>
                <a:srgbClr val="0BD0D9"/>
              </a:buClr>
              <a:buSzPct val="95000"/>
              <a:defRPr/>
            </a:pPr>
            <a:endParaRPr lang="en-US" altLang="zh-CN" sz="1400" dirty="0" smtClean="0">
              <a:solidFill>
                <a:prstClr val="black"/>
              </a:solidFill>
            </a:endParaRPr>
          </a:p>
          <a:p>
            <a:pPr fontAlgn="base">
              <a:spcBef>
                <a:spcPct val="20000"/>
              </a:spcBef>
              <a:spcAft>
                <a:spcPct val="0"/>
              </a:spcAft>
              <a:buClr>
                <a:srgbClr val="0BD0D9"/>
              </a:buClr>
              <a:buSzPct val="95000"/>
              <a:defRPr/>
            </a:pPr>
            <a:r>
              <a:rPr lang="en-US" altLang="zh-CN" sz="1400" dirty="0" smtClean="0">
                <a:solidFill>
                  <a:prstClr val="black"/>
                </a:solidFill>
              </a:rPr>
              <a:t>from </a:t>
            </a:r>
            <a:r>
              <a:rPr lang="en-US" altLang="zh-CN" sz="1400" dirty="0">
                <a:solidFill>
                  <a:prstClr val="black"/>
                </a:solidFill>
              </a:rPr>
              <a:t>operator import </a:t>
            </a:r>
            <a:r>
              <a:rPr lang="en-US" altLang="zh-CN" sz="1400" dirty="0" err="1">
                <a:solidFill>
                  <a:prstClr val="black"/>
                </a:solidFill>
              </a:rPr>
              <a:t>itemgetter</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import </a:t>
            </a:r>
            <a:r>
              <a:rPr lang="en-US" altLang="zh-CN" sz="1400" dirty="0" smtClean="0">
                <a:solidFill>
                  <a:prstClr val="black"/>
                </a:solidFill>
              </a:rPr>
              <a:t>sys</a:t>
            </a:r>
            <a:endParaRPr lang="en-US" altLang="zh-CN" sz="1400" dirty="0" smtClean="0">
              <a:solidFill>
                <a:prstClr val="black"/>
              </a:solidFill>
            </a:endParaRPr>
          </a:p>
          <a:p>
            <a:pPr fontAlgn="base">
              <a:spcBef>
                <a:spcPct val="20000"/>
              </a:spcBef>
              <a:spcAft>
                <a:spcPct val="0"/>
              </a:spcAft>
              <a:buClr>
                <a:srgbClr val="0BD0D9"/>
              </a:buClr>
              <a:buSzPct val="95000"/>
              <a:defRPr/>
            </a:pPr>
            <a:endParaRPr lang="en-US" altLang="zh-CN" sz="1400" dirty="0" smtClean="0">
              <a:solidFill>
                <a:prstClr val="black"/>
              </a:solidFill>
            </a:endParaRPr>
          </a:p>
          <a:p>
            <a:pPr fontAlgn="base">
              <a:spcBef>
                <a:spcPct val="20000"/>
              </a:spcBef>
              <a:spcAft>
                <a:spcPct val="0"/>
              </a:spcAft>
              <a:buClr>
                <a:srgbClr val="0BD0D9"/>
              </a:buClr>
              <a:buSzPct val="95000"/>
              <a:defRPr/>
            </a:pPr>
            <a:r>
              <a:rPr lang="en-US" altLang="zh-CN" sz="1400" dirty="0" err="1" smtClean="0">
                <a:solidFill>
                  <a:prstClr val="black"/>
                </a:solidFill>
              </a:rPr>
              <a:t>current_word</a:t>
            </a:r>
            <a:r>
              <a:rPr lang="en-US" altLang="zh-CN" sz="1400" dirty="0" smtClean="0">
                <a:solidFill>
                  <a:prstClr val="black"/>
                </a:solidFill>
              </a:rPr>
              <a:t> </a:t>
            </a:r>
            <a:r>
              <a:rPr lang="en-US" altLang="zh-CN" sz="1400" dirty="0">
                <a:solidFill>
                  <a:prstClr val="black"/>
                </a:solidFill>
              </a:rPr>
              <a:t>= None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err="1">
                <a:solidFill>
                  <a:prstClr val="black"/>
                </a:solidFill>
              </a:rPr>
              <a:t>current_count</a:t>
            </a:r>
            <a:r>
              <a:rPr lang="en-US" altLang="zh-CN" sz="1400" dirty="0">
                <a:solidFill>
                  <a:prstClr val="black"/>
                </a:solidFill>
              </a:rPr>
              <a:t> = 0</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word = </a:t>
            </a:r>
            <a:r>
              <a:rPr lang="en-US" altLang="zh-CN" sz="1400" dirty="0" smtClean="0">
                <a:solidFill>
                  <a:prstClr val="black"/>
                </a:solidFill>
              </a:rPr>
              <a:t>None</a:t>
            </a:r>
            <a:endParaRPr lang="en-US" altLang="zh-CN" sz="1400" dirty="0" smtClean="0">
              <a:solidFill>
                <a:prstClr val="black"/>
              </a:solidFill>
            </a:endParaRPr>
          </a:p>
          <a:p>
            <a:pPr fontAlgn="base">
              <a:spcBef>
                <a:spcPct val="20000"/>
              </a:spcBef>
              <a:spcAft>
                <a:spcPct val="0"/>
              </a:spcAft>
              <a:buClr>
                <a:srgbClr val="0BD0D9"/>
              </a:buClr>
              <a:buSzPct val="95000"/>
              <a:defRPr/>
            </a:pPr>
            <a:endParaRPr lang="en-US" altLang="zh-CN" sz="1400" dirty="0" smtClean="0">
              <a:solidFill>
                <a:prstClr val="black"/>
              </a:solidFill>
            </a:endParaRPr>
          </a:p>
          <a:p>
            <a:pPr fontAlgn="base">
              <a:spcBef>
                <a:spcPct val="20000"/>
              </a:spcBef>
              <a:spcAft>
                <a:spcPct val="0"/>
              </a:spcAft>
              <a:buClr>
                <a:srgbClr val="0BD0D9"/>
              </a:buClr>
              <a:buSzPct val="95000"/>
              <a:defRPr/>
            </a:pPr>
            <a:r>
              <a:rPr lang="en-US" altLang="zh-CN" sz="1400" dirty="0" smtClean="0">
                <a:solidFill>
                  <a:prstClr val="black"/>
                </a:solidFill>
              </a:rPr>
              <a:t># </a:t>
            </a:r>
            <a:r>
              <a:rPr lang="en-US" altLang="zh-CN" sz="1400" dirty="0">
                <a:solidFill>
                  <a:prstClr val="black"/>
                </a:solidFill>
              </a:rPr>
              <a:t>input comes from STDIN</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for line in </a:t>
            </a:r>
            <a:r>
              <a:rPr lang="en-US" altLang="zh-CN" sz="1400" dirty="0" err="1">
                <a:solidFill>
                  <a:prstClr val="black"/>
                </a:solidFill>
              </a:rPr>
              <a:t>sys.stdin</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remove leading and trailing whitespace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line = </a:t>
            </a:r>
            <a:r>
              <a:rPr lang="en-US" altLang="zh-CN" sz="1400" dirty="0" err="1">
                <a:solidFill>
                  <a:prstClr val="black"/>
                </a:solidFill>
              </a:rPr>
              <a:t>line.strip</a:t>
            </a:r>
            <a:r>
              <a:rPr lang="en-US" altLang="zh-CN" sz="1400" dirty="0" smtClean="0">
                <a:solidFill>
                  <a:prstClr val="black"/>
                </a:solidFill>
              </a:rPr>
              <a:t>()</a:t>
            </a:r>
            <a:endParaRPr lang="en-US" altLang="zh-CN" sz="1400" dirty="0" smtClean="0">
              <a:solidFill>
                <a:prstClr val="black"/>
              </a:solidFill>
            </a:endParaRPr>
          </a:p>
          <a:p>
            <a:pPr fontAlgn="base">
              <a:spcBef>
                <a:spcPct val="20000"/>
              </a:spcBef>
              <a:spcAft>
                <a:spcPct val="0"/>
              </a:spcAft>
              <a:buClr>
                <a:srgbClr val="0BD0D9"/>
              </a:buClr>
              <a:buSzPct val="95000"/>
              <a:defRPr/>
            </a:pPr>
            <a:endParaRPr lang="en-US" altLang="zh-CN" sz="1400" dirty="0" smtClean="0">
              <a:solidFill>
                <a:prstClr val="black"/>
              </a:solidFill>
            </a:endParaRPr>
          </a:p>
          <a:p>
            <a:pPr fontAlgn="base">
              <a:spcBef>
                <a:spcPct val="20000"/>
              </a:spcBef>
              <a:spcAft>
                <a:spcPct val="0"/>
              </a:spcAft>
              <a:buClr>
                <a:srgbClr val="0BD0D9"/>
              </a:buClr>
              <a:buSzPct val="95000"/>
              <a:defRPr/>
            </a:pPr>
            <a:r>
              <a:rPr lang="en-US" altLang="zh-CN" sz="1400" dirty="0" smtClean="0">
                <a:solidFill>
                  <a:prstClr val="black"/>
                </a:solidFill>
              </a:rPr>
              <a:t>    </a:t>
            </a:r>
            <a:r>
              <a:rPr lang="en-US" altLang="zh-CN" sz="1400" dirty="0">
                <a:solidFill>
                  <a:prstClr val="black"/>
                </a:solidFill>
              </a:rPr>
              <a:t># parse the input we got from mapper.py</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word, count = </a:t>
            </a:r>
            <a:r>
              <a:rPr lang="en-US" altLang="zh-CN" sz="1400" dirty="0" err="1">
                <a:solidFill>
                  <a:prstClr val="black"/>
                </a:solidFill>
              </a:rPr>
              <a:t>line.split</a:t>
            </a:r>
            <a:r>
              <a:rPr lang="en-US" altLang="zh-CN" sz="1400" dirty="0">
                <a:solidFill>
                  <a:prstClr val="black"/>
                </a:solidFill>
              </a:rPr>
              <a:t>('\t', 1</a:t>
            </a:r>
            <a:r>
              <a:rPr lang="en-US" altLang="zh-CN" sz="1400" dirty="0" smtClean="0">
                <a:solidFill>
                  <a:prstClr val="black"/>
                </a:solidFill>
              </a:rPr>
              <a:t>)</a:t>
            </a:r>
            <a:endParaRPr lang="en-US" altLang="zh-CN" sz="1400" dirty="0" smtClean="0">
              <a:solidFill>
                <a:prstClr val="black"/>
              </a:solidFill>
            </a:endParaRPr>
          </a:p>
          <a:p>
            <a:pPr fontAlgn="base">
              <a:spcBef>
                <a:spcPct val="20000"/>
              </a:spcBef>
              <a:spcAft>
                <a:spcPct val="0"/>
              </a:spcAft>
              <a:buClr>
                <a:srgbClr val="0BD0D9"/>
              </a:buClr>
              <a:buSzPct val="95000"/>
              <a:defRPr/>
            </a:pPr>
            <a:endParaRPr lang="en-US" altLang="zh-CN" sz="1400" dirty="0" smtClean="0">
              <a:solidFill>
                <a:prstClr val="black"/>
              </a:solidFill>
            </a:endParaRPr>
          </a:p>
          <a:p>
            <a:pPr fontAlgn="base">
              <a:spcBef>
                <a:spcPct val="20000"/>
              </a:spcBef>
              <a:spcAft>
                <a:spcPct val="0"/>
              </a:spcAft>
              <a:buClr>
                <a:srgbClr val="0BD0D9"/>
              </a:buClr>
              <a:buSzPct val="95000"/>
              <a:defRPr/>
            </a:pPr>
            <a:r>
              <a:rPr lang="en-US" altLang="zh-CN" sz="1400" dirty="0" smtClean="0">
                <a:solidFill>
                  <a:prstClr val="black"/>
                </a:solidFill>
              </a:rPr>
              <a:t>    </a:t>
            </a:r>
            <a:r>
              <a:rPr lang="en-US" altLang="zh-CN" sz="1400" dirty="0">
                <a:solidFill>
                  <a:prstClr val="black"/>
                </a:solidFill>
              </a:rPr>
              <a:t># convert count (currently a string) to </a:t>
            </a:r>
            <a:r>
              <a:rPr lang="en-US" altLang="zh-CN" sz="1400" dirty="0" err="1" smtClean="0">
                <a:solidFill>
                  <a:prstClr val="black"/>
                </a:solidFill>
              </a:rPr>
              <a:t>int</a:t>
            </a:r>
            <a:endParaRPr lang="en-US" altLang="zh-CN" sz="1400" dirty="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dirty="0" smtClean="0"/>
              <a:t>Reducer.py</a:t>
            </a:r>
            <a:endParaRPr lang="zh-CN" altLang="en-US" dirty="0" smtClean="0"/>
          </a:p>
        </p:txBody>
      </p:sp>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304096-6795-4CC3-A197-47371707B936}"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852" y="1896642"/>
            <a:ext cx="8424863" cy="4961358"/>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1400" dirty="0">
                <a:solidFill>
                  <a:prstClr val="black"/>
                </a:solidFill>
              </a:rPr>
              <a:t> try:</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count = </a:t>
            </a:r>
            <a:r>
              <a:rPr lang="en-US" altLang="zh-CN" sz="1400" dirty="0" err="1">
                <a:solidFill>
                  <a:prstClr val="black"/>
                </a:solidFill>
              </a:rPr>
              <a:t>int</a:t>
            </a:r>
            <a:r>
              <a:rPr lang="en-US" altLang="zh-CN" sz="1400" dirty="0">
                <a:solidFill>
                  <a:prstClr val="black"/>
                </a:solidFill>
              </a:rPr>
              <a:t>(count)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except </a:t>
            </a:r>
            <a:r>
              <a:rPr lang="en-US" altLang="zh-CN" sz="1400" dirty="0" err="1">
                <a:solidFill>
                  <a:prstClr val="black"/>
                </a:solidFill>
              </a:rPr>
              <a:t>ValueError</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count was not a number, so silently</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ignore/discard this line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r>
              <a:rPr lang="en-US" altLang="zh-CN" sz="1400" dirty="0" smtClean="0">
                <a:solidFill>
                  <a:prstClr val="black"/>
                </a:solidFill>
              </a:rPr>
              <a:t>continue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this IF-switch only works because Hadoop sorts map output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by key (here: word) before it is passed to the reducer</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if </a:t>
            </a:r>
            <a:r>
              <a:rPr lang="en-US" altLang="zh-CN" sz="1400" dirty="0" err="1">
                <a:solidFill>
                  <a:prstClr val="black"/>
                </a:solidFill>
              </a:rPr>
              <a:t>current_word</a:t>
            </a:r>
            <a:r>
              <a:rPr lang="en-US" altLang="zh-CN" sz="1400" dirty="0">
                <a:solidFill>
                  <a:prstClr val="black"/>
                </a:solidFill>
              </a:rPr>
              <a:t> == word:</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r>
              <a:rPr lang="en-US" altLang="zh-CN" sz="1400" dirty="0" err="1">
                <a:solidFill>
                  <a:prstClr val="black"/>
                </a:solidFill>
              </a:rPr>
              <a:t>current_count</a:t>
            </a:r>
            <a:r>
              <a:rPr lang="en-US" altLang="zh-CN" sz="1400" dirty="0">
                <a:solidFill>
                  <a:prstClr val="black"/>
                </a:solidFill>
              </a:rPr>
              <a:t> += count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else:</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if </a:t>
            </a:r>
            <a:r>
              <a:rPr lang="en-US" altLang="zh-CN" sz="1400" dirty="0" err="1">
                <a:solidFill>
                  <a:prstClr val="black"/>
                </a:solidFill>
              </a:rPr>
              <a:t>current_word</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 write result to STDOUT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print '%s\</a:t>
            </a:r>
            <a:r>
              <a:rPr lang="en-US" altLang="zh-CN" sz="1400" dirty="0" err="1">
                <a:solidFill>
                  <a:prstClr val="black"/>
                </a:solidFill>
              </a:rPr>
              <a:t>t%s</a:t>
            </a:r>
            <a:r>
              <a:rPr lang="en-US" altLang="zh-CN" sz="1400" dirty="0">
                <a:solidFill>
                  <a:prstClr val="black"/>
                </a:solidFill>
              </a:rPr>
              <a:t>' % (</a:t>
            </a:r>
            <a:r>
              <a:rPr lang="en-US" altLang="zh-CN" sz="1400" dirty="0" err="1">
                <a:solidFill>
                  <a:prstClr val="black"/>
                </a:solidFill>
              </a:rPr>
              <a:t>current_word</a:t>
            </a:r>
            <a:r>
              <a:rPr lang="en-US" altLang="zh-CN" sz="1400" dirty="0">
                <a:solidFill>
                  <a:prstClr val="black"/>
                </a:solidFill>
              </a:rPr>
              <a:t>, </a:t>
            </a:r>
            <a:r>
              <a:rPr lang="en-US" altLang="zh-CN" sz="1400" dirty="0" err="1">
                <a:solidFill>
                  <a:prstClr val="black"/>
                </a:solidFill>
              </a:rPr>
              <a:t>current_count</a:t>
            </a:r>
            <a:r>
              <a:rPr lang="en-US" altLang="zh-CN" sz="1400" dirty="0">
                <a:solidFill>
                  <a:prstClr val="black"/>
                </a:solidFill>
              </a:rPr>
              <a: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r>
              <a:rPr lang="en-US" altLang="zh-CN" sz="1400" dirty="0" err="1">
                <a:solidFill>
                  <a:prstClr val="black"/>
                </a:solidFill>
              </a:rPr>
              <a:t>current_count</a:t>
            </a:r>
            <a:r>
              <a:rPr lang="en-US" altLang="zh-CN" sz="1400" dirty="0">
                <a:solidFill>
                  <a:prstClr val="black"/>
                </a:solidFill>
              </a:rPr>
              <a:t> = count</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a:t>
            </a:r>
            <a:r>
              <a:rPr lang="en-US" altLang="zh-CN" sz="1400" dirty="0" err="1">
                <a:solidFill>
                  <a:prstClr val="black"/>
                </a:solidFill>
              </a:rPr>
              <a:t>current_word</a:t>
            </a:r>
            <a:r>
              <a:rPr lang="en-US" altLang="zh-CN" sz="1400" dirty="0">
                <a:solidFill>
                  <a:prstClr val="black"/>
                </a:solidFill>
              </a:rPr>
              <a:t> = </a:t>
            </a:r>
            <a:r>
              <a:rPr lang="en-US" altLang="zh-CN" sz="1400" dirty="0" smtClean="0">
                <a:solidFill>
                  <a:prstClr val="black"/>
                </a:solidFill>
              </a:rPr>
              <a:t>word</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do not forget to output the last word if needed!</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if </a:t>
            </a:r>
            <a:r>
              <a:rPr lang="en-US" altLang="zh-CN" sz="1400" dirty="0" err="1">
                <a:solidFill>
                  <a:prstClr val="black"/>
                </a:solidFill>
              </a:rPr>
              <a:t>current_word</a:t>
            </a:r>
            <a:r>
              <a:rPr lang="en-US" altLang="zh-CN" sz="1400" dirty="0">
                <a:solidFill>
                  <a:prstClr val="black"/>
                </a:solidFill>
              </a:rPr>
              <a:t> == word:</a:t>
            </a:r>
            <a:endParaRPr lang="en-US" altLang="zh-CN" sz="1400" dirty="0">
              <a:solidFill>
                <a:prstClr val="black"/>
              </a:solidFill>
            </a:endParaRPr>
          </a:p>
          <a:p>
            <a:pPr fontAlgn="base">
              <a:spcBef>
                <a:spcPct val="20000"/>
              </a:spcBef>
              <a:spcAft>
                <a:spcPct val="0"/>
              </a:spcAft>
              <a:buClr>
                <a:srgbClr val="0BD0D9"/>
              </a:buClr>
              <a:buSzPct val="95000"/>
              <a:defRPr/>
            </a:pPr>
            <a:r>
              <a:rPr lang="en-US" altLang="zh-CN" sz="1400" dirty="0">
                <a:solidFill>
                  <a:prstClr val="black"/>
                </a:solidFill>
              </a:rPr>
              <a:t>    print '%s\</a:t>
            </a:r>
            <a:r>
              <a:rPr lang="en-US" altLang="zh-CN" sz="1400" dirty="0" err="1">
                <a:solidFill>
                  <a:prstClr val="black"/>
                </a:solidFill>
              </a:rPr>
              <a:t>t%s</a:t>
            </a:r>
            <a:r>
              <a:rPr lang="en-US" altLang="zh-CN" sz="1400" dirty="0">
                <a:solidFill>
                  <a:prstClr val="black"/>
                </a:solidFill>
              </a:rPr>
              <a:t>' % (</a:t>
            </a:r>
            <a:r>
              <a:rPr lang="en-US" altLang="zh-CN" sz="1400" dirty="0" err="1">
                <a:solidFill>
                  <a:prstClr val="black"/>
                </a:solidFill>
              </a:rPr>
              <a:t>current_word</a:t>
            </a:r>
            <a:r>
              <a:rPr lang="en-US" altLang="zh-CN" sz="1400" dirty="0">
                <a:solidFill>
                  <a:prstClr val="black"/>
                </a:solidFill>
              </a:rPr>
              <a:t>, </a:t>
            </a:r>
            <a:r>
              <a:rPr lang="en-US" altLang="zh-CN" sz="1400" dirty="0" err="1">
                <a:solidFill>
                  <a:prstClr val="black"/>
                </a:solidFill>
              </a:rPr>
              <a:t>current_count</a:t>
            </a:r>
            <a:r>
              <a:rPr lang="en-US" altLang="zh-CN" sz="1400" dirty="0">
                <a:solidFill>
                  <a:prstClr val="black"/>
                </a:solidFill>
              </a:rPr>
              <a:t>)</a:t>
            </a:r>
            <a:endParaRPr lang="en-US" altLang="zh-CN" sz="1400" dirty="0">
              <a:solidFill>
                <a:prstClr val="blac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854" y="1924028"/>
            <a:ext cx="8424863" cy="3538220"/>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2000" dirty="0">
                <a:solidFill>
                  <a:prstClr val="black"/>
                </a:solidFill>
              </a:rPr>
              <a:t>Test your code locally first and make sure they are </a:t>
            </a:r>
            <a:r>
              <a:rPr lang="en-US" altLang="zh-CN" sz="2000" dirty="0" smtClean="0">
                <a:solidFill>
                  <a:prstClr val="black"/>
                </a:solidFill>
              </a:rPr>
              <a:t>correct</a:t>
            </a:r>
            <a:endParaRPr lang="en-US" altLang="zh-CN" sz="2000" dirty="0" smtClean="0">
              <a:solidFill>
                <a:prstClr val="black"/>
              </a:solidFill>
            </a:endParaRPr>
          </a:p>
          <a:p>
            <a:pPr fontAlgn="base">
              <a:spcBef>
                <a:spcPct val="20000"/>
              </a:spcBef>
              <a:spcAft>
                <a:spcPct val="0"/>
              </a:spcAft>
              <a:buClr>
                <a:srgbClr val="0BD0D9"/>
              </a:buClr>
              <a:buSzPct val="95000"/>
              <a:defRPr/>
            </a:pPr>
            <a:r>
              <a:rPr lang="en-US" altLang="zh-CN" sz="2000" dirty="0">
                <a:solidFill>
                  <a:prstClr val="black"/>
                </a:solidFill>
              </a:rPr>
              <a:t> </a:t>
            </a:r>
            <a:r>
              <a:rPr lang="en-US" altLang="zh-CN" sz="2000" dirty="0" smtClean="0">
                <a:solidFill>
                  <a:prstClr val="black"/>
                </a:solidFill>
              </a:rPr>
              <a:t>  (</a:t>
            </a:r>
            <a:r>
              <a:rPr lang="en-US" altLang="zh-CN" sz="2000" b="1" dirty="0" smtClean="0"/>
              <a:t>cat </a:t>
            </a:r>
            <a:r>
              <a:rPr lang="en-US" altLang="zh-CN" sz="2000" b="1" dirty="0"/>
              <a:t>data | map | sort | </a:t>
            </a:r>
            <a:r>
              <a:rPr lang="en-US" altLang="zh-CN" sz="2000" b="1" dirty="0" smtClean="0"/>
              <a:t>reduce</a:t>
            </a:r>
            <a:r>
              <a:rPr lang="en-US" altLang="zh-CN" sz="2000" dirty="0" smtClean="0">
                <a:solidFill>
                  <a:prstClr val="black"/>
                </a:solidFill>
              </a:rPr>
              <a:t>)</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Test Mapper:</a:t>
            </a:r>
            <a:br>
              <a:rPr lang="en-US" altLang="zh-CN" sz="2000" dirty="0" smtClean="0">
                <a:solidFill>
                  <a:prstClr val="black"/>
                </a:solidFill>
              </a:rPr>
            </a:br>
            <a:r>
              <a:rPr lang="en-US" altLang="zh-CN" sz="2000" i="1" dirty="0" smtClean="0">
                <a:solidFill>
                  <a:srgbClr val="7030A0"/>
                </a:solidFill>
              </a:rPr>
              <a:t>echo "i love you"  | ~/experiment/src/mapper.py</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sym typeface="+mn-ea"/>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sym typeface="+mn-ea"/>
            </a:endParaRPr>
          </a:p>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sym typeface="+mn-ea"/>
              </a:rPr>
              <a:t>Test Reducer after sorting:</a:t>
            </a:r>
            <a:br>
              <a:rPr lang="en-US" altLang="zh-CN" sz="2000" dirty="0" smtClean="0">
                <a:solidFill>
                  <a:prstClr val="black"/>
                </a:solidFill>
                <a:sym typeface="+mn-ea"/>
              </a:rPr>
            </a:br>
            <a:r>
              <a:rPr lang="en-US" altLang="zh-CN" sz="2000" i="1" dirty="0" smtClean="0">
                <a:solidFill>
                  <a:srgbClr val="7030A0"/>
                </a:solidFill>
                <a:sym typeface="+mn-ea"/>
              </a:rPr>
              <a:t>echo "i love you you love me"  | ~/experiment/src/mapper.py  | sort  -k1,1| ~/experiment/src/reducer.py</a:t>
            </a:r>
            <a:endParaRPr lang="en-US" altLang="zh-CN" sz="2000" dirty="0" smtClean="0">
              <a:solidFill>
                <a:prstClr val="black"/>
              </a:solidFill>
              <a:sym typeface="+mn-ea"/>
            </a:endParaRPr>
          </a:p>
          <a:p>
            <a:pPr fontAlgn="base">
              <a:spcBef>
                <a:spcPct val="20000"/>
              </a:spcBef>
              <a:spcAft>
                <a:spcPct val="0"/>
              </a:spcAft>
              <a:buClr>
                <a:srgbClr val="0BD0D9"/>
              </a:buClr>
              <a:buSzPct val="95000"/>
              <a:defRPr/>
            </a:pPr>
            <a:endParaRPr lang="en-US" altLang="zh-CN" sz="2000" dirty="0" smtClean="0">
              <a:solidFill>
                <a:prstClr val="black"/>
              </a:solidFill>
              <a:sym typeface="+mn-ea"/>
            </a:endParaRPr>
          </a:p>
        </p:txBody>
      </p:sp>
      <p:pic>
        <p:nvPicPr>
          <p:cNvPr id="4" name="图片 3"/>
          <p:cNvPicPr>
            <a:picLocks noChangeAspect="1"/>
          </p:cNvPicPr>
          <p:nvPr/>
        </p:nvPicPr>
        <p:blipFill>
          <a:blip r:embed="rId1"/>
          <a:stretch>
            <a:fillRect/>
          </a:stretch>
        </p:blipFill>
        <p:spPr>
          <a:xfrm>
            <a:off x="1628140" y="3340596"/>
            <a:ext cx="6248400" cy="704850"/>
          </a:xfrm>
          <a:prstGeom prst="rect">
            <a:avLst/>
          </a:prstGeom>
        </p:spPr>
      </p:pic>
      <p:pic>
        <p:nvPicPr>
          <p:cNvPr id="2" name="图片 1"/>
          <p:cNvPicPr>
            <a:picLocks noChangeAspect="1"/>
          </p:cNvPicPr>
          <p:nvPr/>
        </p:nvPicPr>
        <p:blipFill>
          <a:blip r:embed="rId2"/>
          <a:stretch>
            <a:fillRect/>
          </a:stretch>
        </p:blipFill>
        <p:spPr>
          <a:xfrm>
            <a:off x="1091247" y="5153685"/>
            <a:ext cx="6962775" cy="10953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953135"/>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2800" dirty="0">
                <a:solidFill>
                  <a:prstClr val="black"/>
                </a:solidFill>
              </a:rPr>
              <a:t>Copy local example data to </a:t>
            </a:r>
            <a:r>
              <a:rPr lang="en-US" altLang="zh-CN" sz="2800" dirty="0" smtClean="0">
                <a:solidFill>
                  <a:prstClr val="black"/>
                </a:solidFill>
              </a:rPr>
              <a:t>HDFS:</a:t>
            </a:r>
            <a:br>
              <a:rPr lang="en-US" altLang="zh-CN" sz="2800" dirty="0" smtClean="0">
                <a:solidFill>
                  <a:prstClr val="black"/>
                </a:solidFill>
              </a:rPr>
            </a:br>
            <a:r>
              <a:rPr lang="en-US" altLang="zh-CN" sz="2800" i="1" dirty="0" smtClean="0">
                <a:solidFill>
                  <a:srgbClr val="7030A0"/>
                </a:solidFill>
              </a:rPr>
              <a:t>hadoop fs -copyFromLocal ~/input/pg*txt tempinput</a:t>
            </a:r>
            <a:endParaRPr lang="en-US" altLang="zh-CN" sz="2800" i="1" dirty="0" smtClean="0">
              <a:solidFill>
                <a:srgbClr val="7030A0"/>
              </a:solidFill>
            </a:endParaRPr>
          </a:p>
        </p:txBody>
      </p:sp>
      <p:pic>
        <p:nvPicPr>
          <p:cNvPr id="4" name="图片 3"/>
          <p:cNvPicPr>
            <a:picLocks noChangeAspect="1"/>
          </p:cNvPicPr>
          <p:nvPr/>
        </p:nvPicPr>
        <p:blipFill>
          <a:blip r:embed="rId1"/>
          <a:stretch>
            <a:fillRect/>
          </a:stretch>
        </p:blipFill>
        <p:spPr>
          <a:xfrm>
            <a:off x="1114425" y="3981644"/>
            <a:ext cx="6915150" cy="1600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79675"/>
            <a:ext cx="8424863" cy="2738120"/>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2000" dirty="0" err="1" smtClean="0">
                <a:solidFill>
                  <a:prstClr val="black"/>
                </a:solidFill>
              </a:rPr>
              <a:t>Wordcount</a:t>
            </a:r>
            <a:r>
              <a:rPr lang="en-US" altLang="zh-CN" sz="2000" dirty="0" smtClean="0">
                <a:solidFill>
                  <a:prstClr val="black"/>
                </a:solidFill>
              </a:rPr>
              <a:t> with hadoop streaming</a:t>
            </a:r>
            <a:br>
              <a:rPr lang="en-US" altLang="zh-CN" sz="2000" dirty="0" smtClean="0">
                <a:solidFill>
                  <a:prstClr val="black"/>
                </a:solidFill>
              </a:rPr>
            </a:br>
            <a:r>
              <a:rPr lang="en-US" altLang="zh-CN" sz="2000" i="1" dirty="0" smtClean="0">
                <a:solidFill>
                  <a:srgbClr val="7030A0"/>
                </a:solidFill>
              </a:rPr>
              <a:t>cd ~/experiment/src;</a:t>
            </a:r>
            <a:br>
              <a:rPr lang="en-US" altLang="zh-CN" sz="2000" dirty="0" smtClean="0">
                <a:solidFill>
                  <a:prstClr val="black"/>
                </a:solidFill>
              </a:rPr>
            </a:br>
            <a:r>
              <a:rPr lang="en-US" altLang="zh-CN" sz="2000" i="1" dirty="0" smtClean="0">
                <a:solidFill>
                  <a:srgbClr val="7030A0"/>
                </a:solidFill>
              </a:rPr>
              <a:t>hadoop jar /usr/local/hadoop/share/hadoop/tools/lib/hadoop-streaming-2.2.0.jar -files mapper.py,reducer.py -mapper mapper.py -reducer reducer.py -input tempinput -output tempoutput;</a:t>
            </a:r>
            <a:endParaRPr lang="en-US" altLang="zh-CN" sz="2000" dirty="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r>
              <a:rPr lang="en-US" altLang="zh-CN" sz="2000" dirty="0" err="1" smtClean="0">
                <a:solidFill>
                  <a:prstClr val="black"/>
                </a:solidFill>
              </a:rPr>
              <a:t>Then map&amp;reduce</a:t>
            </a:r>
            <a:r>
              <a:rPr lang="en-US" altLang="zh-CN" sz="2000" dirty="0" smtClean="0">
                <a:solidFill>
                  <a:prstClr val="black"/>
                </a:solidFill>
              </a:rPr>
              <a:t> process will start</a:t>
            </a: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a:solidFill>
                <a:prstClr val="black"/>
              </a:solidFill>
            </a:endParaRPr>
          </a:p>
        </p:txBody>
      </p:sp>
      <p:pic>
        <p:nvPicPr>
          <p:cNvPr id="8" name="图片 7"/>
          <p:cNvPicPr>
            <a:picLocks noChangeAspect="1"/>
          </p:cNvPicPr>
          <p:nvPr/>
        </p:nvPicPr>
        <p:blipFill>
          <a:blip r:embed="rId1"/>
          <a:stretch>
            <a:fillRect/>
          </a:stretch>
        </p:blipFill>
        <p:spPr>
          <a:xfrm>
            <a:off x="1275848" y="4907921"/>
            <a:ext cx="6953250" cy="13144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xfrm>
            <a:off x="7924800" y="5854065"/>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52450" y="2530475"/>
            <a:ext cx="8424863" cy="5087620"/>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2800" dirty="0" smtClean="0">
                <a:solidFill>
                  <a:prstClr val="black"/>
                </a:solidFill>
              </a:rPr>
              <a:t>Show the results</a:t>
            </a:r>
            <a:br>
              <a:rPr lang="en-US" altLang="zh-CN" sz="2800" dirty="0" smtClean="0">
                <a:solidFill>
                  <a:prstClr val="black"/>
                </a:solidFill>
              </a:rPr>
            </a:br>
            <a:r>
              <a:rPr lang="en-US" altLang="zh-CN" sz="2800" i="1" dirty="0" smtClean="0">
                <a:solidFill>
                  <a:srgbClr val="7030A0"/>
                </a:solidFill>
              </a:rPr>
              <a:t>hadoop fs -cat tempoutput0/part-00000 | less</a:t>
            </a:r>
            <a:endParaRPr lang="en-US" altLang="zh-CN" sz="2800" i="1" dirty="0" smtClean="0">
              <a:solidFill>
                <a:srgbClr val="7030A0"/>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4" name="图片 3"/>
          <p:cNvPicPr>
            <a:picLocks noChangeAspect="1"/>
          </p:cNvPicPr>
          <p:nvPr/>
        </p:nvPicPr>
        <p:blipFill>
          <a:blip r:embed="rId1"/>
          <a:stretch>
            <a:fillRect/>
          </a:stretch>
        </p:blipFill>
        <p:spPr>
          <a:xfrm>
            <a:off x="1090573" y="3723344"/>
            <a:ext cx="6962775" cy="1066800"/>
          </a:xfrm>
          <a:prstGeom prst="rect">
            <a:avLst/>
          </a:prstGeom>
        </p:spPr>
      </p:pic>
      <p:pic>
        <p:nvPicPr>
          <p:cNvPr id="5" name="图片 4"/>
          <p:cNvPicPr>
            <a:picLocks noChangeAspect="1"/>
          </p:cNvPicPr>
          <p:nvPr/>
        </p:nvPicPr>
        <p:blipFill>
          <a:blip r:embed="rId2"/>
          <a:stretch>
            <a:fillRect/>
          </a:stretch>
        </p:blipFill>
        <p:spPr>
          <a:xfrm>
            <a:off x="1090022" y="4868079"/>
            <a:ext cx="6924675" cy="14287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4831080"/>
          </a:xfrm>
          <a:prstGeom prst="rect">
            <a:avLst/>
          </a:prstGeom>
          <a:noFill/>
        </p:spPr>
        <p:txBody>
          <a:bodyPr>
            <a:spAutoFit/>
          </a:bodyPr>
          <a:lstStyle/>
          <a:p>
            <a:pPr marL="273050" indent="-273050" fontAlgn="base">
              <a:spcBef>
                <a:spcPct val="20000"/>
              </a:spcBef>
              <a:spcAft>
                <a:spcPct val="0"/>
              </a:spcAft>
              <a:buClr>
                <a:srgbClr val="0BD0D9"/>
              </a:buClr>
              <a:buSzPct val="95000"/>
              <a:buFont typeface="Wingdings 2" pitchFamily="18" charset="2"/>
              <a:buChar char=""/>
              <a:defRPr/>
            </a:pPr>
            <a:r>
              <a:rPr lang="en-US" altLang="zh-CN" sz="2000" dirty="0" smtClean="0">
                <a:solidFill>
                  <a:prstClr val="black"/>
                </a:solidFill>
              </a:rPr>
              <a:t>You can change the MR job name with the following option: </a:t>
            </a:r>
            <a:r>
              <a:rPr lang="en-US" altLang="zh-CN" sz="2000" i="1" dirty="0" smtClean="0">
                <a:solidFill>
                  <a:prstClr val="black"/>
                </a:solidFill>
              </a:rPr>
              <a:t>-jobconf mapred.job.name="wordcount job"</a:t>
            </a:r>
            <a:br>
              <a:rPr lang="en-US" altLang="zh-CN" sz="2000" i="1" dirty="0" smtClean="0">
                <a:solidFill>
                  <a:prstClr val="black"/>
                </a:solidFill>
              </a:rPr>
            </a:br>
            <a:br>
              <a:rPr lang="en-US" altLang="zh-CN" sz="2000" i="1" dirty="0" smtClean="0">
                <a:solidFill>
                  <a:prstClr val="black"/>
                </a:solidFill>
              </a:rPr>
            </a:br>
            <a:r>
              <a:rPr lang="en-US" altLang="zh-CN" sz="2000" i="1" dirty="0" smtClean="0">
                <a:solidFill>
                  <a:srgbClr val="7030A0"/>
                </a:solidFill>
              </a:rPr>
              <a:t>hadoop jar /usr/local/hadoop/share/hadoop/tools/lib/hadoop-streaming-2.2.0.jar -files mapper.py,reducer.py -mapper mapper.py -reducer reducer.py -input tempinput -output tempoutput -jobconf mapred.job.name="wordcount job"</a:t>
            </a:r>
            <a:endParaRPr lang="en-US" altLang="zh-CN" sz="2000" i="1" dirty="0" smtClean="0">
              <a:solidFill>
                <a:prstClr val="black"/>
              </a:solidFill>
            </a:endParaRPr>
          </a:p>
          <a:p>
            <a:pPr fontAlgn="base">
              <a:spcBef>
                <a:spcPct val="20000"/>
              </a:spcBef>
              <a:spcAft>
                <a:spcPct val="0"/>
              </a:spcAft>
              <a:buClr>
                <a:srgbClr val="0BD0D9"/>
              </a:buClr>
              <a:buSzPct val="95000"/>
              <a:defRPr/>
            </a:pPr>
            <a:r>
              <a:rPr lang="en-US" altLang="zh-CN" sz="2000" dirty="0">
                <a:solidFill>
                  <a:prstClr val="black"/>
                </a:solidFill>
              </a:rPr>
              <a:t> </a:t>
            </a:r>
            <a:r>
              <a:rPr lang="en-US" altLang="zh-CN" sz="2000" dirty="0" smtClean="0">
                <a:solidFill>
                  <a:prstClr val="black"/>
                </a:solidFill>
              </a:rPr>
              <a:t>    </a:t>
            </a:r>
            <a:endParaRPr lang="en-US" altLang="zh-CN" sz="2000" dirty="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000" dirty="0">
              <a:solidFill>
                <a:prstClr val="black"/>
              </a:solidFill>
            </a:endParaRPr>
          </a:p>
          <a:p>
            <a:pPr fontAlgn="base">
              <a:spcBef>
                <a:spcPct val="20000"/>
              </a:spcBef>
              <a:spcAft>
                <a:spcPct val="0"/>
              </a:spcAft>
              <a:buClr>
                <a:srgbClr val="0BD0D9"/>
              </a:buClr>
              <a:buSzPct val="95000"/>
              <a:defRPr/>
            </a:pPr>
            <a:endParaRPr lang="en-US" altLang="zh-CN" sz="2000" dirty="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a:solidFill>
                <a:prstClr val="black"/>
              </a:solidFill>
            </a:endParaRPr>
          </a:p>
        </p:txBody>
      </p:sp>
      <p:pic>
        <p:nvPicPr>
          <p:cNvPr id="5" name="图片 4"/>
          <p:cNvPicPr>
            <a:picLocks noChangeAspect="1"/>
          </p:cNvPicPr>
          <p:nvPr/>
        </p:nvPicPr>
        <p:blipFill>
          <a:blip r:embed="rId1"/>
          <a:stretch>
            <a:fillRect/>
          </a:stretch>
        </p:blipFill>
        <p:spPr>
          <a:xfrm>
            <a:off x="1280795" y="4901883"/>
            <a:ext cx="6943725" cy="876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fontAlgn="auto" hangingPunct="1">
              <a:spcAft>
                <a:spcPts val="0"/>
              </a:spcAft>
              <a:defRPr/>
            </a:pPr>
            <a:r>
              <a:rPr altLang="zh-CN" smtClean="0"/>
              <a:t>Outline</a:t>
            </a:r>
            <a:endParaRPr lang="zh-CN" altLang="en-US"/>
          </a:p>
        </p:txBody>
      </p:sp>
      <p:graphicFrame>
        <p:nvGraphicFramePr>
          <p:cNvPr id="7" name="图示 6"/>
          <p:cNvGraphicFramePr/>
          <p:nvPr/>
        </p:nvGraphicFramePr>
        <p:xfrm>
          <a:off x="530352" y="2704664"/>
          <a:ext cx="7772400" cy="27960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1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1B6BD7-4E71-4BA8-B5C0-F50BA97D727F}" type="slidenum">
              <a:rPr lang="en-US" altLang="zh-CN" smtClean="0">
                <a:solidFill>
                  <a:srgbClr val="D1EAEE"/>
                </a:solidFill>
                <a:latin typeface="Constantia" panose="02030602050306030303" pitchFamily="18" charset="0"/>
              </a:rPr>
            </a:fld>
            <a:endParaRPr lang="en-US" altLang="zh-CN" smtClean="0">
              <a:solidFill>
                <a:srgbClr val="D1EAEE"/>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457200" y="1847850"/>
            <a:ext cx="8424863" cy="3622675"/>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2800" dirty="0" smtClean="0">
                <a:solidFill>
                  <a:prstClr val="black"/>
                </a:solidFill>
              </a:rPr>
              <a:t>Visit localhost:8088/cluster: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4" name="图片 3"/>
          <p:cNvPicPr>
            <a:picLocks noChangeAspect="1"/>
          </p:cNvPicPr>
          <p:nvPr/>
        </p:nvPicPr>
        <p:blipFill>
          <a:blip r:embed="rId1"/>
          <a:stretch>
            <a:fillRect/>
          </a:stretch>
        </p:blipFill>
        <p:spPr>
          <a:xfrm>
            <a:off x="1255438" y="2705297"/>
            <a:ext cx="6696075" cy="3962400"/>
          </a:xfrm>
          <a:prstGeom prst="rect">
            <a:avLst/>
          </a:prstGeom>
          <a:ln>
            <a:solidFill>
              <a:schemeClr val="accent1"/>
            </a:solidFill>
          </a:ln>
        </p:spPr>
      </p:pic>
      <p:sp>
        <p:nvSpPr>
          <p:cNvPr id="2" name="椭圆 1"/>
          <p:cNvSpPr/>
          <p:nvPr/>
        </p:nvSpPr>
        <p:spPr>
          <a:xfrm>
            <a:off x="4283710" y="5935980"/>
            <a:ext cx="1405890" cy="6121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Word Count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5087620"/>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Mapper Only(without  reducer) option: </a:t>
            </a:r>
            <a:r>
              <a:rPr lang="en-US" altLang="zh-CN" sz="2800" i="1" dirty="0" smtClean="0">
                <a:solidFill>
                  <a:prstClr val="black"/>
                </a:solidFill>
              </a:rPr>
              <a:t>-reducer NONE  </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a:solidFill>
                  <a:prstClr val="black"/>
                </a:solidFill>
              </a:rPr>
              <a:t> </a:t>
            </a:r>
            <a:r>
              <a:rPr lang="en-US" altLang="zh-CN" sz="2800" i="1" dirty="0" smtClean="0">
                <a:solidFill>
                  <a:prstClr val="black"/>
                </a:solidFill>
              </a:rPr>
              <a:t>    (“NONE”  all in caps)</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dirty="0">
                <a:solidFill>
                  <a:prstClr val="black"/>
                </a:solidFill>
              </a:rPr>
              <a:t> </a:t>
            </a:r>
            <a:r>
              <a:rPr lang="en-US" altLang="zh-CN" sz="2800" dirty="0" smtClean="0">
                <a:solidFill>
                  <a:prstClr val="black"/>
                </a:solidFill>
              </a:rPr>
              <a:t>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2" name="图片 1"/>
          <p:cNvPicPr>
            <a:picLocks noChangeAspect="1"/>
          </p:cNvPicPr>
          <p:nvPr/>
        </p:nvPicPr>
        <p:blipFill>
          <a:blip r:embed="rId1"/>
          <a:stretch>
            <a:fillRect/>
          </a:stretch>
        </p:blipFill>
        <p:spPr>
          <a:xfrm>
            <a:off x="1002972" y="4318776"/>
            <a:ext cx="6915150" cy="762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6838795"/>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Chaining jobs</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000" dirty="0" smtClean="0">
                <a:solidFill>
                  <a:prstClr val="black"/>
                </a:solidFill>
              </a:rPr>
              <a:t>Not </a:t>
            </a:r>
            <a:r>
              <a:rPr lang="en-US" altLang="zh-CN" sz="2000" dirty="0">
                <a:solidFill>
                  <a:prstClr val="black"/>
                </a:solidFill>
              </a:rPr>
              <a:t>every problem can be solved with a MapReduce program, but fewer still are those which can be solved with a single MapReduce job. Many problems can be solved with MapReduce, by writing several MapReduce steps which run in series to accomplish a goal:</a:t>
            </a:r>
            <a:endParaRPr lang="en-US" altLang="zh-CN" sz="2000" dirty="0">
              <a:solidFill>
                <a:prstClr val="black"/>
              </a:solidFill>
            </a:endParaRPr>
          </a:p>
          <a:p>
            <a:pPr fontAlgn="base">
              <a:spcBef>
                <a:spcPct val="20000"/>
              </a:spcBef>
              <a:spcAft>
                <a:spcPct val="0"/>
              </a:spcAft>
              <a:buClr>
                <a:srgbClr val="0BD0D9"/>
              </a:buClr>
              <a:buSzPct val="95000"/>
              <a:defRPr/>
            </a:pPr>
            <a:r>
              <a:rPr lang="en-US" altLang="zh-CN" sz="2000" dirty="0">
                <a:solidFill>
                  <a:prstClr val="black"/>
                </a:solidFill>
              </a:rPr>
              <a:t>Map1 -&gt; Reduce1 -&gt; Map2 -&gt; Reduce2 -&gt; Map3...   </a:t>
            </a:r>
            <a:endParaRPr lang="en-US" altLang="zh-CN" sz="2000" dirty="0">
              <a:solidFill>
                <a:prstClr val="black"/>
              </a:solidFill>
            </a:endParaRPr>
          </a:p>
          <a:p>
            <a:pPr fontAlgn="base">
              <a:spcBef>
                <a:spcPct val="20000"/>
              </a:spcBef>
              <a:spcAft>
                <a:spcPct val="0"/>
              </a:spcAft>
              <a:buClr>
                <a:srgbClr val="0BD0D9"/>
              </a:buClr>
              <a:buSzPct val="95000"/>
              <a:defRPr/>
            </a:pPr>
            <a:endParaRPr lang="en-US" altLang="zh-CN" sz="2400" dirty="0" smtClean="0">
              <a:solidFill>
                <a:prstClr val="black"/>
              </a:solidFill>
            </a:endParaRPr>
          </a:p>
          <a:p>
            <a:pPr fontAlgn="base">
              <a:spcBef>
                <a:spcPct val="20000"/>
              </a:spcBef>
              <a:spcAft>
                <a:spcPct val="0"/>
              </a:spcAft>
              <a:buClr>
                <a:srgbClr val="0BD0D9"/>
              </a:buClr>
              <a:buSzPct val="95000"/>
              <a:defRPr/>
            </a:pPr>
            <a:r>
              <a:rPr lang="en-US" altLang="zh-CN" sz="2400" dirty="0" smtClean="0">
                <a:solidFill>
                  <a:prstClr val="black"/>
                </a:solidFill>
              </a:rPr>
              <a:t>If you build up everything , such as the sorter , partitioner etc. , all by yourself, it’s quite easy to chain jobs together. </a:t>
            </a:r>
            <a:endParaRPr lang="en-US" altLang="zh-CN" sz="2400" dirty="0" smtClean="0">
              <a:solidFill>
                <a:prstClr val="black"/>
              </a:solidFill>
            </a:endParaRPr>
          </a:p>
          <a:p>
            <a:pPr fontAlgn="base">
              <a:spcBef>
                <a:spcPct val="20000"/>
              </a:spcBef>
              <a:spcAft>
                <a:spcPct val="0"/>
              </a:spcAft>
              <a:buClr>
                <a:srgbClr val="0BD0D9"/>
              </a:buClr>
              <a:buSzPct val="95000"/>
              <a:defRPr/>
            </a:pPr>
            <a:r>
              <a:rPr lang="en-US" altLang="zh-CN" sz="2400" dirty="0" smtClean="0">
                <a:solidFill>
                  <a:prstClr val="black"/>
                </a:solidFill>
              </a:rPr>
              <a:t>But in hadoop streaming , you need other tools’ help. In this experiment, I use bash . </a:t>
            </a:r>
            <a:endParaRPr lang="en-US" altLang="zh-CN" sz="24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marL="273050" indent="-273050" fontAlgn="base">
              <a:spcBef>
                <a:spcPct val="20000"/>
              </a:spcBef>
              <a:spcAft>
                <a:spcPct val="0"/>
              </a:spcAft>
              <a:buClr>
                <a:srgbClr val="0BD0D9"/>
              </a:buClr>
              <a:buSzPct val="95000"/>
              <a:buFont typeface="Wingdings 2" pitchFamily="18" charset="2"/>
              <a:buChar char=""/>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3476625"/>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Chaining jobs example: Accumulator (here I use Mapper Only mode)</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(x + x + x + x = ?) x&gt;&gt;Map1&gt;&gt;Map2&gt;&gt;Map3&gt;&gt;answer</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First, remove old files in hdfs:</a:t>
            </a:r>
            <a:br>
              <a:rPr lang="en-US" altLang="zh-CN" sz="2000" dirty="0" smtClean="0">
                <a:solidFill>
                  <a:prstClr val="black"/>
                </a:solidFill>
              </a:rPr>
            </a:br>
            <a:r>
              <a:rPr lang="en-US" altLang="zh-CN" sz="2000" i="1" dirty="0" smtClean="0">
                <a:solidFill>
                  <a:srgbClr val="7030A0"/>
                </a:solidFill>
              </a:rPr>
              <a:t>hadoop fs -rm -r -f temp*;</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a:solidFill>
                  <a:prstClr val="black"/>
                </a:solidFill>
              </a:rPr>
              <a:t>Copy New test file into hdfs:</a:t>
            </a:r>
            <a:br>
              <a:rPr lang="en-US" altLang="zh-CN" sz="2000" dirty="0">
                <a:solidFill>
                  <a:prstClr val="black"/>
                </a:solidFill>
              </a:rPr>
            </a:br>
            <a:r>
              <a:rPr lang="en-US" altLang="zh-CN" sz="2000" i="1" dirty="0" smtClean="0">
                <a:solidFill>
                  <a:srgbClr val="7030A0"/>
                </a:solidFill>
                <a:sym typeface="+mn-ea"/>
              </a:rPr>
              <a:t>hadoop fs -mkdir tempinput;</a:t>
            </a:r>
            <a:br>
              <a:rPr lang="en-US" altLang="zh-CN" sz="2000" i="1" dirty="0" smtClean="0">
                <a:solidFill>
                  <a:srgbClr val="7030A0"/>
                </a:solidFill>
                <a:sym typeface="+mn-ea"/>
              </a:rPr>
            </a:br>
            <a:r>
              <a:rPr lang="en-US" altLang="zh-CN" sz="2000" i="1" dirty="0">
                <a:solidFill>
                  <a:srgbClr val="7030A0"/>
                </a:solidFill>
              </a:rPr>
              <a:t>hadoop fs -copyFromLocal ~/input/test_accumulate.txt tempinput/</a:t>
            </a:r>
            <a:r>
              <a:rPr lang="en-US" altLang="zh-CN" sz="2000" i="1" dirty="0">
                <a:solidFill>
                  <a:srgbClr val="7030A0"/>
                </a:solidFill>
                <a:sym typeface="+mn-ea"/>
              </a:rPr>
              <a:t>test_accumulate.txt</a:t>
            </a:r>
            <a:endParaRPr lang="en-US" altLang="zh-CN" sz="2000" i="1" dirty="0">
              <a:solidFill>
                <a:srgbClr val="7030A0"/>
              </a:solidFill>
              <a:sym typeface="+mn-ea"/>
            </a:endParaRPr>
          </a:p>
        </p:txBody>
      </p:sp>
      <p:pic>
        <p:nvPicPr>
          <p:cNvPr id="5" name="图片 4"/>
          <p:cNvPicPr>
            <a:picLocks noChangeAspect="1"/>
          </p:cNvPicPr>
          <p:nvPr/>
        </p:nvPicPr>
        <p:blipFill>
          <a:blip r:embed="rId1"/>
          <a:stretch>
            <a:fillRect/>
          </a:stretch>
        </p:blipFill>
        <p:spPr>
          <a:xfrm>
            <a:off x="5695950" y="3522345"/>
            <a:ext cx="2324100" cy="17145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Chaining Example</a:t>
            </a:r>
            <a:endParaRPr lang="zh-CN" altLang="en-US"/>
          </a:p>
        </p:txBody>
      </p:sp>
      <p:sp>
        <p:nvSpPr>
          <p:cNvPr id="3" name="内容占位符 2"/>
          <p:cNvSpPr>
            <a:spLocks noGrp="1"/>
          </p:cNvSpPr>
          <p:nvPr>
            <p:ph idx="1"/>
          </p:nvPr>
        </p:nvSpPr>
        <p:spPr/>
        <p:txBody>
          <a:bodyPr/>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sym typeface="+mn-ea"/>
              </a:rPr>
              <a:t>The example mapper: </a:t>
            </a:r>
            <a:r>
              <a:rPr lang="en-US" altLang="zh-CN" sz="2000" i="1" dirty="0" smtClean="0">
                <a:solidFill>
                  <a:srgbClr val="7030A0"/>
                </a:solidFill>
                <a:sym typeface="+mn-ea"/>
              </a:rPr>
              <a:t>~/experiment/src/accumulator/mapper.py</a:t>
            </a:r>
            <a:endParaRPr lang="en-US" altLang="zh-CN" sz="2000" i="1" dirty="0" smtClean="0">
              <a:solidFill>
                <a:srgbClr val="7030A0"/>
              </a:solidFill>
              <a:sym typeface="+mn-ea"/>
            </a:endParaRPr>
          </a:p>
        </p:txBody>
      </p:sp>
      <p:sp>
        <p:nvSpPr>
          <p:cNvPr id="4" name="灯片编号占位符 3"/>
          <p:cNvSpPr>
            <a:spLocks noGrp="1"/>
          </p:cNvSpPr>
          <p:nvPr>
            <p:ph type="sldNum" sz="quarter" idx="12"/>
          </p:nvPr>
        </p:nvSpPr>
        <p:spPr/>
        <p:txBody>
          <a:bodyPr/>
          <a:p>
            <a:pPr>
              <a:defRPr/>
            </a:pPr>
            <a:fld id="{D91F972E-6DCF-4A24-96BD-77392DCBF0C7}" type="slidenum">
              <a:rPr lang="en-US" altLang="zh-CN"/>
            </a:fld>
            <a:endParaRPr lang="en-US" altLang="zh-CN"/>
          </a:p>
        </p:txBody>
      </p:sp>
      <p:pic>
        <p:nvPicPr>
          <p:cNvPr id="6" name="图片 5"/>
          <p:cNvPicPr>
            <a:picLocks noChangeAspect="1"/>
          </p:cNvPicPr>
          <p:nvPr/>
        </p:nvPicPr>
        <p:blipFill>
          <a:blip r:embed="rId1"/>
          <a:stretch>
            <a:fillRect/>
          </a:stretch>
        </p:blipFill>
        <p:spPr>
          <a:xfrm>
            <a:off x="2389505" y="2350770"/>
            <a:ext cx="4552950" cy="43707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631214" y="1851969"/>
            <a:ext cx="8424863" cy="2922905"/>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The example chaining script: </a:t>
            </a:r>
            <a:br>
              <a:rPr lang="en-US" altLang="zh-CN" sz="2000" dirty="0" smtClean="0">
                <a:solidFill>
                  <a:prstClr val="black"/>
                </a:solidFill>
              </a:rPr>
            </a:br>
            <a:r>
              <a:rPr lang="en-US" altLang="zh-CN" sz="2000" i="1" dirty="0" smtClean="0">
                <a:solidFill>
                  <a:srgbClr val="7030A0"/>
                </a:solidFill>
                <a:sym typeface="+mn-ea"/>
              </a:rPr>
              <a:t>~/experiment/src/accumulator/batch_test.py</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Ø"/>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a:solidFill>
                <a:prstClr val="black"/>
              </a:solidFill>
            </a:endParaRPr>
          </a:p>
        </p:txBody>
      </p:sp>
      <p:pic>
        <p:nvPicPr>
          <p:cNvPr id="4" name="图片 3"/>
          <p:cNvPicPr>
            <a:picLocks noChangeAspect="1"/>
          </p:cNvPicPr>
          <p:nvPr/>
        </p:nvPicPr>
        <p:blipFill>
          <a:blip r:embed="rId1"/>
          <a:stretch>
            <a:fillRect/>
          </a:stretch>
        </p:blipFill>
        <p:spPr>
          <a:xfrm>
            <a:off x="1842770" y="2559050"/>
            <a:ext cx="5458460" cy="40843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5001895"/>
          </a:xfrm>
          <a:prstGeom prst="rect">
            <a:avLst/>
          </a:prstGeom>
          <a:noFill/>
        </p:spPr>
        <p:txBody>
          <a:bodyPr wrap="square">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Run jobs:</a:t>
            </a:r>
            <a:br>
              <a:rPr lang="en-US" altLang="zh-CN" sz="2800" dirty="0" smtClean="0">
                <a:solidFill>
                  <a:prstClr val="black"/>
                </a:solidFill>
              </a:rPr>
            </a:br>
            <a:r>
              <a:rPr lang="en-US" altLang="zh-CN" sz="2800" i="1" dirty="0" smtClean="0">
                <a:solidFill>
                  <a:srgbClr val="7030A0"/>
                </a:solidFill>
              </a:rPr>
              <a:t>cd </a:t>
            </a:r>
            <a:r>
              <a:rPr lang="en-US" altLang="zh-CN" sz="2800" i="1" dirty="0" smtClean="0">
                <a:solidFill>
                  <a:srgbClr val="7030A0"/>
                </a:solidFill>
                <a:sym typeface="+mn-ea"/>
              </a:rPr>
              <a:t>~/experiment/src/accumulator</a:t>
            </a:r>
            <a:br>
              <a:rPr lang="en-US" altLang="zh-CN" sz="2800" i="1" dirty="0" smtClean="0">
                <a:solidFill>
                  <a:srgbClr val="7030A0"/>
                </a:solidFill>
              </a:rPr>
            </a:br>
            <a:r>
              <a:rPr lang="en-US" altLang="zh-CN" sz="2800" i="1" dirty="0" smtClean="0">
                <a:solidFill>
                  <a:srgbClr val="7030A0"/>
                </a:solidFill>
              </a:rPr>
              <a:t>./batch_test.sh 3</a:t>
            </a:r>
            <a:r>
              <a:rPr lang="en-US" altLang="zh-CN" sz="2800" dirty="0" smtClean="0">
                <a:solidFill>
                  <a:prstClr val="black"/>
                </a:solidFill>
              </a:rPr>
              <a:t> </a:t>
            </a: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4659737"/>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Chaining jobs</a:t>
            </a:r>
            <a:endParaRPr lang="en-US" altLang="zh-CN" sz="28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r>
              <a:rPr lang="en-US" altLang="zh-CN" sz="2800" dirty="0" smtClean="0">
                <a:solidFill>
                  <a:prstClr val="black"/>
                </a:solidFill>
              </a:rPr>
              <a:t>3 rounds </a:t>
            </a:r>
            <a:r>
              <a:rPr lang="en-US" altLang="zh-CN" sz="2800" dirty="0">
                <a:solidFill>
                  <a:prstClr val="black"/>
                </a:solidFill>
              </a:rPr>
              <a:t>of  iterations</a:t>
            </a: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5" name="图片 4"/>
          <p:cNvPicPr>
            <a:picLocks noChangeAspect="1"/>
          </p:cNvPicPr>
          <p:nvPr/>
        </p:nvPicPr>
        <p:blipFill>
          <a:blip r:embed="rId1"/>
          <a:stretch>
            <a:fillRect/>
          </a:stretch>
        </p:blipFill>
        <p:spPr>
          <a:xfrm>
            <a:off x="978228" y="3592546"/>
            <a:ext cx="6953250" cy="22479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4659737"/>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Chaining jobs</a:t>
            </a:r>
            <a:endParaRPr lang="en-US" altLang="zh-CN" sz="28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r>
              <a:rPr lang="en-US" altLang="zh-CN" sz="2800" dirty="0" smtClean="0">
                <a:solidFill>
                  <a:prstClr val="black"/>
                </a:solidFill>
              </a:rPr>
              <a:t>3 rounds </a:t>
            </a:r>
            <a:r>
              <a:rPr lang="en-US" altLang="zh-CN" sz="2800" dirty="0">
                <a:solidFill>
                  <a:prstClr val="black"/>
                </a:solidFill>
              </a:rPr>
              <a:t>of  iterations</a:t>
            </a: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4" name="图片 3"/>
          <p:cNvPicPr>
            <a:picLocks noChangeAspect="1"/>
          </p:cNvPicPr>
          <p:nvPr/>
        </p:nvPicPr>
        <p:blipFill>
          <a:blip r:embed="rId1"/>
          <a:stretch>
            <a:fillRect/>
          </a:stretch>
        </p:blipFill>
        <p:spPr>
          <a:xfrm>
            <a:off x="981075" y="3841750"/>
            <a:ext cx="6943725" cy="2514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50" y="2492375"/>
            <a:ext cx="8424863" cy="4659737"/>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800" dirty="0" smtClean="0">
                <a:solidFill>
                  <a:prstClr val="black"/>
                </a:solidFill>
              </a:rPr>
              <a:t>Chaining jobs</a:t>
            </a:r>
            <a:endParaRPr lang="en-US" altLang="zh-CN" sz="28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r>
              <a:rPr lang="en-US" altLang="zh-CN" sz="2800" dirty="0" smtClean="0">
                <a:solidFill>
                  <a:prstClr val="black"/>
                </a:solidFill>
              </a:rPr>
              <a:t>3 rounds </a:t>
            </a:r>
            <a:r>
              <a:rPr lang="en-US" altLang="zh-CN" sz="2800" dirty="0">
                <a:solidFill>
                  <a:prstClr val="black"/>
                </a:solidFill>
              </a:rPr>
              <a:t>of  iterations</a:t>
            </a: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     </a:t>
            </a:r>
            <a:endParaRPr lang="en-US" altLang="zh-CN" sz="2800" dirty="0">
              <a:solidFill>
                <a:prstClr val="black"/>
              </a:solidFill>
            </a:endParaRPr>
          </a:p>
          <a:p>
            <a:pPr fontAlgn="base">
              <a:spcBef>
                <a:spcPct val="20000"/>
              </a:spcBef>
              <a:spcAft>
                <a:spcPct val="0"/>
              </a:spcAft>
              <a:buClr>
                <a:srgbClr val="0BD0D9"/>
              </a:buClr>
              <a:buSzPct val="95000"/>
              <a:defRPr/>
            </a:pP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dirty="0">
              <a:solidFill>
                <a:prstClr val="black"/>
              </a:solidFill>
            </a:endParaRPr>
          </a:p>
        </p:txBody>
      </p:sp>
      <p:pic>
        <p:nvPicPr>
          <p:cNvPr id="2" name="图片 1"/>
          <p:cNvPicPr>
            <a:picLocks noChangeAspect="1"/>
          </p:cNvPicPr>
          <p:nvPr/>
        </p:nvPicPr>
        <p:blipFill>
          <a:blip r:embed="rId1"/>
          <a:stretch>
            <a:fillRect/>
          </a:stretch>
        </p:blipFill>
        <p:spPr>
          <a:xfrm>
            <a:off x="971600" y="3566826"/>
            <a:ext cx="6791325" cy="31337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HDFS Concepts</a:t>
            </a:r>
            <a:endParaRPr lang="zh-CN" altLang="en-US" smtClean="0"/>
          </a:p>
        </p:txBody>
      </p:sp>
      <p:sp>
        <p:nvSpPr>
          <p:cNvPr id="27651" name="内容占位符 2"/>
          <p:cNvSpPr>
            <a:spLocks noGrp="1"/>
          </p:cNvSpPr>
          <p:nvPr>
            <p:ph idx="1"/>
          </p:nvPr>
        </p:nvSpPr>
        <p:spPr>
          <a:xfrm>
            <a:off x="457200" y="1935163"/>
            <a:ext cx="8507413" cy="4389437"/>
          </a:xfrm>
        </p:spPr>
        <p:txBody>
          <a:bodyPr/>
          <a:lstStyle/>
          <a:p>
            <a:pPr marL="0" indent="0" eaLnBrk="1" hangingPunct="1">
              <a:buFont typeface="Wingdings 2" pitchFamily="18" charset="2"/>
              <a:buNone/>
            </a:pPr>
            <a:r>
              <a:rPr lang="en-US" altLang="zh-CN" sz="4000" dirty="0" smtClean="0"/>
              <a:t>HDFS is a filesystem designed for storing very large files with streaming data access patterns, running on clusters of commodity hardware.</a:t>
            </a:r>
            <a:endParaRPr lang="en-US" altLang="zh-CN" sz="4000" dirty="0" smtClean="0"/>
          </a:p>
          <a:p>
            <a:pPr marL="0" indent="0" eaLnBrk="1" hangingPunct="1">
              <a:buFont typeface="Wingdings 2" pitchFamily="18" charset="2"/>
              <a:buNone/>
            </a:pPr>
            <a:endParaRPr lang="en-US" altLang="zh-CN" sz="3600" i="1" dirty="0" smtClean="0">
              <a:solidFill>
                <a:srgbClr val="7030A0"/>
              </a:solidFill>
            </a:endParaRPr>
          </a:p>
        </p:txBody>
      </p:sp>
      <p:sp>
        <p:nvSpPr>
          <p:cNvPr id="2765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10E265-EB2D-4CDC-85CE-FC4EBB71F04A}"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sym typeface="+mn-ea"/>
              </a:rPr>
              <a:t>Chaining Example</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603885" y="1951990"/>
            <a:ext cx="8424863" cy="5507990"/>
          </a:xfrm>
          <a:prstGeom prst="rect">
            <a:avLst/>
          </a:prstGeom>
          <a:noFill/>
        </p:spPr>
        <p:txBody>
          <a:bodyPr>
            <a:spAutoFit/>
          </a:bodyPr>
          <a:lstStyle/>
          <a:p>
            <a:pPr marL="457200" indent="-457200" fontAlgn="base">
              <a:spcBef>
                <a:spcPct val="20000"/>
              </a:spcBef>
              <a:spcAft>
                <a:spcPct val="0"/>
              </a:spcAft>
              <a:buClr>
                <a:srgbClr val="0BD0D9"/>
              </a:buClr>
              <a:buSzPct val="95000"/>
              <a:buFont typeface="Wingdings" panose="05000000000000000000" pitchFamily="2" charset="2"/>
              <a:buChar char="Ø"/>
              <a:defRPr/>
            </a:pPr>
            <a:r>
              <a:rPr lang="en-US" altLang="zh-CN" sz="2000" dirty="0" smtClean="0">
                <a:solidFill>
                  <a:prstClr val="black"/>
                </a:solidFill>
              </a:rPr>
              <a:t>Chaining jobs</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r>
              <a:rPr lang="en-US" altLang="zh-CN" sz="2000" dirty="0" smtClean="0">
                <a:solidFill>
                  <a:prstClr val="black"/>
                </a:solidFill>
              </a:rPr>
              <a:t>The result will be stored in </a:t>
            </a:r>
            <a:r>
              <a:rPr lang="en-US" altLang="zh-CN" sz="2000" i="1" dirty="0" smtClean="0">
                <a:solidFill>
                  <a:srgbClr val="7030A0"/>
                </a:solidFill>
              </a:rPr>
              <a:t>~/result</a:t>
            </a: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endParaRPr lang="en-US" altLang="zh-CN" sz="2000" dirty="0" smtClean="0">
              <a:solidFill>
                <a:prstClr val="black"/>
              </a:solidFill>
            </a:endParaRPr>
          </a:p>
          <a:p>
            <a:pPr marL="457200" indent="-457200" fontAlgn="base">
              <a:spcBef>
                <a:spcPct val="20000"/>
              </a:spcBef>
              <a:spcAft>
                <a:spcPct val="0"/>
              </a:spcAft>
              <a:buClr>
                <a:srgbClr val="0BD0D9"/>
              </a:buClr>
              <a:buSzPct val="95000"/>
              <a:buFont typeface="Wingdings" panose="05000000000000000000" pitchFamily="2" charset="2"/>
              <a:buChar char="l"/>
              <a:defRPr/>
            </a:pPr>
            <a:r>
              <a:rPr lang="en-US" altLang="zh-CN" sz="2000" dirty="0" smtClean="0">
                <a:solidFill>
                  <a:prstClr val="black"/>
                </a:solidFill>
              </a:rPr>
              <a:t>You can also show the result via following code:</a:t>
            </a:r>
            <a:br>
              <a:rPr lang="en-US" altLang="zh-CN" sz="2000" dirty="0" smtClean="0">
                <a:solidFill>
                  <a:prstClr val="black"/>
                </a:solidFill>
              </a:rPr>
            </a:br>
            <a:r>
              <a:rPr lang="en-US" altLang="zh-CN" sz="2000" i="1" dirty="0" smtClean="0">
                <a:solidFill>
                  <a:srgbClr val="7030A0"/>
                </a:solidFill>
              </a:rPr>
              <a:t>hadoop fs -cat tempoutput_3/*</a:t>
            </a: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r>
              <a:rPr lang="en-US" altLang="zh-CN" sz="2000" dirty="0" smtClean="0">
                <a:solidFill>
                  <a:prstClr val="black"/>
                </a:solidFill>
              </a:rPr>
              <a:t>   </a:t>
            </a:r>
            <a:endParaRPr lang="en-US" altLang="zh-CN" sz="2000" dirty="0" smtClean="0">
              <a:solidFill>
                <a:prstClr val="black"/>
              </a:solidFill>
            </a:endParaRPr>
          </a:p>
          <a:p>
            <a:pPr fontAlgn="base">
              <a:spcBef>
                <a:spcPct val="20000"/>
              </a:spcBef>
              <a:spcAft>
                <a:spcPct val="0"/>
              </a:spcAft>
              <a:buClr>
                <a:srgbClr val="0BD0D9"/>
              </a:buClr>
              <a:buSzPct val="95000"/>
              <a:defRPr/>
            </a:pPr>
            <a:r>
              <a:rPr lang="en-US" altLang="zh-CN" sz="2000" dirty="0" smtClean="0">
                <a:solidFill>
                  <a:prstClr val="black"/>
                </a:solidFill>
              </a:rPr>
              <a:t>     </a:t>
            </a:r>
            <a:endParaRPr lang="en-US" altLang="zh-CN" sz="2000" dirty="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a:p>
            <a:pPr fontAlgn="base">
              <a:spcBef>
                <a:spcPct val="20000"/>
              </a:spcBef>
              <a:spcAft>
                <a:spcPct val="0"/>
              </a:spcAft>
              <a:buClr>
                <a:srgbClr val="0BD0D9"/>
              </a:buClr>
              <a:buSzPct val="95000"/>
              <a:defRPr/>
            </a:pPr>
            <a:endParaRPr lang="en-US" altLang="zh-CN" sz="2000" dirty="0" smtClean="0">
              <a:solidFill>
                <a:prstClr val="black"/>
              </a:solidFill>
            </a:endParaRPr>
          </a:p>
        </p:txBody>
      </p:sp>
      <p:pic>
        <p:nvPicPr>
          <p:cNvPr id="6" name="图片 5"/>
          <p:cNvPicPr>
            <a:picLocks noChangeAspect="1"/>
          </p:cNvPicPr>
          <p:nvPr/>
        </p:nvPicPr>
        <p:blipFill>
          <a:blip r:embed="rId1"/>
          <a:stretch>
            <a:fillRect/>
          </a:stretch>
        </p:blipFill>
        <p:spPr>
          <a:xfrm>
            <a:off x="2147570" y="2785110"/>
            <a:ext cx="5017135" cy="981710"/>
          </a:xfrm>
          <a:prstGeom prst="rect">
            <a:avLst/>
          </a:prstGeom>
        </p:spPr>
      </p:pic>
      <p:pic>
        <p:nvPicPr>
          <p:cNvPr id="7" name="图片 6"/>
          <p:cNvPicPr>
            <a:picLocks noChangeAspect="1"/>
          </p:cNvPicPr>
          <p:nvPr/>
        </p:nvPicPr>
        <p:blipFill>
          <a:blip r:embed="rId2"/>
          <a:stretch>
            <a:fillRect/>
          </a:stretch>
        </p:blipFill>
        <p:spPr>
          <a:xfrm>
            <a:off x="885825" y="5041900"/>
            <a:ext cx="7371715" cy="13144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Hadoop Streaming</a:t>
            </a:r>
            <a:endParaRPr lang="en-US" altLang="zh-CN"/>
          </a:p>
        </p:txBody>
      </p:sp>
      <p:sp>
        <p:nvSpPr>
          <p:cNvPr id="3" name="内容占位符 2"/>
          <p:cNvSpPr>
            <a:spLocks noGrp="1"/>
          </p:cNvSpPr>
          <p:nvPr>
            <p:ph idx="1"/>
          </p:nvPr>
        </p:nvSpPr>
        <p:spPr/>
        <p:txBody>
          <a:bodyPr/>
          <a:p>
            <a:r>
              <a:rPr lang="en-US" altLang="zh-CN" dirty="0" smtClean="0">
                <a:solidFill>
                  <a:prstClr val="black"/>
                </a:solidFill>
                <a:sym typeface="+mn-ea"/>
              </a:rPr>
              <a:t>If you are interested in this part , you may learn more with a further study on </a:t>
            </a:r>
            <a:r>
              <a:rPr lang="en-US" altLang="zh-CN" dirty="0" err="1" smtClean="0">
                <a:solidFill>
                  <a:prstClr val="black"/>
                </a:solidFill>
                <a:sym typeface="+mn-ea"/>
              </a:rPr>
              <a:t>oozie</a:t>
            </a:r>
            <a:r>
              <a:rPr lang="en-US" altLang="zh-CN" dirty="0" smtClean="0">
                <a:solidFill>
                  <a:prstClr val="black"/>
                </a:solidFill>
                <a:sym typeface="+mn-ea"/>
              </a:rPr>
              <a:t> or programming with Java on </a:t>
            </a:r>
            <a:r>
              <a:rPr lang="en-US" altLang="zh-CN" dirty="0" err="1" smtClean="0">
                <a:solidFill>
                  <a:prstClr val="black"/>
                </a:solidFill>
                <a:sym typeface="+mn-ea"/>
              </a:rPr>
              <a:t>hadoop</a:t>
            </a:r>
            <a:r>
              <a:rPr lang="en-US" altLang="zh-CN" dirty="0" smtClean="0">
                <a:solidFill>
                  <a:prstClr val="black"/>
                </a:solidFill>
                <a:sym typeface="+mn-ea"/>
              </a:rPr>
              <a:t>.</a:t>
            </a:r>
            <a:endParaRPr lang="en-US" altLang="zh-CN" dirty="0" smtClean="0">
              <a:solidFill>
                <a:prstClr val="black"/>
              </a:solidFill>
            </a:endParaRPr>
          </a:p>
          <a:p>
            <a:endParaRPr lang="zh-CN" altLang="en-US"/>
          </a:p>
        </p:txBody>
      </p:sp>
      <p:sp>
        <p:nvSpPr>
          <p:cNvPr id="4" name="灯片编号占位符 3"/>
          <p:cNvSpPr>
            <a:spLocks noGrp="1"/>
          </p:cNvSpPr>
          <p:nvPr>
            <p:ph type="sldNum" sz="quarter" idx="12"/>
          </p:nvPr>
        </p:nvSpPr>
        <p:spPr/>
        <p:txBody>
          <a:bodyPr/>
          <a:p>
            <a:pPr>
              <a:defRPr/>
            </a:pPr>
            <a:fld id="{D91F972E-6DCF-4A24-96BD-77392DCBF0C7}" type="slidenum">
              <a:rPr lang="en-US" altLang="zh-CN"/>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dirty="0" smtClean="0"/>
              <a:t>exercise1</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492375"/>
            <a:ext cx="8424863" cy="3453253"/>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2800" dirty="0" smtClean="0">
                <a:solidFill>
                  <a:prstClr val="black"/>
                </a:solidFill>
              </a:rPr>
              <a:t>There is an English essay , try to write a mapper.py and a reducer.py to calculate the average length of each word starting from “A” to “Z”.</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dirty="0" err="1" smtClean="0">
                <a:solidFill>
                  <a:prstClr val="black"/>
                </a:solidFill>
              </a:rPr>
              <a:t>Eg</a:t>
            </a:r>
            <a:r>
              <a:rPr lang="en-US" altLang="zh-CN" sz="2800" dirty="0" smtClean="0">
                <a:solidFill>
                  <a:prstClr val="black"/>
                </a:solidFill>
              </a:rPr>
              <a:t>.  </a:t>
            </a:r>
            <a:r>
              <a:rPr lang="en-US" altLang="zh-CN" sz="2800" i="1" dirty="0" smtClean="0">
                <a:solidFill>
                  <a:prstClr val="black"/>
                </a:solidFill>
              </a:rPr>
              <a:t>we become what we do</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a:solidFill>
                  <a:prstClr val="black"/>
                </a:solidFill>
              </a:rPr>
              <a:t> </a:t>
            </a:r>
            <a:r>
              <a:rPr lang="en-US" altLang="zh-CN" sz="2800" i="1" dirty="0" smtClean="0">
                <a:solidFill>
                  <a:prstClr val="black"/>
                </a:solidFill>
              </a:rPr>
              <a:t>        w	2.66 =[</a:t>
            </a:r>
            <a:r>
              <a:rPr lang="en-US" altLang="zh-CN" sz="2800" i="1" dirty="0" err="1" smtClean="0">
                <a:solidFill>
                  <a:prstClr val="black"/>
                </a:solidFill>
              </a:rPr>
              <a:t>len</a:t>
            </a:r>
            <a:r>
              <a:rPr lang="en-US" altLang="zh-CN" sz="2800" i="1" dirty="0" smtClean="0">
                <a:solidFill>
                  <a:prstClr val="black"/>
                </a:solidFill>
              </a:rPr>
              <a:t>(“we”)+</a:t>
            </a:r>
            <a:r>
              <a:rPr lang="en-US" altLang="zh-CN" sz="2800" i="1" dirty="0" err="1" smtClean="0">
                <a:solidFill>
                  <a:prstClr val="black"/>
                </a:solidFill>
              </a:rPr>
              <a:t>len</a:t>
            </a:r>
            <a:r>
              <a:rPr lang="en-US" altLang="zh-CN" sz="2800" i="1" dirty="0" smtClean="0">
                <a:solidFill>
                  <a:prstClr val="black"/>
                </a:solidFill>
              </a:rPr>
              <a:t>(“what”)+</a:t>
            </a:r>
            <a:r>
              <a:rPr lang="en-US" altLang="zh-CN" sz="2800" i="1" dirty="0" err="1" smtClean="0">
                <a:solidFill>
                  <a:prstClr val="black"/>
                </a:solidFill>
              </a:rPr>
              <a:t>len</a:t>
            </a:r>
            <a:r>
              <a:rPr lang="en-US" altLang="zh-CN" sz="2800" i="1" dirty="0" smtClean="0">
                <a:solidFill>
                  <a:prstClr val="black"/>
                </a:solidFill>
              </a:rPr>
              <a:t>(“we”)]/3</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a:solidFill>
                  <a:prstClr val="black"/>
                </a:solidFill>
              </a:rPr>
              <a:t> </a:t>
            </a:r>
            <a:r>
              <a:rPr lang="en-US" altLang="zh-CN" sz="2800" i="1" dirty="0" smtClean="0">
                <a:solidFill>
                  <a:prstClr val="black"/>
                </a:solidFill>
              </a:rPr>
              <a:t>         b	6</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a:solidFill>
                  <a:prstClr val="black"/>
                </a:solidFill>
              </a:rPr>
              <a:t> </a:t>
            </a:r>
            <a:r>
              <a:rPr lang="en-US" altLang="zh-CN" sz="2800" i="1" dirty="0" smtClean="0">
                <a:solidFill>
                  <a:prstClr val="black"/>
                </a:solidFill>
              </a:rPr>
              <a:t>         d	2</a:t>
            </a:r>
            <a:endParaRPr lang="en-US" altLang="zh-CN" sz="2800" i="1" dirty="0" smtClean="0">
              <a:solidFill>
                <a:prstClr val="black"/>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dirty="0" smtClean="0"/>
              <a:t>exercise2</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492375"/>
            <a:ext cx="8424863" cy="3367076"/>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2800" dirty="0" smtClean="0">
                <a:solidFill>
                  <a:prstClr val="black"/>
                </a:solidFill>
              </a:rPr>
              <a:t>There is a basic algorithm about PageRank in the </a:t>
            </a:r>
            <a:r>
              <a:rPr lang="en-US" altLang="zh-CN" sz="2800" dirty="0">
                <a:solidFill>
                  <a:prstClr val="black"/>
                </a:solidFill>
              </a:rPr>
              <a:t>following website: </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u="sng" dirty="0">
                <a:solidFill>
                  <a:schemeClr val="tx2"/>
                </a:solidFill>
              </a:rPr>
              <a:t>https://en.wikipedia.org/wiki/PageRank#Algorithm </a:t>
            </a:r>
            <a:endParaRPr lang="en-US" altLang="zh-CN" sz="2800" u="sng" dirty="0" smtClean="0">
              <a:solidFill>
                <a:schemeClr val="tx2"/>
              </a:solidFill>
            </a:endParaRPr>
          </a:p>
          <a:p>
            <a:pPr fontAlgn="base">
              <a:spcBef>
                <a:spcPct val="20000"/>
              </a:spcBef>
              <a:spcAft>
                <a:spcPct val="0"/>
              </a:spcAft>
              <a:buClr>
                <a:srgbClr val="0BD0D9"/>
              </a:buClr>
              <a:buSzPct val="95000"/>
              <a:defRPr/>
            </a:pPr>
            <a:r>
              <a:rPr lang="en-US" altLang="zh-CN" sz="2800" u="sng" dirty="0" smtClean="0">
                <a:solidFill>
                  <a:schemeClr val="tx2"/>
                </a:solidFill>
              </a:rPr>
              <a:t>https</a:t>
            </a:r>
            <a:r>
              <a:rPr lang="en-US" altLang="zh-CN" sz="2800" u="sng" dirty="0">
                <a:solidFill>
                  <a:schemeClr val="tx2"/>
                </a:solidFill>
              </a:rPr>
              <a:t>://segmentfault.com/a/1190000000711128 </a:t>
            </a:r>
            <a:endParaRPr lang="en-US" altLang="zh-CN" sz="2800" u="sng" dirty="0">
              <a:solidFill>
                <a:schemeClr val="tx2"/>
              </a:solidFill>
            </a:endParaRPr>
          </a:p>
          <a:p>
            <a:pPr fontAlgn="base">
              <a:spcBef>
                <a:spcPct val="20000"/>
              </a:spcBef>
              <a:spcAft>
                <a:spcPct val="0"/>
              </a:spcAft>
              <a:buClr>
                <a:srgbClr val="0BD0D9"/>
              </a:buClr>
              <a:buSzPct val="95000"/>
              <a:defRPr/>
            </a:pPr>
            <a:r>
              <a:rPr lang="en-US" altLang="zh-CN" sz="2800" dirty="0" smtClean="0">
                <a:solidFill>
                  <a:prstClr val="black"/>
                </a:solidFill>
              </a:rPr>
              <a:t>It’ll take several rounds of iterations to work out the final </a:t>
            </a:r>
            <a:r>
              <a:rPr lang="en-US" altLang="zh-CN" sz="2800" dirty="0" err="1" smtClean="0">
                <a:solidFill>
                  <a:prstClr val="black"/>
                </a:solidFill>
              </a:rPr>
              <a:t>pagerank</a:t>
            </a:r>
            <a:r>
              <a:rPr lang="en-US" altLang="zh-CN" sz="2800" dirty="0" smtClean="0">
                <a:solidFill>
                  <a:prstClr val="black"/>
                </a:solidFill>
              </a:rPr>
              <a:t> value. Try to write you own mapper.py and reducer.py to implement this </a:t>
            </a:r>
            <a:r>
              <a:rPr lang="en-US" altLang="zh-CN" sz="2800" dirty="0">
                <a:solidFill>
                  <a:prstClr val="black"/>
                </a:solidFill>
              </a:rPr>
              <a:t>algorithm</a:t>
            </a:r>
            <a:r>
              <a:rPr lang="en-US" altLang="zh-CN" sz="2800" dirty="0" smtClean="0">
                <a:solidFill>
                  <a:prstClr val="black"/>
                </a:solidFill>
              </a:rPr>
              <a:t>.</a:t>
            </a:r>
            <a:endParaRPr lang="en-US" altLang="zh-CN" sz="2800" dirty="0" smtClean="0">
              <a:solidFill>
                <a:prstClr val="black"/>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dirty="0" smtClean="0"/>
              <a:t>exercise2</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492375"/>
            <a:ext cx="8424863" cy="4056495"/>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2800" dirty="0" smtClean="0">
                <a:solidFill>
                  <a:prstClr val="black"/>
                </a:solidFill>
              </a:rPr>
              <a:t>To make it easier to understand, I’ll give the following example:      </a:t>
            </a:r>
            <a:r>
              <a:rPr lang="el-GR" altLang="zh-CN" sz="2800" dirty="0" smtClean="0">
                <a:solidFill>
                  <a:prstClr val="black"/>
                </a:solidFill>
              </a:rPr>
              <a:t>α</a:t>
            </a:r>
            <a:r>
              <a:rPr lang="en-US" altLang="zh-CN" sz="2800" dirty="0" smtClean="0">
                <a:solidFill>
                  <a:prstClr val="black"/>
                </a:solidFill>
              </a:rPr>
              <a:t> = 0.85</a:t>
            </a:r>
            <a:endParaRPr lang="en-US" altLang="zh-CN" sz="2800"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Input:                                            Output:</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ID	PR	Link ID                   </a:t>
            </a:r>
            <a:r>
              <a:rPr lang="en-US" altLang="zh-CN" sz="2800" i="1" dirty="0" err="1" smtClean="0">
                <a:solidFill>
                  <a:prstClr val="black"/>
                </a:solidFill>
              </a:rPr>
              <a:t>ID</a:t>
            </a:r>
            <a:r>
              <a:rPr lang="en-US" altLang="zh-CN" sz="2800" i="1" dirty="0" smtClean="0">
                <a:solidFill>
                  <a:prstClr val="black"/>
                </a:solidFill>
              </a:rPr>
              <a:t>	PR	Link ID</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1	0.25	2 3 4                         1	0.0375	2 3 4</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2	0.25	3 4                            2	0.3208	3 4</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3	0.25	4                               3        0.2146           4</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4	0.25	2	                      4        0.4271            2</a:t>
            </a:r>
            <a:endParaRPr lang="en-US" altLang="zh-CN" sz="2800" i="1" dirty="0" smtClean="0">
              <a:solidFill>
                <a:prstClr val="black"/>
              </a:solidFill>
            </a:endParaRPr>
          </a:p>
        </p:txBody>
      </p:sp>
      <p:grpSp>
        <p:nvGrpSpPr>
          <p:cNvPr id="5" name="组合 4"/>
          <p:cNvGrpSpPr/>
          <p:nvPr/>
        </p:nvGrpSpPr>
        <p:grpSpPr>
          <a:xfrm>
            <a:off x="3203848" y="5085184"/>
            <a:ext cx="1872208" cy="648072"/>
            <a:chOff x="3203848" y="5085184"/>
            <a:chExt cx="1872208" cy="648072"/>
          </a:xfrm>
        </p:grpSpPr>
        <p:sp>
          <p:nvSpPr>
            <p:cNvPr id="2" name="右箭头 1"/>
            <p:cNvSpPr/>
            <p:nvPr/>
          </p:nvSpPr>
          <p:spPr>
            <a:xfrm>
              <a:off x="3203848" y="5085184"/>
              <a:ext cx="1872208" cy="648072"/>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234453" y="5224554"/>
              <a:ext cx="1584176" cy="369332"/>
            </a:xfrm>
            <a:prstGeom prst="rect">
              <a:avLst/>
            </a:prstGeom>
            <a:noFill/>
          </p:spPr>
          <p:txBody>
            <a:bodyPr wrap="square" rtlCol="0">
              <a:spAutoFit/>
            </a:bodyPr>
            <a:lstStyle/>
            <a:p>
              <a:r>
                <a:rPr lang="en-US" altLang="zh-CN" dirty="0" err="1" smtClean="0"/>
                <a:t>Map&amp;Reduce</a:t>
              </a:r>
              <a:endParaRPr lang="zh-CN" altLang="en-US"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dirty="0" smtClean="0"/>
              <a:t>exercise2</a:t>
            </a:r>
            <a:endParaRPr lang="zh-CN" altLang="en-US" dirty="0" smtClean="0"/>
          </a:p>
        </p:txBody>
      </p:sp>
      <p:sp>
        <p:nvSpPr>
          <p:cNvPr id="409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D81B23-2B8B-4A77-A601-C652C11067D1}"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
        <p:nvSpPr>
          <p:cNvPr id="3" name="TextBox 2"/>
          <p:cNvSpPr txBox="1"/>
          <p:nvPr/>
        </p:nvSpPr>
        <p:spPr>
          <a:xfrm>
            <a:off x="539749" y="2492375"/>
            <a:ext cx="8424863" cy="3539430"/>
          </a:xfrm>
          <a:prstGeom prst="rect">
            <a:avLst/>
          </a:prstGeom>
          <a:noFill/>
        </p:spPr>
        <p:txBody>
          <a:bodyPr>
            <a:spAutoFit/>
          </a:bodyPr>
          <a:lstStyle/>
          <a:p>
            <a:pPr fontAlgn="base">
              <a:spcBef>
                <a:spcPct val="20000"/>
              </a:spcBef>
              <a:spcAft>
                <a:spcPct val="0"/>
              </a:spcAft>
              <a:buClr>
                <a:srgbClr val="0BD0D9"/>
              </a:buClr>
              <a:buSzPct val="95000"/>
              <a:defRPr/>
            </a:pPr>
            <a:r>
              <a:rPr lang="en-US" altLang="zh-CN" sz="2800" dirty="0" smtClean="0">
                <a:solidFill>
                  <a:prstClr val="black"/>
                </a:solidFill>
              </a:rPr>
              <a:t>We’ll get the final </a:t>
            </a:r>
            <a:r>
              <a:rPr lang="en-US" altLang="zh-CN" sz="2800" dirty="0" err="1" smtClean="0">
                <a:solidFill>
                  <a:prstClr val="black"/>
                </a:solidFill>
              </a:rPr>
              <a:t>pagerank</a:t>
            </a:r>
            <a:r>
              <a:rPr lang="en-US" altLang="zh-CN" sz="2800" dirty="0" smtClean="0">
                <a:solidFill>
                  <a:prstClr val="black"/>
                </a:solidFill>
              </a:rPr>
              <a:t> value in this way:</a:t>
            </a:r>
            <a:endParaRPr lang="en-US" altLang="zh-CN" sz="2800" dirty="0" smtClean="0">
              <a:solidFill>
                <a:prstClr val="black"/>
              </a:solidFill>
            </a:endParaRPr>
          </a:p>
          <a:p>
            <a:pPr fontAlgn="base">
              <a:spcBef>
                <a:spcPct val="20000"/>
              </a:spcBef>
              <a:spcAft>
                <a:spcPct val="0"/>
              </a:spcAft>
              <a:buClr>
                <a:srgbClr val="0BD0D9"/>
              </a:buClr>
              <a:buSzPct val="95000"/>
              <a:defRPr/>
            </a:pP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Input:                        temp_1                        temp_2</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a:solidFill>
                  <a:prstClr val="black"/>
                </a:solidFill>
              </a:rPr>
              <a:t> </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i="1" dirty="0" smtClean="0">
                <a:solidFill>
                  <a:prstClr val="black"/>
                </a:solidFill>
              </a:rPr>
              <a:t> ………</a:t>
            </a:r>
            <a:r>
              <a:rPr lang="en-US" altLang="zh-CN" sz="2800" i="1" dirty="0" err="1" smtClean="0">
                <a:solidFill>
                  <a:prstClr val="black"/>
                </a:solidFill>
              </a:rPr>
              <a:t>temp_k</a:t>
            </a:r>
            <a:r>
              <a:rPr lang="en-US" altLang="zh-CN" sz="2800" i="1" dirty="0" smtClean="0">
                <a:solidFill>
                  <a:prstClr val="black"/>
                </a:solidFill>
              </a:rPr>
              <a:t>                          Output	</a:t>
            </a:r>
            <a:endParaRPr lang="en-US" altLang="zh-CN" sz="2800" i="1" dirty="0" smtClean="0">
              <a:solidFill>
                <a:prstClr val="black"/>
              </a:solidFill>
            </a:endParaRPr>
          </a:p>
          <a:p>
            <a:pPr fontAlgn="base">
              <a:spcBef>
                <a:spcPct val="20000"/>
              </a:spcBef>
              <a:spcAft>
                <a:spcPct val="0"/>
              </a:spcAft>
              <a:buClr>
                <a:srgbClr val="0BD0D9"/>
              </a:buClr>
              <a:buSzPct val="95000"/>
              <a:defRPr/>
            </a:pPr>
            <a:r>
              <a:rPr lang="en-US" altLang="zh-CN" sz="2800" dirty="0" smtClean="0">
                <a:solidFill>
                  <a:prstClr val="black"/>
                </a:solidFill>
              </a:rPr>
              <a:t>In this process , the output of  the previous reducer becomes the input of the next mapper.</a:t>
            </a:r>
            <a:endParaRPr lang="en-US" altLang="zh-CN" sz="2800" dirty="0" smtClean="0">
              <a:solidFill>
                <a:prstClr val="black"/>
              </a:solidFill>
            </a:endParaRPr>
          </a:p>
        </p:txBody>
      </p:sp>
      <p:grpSp>
        <p:nvGrpSpPr>
          <p:cNvPr id="5" name="组合 4"/>
          <p:cNvGrpSpPr/>
          <p:nvPr/>
        </p:nvGrpSpPr>
        <p:grpSpPr>
          <a:xfrm>
            <a:off x="1618556" y="3498504"/>
            <a:ext cx="1872208" cy="648072"/>
            <a:chOff x="1618556" y="3498504"/>
            <a:chExt cx="1872208" cy="648072"/>
          </a:xfrm>
        </p:grpSpPr>
        <p:sp>
          <p:nvSpPr>
            <p:cNvPr id="2" name="右箭头 1"/>
            <p:cNvSpPr/>
            <p:nvPr/>
          </p:nvSpPr>
          <p:spPr>
            <a:xfrm>
              <a:off x="1618556" y="3498504"/>
              <a:ext cx="1872208" cy="648072"/>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649161" y="3637874"/>
              <a:ext cx="1584176" cy="338554"/>
            </a:xfrm>
            <a:prstGeom prst="rect">
              <a:avLst/>
            </a:prstGeom>
            <a:noFill/>
          </p:spPr>
          <p:txBody>
            <a:bodyPr wrap="square" rtlCol="0">
              <a:spAutoFit/>
            </a:bodyPr>
            <a:lstStyle/>
            <a:p>
              <a:r>
                <a:rPr lang="en-US" altLang="zh-CN" sz="1600" dirty="0" smtClean="0"/>
                <a:t>Map1&amp;Reduce1</a:t>
              </a:r>
              <a:endParaRPr lang="zh-CN" altLang="en-US" sz="1600" dirty="0"/>
            </a:p>
          </p:txBody>
        </p:sp>
      </p:grpSp>
      <p:grpSp>
        <p:nvGrpSpPr>
          <p:cNvPr id="6" name="组合 5"/>
          <p:cNvGrpSpPr/>
          <p:nvPr/>
        </p:nvGrpSpPr>
        <p:grpSpPr>
          <a:xfrm>
            <a:off x="4752180" y="3517396"/>
            <a:ext cx="1872208" cy="648072"/>
            <a:chOff x="4469387" y="3517396"/>
            <a:chExt cx="1872208" cy="648072"/>
          </a:xfrm>
        </p:grpSpPr>
        <p:sp>
          <p:nvSpPr>
            <p:cNvPr id="7" name="右箭头 6"/>
            <p:cNvSpPr/>
            <p:nvPr/>
          </p:nvSpPr>
          <p:spPr>
            <a:xfrm>
              <a:off x="4469387" y="3517396"/>
              <a:ext cx="1872208" cy="648072"/>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499992" y="3656766"/>
              <a:ext cx="1584176" cy="338554"/>
            </a:xfrm>
            <a:prstGeom prst="rect">
              <a:avLst/>
            </a:prstGeom>
            <a:noFill/>
          </p:spPr>
          <p:txBody>
            <a:bodyPr wrap="square" rtlCol="0">
              <a:spAutoFit/>
            </a:bodyPr>
            <a:lstStyle/>
            <a:p>
              <a:r>
                <a:rPr lang="en-US" altLang="zh-CN" sz="1600" dirty="0" smtClean="0"/>
                <a:t>Map2&amp;Reduce2</a:t>
              </a:r>
              <a:endParaRPr lang="zh-CN" altLang="en-US" sz="1600" dirty="0"/>
            </a:p>
          </p:txBody>
        </p:sp>
      </p:grpSp>
      <p:grpSp>
        <p:nvGrpSpPr>
          <p:cNvPr id="9" name="组合 8"/>
          <p:cNvGrpSpPr/>
          <p:nvPr/>
        </p:nvGrpSpPr>
        <p:grpSpPr>
          <a:xfrm>
            <a:off x="2771800" y="4509120"/>
            <a:ext cx="1872208" cy="648072"/>
            <a:chOff x="2771800" y="4509120"/>
            <a:chExt cx="1872208" cy="648072"/>
          </a:xfrm>
        </p:grpSpPr>
        <p:sp>
          <p:nvSpPr>
            <p:cNvPr id="10" name="右箭头 9"/>
            <p:cNvSpPr/>
            <p:nvPr/>
          </p:nvSpPr>
          <p:spPr>
            <a:xfrm>
              <a:off x="2771800" y="4509120"/>
              <a:ext cx="1872208" cy="648072"/>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802405" y="4648490"/>
              <a:ext cx="1584176" cy="338554"/>
            </a:xfrm>
            <a:prstGeom prst="rect">
              <a:avLst/>
            </a:prstGeom>
            <a:noFill/>
          </p:spPr>
          <p:txBody>
            <a:bodyPr wrap="square" rtlCol="0">
              <a:spAutoFit/>
            </a:bodyPr>
            <a:lstStyle/>
            <a:p>
              <a:r>
                <a:rPr lang="en-US" altLang="zh-CN" sz="1600" dirty="0" err="1" smtClean="0"/>
                <a:t>Mapk&amp;Reducek</a:t>
              </a:r>
              <a:endParaRPr lang="zh-CN" altLang="en-US" sz="16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Deadline</a:t>
            </a:r>
            <a:endParaRPr lang="en-US" altLang="zh-CN"/>
          </a:p>
        </p:txBody>
      </p:sp>
      <p:sp>
        <p:nvSpPr>
          <p:cNvPr id="3" name="内容占位符 2"/>
          <p:cNvSpPr>
            <a:spLocks noGrp="1"/>
          </p:cNvSpPr>
          <p:nvPr>
            <p:ph idx="1"/>
          </p:nvPr>
        </p:nvSpPr>
        <p:spPr/>
        <p:txBody>
          <a:bodyPr/>
          <a:p>
            <a:r>
              <a:rPr lang="en-US" altLang="zh-CN"/>
              <a:t>2018/11/22</a:t>
            </a:r>
            <a:endParaRPr lang="en-US" altLang="zh-CN"/>
          </a:p>
        </p:txBody>
      </p:sp>
      <p:sp>
        <p:nvSpPr>
          <p:cNvPr id="4" name="灯片编号占位符 3"/>
          <p:cNvSpPr>
            <a:spLocks noGrp="1"/>
          </p:cNvSpPr>
          <p:nvPr>
            <p:ph type="sldNum" sz="quarter" idx="12"/>
          </p:nvPr>
        </p:nvSpPr>
        <p:spPr/>
        <p:txBody>
          <a:bodyPr/>
          <a:p>
            <a:pPr>
              <a:defRPr/>
            </a:pPr>
            <a:fld id="{D91F972E-6DCF-4A24-96BD-77392DCBF0C7}" type="slidenum">
              <a:rPr lang="en-US" altLang="zh-CN"/>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eaLnBrk="1" fontAlgn="auto" hangingPunct="1">
              <a:spcAft>
                <a:spcPts val="0"/>
              </a:spcAft>
              <a:defRPr/>
            </a:pPr>
            <a:r>
              <a:rPr altLang="zh-CN" smtClean="0"/>
              <a:t>Thank You</a:t>
            </a:r>
            <a:endParaRPr lang="zh-CN" altLang="en-US"/>
          </a:p>
        </p:txBody>
      </p:sp>
      <p:sp>
        <p:nvSpPr>
          <p:cNvPr id="43011" name="文本占位符 5"/>
          <p:cNvSpPr>
            <a:spLocks noGrp="1"/>
          </p:cNvSpPr>
          <p:nvPr>
            <p:ph type="body" idx="1"/>
          </p:nvPr>
        </p:nvSpPr>
        <p:spPr>
          <a:xfrm>
            <a:off x="530225" y="2705100"/>
            <a:ext cx="7772400" cy="1509713"/>
          </a:xfrm>
        </p:spPr>
        <p:txBody>
          <a:bodyPr/>
          <a:lstStyle/>
          <a:p>
            <a:pPr algn="ctr" eaLnBrk="1" hangingPunct="1"/>
            <a:r>
              <a:rPr lang="en-US" altLang="zh-CN" smtClean="0"/>
              <a:t>Questions and Answers !!!</a:t>
            </a:r>
            <a:endParaRPr lang="zh-CN" altLang="en-US" smtClean="0"/>
          </a:p>
        </p:txBody>
      </p:sp>
      <p:sp>
        <p:nvSpPr>
          <p:cNvPr id="4301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BCA8F-1141-4953-88B6-519E17540511}" type="slidenum">
              <a:rPr lang="en-US" altLang="zh-CN" smtClean="0">
                <a:solidFill>
                  <a:srgbClr val="D1EAEE"/>
                </a:solidFill>
                <a:latin typeface="Constantia" panose="02030602050306030303" pitchFamily="18" charset="0"/>
              </a:rPr>
            </a:fld>
            <a:endParaRPr lang="en-US" altLang="zh-CN" smtClean="0">
              <a:solidFill>
                <a:srgbClr val="D1EAEE"/>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mtClean="0"/>
              <a:t>HDFS Concepts</a:t>
            </a:r>
            <a:endParaRPr lang="zh-CN" altLang="en-US" smtClean="0"/>
          </a:p>
        </p:txBody>
      </p:sp>
      <p:sp>
        <p:nvSpPr>
          <p:cNvPr id="9219" name="内容占位符 2"/>
          <p:cNvSpPr>
            <a:spLocks noGrp="1"/>
          </p:cNvSpPr>
          <p:nvPr>
            <p:ph idx="1"/>
          </p:nvPr>
        </p:nvSpPr>
        <p:spPr>
          <a:xfrm>
            <a:off x="457200" y="1935163"/>
            <a:ext cx="8507413" cy="4389437"/>
          </a:xfrm>
        </p:spPr>
        <p:txBody>
          <a:bodyPr/>
          <a:lstStyle/>
          <a:p>
            <a:pPr eaLnBrk="1" hangingPunct="1">
              <a:defRPr/>
            </a:pPr>
            <a:r>
              <a:rPr lang="en-US" altLang="zh-CN" sz="4000" dirty="0" smtClean="0"/>
              <a:t>“Very large” </a:t>
            </a:r>
            <a:r>
              <a:rPr lang="en-US" altLang="zh-CN" sz="2000" dirty="0" smtClean="0"/>
              <a:t>in this context means files that are hundreds of megabytes, gigabytes, or terabytes in size. There are Hadoop clusters running today that store petabytes of data.</a:t>
            </a:r>
            <a:endParaRPr lang="en-US" altLang="zh-CN" sz="2000" dirty="0" smtClean="0"/>
          </a:p>
          <a:p>
            <a:pPr eaLnBrk="1" hangingPunct="1">
              <a:defRPr/>
            </a:pPr>
            <a:r>
              <a:rPr lang="en-US" altLang="zh-CN" sz="4000" dirty="0"/>
              <a:t>Streaming data </a:t>
            </a:r>
            <a:r>
              <a:rPr lang="en-US" altLang="zh-CN" sz="4000" dirty="0" smtClean="0"/>
              <a:t>access : </a:t>
            </a:r>
            <a:r>
              <a:rPr lang="en-US" altLang="zh-CN" sz="2000" dirty="0" smtClean="0"/>
              <a:t>HDFS </a:t>
            </a:r>
            <a:r>
              <a:rPr lang="en-US" altLang="zh-CN" sz="2000" dirty="0"/>
              <a:t>is built around the idea that the most efficient data processing pattern is </a:t>
            </a:r>
            <a:r>
              <a:rPr lang="en-US" altLang="zh-CN" sz="2000" dirty="0" smtClean="0"/>
              <a:t>a write-once</a:t>
            </a:r>
            <a:r>
              <a:rPr lang="en-US" altLang="zh-CN" sz="2000" dirty="0"/>
              <a:t>, read-many-times pattern</a:t>
            </a:r>
            <a:r>
              <a:rPr lang="en-US" altLang="zh-CN" sz="2000" dirty="0" smtClean="0"/>
              <a:t>.</a:t>
            </a:r>
            <a:endParaRPr lang="en-US" altLang="zh-CN" sz="2000" dirty="0" smtClean="0"/>
          </a:p>
          <a:p>
            <a:pPr eaLnBrk="1" hangingPunct="1">
              <a:defRPr/>
            </a:pPr>
            <a:r>
              <a:rPr lang="en-US" altLang="zh-CN" sz="4000" dirty="0"/>
              <a:t>Commodity </a:t>
            </a:r>
            <a:r>
              <a:rPr lang="en-US" altLang="zh-CN" sz="4000" dirty="0" smtClean="0"/>
              <a:t>hardware : </a:t>
            </a:r>
            <a:r>
              <a:rPr lang="en-US" altLang="zh-CN" sz="2000" dirty="0" smtClean="0"/>
              <a:t>Hadoop </a:t>
            </a:r>
            <a:r>
              <a:rPr lang="en-US" altLang="zh-CN" sz="2000" dirty="0"/>
              <a:t>doesn’t require expensive, highly reliable hardware to run on.</a:t>
            </a:r>
            <a:endParaRPr lang="en-US" altLang="zh-CN" sz="2000" dirty="0"/>
          </a:p>
          <a:p>
            <a:pPr marL="0" indent="0" eaLnBrk="1" hangingPunct="1">
              <a:buFont typeface="Wingdings 2" pitchFamily="18" charset="2"/>
              <a:buNone/>
              <a:defRPr/>
            </a:pPr>
            <a:endParaRPr lang="en-US" altLang="zh-CN" sz="3600" i="1" dirty="0" smtClean="0">
              <a:solidFill>
                <a:srgbClr val="7030A0"/>
              </a:solidFill>
            </a:endParaRPr>
          </a:p>
        </p:txBody>
      </p:sp>
      <p:sp>
        <p:nvSpPr>
          <p:cNvPr id="2867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3D4C3E-293F-4406-8329-4AB7674AF5B4}"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en-US" altLang="zh-CN" smtClean="0">
                <a:ea typeface="宋体" panose="02010600030101010101" pitchFamily="2" charset="-122"/>
              </a:rPr>
              <a:t>Basic Filesystem Operations</a:t>
            </a:r>
            <a:endParaRPr lang="zh-CN" altLang="en-US" smtClean="0"/>
          </a:p>
        </p:txBody>
      </p:sp>
      <p:sp>
        <p:nvSpPr>
          <p:cNvPr id="9219" name="内容占位符 2"/>
          <p:cNvSpPr>
            <a:spLocks noGrp="1"/>
          </p:cNvSpPr>
          <p:nvPr>
            <p:ph idx="1"/>
          </p:nvPr>
        </p:nvSpPr>
        <p:spPr>
          <a:xfrm>
            <a:off x="457200" y="1935163"/>
            <a:ext cx="8507413" cy="4389437"/>
          </a:xfrm>
        </p:spPr>
        <p:txBody>
          <a:bodyPr/>
          <a:lstStyle/>
          <a:p>
            <a:pPr eaLnBrk="1" hangingPunct="1">
              <a:defRPr/>
            </a:pPr>
            <a:r>
              <a:rPr lang="en-US" altLang="zh-CN" sz="2000" dirty="0" smtClean="0"/>
              <a:t>To create a home directory for your current user:</a:t>
            </a:r>
            <a:br>
              <a:rPr lang="en-US" altLang="zh-CN" sz="2000" dirty="0" smtClean="0"/>
            </a:br>
            <a:r>
              <a:rPr lang="en-US" altLang="zh-CN" sz="2000" i="1" smtClean="0">
                <a:solidFill>
                  <a:srgbClr val="7030A0"/>
                </a:solidFill>
                <a:sym typeface="+mn-ea"/>
              </a:rPr>
              <a:t>hadoop fs -mkdir -p /user/hduser</a:t>
            </a:r>
            <a:endParaRPr lang="en-US" altLang="zh-CN" sz="2000" i="1" smtClean="0">
              <a:solidFill>
                <a:srgbClr val="7030A0"/>
              </a:solidFill>
              <a:sym typeface="+mn-ea"/>
            </a:endParaRPr>
          </a:p>
          <a:p>
            <a:pPr eaLnBrk="1" hangingPunct="1">
              <a:defRPr/>
            </a:pPr>
            <a:r>
              <a:rPr lang="en-US" altLang="zh-CN" sz="2000" dirty="0" smtClean="0"/>
              <a:t>To create </a:t>
            </a:r>
            <a:r>
              <a:rPr lang="en-US" altLang="zh-CN" sz="2000" dirty="0"/>
              <a:t>a directory</a:t>
            </a:r>
            <a:r>
              <a:rPr lang="en-US" altLang="zh-CN" sz="2000" dirty="0" smtClean="0"/>
              <a:t>:</a:t>
            </a:r>
            <a:br>
              <a:rPr lang="en-US" altLang="zh-CN" sz="2000" i="1" dirty="0" err="1" smtClean="0">
                <a:solidFill>
                  <a:srgbClr val="7030A0"/>
                </a:solidFill>
              </a:rPr>
            </a:br>
            <a:r>
              <a:rPr lang="en-US" altLang="zh-CN" sz="2000" i="1" dirty="0" err="1">
                <a:solidFill>
                  <a:srgbClr val="7030A0"/>
                </a:solidFill>
              </a:rPr>
              <a:t>hadoop</a:t>
            </a:r>
            <a:r>
              <a:rPr lang="en-US" altLang="zh-CN" sz="2000" i="1" dirty="0">
                <a:solidFill>
                  <a:srgbClr val="7030A0"/>
                </a:solidFill>
              </a:rPr>
              <a:t> fs -</a:t>
            </a:r>
            <a:r>
              <a:rPr lang="en-US" altLang="zh-CN" sz="2000" i="1" dirty="0" err="1">
                <a:solidFill>
                  <a:srgbClr val="7030A0"/>
                </a:solidFill>
              </a:rPr>
              <a:t>mkdir</a:t>
            </a:r>
            <a:r>
              <a:rPr lang="en-US" altLang="zh-CN" sz="2000" i="1" dirty="0">
                <a:solidFill>
                  <a:srgbClr val="7030A0"/>
                </a:solidFill>
              </a:rPr>
              <a:t> </a:t>
            </a:r>
            <a:r>
              <a:rPr lang="en-US" altLang="zh-CN" sz="2000" i="1" dirty="0" err="1" smtClean="0">
                <a:solidFill>
                  <a:srgbClr val="7030A0"/>
                </a:solidFill>
              </a:rPr>
              <a:t>tempinput</a:t>
            </a:r>
            <a:br>
              <a:rPr lang="en-US" altLang="zh-CN" sz="2000" i="1" dirty="0" err="1" smtClean="0">
                <a:solidFill>
                  <a:srgbClr val="7030A0"/>
                </a:solidFill>
              </a:rPr>
            </a:br>
            <a:r>
              <a:rPr lang="en-US" altLang="zh-CN" sz="2000" i="1" dirty="0" err="1">
                <a:solidFill>
                  <a:srgbClr val="7030A0"/>
                </a:solidFill>
              </a:rPr>
              <a:t>hadoop</a:t>
            </a:r>
            <a:r>
              <a:rPr lang="en-US" altLang="zh-CN" sz="2000" i="1" dirty="0">
                <a:solidFill>
                  <a:srgbClr val="7030A0"/>
                </a:solidFill>
              </a:rPr>
              <a:t> fs -</a:t>
            </a:r>
            <a:r>
              <a:rPr lang="en-US" altLang="zh-CN" sz="2000" i="1" dirty="0" err="1">
                <a:solidFill>
                  <a:srgbClr val="7030A0"/>
                </a:solidFill>
              </a:rPr>
              <a:t>mkdir</a:t>
            </a:r>
            <a:r>
              <a:rPr lang="en-US" altLang="zh-CN" sz="2000" i="1" dirty="0">
                <a:solidFill>
                  <a:srgbClr val="7030A0"/>
                </a:solidFill>
              </a:rPr>
              <a:t> </a:t>
            </a:r>
            <a:r>
              <a:rPr lang="en-US" altLang="zh-CN" sz="2000" i="1" dirty="0" err="1" smtClean="0">
                <a:solidFill>
                  <a:srgbClr val="7030A0"/>
                </a:solidFill>
              </a:rPr>
              <a:t>tempoutput</a:t>
            </a:r>
            <a:endParaRPr lang="en-US" altLang="zh-CN" sz="2000" i="1" dirty="0" smtClean="0">
              <a:solidFill>
                <a:srgbClr val="7030A0"/>
              </a:solidFill>
            </a:endParaRPr>
          </a:p>
          <a:p>
            <a:pPr eaLnBrk="1" hangingPunct="1">
              <a:defRPr/>
            </a:pPr>
            <a:r>
              <a:rPr lang="en-US" altLang="zh-CN" sz="2000" dirty="0" smtClean="0"/>
              <a:t>To display an </a:t>
            </a:r>
            <a:r>
              <a:rPr lang="en-US" altLang="zh-CN" sz="2000" dirty="0"/>
              <a:t>HDFS file </a:t>
            </a:r>
            <a:r>
              <a:rPr lang="en-US" altLang="zh-CN" sz="2000" dirty="0" smtClean="0"/>
              <a:t>listing:</a:t>
            </a:r>
            <a:endParaRPr lang="en-US" altLang="zh-CN" sz="2000" dirty="0"/>
          </a:p>
          <a:p>
            <a:pPr marL="0" indent="0" eaLnBrk="1" hangingPunct="1">
              <a:buFont typeface="Wingdings 2" pitchFamily="18" charset="2"/>
              <a:buNone/>
              <a:defRPr/>
            </a:pPr>
            <a:r>
              <a:rPr lang="en-US" altLang="zh-CN" sz="2000" i="1" dirty="0" smtClean="0">
                <a:solidFill>
                  <a:srgbClr val="7030A0"/>
                </a:solidFill>
              </a:rPr>
              <a:t>     </a:t>
            </a:r>
            <a:r>
              <a:rPr lang="en-US" altLang="zh-CN" sz="2000" i="1" dirty="0" err="1">
                <a:solidFill>
                  <a:srgbClr val="7030A0"/>
                </a:solidFill>
                <a:sym typeface="+mn-ea"/>
              </a:rPr>
              <a:t>hadoop</a:t>
            </a:r>
            <a:r>
              <a:rPr lang="en-US" altLang="zh-CN" sz="2000" i="1" dirty="0">
                <a:solidFill>
                  <a:srgbClr val="7030A0"/>
                </a:solidFill>
                <a:sym typeface="+mn-ea"/>
              </a:rPr>
              <a:t> fs -</a:t>
            </a:r>
            <a:r>
              <a:rPr lang="en-US" altLang="zh-CN" sz="2000" i="1" dirty="0" err="1">
                <a:solidFill>
                  <a:srgbClr val="7030A0"/>
                </a:solidFill>
                <a:sym typeface="+mn-ea"/>
              </a:rPr>
              <a:t>ls</a:t>
            </a:r>
            <a:endParaRPr lang="en-US" altLang="zh-CN" sz="2000" i="1" dirty="0" smtClean="0">
              <a:solidFill>
                <a:srgbClr val="7030A0"/>
              </a:solidFill>
            </a:endParaRPr>
          </a:p>
        </p:txBody>
      </p:sp>
      <p:sp>
        <p:nvSpPr>
          <p:cNvPr id="317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E5B90A8-9CDE-4A92-A7C5-91EC31606497}"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pic>
        <p:nvPicPr>
          <p:cNvPr id="2" name="图片 1"/>
          <p:cNvPicPr>
            <a:picLocks noChangeAspect="1"/>
          </p:cNvPicPr>
          <p:nvPr/>
        </p:nvPicPr>
        <p:blipFill>
          <a:blip r:embed="rId1"/>
          <a:stretch>
            <a:fillRect/>
          </a:stretch>
        </p:blipFill>
        <p:spPr>
          <a:xfrm>
            <a:off x="1390650" y="5184110"/>
            <a:ext cx="6362700" cy="7524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mtClean="0">
                <a:ea typeface="宋体" panose="02010600030101010101" pitchFamily="2" charset="-122"/>
              </a:rPr>
              <a:t>Basic Filesystem Operations</a:t>
            </a:r>
            <a:endParaRPr lang="zh-CN" altLang="en-US" smtClean="0"/>
          </a:p>
        </p:txBody>
      </p:sp>
      <p:sp>
        <p:nvSpPr>
          <p:cNvPr id="9219" name="内容占位符 2"/>
          <p:cNvSpPr>
            <a:spLocks noGrp="1"/>
          </p:cNvSpPr>
          <p:nvPr>
            <p:ph idx="1"/>
          </p:nvPr>
        </p:nvSpPr>
        <p:spPr>
          <a:xfrm>
            <a:off x="457200" y="1935163"/>
            <a:ext cx="8507413" cy="4389437"/>
          </a:xfrm>
        </p:spPr>
        <p:txBody>
          <a:bodyPr/>
          <a:lstStyle/>
          <a:p>
            <a:pPr eaLnBrk="1" hangingPunct="1">
              <a:defRPr/>
            </a:pPr>
            <a:r>
              <a:rPr lang="en-US" altLang="zh-CN" sz="2000" dirty="0" smtClean="0"/>
              <a:t>Assume you have a test file </a:t>
            </a:r>
            <a:r>
              <a:rPr lang="en-US" altLang="zh-CN" sz="2000" i="1" smtClean="0">
                <a:solidFill>
                  <a:srgbClr val="7030A0"/>
                </a:solidFill>
                <a:sym typeface="+mn-ea"/>
              </a:rPr>
              <a:t>input/test1.txt </a:t>
            </a:r>
            <a:r>
              <a:rPr lang="en-US" altLang="zh-CN" sz="2000" dirty="0" smtClean="0"/>
              <a:t>in your local file system</a:t>
            </a:r>
            <a:endParaRPr lang="en-US" altLang="zh-CN" sz="2000" dirty="0" smtClean="0"/>
          </a:p>
          <a:p>
            <a:pPr eaLnBrk="1" hangingPunct="1">
              <a:defRPr/>
            </a:pPr>
            <a:endParaRPr lang="en-US" altLang="zh-CN" sz="2000" dirty="0" smtClean="0"/>
          </a:p>
          <a:p>
            <a:pPr eaLnBrk="1" hangingPunct="1">
              <a:defRPr/>
            </a:pPr>
            <a:r>
              <a:rPr lang="en-US" altLang="zh-CN" sz="2000" dirty="0" smtClean="0"/>
              <a:t>To copy a file from the local </a:t>
            </a:r>
            <a:r>
              <a:rPr lang="en-US" altLang="zh-CN" sz="2000" dirty="0" err="1" smtClean="0"/>
              <a:t>filesystem</a:t>
            </a:r>
            <a:r>
              <a:rPr lang="en-US" altLang="zh-CN" sz="2000" dirty="0" smtClean="0"/>
              <a:t> to HDFS:</a:t>
            </a:r>
            <a:br>
              <a:rPr lang="en-US" altLang="zh-CN" sz="2000" dirty="0" smtClean="0"/>
            </a:br>
            <a:r>
              <a:rPr lang="en-US" altLang="zh-CN" sz="2000" i="1" smtClean="0">
                <a:solidFill>
                  <a:srgbClr val="7030A0"/>
                </a:solidFill>
                <a:sym typeface="+mn-ea"/>
              </a:rPr>
              <a:t>hadoop fs -copyFromLocal input/test1.txt tempinput/test1.txt</a:t>
            </a:r>
            <a:endParaRPr lang="en-US" altLang="zh-CN" sz="2000" dirty="0" smtClean="0"/>
          </a:p>
          <a:p>
            <a:pPr eaLnBrk="1" hangingPunct="1">
              <a:defRPr/>
            </a:pPr>
            <a:r>
              <a:rPr lang="en-US" altLang="zh-CN" sz="2000" dirty="0">
                <a:sym typeface="+mn-ea"/>
              </a:rPr>
              <a:t>To copy the file back to the local </a:t>
            </a:r>
            <a:r>
              <a:rPr lang="en-US" altLang="zh-CN" sz="2000" dirty="0" err="1">
                <a:sym typeface="+mn-ea"/>
              </a:rPr>
              <a:t>filesystem</a:t>
            </a:r>
            <a:r>
              <a:rPr lang="en-US" altLang="zh-CN" sz="2000" dirty="0">
                <a:sym typeface="+mn-ea"/>
              </a:rPr>
              <a:t> and check whether it’s the same</a:t>
            </a:r>
            <a:r>
              <a:rPr lang="en-US" altLang="zh-CN" sz="2000" dirty="0" smtClean="0">
                <a:sym typeface="+mn-ea"/>
              </a:rPr>
              <a:t>:</a:t>
            </a:r>
            <a:br>
              <a:rPr lang="en-US" altLang="zh-CN" sz="2000" dirty="0" smtClean="0">
                <a:sym typeface="+mn-ea"/>
              </a:rPr>
            </a:br>
            <a:r>
              <a:rPr lang="en-US" altLang="zh-CN" sz="2000" i="1" smtClean="0">
                <a:solidFill>
                  <a:srgbClr val="7030A0"/>
                </a:solidFill>
                <a:sym typeface="+mn-ea"/>
              </a:rPr>
              <a:t>hadoop fs -copyToLocal tempinput/test1.txt test1.copy.txt</a:t>
            </a:r>
            <a:endParaRPr lang="en-US" altLang="zh-CN" sz="2000" i="1" smtClean="0">
              <a:solidFill>
                <a:srgbClr val="7030A0"/>
              </a:solidFill>
              <a:sym typeface="+mn-ea"/>
            </a:endParaRPr>
          </a:p>
          <a:p>
            <a:pPr eaLnBrk="1" hangingPunct="1">
              <a:defRPr/>
            </a:pPr>
            <a:r>
              <a:rPr lang="en-US" altLang="zh-CN" sz="2000" dirty="0" smtClean="0"/>
              <a:t> </a:t>
            </a:r>
            <a:r>
              <a:rPr lang="en-US" altLang="zh-CN" sz="2000" dirty="0" smtClean="0">
                <a:sym typeface="+mn-ea"/>
              </a:rPr>
              <a:t>To delete </a:t>
            </a:r>
            <a:r>
              <a:rPr lang="en-US" altLang="zh-CN" sz="2000" dirty="0">
                <a:sym typeface="+mn-ea"/>
              </a:rPr>
              <a:t>a directory</a:t>
            </a:r>
            <a:r>
              <a:rPr lang="en-US" altLang="zh-CN" sz="2000" dirty="0" smtClean="0">
                <a:sym typeface="+mn-ea"/>
              </a:rPr>
              <a:t>:</a:t>
            </a:r>
            <a:br>
              <a:rPr lang="en-US" altLang="zh-CN" sz="2000" dirty="0" smtClean="0">
                <a:sym typeface="+mn-ea"/>
              </a:rPr>
            </a:br>
            <a:r>
              <a:rPr lang="en-US" altLang="zh-CN" sz="2000" i="1" dirty="0" err="1">
                <a:solidFill>
                  <a:srgbClr val="7030A0"/>
                </a:solidFill>
                <a:sym typeface="+mn-ea"/>
              </a:rPr>
              <a:t>hadoop</a:t>
            </a:r>
            <a:r>
              <a:rPr lang="en-US" altLang="zh-CN" sz="2000" i="1" dirty="0">
                <a:solidFill>
                  <a:srgbClr val="7030A0"/>
                </a:solidFill>
                <a:sym typeface="+mn-ea"/>
              </a:rPr>
              <a:t> fs </a:t>
            </a:r>
            <a:r>
              <a:rPr lang="en-US" altLang="zh-CN" sz="2000" i="1" dirty="0" smtClean="0">
                <a:solidFill>
                  <a:srgbClr val="7030A0"/>
                </a:solidFill>
                <a:sym typeface="+mn-ea"/>
              </a:rPr>
              <a:t>-</a:t>
            </a:r>
            <a:r>
              <a:rPr lang="en-US" altLang="zh-CN" sz="2000" i="1" dirty="0" err="1" smtClean="0">
                <a:solidFill>
                  <a:srgbClr val="7030A0"/>
                </a:solidFill>
                <a:sym typeface="+mn-ea"/>
              </a:rPr>
              <a:t>rm</a:t>
            </a:r>
            <a:r>
              <a:rPr lang="en-US" altLang="zh-CN" sz="2000" i="1" dirty="0" smtClean="0">
                <a:solidFill>
                  <a:srgbClr val="7030A0"/>
                </a:solidFill>
                <a:sym typeface="+mn-ea"/>
              </a:rPr>
              <a:t> -r -f </a:t>
            </a:r>
            <a:r>
              <a:rPr lang="en-US" altLang="zh-CN" sz="2000" i="1" dirty="0" err="1" smtClean="0">
                <a:solidFill>
                  <a:srgbClr val="7030A0"/>
                </a:solidFill>
                <a:sym typeface="+mn-ea"/>
              </a:rPr>
              <a:t>tempoutput</a:t>
            </a:r>
            <a:br>
              <a:rPr lang="en-US" altLang="zh-CN" sz="2000" i="1" dirty="0" err="1" smtClean="0">
                <a:solidFill>
                  <a:srgbClr val="7030A0"/>
                </a:solidFill>
                <a:sym typeface="+mn-ea"/>
              </a:rPr>
            </a:br>
            <a:endParaRPr lang="en-US" altLang="zh-CN" sz="2000" i="1" dirty="0">
              <a:solidFill>
                <a:srgbClr val="7030A0"/>
              </a:solidFill>
            </a:endParaRPr>
          </a:p>
          <a:p>
            <a:pPr marL="0" indent="0" eaLnBrk="1" hangingPunct="1">
              <a:buFont typeface="Wingdings 2" pitchFamily="18" charset="2"/>
              <a:buNone/>
              <a:defRPr/>
            </a:pPr>
            <a:r>
              <a:rPr lang="en-US" altLang="zh-CN" sz="2000" i="1" dirty="0" smtClean="0">
                <a:solidFill>
                  <a:srgbClr val="7030A0"/>
                </a:solidFill>
              </a:rPr>
              <a:t>   </a:t>
            </a:r>
            <a:endParaRPr lang="en-US" altLang="zh-CN" sz="2000" i="1" dirty="0" smtClean="0">
              <a:solidFill>
                <a:srgbClr val="7030A0"/>
              </a:solidFill>
            </a:endParaRPr>
          </a:p>
        </p:txBody>
      </p:sp>
      <p:sp>
        <p:nvSpPr>
          <p:cNvPr id="2970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BA943A-C63D-46D3-8BF1-B7EB6F018198}"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dirty="0" smtClean="0"/>
              <a:t>Hadoop Streaming</a:t>
            </a:r>
            <a:endParaRPr lang="zh-CN" altLang="en-US" dirty="0" smtClean="0"/>
          </a:p>
        </p:txBody>
      </p:sp>
      <p:sp>
        <p:nvSpPr>
          <p:cNvPr id="36867" name="内容占位符 2"/>
          <p:cNvSpPr>
            <a:spLocks noGrp="1"/>
          </p:cNvSpPr>
          <p:nvPr>
            <p:ph idx="1"/>
          </p:nvPr>
        </p:nvSpPr>
        <p:spPr>
          <a:xfrm>
            <a:off x="457200" y="1935163"/>
            <a:ext cx="8507413" cy="4389437"/>
          </a:xfrm>
        </p:spPr>
        <p:txBody>
          <a:bodyPr/>
          <a:lstStyle/>
          <a:p>
            <a:pPr eaLnBrk="1" hangingPunct="1"/>
            <a:r>
              <a:rPr lang="en-US" altLang="zh-CN" sz="3600" dirty="0" smtClean="0">
                <a:sym typeface="+mn-ea"/>
              </a:rPr>
              <a:t>Hadoop provides an API to MapReduce that allows you to write your map and reduce functions in languages other than Java.</a:t>
            </a:r>
            <a:endParaRPr lang="en-US" altLang="zh-CN" sz="3600" dirty="0" smtClean="0">
              <a:sym typeface="+mn-ea"/>
            </a:endParaRPr>
          </a:p>
          <a:p>
            <a:pPr eaLnBrk="1" hangingPunct="1"/>
            <a:endParaRPr lang="en-US" altLang="zh-CN" sz="3600" dirty="0" smtClean="0"/>
          </a:p>
          <a:p>
            <a:pPr eaLnBrk="1" hangingPunct="1"/>
            <a:r>
              <a:rPr lang="en-US" altLang="zh-CN" sz="3600" i="1" dirty="0" smtClean="0">
                <a:solidFill>
                  <a:srgbClr val="FF0000"/>
                </a:solidFill>
                <a:sym typeface="+mn-ea"/>
              </a:rPr>
              <a:t>In this course we mainly use python</a:t>
            </a:r>
            <a:endParaRPr lang="en-US" altLang="zh-CN" sz="3600" i="1" dirty="0" smtClean="0">
              <a:solidFill>
                <a:srgbClr val="FF0000"/>
              </a:solidFill>
            </a:endParaRPr>
          </a:p>
          <a:p>
            <a:pPr eaLnBrk="1" hangingPunct="1"/>
            <a:endParaRPr lang="en-US" altLang="zh-CN" sz="3600" i="1" dirty="0" smtClean="0">
              <a:solidFill>
                <a:srgbClr val="FF0000"/>
              </a:solidFill>
            </a:endParaRPr>
          </a:p>
        </p:txBody>
      </p:sp>
      <p:sp>
        <p:nvSpPr>
          <p:cNvPr id="3686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1CA071-4005-49CA-913E-56024AA616E5}"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en-US" altLang="zh-CN" dirty="0" smtClean="0"/>
              <a:t>Hadoop Streaming</a:t>
            </a:r>
            <a:endParaRPr lang="zh-CN" altLang="en-US" dirty="0" smtClean="0"/>
          </a:p>
        </p:txBody>
      </p:sp>
      <p:sp>
        <p:nvSpPr>
          <p:cNvPr id="389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659685-89DB-45CE-A725-16098D525F7A}" type="slidenum">
              <a:rPr lang="en-US" altLang="zh-CN" smtClean="0">
                <a:solidFill>
                  <a:srgbClr val="045C75"/>
                </a:solidFill>
                <a:latin typeface="Constantia" panose="02030602050306030303" pitchFamily="18" charset="0"/>
              </a:rPr>
            </a:fld>
            <a:endParaRPr lang="en-US" altLang="zh-CN" smtClean="0">
              <a:solidFill>
                <a:srgbClr val="045C75"/>
              </a:solidFill>
              <a:latin typeface="Constantia" panose="02030602050306030303" pitchFamily="18" charset="0"/>
            </a:endParaRPr>
          </a:p>
        </p:txBody>
      </p:sp>
      <p:grpSp>
        <p:nvGrpSpPr>
          <p:cNvPr id="38916" name="组合 4"/>
          <p:cNvGrpSpPr/>
          <p:nvPr/>
        </p:nvGrpSpPr>
        <p:grpSpPr bwMode="auto">
          <a:xfrm>
            <a:off x="498475" y="3094038"/>
            <a:ext cx="8358188" cy="2214562"/>
            <a:chOff x="1357290" y="2270117"/>
            <a:chExt cx="5164137" cy="920750"/>
          </a:xfrm>
        </p:grpSpPr>
        <p:sp>
          <p:nvSpPr>
            <p:cNvPr id="38917" name="Text Box 2"/>
            <p:cNvSpPr txBox="1">
              <a:spLocks noChangeArrowheads="1"/>
            </p:cNvSpPr>
            <p:nvPr/>
          </p:nvSpPr>
          <p:spPr bwMode="auto">
            <a:xfrm>
              <a:off x="1357290" y="2285992"/>
              <a:ext cx="809625" cy="276225"/>
            </a:xfrm>
            <a:prstGeom prst="rect">
              <a:avLst/>
            </a:prstGeom>
            <a:solidFill>
              <a:srgbClr val="99CCFF"/>
            </a:solidFill>
            <a:ln w="9360">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smtClean="0">
                  <a:solidFill>
                    <a:prstClr val="black"/>
                  </a:solidFill>
                  <a:latin typeface="Calibri" panose="020F0502020204030204" pitchFamily="34" charset="0"/>
                </a:rPr>
                <a:t>InputSplit</a:t>
              </a:r>
              <a:endParaRPr lang="zh-CN" altLang="zh-CN" sz="2400" smtClean="0">
                <a:solidFill>
                  <a:prstClr val="black"/>
                </a:solidFill>
              </a:endParaRPr>
            </a:p>
          </p:txBody>
        </p:sp>
        <p:grpSp>
          <p:nvGrpSpPr>
            <p:cNvPr id="38918" name="Group 3"/>
            <p:cNvGrpSpPr/>
            <p:nvPr/>
          </p:nvGrpSpPr>
          <p:grpSpPr bwMode="auto">
            <a:xfrm>
              <a:off x="2481240" y="2285992"/>
              <a:ext cx="1331912" cy="304800"/>
              <a:chOff x="1827" y="94"/>
              <a:chExt cx="2098" cy="478"/>
            </a:xfrm>
          </p:grpSpPr>
          <p:sp>
            <p:nvSpPr>
              <p:cNvPr id="38940" name="Oval 4"/>
              <p:cNvSpPr>
                <a:spLocks noChangeArrowheads="1"/>
              </p:cNvSpPr>
              <p:nvPr/>
            </p:nvSpPr>
            <p:spPr bwMode="auto">
              <a:xfrm>
                <a:off x="1827" y="94"/>
                <a:ext cx="2098" cy="478"/>
              </a:xfrm>
              <a:prstGeom prst="ellipse">
                <a:avLst/>
              </a:prstGeom>
              <a:solidFill>
                <a:srgbClr val="99CCFF"/>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41" name="Text Box 5"/>
              <p:cNvSpPr txBox="1">
                <a:spLocks noChangeArrowheads="1"/>
              </p:cNvSpPr>
              <p:nvPr/>
            </p:nvSpPr>
            <p:spPr bwMode="auto">
              <a:xfrm>
                <a:off x="2133" y="163"/>
                <a:ext cx="148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smtClean="0">
                    <a:solidFill>
                      <a:prstClr val="black"/>
                    </a:solidFill>
                    <a:latin typeface="Calibri" panose="020F0502020204030204" pitchFamily="34" charset="0"/>
                  </a:rPr>
                  <a:t>MapTask</a:t>
                </a:r>
                <a:endParaRPr lang="zh-CN" altLang="zh-CN" sz="2400" smtClean="0">
                  <a:solidFill>
                    <a:prstClr val="black"/>
                  </a:solidFill>
                </a:endParaRPr>
              </a:p>
            </p:txBody>
          </p:sp>
        </p:grpSp>
        <p:grpSp>
          <p:nvGrpSpPr>
            <p:cNvPr id="38919" name="Group 6"/>
            <p:cNvGrpSpPr/>
            <p:nvPr/>
          </p:nvGrpSpPr>
          <p:grpSpPr bwMode="auto">
            <a:xfrm>
              <a:off x="2490765" y="2886067"/>
              <a:ext cx="1331912" cy="304800"/>
              <a:chOff x="1842" y="103"/>
              <a:chExt cx="2098" cy="478"/>
            </a:xfrm>
          </p:grpSpPr>
          <p:sp>
            <p:nvSpPr>
              <p:cNvPr id="38938" name="Oval 7"/>
              <p:cNvSpPr>
                <a:spLocks noChangeArrowheads="1"/>
              </p:cNvSpPr>
              <p:nvPr/>
            </p:nvSpPr>
            <p:spPr bwMode="auto">
              <a:xfrm>
                <a:off x="1842" y="103"/>
                <a:ext cx="2098" cy="478"/>
              </a:xfrm>
              <a:prstGeom prst="ellipse">
                <a:avLst/>
              </a:prstGeom>
              <a:solidFill>
                <a:srgbClr val="99CCFF"/>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39" name="Text Box 8"/>
              <p:cNvSpPr txBox="1">
                <a:spLocks noChangeArrowheads="1"/>
              </p:cNvSpPr>
              <p:nvPr/>
            </p:nvSpPr>
            <p:spPr bwMode="auto">
              <a:xfrm>
                <a:off x="2148" y="172"/>
                <a:ext cx="148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b="1" smtClean="0">
                    <a:solidFill>
                      <a:prstClr val="black"/>
                    </a:solidFill>
                    <a:latin typeface="Calibri" panose="020F0502020204030204" pitchFamily="34" charset="0"/>
                  </a:rPr>
                  <a:t>uMap</a:t>
                </a:r>
                <a:endParaRPr lang="zh-CN" altLang="zh-CN" sz="2400" smtClean="0">
                  <a:solidFill>
                    <a:prstClr val="black"/>
                  </a:solidFill>
                </a:endParaRPr>
              </a:p>
            </p:txBody>
          </p:sp>
        </p:grpSp>
        <p:sp>
          <p:nvSpPr>
            <p:cNvPr id="38920" name="AutoShape 9"/>
            <p:cNvSpPr>
              <a:spLocks noChangeArrowheads="1"/>
            </p:cNvSpPr>
            <p:nvPr/>
          </p:nvSpPr>
          <p:spPr bwMode="auto">
            <a:xfrm>
              <a:off x="2547915" y="2524117"/>
              <a:ext cx="123825" cy="419100"/>
            </a:xfrm>
            <a:prstGeom prst="downArrow">
              <a:avLst>
                <a:gd name="adj1" fmla="val 50000"/>
                <a:gd name="adj2" fmla="val 84615"/>
              </a:avLst>
            </a:prstGeom>
            <a:solidFill>
              <a:srgbClr val="FF6633"/>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21" name="AutoShape 10"/>
            <p:cNvSpPr>
              <a:spLocks noChangeArrowheads="1"/>
            </p:cNvSpPr>
            <p:nvPr/>
          </p:nvSpPr>
          <p:spPr bwMode="auto">
            <a:xfrm>
              <a:off x="2176440" y="2352667"/>
              <a:ext cx="314325" cy="142875"/>
            </a:xfrm>
            <a:prstGeom prst="rightArrow">
              <a:avLst>
                <a:gd name="adj1" fmla="val 50000"/>
                <a:gd name="adj2" fmla="val 55000"/>
              </a:avLst>
            </a:prstGeom>
            <a:solidFill>
              <a:srgbClr val="FF6633"/>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22" name="AutoShape 11"/>
            <p:cNvSpPr>
              <a:spLocks noChangeArrowheads="1"/>
            </p:cNvSpPr>
            <p:nvPr/>
          </p:nvSpPr>
          <p:spPr bwMode="auto">
            <a:xfrm>
              <a:off x="3605190" y="2514592"/>
              <a:ext cx="142875" cy="409575"/>
            </a:xfrm>
            <a:prstGeom prst="upArrow">
              <a:avLst>
                <a:gd name="adj1" fmla="val 50000"/>
                <a:gd name="adj2" fmla="val 71667"/>
              </a:avLst>
            </a:prstGeom>
            <a:solidFill>
              <a:srgbClr val="00AE00"/>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23" name="AutoShape 12"/>
            <p:cNvSpPr>
              <a:spLocks noChangeArrowheads="1"/>
            </p:cNvSpPr>
            <p:nvPr/>
          </p:nvSpPr>
          <p:spPr bwMode="auto">
            <a:xfrm>
              <a:off x="3825852" y="2362192"/>
              <a:ext cx="314325" cy="142875"/>
            </a:xfrm>
            <a:prstGeom prst="rightArrow">
              <a:avLst>
                <a:gd name="adj1" fmla="val 50000"/>
                <a:gd name="adj2" fmla="val 55000"/>
              </a:avLst>
            </a:prstGeom>
            <a:solidFill>
              <a:srgbClr val="00AE00"/>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grpSp>
          <p:nvGrpSpPr>
            <p:cNvPr id="38924" name="Group 13"/>
            <p:cNvGrpSpPr/>
            <p:nvPr/>
          </p:nvGrpSpPr>
          <p:grpSpPr bwMode="auto">
            <a:xfrm>
              <a:off x="4141765" y="2279642"/>
              <a:ext cx="1333500" cy="303213"/>
              <a:chOff x="4443" y="-230"/>
              <a:chExt cx="2098" cy="478"/>
            </a:xfrm>
          </p:grpSpPr>
          <p:sp>
            <p:nvSpPr>
              <p:cNvPr id="38936" name="Oval 14"/>
              <p:cNvSpPr>
                <a:spLocks noChangeArrowheads="1"/>
              </p:cNvSpPr>
              <p:nvPr/>
            </p:nvSpPr>
            <p:spPr bwMode="auto">
              <a:xfrm>
                <a:off x="4443" y="-230"/>
                <a:ext cx="2098" cy="478"/>
              </a:xfrm>
              <a:prstGeom prst="ellipse">
                <a:avLst/>
              </a:prstGeom>
              <a:solidFill>
                <a:srgbClr val="99CCFF"/>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37" name="Text Box 15"/>
              <p:cNvSpPr txBox="1">
                <a:spLocks noChangeArrowheads="1"/>
              </p:cNvSpPr>
              <p:nvPr/>
            </p:nvSpPr>
            <p:spPr bwMode="auto">
              <a:xfrm>
                <a:off x="4749" y="-160"/>
                <a:ext cx="148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smtClean="0">
                    <a:solidFill>
                      <a:prstClr val="black"/>
                    </a:solidFill>
                    <a:latin typeface="Calibri" panose="020F0502020204030204" pitchFamily="34" charset="0"/>
                  </a:rPr>
                  <a:t>ReduceTask</a:t>
                </a:r>
                <a:endParaRPr lang="zh-CN" altLang="zh-CN" sz="2400" smtClean="0">
                  <a:solidFill>
                    <a:prstClr val="black"/>
                  </a:solidFill>
                </a:endParaRPr>
              </a:p>
            </p:txBody>
          </p:sp>
        </p:grpSp>
        <p:grpSp>
          <p:nvGrpSpPr>
            <p:cNvPr id="38925" name="Group 16"/>
            <p:cNvGrpSpPr/>
            <p:nvPr/>
          </p:nvGrpSpPr>
          <p:grpSpPr bwMode="auto">
            <a:xfrm>
              <a:off x="4122715" y="2870192"/>
              <a:ext cx="1333500" cy="303213"/>
              <a:chOff x="4413" y="-236"/>
              <a:chExt cx="2098" cy="478"/>
            </a:xfrm>
          </p:grpSpPr>
          <p:sp>
            <p:nvSpPr>
              <p:cNvPr id="38934" name="Oval 17"/>
              <p:cNvSpPr>
                <a:spLocks noChangeArrowheads="1"/>
              </p:cNvSpPr>
              <p:nvPr/>
            </p:nvSpPr>
            <p:spPr bwMode="auto">
              <a:xfrm>
                <a:off x="4413" y="-236"/>
                <a:ext cx="2098" cy="478"/>
              </a:xfrm>
              <a:prstGeom prst="ellipse">
                <a:avLst/>
              </a:prstGeom>
              <a:solidFill>
                <a:srgbClr val="99CCFF"/>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35" name="Text Box 18"/>
              <p:cNvSpPr txBox="1">
                <a:spLocks noChangeArrowheads="1"/>
              </p:cNvSpPr>
              <p:nvPr/>
            </p:nvSpPr>
            <p:spPr bwMode="auto">
              <a:xfrm>
                <a:off x="4719" y="-166"/>
                <a:ext cx="148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b="1" smtClean="0">
                    <a:solidFill>
                      <a:prstClr val="black"/>
                    </a:solidFill>
                    <a:latin typeface="Calibri" panose="020F0502020204030204" pitchFamily="34" charset="0"/>
                  </a:rPr>
                  <a:t>uReduce</a:t>
                </a:r>
                <a:endParaRPr lang="zh-CN" altLang="zh-CN" sz="2400" smtClean="0">
                  <a:solidFill>
                    <a:prstClr val="black"/>
                  </a:solidFill>
                </a:endParaRPr>
              </a:p>
            </p:txBody>
          </p:sp>
        </p:grpSp>
        <p:sp>
          <p:nvSpPr>
            <p:cNvPr id="38926" name="AutoShape 19"/>
            <p:cNvSpPr>
              <a:spLocks noChangeArrowheads="1"/>
            </p:cNvSpPr>
            <p:nvPr/>
          </p:nvSpPr>
          <p:spPr bwMode="auto">
            <a:xfrm>
              <a:off x="4206852" y="2527292"/>
              <a:ext cx="123825" cy="419100"/>
            </a:xfrm>
            <a:prstGeom prst="downArrow">
              <a:avLst>
                <a:gd name="adj1" fmla="val 50000"/>
                <a:gd name="adj2" fmla="val 84615"/>
              </a:avLst>
            </a:prstGeom>
            <a:solidFill>
              <a:srgbClr val="00AE00"/>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27" name="AutoShape 20"/>
            <p:cNvSpPr>
              <a:spLocks noChangeArrowheads="1"/>
            </p:cNvSpPr>
            <p:nvPr/>
          </p:nvSpPr>
          <p:spPr bwMode="auto">
            <a:xfrm>
              <a:off x="5245077" y="2517767"/>
              <a:ext cx="142875" cy="409575"/>
            </a:xfrm>
            <a:prstGeom prst="upArrow">
              <a:avLst>
                <a:gd name="adj1" fmla="val 50000"/>
                <a:gd name="adj2" fmla="val 71667"/>
              </a:avLst>
            </a:prstGeom>
            <a:solidFill>
              <a:srgbClr val="CCCC00"/>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28" name="Text Box 21"/>
            <p:cNvSpPr txBox="1">
              <a:spLocks noChangeArrowheads="1"/>
            </p:cNvSpPr>
            <p:nvPr/>
          </p:nvSpPr>
          <p:spPr bwMode="auto">
            <a:xfrm>
              <a:off x="5881665" y="2270117"/>
              <a:ext cx="639762" cy="276225"/>
            </a:xfrm>
            <a:prstGeom prst="rect">
              <a:avLst/>
            </a:prstGeom>
            <a:solidFill>
              <a:srgbClr val="99CCFF"/>
            </a:solidFill>
            <a:ln w="9360">
              <a:solidFill>
                <a:srgbClr val="000000"/>
              </a:solidFill>
              <a:rou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2400" smtClean="0">
                  <a:solidFill>
                    <a:prstClr val="black"/>
                  </a:solidFill>
                  <a:latin typeface="Calibri" panose="020F0502020204030204" pitchFamily="34" charset="0"/>
                </a:rPr>
                <a:t>Output</a:t>
              </a:r>
              <a:endParaRPr lang="zh-CN" altLang="zh-CN" sz="2400" smtClean="0">
                <a:solidFill>
                  <a:prstClr val="black"/>
                </a:solidFill>
              </a:endParaRPr>
            </a:p>
          </p:txBody>
        </p:sp>
        <p:sp>
          <p:nvSpPr>
            <p:cNvPr id="38929" name="AutoShape 22"/>
            <p:cNvSpPr>
              <a:spLocks noChangeArrowheads="1"/>
            </p:cNvSpPr>
            <p:nvPr/>
          </p:nvSpPr>
          <p:spPr bwMode="auto">
            <a:xfrm>
              <a:off x="5462565" y="2355842"/>
              <a:ext cx="428625" cy="142875"/>
            </a:xfrm>
            <a:prstGeom prst="rightArrow">
              <a:avLst>
                <a:gd name="adj1" fmla="val 50000"/>
                <a:gd name="adj2" fmla="val 75000"/>
              </a:avLst>
            </a:prstGeom>
            <a:solidFill>
              <a:srgbClr val="B3B300"/>
            </a:solidFill>
            <a:ln w="9360">
              <a:solidFill>
                <a:srgbClr val="000000"/>
              </a:solidFill>
              <a:round/>
            </a:ln>
          </p:spPr>
          <p:txBody>
            <a:bodyPr wrap="none" anchor="ctr"/>
            <a:lstStyle/>
            <a:p>
              <a:pPr fontAlgn="base">
                <a:spcBef>
                  <a:spcPct val="0"/>
                </a:spcBef>
                <a:spcAft>
                  <a:spcPct val="0"/>
                </a:spcAft>
              </a:pPr>
              <a:endParaRPr lang="zh-CN" altLang="en-US" sz="2400" smtClean="0">
                <a:solidFill>
                  <a:prstClr val="black"/>
                </a:solidFill>
                <a:latin typeface="Arial" panose="020B0604020202020204" pitchFamily="34" charset="0"/>
              </a:endParaRPr>
            </a:p>
          </p:txBody>
        </p:sp>
        <p:sp>
          <p:nvSpPr>
            <p:cNvPr id="38930" name="Text Box 23"/>
            <p:cNvSpPr txBox="1">
              <a:spLocks noChangeArrowheads="1"/>
            </p:cNvSpPr>
            <p:nvPr/>
          </p:nvSpPr>
          <p:spPr bwMode="auto">
            <a:xfrm>
              <a:off x="2205015" y="2600317"/>
              <a:ext cx="5048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b="1" smtClean="0">
                  <a:solidFill>
                    <a:prstClr val="black"/>
                  </a:solidFill>
                  <a:latin typeface="Calibri" panose="020F0502020204030204" pitchFamily="34" charset="0"/>
                </a:rPr>
                <a:t>stdin</a:t>
              </a:r>
              <a:endParaRPr lang="zh-CN" altLang="zh-CN" sz="2400" smtClean="0">
                <a:solidFill>
                  <a:prstClr val="black"/>
                </a:solidFill>
              </a:endParaRPr>
            </a:p>
          </p:txBody>
        </p:sp>
        <p:sp>
          <p:nvSpPr>
            <p:cNvPr id="38931" name="Text Box 24"/>
            <p:cNvSpPr txBox="1">
              <a:spLocks noChangeArrowheads="1"/>
            </p:cNvSpPr>
            <p:nvPr/>
          </p:nvSpPr>
          <p:spPr bwMode="auto">
            <a:xfrm>
              <a:off x="3216252" y="2600317"/>
              <a:ext cx="5715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b="1" smtClean="0">
                  <a:solidFill>
                    <a:prstClr val="black"/>
                  </a:solidFill>
                  <a:latin typeface="Calibri" panose="020F0502020204030204" pitchFamily="34" charset="0"/>
                </a:rPr>
                <a:t>stdout</a:t>
              </a:r>
              <a:endParaRPr lang="zh-CN" altLang="zh-CN" sz="2400" smtClean="0">
                <a:solidFill>
                  <a:prstClr val="black"/>
                </a:solidFill>
              </a:endParaRPr>
            </a:p>
          </p:txBody>
        </p:sp>
        <p:sp>
          <p:nvSpPr>
            <p:cNvPr id="38932" name="Text Box 25"/>
            <p:cNvSpPr txBox="1">
              <a:spLocks noChangeArrowheads="1"/>
            </p:cNvSpPr>
            <p:nvPr/>
          </p:nvSpPr>
          <p:spPr bwMode="auto">
            <a:xfrm>
              <a:off x="3957615" y="2581267"/>
              <a:ext cx="5048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b="1" smtClean="0">
                  <a:solidFill>
                    <a:prstClr val="black"/>
                  </a:solidFill>
                  <a:latin typeface="Calibri" panose="020F0502020204030204" pitchFamily="34" charset="0"/>
                </a:rPr>
                <a:t>stdin</a:t>
              </a:r>
              <a:endParaRPr lang="zh-CN" altLang="zh-CN" sz="2400" smtClean="0">
                <a:solidFill>
                  <a:prstClr val="black"/>
                </a:solidFill>
              </a:endParaRPr>
            </a:p>
          </p:txBody>
        </p:sp>
        <p:sp>
          <p:nvSpPr>
            <p:cNvPr id="38933" name="Text Box 26"/>
            <p:cNvSpPr txBox="1">
              <a:spLocks noChangeArrowheads="1"/>
            </p:cNvSpPr>
            <p:nvPr/>
          </p:nvSpPr>
          <p:spPr bwMode="auto">
            <a:xfrm>
              <a:off x="4862490" y="2609842"/>
              <a:ext cx="5715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b="1" smtClean="0">
                  <a:solidFill>
                    <a:prstClr val="black"/>
                  </a:solidFill>
                  <a:latin typeface="Calibri" panose="020F0502020204030204" pitchFamily="34" charset="0"/>
                </a:rPr>
                <a:t>stdout</a:t>
              </a:r>
              <a:endParaRPr lang="zh-CN" altLang="zh-CN" sz="2400" smtClean="0">
                <a:solidFill>
                  <a:prstClr val="black"/>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Hadoop Streaming Examples</a:t>
            </a:r>
            <a:endParaRPr lang="zh-CN" altLang="en-US"/>
          </a:p>
        </p:txBody>
      </p:sp>
      <p:sp>
        <p:nvSpPr>
          <p:cNvPr id="3" name="内容占位符 2"/>
          <p:cNvSpPr>
            <a:spLocks noGrp="1"/>
          </p:cNvSpPr>
          <p:nvPr>
            <p:ph idx="1"/>
          </p:nvPr>
        </p:nvSpPr>
        <p:spPr/>
        <p:txBody>
          <a:bodyPr/>
          <a:p>
            <a:r>
              <a:rPr lang="en-US" altLang="zh-CN"/>
              <a:t>First, copy the given examples (</a:t>
            </a:r>
            <a:r>
              <a:rPr lang="en-US" altLang="zh-CN" i="1">
                <a:solidFill>
                  <a:srgbClr val="7030A0"/>
                </a:solidFill>
              </a:rPr>
              <a:t>experiment </a:t>
            </a:r>
            <a:r>
              <a:rPr lang="en-US" altLang="zh-CN"/>
              <a:t>and </a:t>
            </a:r>
            <a:r>
              <a:rPr lang="en-US" altLang="zh-CN" i="1">
                <a:solidFill>
                  <a:srgbClr val="7030A0"/>
                </a:solidFill>
              </a:rPr>
              <a:t>input </a:t>
            </a:r>
            <a:r>
              <a:rPr lang="en-US" altLang="zh-CN"/>
              <a:t>dirs) to your home dir.</a:t>
            </a:r>
            <a:endParaRPr lang="en-US" altLang="zh-CN"/>
          </a:p>
          <a:p>
            <a:r>
              <a:rPr lang="en-US" altLang="zh-CN"/>
              <a:t>Make sure you have following results</a:t>
            </a:r>
            <a:endParaRPr lang="en-US" altLang="zh-CN"/>
          </a:p>
        </p:txBody>
      </p:sp>
      <p:sp>
        <p:nvSpPr>
          <p:cNvPr id="4" name="灯片编号占位符 3"/>
          <p:cNvSpPr>
            <a:spLocks noGrp="1"/>
          </p:cNvSpPr>
          <p:nvPr>
            <p:ph type="sldNum" sz="quarter" idx="12"/>
          </p:nvPr>
        </p:nvSpPr>
        <p:spPr/>
        <p:txBody>
          <a:bodyPr/>
          <a:p>
            <a:pPr>
              <a:defRPr/>
            </a:pPr>
            <a:fld id="{D91F972E-6DCF-4A24-96BD-77392DCBF0C7}" type="slidenum">
              <a:rPr lang="en-US" altLang="zh-CN"/>
            </a:fld>
            <a:endParaRPr lang="en-US" altLang="zh-CN"/>
          </a:p>
        </p:txBody>
      </p:sp>
      <p:pic>
        <p:nvPicPr>
          <p:cNvPr id="5" name="图片 4"/>
          <p:cNvPicPr>
            <a:picLocks noChangeAspect="1"/>
          </p:cNvPicPr>
          <p:nvPr/>
        </p:nvPicPr>
        <p:blipFill>
          <a:blip r:embed="rId1"/>
          <a:stretch>
            <a:fillRect/>
          </a:stretch>
        </p:blipFill>
        <p:spPr>
          <a:xfrm>
            <a:off x="1257300" y="3453130"/>
            <a:ext cx="6628765" cy="319024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0</TotalTime>
  <Words>8047</Words>
  <Application>WPS 演示</Application>
  <PresentationFormat>全屏显示(4:3)</PresentationFormat>
  <Paragraphs>436</Paragraphs>
  <Slides>37</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37</vt:i4>
      </vt:variant>
    </vt:vector>
  </HeadingPairs>
  <TitlesOfParts>
    <vt:vector size="51" baseType="lpstr">
      <vt:lpstr>Arial</vt:lpstr>
      <vt:lpstr>宋体</vt:lpstr>
      <vt:lpstr>Wingdings</vt:lpstr>
      <vt:lpstr>Constantia</vt:lpstr>
      <vt:lpstr>Calibri</vt:lpstr>
      <vt:lpstr>Wingdings 2</vt:lpstr>
      <vt:lpstr>Wingdings 2</vt:lpstr>
      <vt:lpstr>微软雅黑</vt:lpstr>
      <vt:lpstr>Arial Unicode MS</vt:lpstr>
      <vt:lpstr>隶书</vt:lpstr>
      <vt:lpstr>Wingdings</vt:lpstr>
      <vt:lpstr>Office 主题</vt:lpstr>
      <vt:lpstr>Flow</vt:lpstr>
      <vt:lpstr>1_Flow</vt:lpstr>
      <vt:lpstr>Hadoop Streaming</vt:lpstr>
      <vt:lpstr>Outline</vt:lpstr>
      <vt:lpstr>HDFS Concepts</vt:lpstr>
      <vt:lpstr>HDFS Concepts</vt:lpstr>
      <vt:lpstr>Basic Filesystem Operations</vt:lpstr>
      <vt:lpstr>Basic Filesystem Operations</vt:lpstr>
      <vt:lpstr>Hadoop Streaming</vt:lpstr>
      <vt:lpstr>Hadoop Streaming</vt:lpstr>
      <vt:lpstr>Hadoop Streaming Examples</vt:lpstr>
      <vt:lpstr>Hadoop Streaming Examples</vt:lpstr>
      <vt:lpstr>Word Count Example</vt:lpstr>
      <vt:lpstr>Mapper.py</vt:lpstr>
      <vt:lpstr>Reducer.py</vt:lpstr>
      <vt:lpstr>Reducer.py</vt:lpstr>
      <vt:lpstr>Word Count Example</vt:lpstr>
      <vt:lpstr>Word Count Example</vt:lpstr>
      <vt:lpstr>Word Count Example</vt:lpstr>
      <vt:lpstr>Word Count Example</vt:lpstr>
      <vt:lpstr>Word Count Example</vt:lpstr>
      <vt:lpstr>Word Count Example</vt:lpstr>
      <vt:lpstr>Word Count Example</vt:lpstr>
      <vt:lpstr>Chaining Example</vt:lpstr>
      <vt:lpstr>Chaining Example</vt:lpstr>
      <vt:lpstr>Chaining Example</vt:lpstr>
      <vt:lpstr>Chaining Example</vt:lpstr>
      <vt:lpstr>Chaining Example</vt:lpstr>
      <vt:lpstr>Chaining Example</vt:lpstr>
      <vt:lpstr>Chaining Example</vt:lpstr>
      <vt:lpstr>Chaining Example</vt:lpstr>
      <vt:lpstr>Chaining Example</vt:lpstr>
      <vt:lpstr>Hadoop Streaming</vt:lpstr>
      <vt:lpstr>exercise1</vt:lpstr>
      <vt:lpstr>exercise2</vt:lpstr>
      <vt:lpstr>exercise2</vt:lpstr>
      <vt:lpstr>exercise2</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 MapReduce</dc:title>
  <dc:creator>Cameron</dc:creator>
  <cp:lastModifiedBy>shamao</cp:lastModifiedBy>
  <cp:revision>73</cp:revision>
  <dcterms:created xsi:type="dcterms:W3CDTF">2012-10-06T15:51:00Z</dcterms:created>
  <dcterms:modified xsi:type="dcterms:W3CDTF">2018-11-13T19:44:21Z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