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70" r:id="rId3"/>
    <p:sldId id="335" r:id="rId4"/>
    <p:sldId id="311" r:id="rId5"/>
    <p:sldId id="341" r:id="rId6"/>
    <p:sldId id="340" r:id="rId7"/>
    <p:sldId id="348" r:id="rId8"/>
    <p:sldId id="342" r:id="rId9"/>
    <p:sldId id="344" r:id="rId10"/>
    <p:sldId id="346" r:id="rId11"/>
    <p:sldId id="345" r:id="rId12"/>
    <p:sldId id="347" r:id="rId13"/>
    <p:sldId id="349" r:id="rId14"/>
    <p:sldId id="350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9" r:id="rId26"/>
    <p:sldId id="380" r:id="rId27"/>
    <p:sldId id="381" r:id="rId28"/>
    <p:sldId id="382" r:id="rId29"/>
    <p:sldId id="383" r:id="rId30"/>
    <p:sldId id="376" r:id="rId31"/>
    <p:sldId id="351" r:id="rId32"/>
    <p:sldId id="352" r:id="rId33"/>
    <p:sldId id="354" r:id="rId34"/>
    <p:sldId id="384" r:id="rId35"/>
    <p:sldId id="385" r:id="rId36"/>
    <p:sldId id="386" r:id="rId37"/>
    <p:sldId id="394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55" r:id="rId46"/>
    <p:sldId id="353" r:id="rId47"/>
    <p:sldId id="334" r:id="rId48"/>
    <p:sldId id="364" r:id="rId49"/>
    <p:sldId id="365" r:id="rId50"/>
    <p:sldId id="363" r:id="rId51"/>
    <p:sldId id="356" r:id="rId52"/>
    <p:sldId id="357" r:id="rId53"/>
    <p:sldId id="358" r:id="rId54"/>
    <p:sldId id="359" r:id="rId55"/>
    <p:sldId id="362" r:id="rId56"/>
    <p:sldId id="397" r:id="rId57"/>
    <p:sldId id="398" r:id="rId58"/>
    <p:sldId id="399" r:id="rId59"/>
    <p:sldId id="401" r:id="rId60"/>
    <p:sldId id="361" r:id="rId61"/>
    <p:sldId id="402" r:id="rId62"/>
    <p:sldId id="403" r:id="rId63"/>
    <p:sldId id="404" r:id="rId64"/>
    <p:sldId id="405" r:id="rId65"/>
    <p:sldId id="406" r:id="rId66"/>
    <p:sldId id="333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azsaa:Google%20Drive:CPSC3273_Algorithms%20I:1_Faculty%20Content:Module%2001:Slides-Presentations:FunctionGrowt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azsaa:Google%20Drive:CPSC3273_Algorithms%20I:1_Faculty%20Content:Module%2001:Slides-Presentations:FunctionGrowt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azsaa:Google%20Drive:CPSC3273_Algorithms%20I:1_Faculty%20Content:Module%2001:Slides-Presentations:FunctionGrow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10.LN(n)</c:v>
                </c:pt>
              </c:strCache>
            </c:strRef>
          </c:tx>
          <c:marker>
            <c:symbol val="none"/>
          </c:marker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6.9314718055994531</c:v>
                </c:pt>
                <c:pt idx="2">
                  <c:v>10.9861228866811</c:v>
                </c:pt>
                <c:pt idx="3">
                  <c:v>13.86294361119891</c:v>
                </c:pt>
                <c:pt idx="4">
                  <c:v>16.094379124341</c:v>
                </c:pt>
                <c:pt idx="5">
                  <c:v>17.917594692280549</c:v>
                </c:pt>
                <c:pt idx="6">
                  <c:v>19.459101490553131</c:v>
                </c:pt>
                <c:pt idx="7">
                  <c:v>20.794415416798358</c:v>
                </c:pt>
                <c:pt idx="8">
                  <c:v>21.972245773362179</c:v>
                </c:pt>
                <c:pt idx="9">
                  <c:v>23.025850929940461</c:v>
                </c:pt>
                <c:pt idx="10">
                  <c:v>23.97895272798371</c:v>
                </c:pt>
                <c:pt idx="11">
                  <c:v>24.849066497879999</c:v>
                </c:pt>
                <c:pt idx="12">
                  <c:v>25.64949357461537</c:v>
                </c:pt>
                <c:pt idx="13">
                  <c:v>26.390573296152581</c:v>
                </c:pt>
                <c:pt idx="14">
                  <c:v>27.08050201102208</c:v>
                </c:pt>
                <c:pt idx="15">
                  <c:v>27.725887222397809</c:v>
                </c:pt>
                <c:pt idx="16">
                  <c:v>28.33213344056216</c:v>
                </c:pt>
                <c:pt idx="17">
                  <c:v>28.903717578961501</c:v>
                </c:pt>
                <c:pt idx="18">
                  <c:v>29.444389791664399</c:v>
                </c:pt>
                <c:pt idx="19">
                  <c:v>29.957322735539879</c:v>
                </c:pt>
                <c:pt idx="20">
                  <c:v>30.445224377234219</c:v>
                </c:pt>
                <c:pt idx="21">
                  <c:v>30.910424533583079</c:v>
                </c:pt>
                <c:pt idx="22">
                  <c:v>31.3549421592915</c:v>
                </c:pt>
                <c:pt idx="23">
                  <c:v>31.78053830347946</c:v>
                </c:pt>
                <c:pt idx="24">
                  <c:v>32.188758248681999</c:v>
                </c:pt>
                <c:pt idx="25">
                  <c:v>32.58096538021482</c:v>
                </c:pt>
                <c:pt idx="26">
                  <c:v>32.958368660043142</c:v>
                </c:pt>
                <c:pt idx="27">
                  <c:v>33.322045101752039</c:v>
                </c:pt>
                <c:pt idx="28">
                  <c:v>33.672958299864732</c:v>
                </c:pt>
                <c:pt idx="29">
                  <c:v>34.011973816621563</c:v>
                </c:pt>
                <c:pt idx="30">
                  <c:v>34.339872044851461</c:v>
                </c:pt>
                <c:pt idx="31">
                  <c:v>34.657359027997273</c:v>
                </c:pt>
                <c:pt idx="32">
                  <c:v>34.965075614664798</c:v>
                </c:pt>
                <c:pt idx="33">
                  <c:v>35.26360524616161</c:v>
                </c:pt>
                <c:pt idx="34">
                  <c:v>35.553480614893992</c:v>
                </c:pt>
                <c:pt idx="35">
                  <c:v>35.835189384561097</c:v>
                </c:pt>
                <c:pt idx="36">
                  <c:v>36.109179126442243</c:v>
                </c:pt>
                <c:pt idx="37">
                  <c:v>36.375861597263587</c:v>
                </c:pt>
                <c:pt idx="38">
                  <c:v>36.635616461296259</c:v>
                </c:pt>
                <c:pt idx="39">
                  <c:v>36.888794541139347</c:v>
                </c:pt>
                <c:pt idx="40">
                  <c:v>37.135720667043067</c:v>
                </c:pt>
                <c:pt idx="41">
                  <c:v>37.376696182833527</c:v>
                </c:pt>
                <c:pt idx="42">
                  <c:v>37.612001156935627</c:v>
                </c:pt>
                <c:pt idx="43">
                  <c:v>37.841896339182462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AA-8F47-A0EA-212E62822C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5.n^2</c:v>
                </c:pt>
              </c:strCache>
            </c:strRef>
          </c:tx>
          <c:marker>
            <c:symbol val="none"/>
          </c:marker>
          <c:val>
            <c:numRef>
              <c:f>Sheet1!$C$2:$C$45</c:f>
              <c:numCache>
                <c:formatCode>General</c:formatCode>
                <c:ptCount val="44"/>
                <c:pt idx="0">
                  <c:v>5</c:v>
                </c:pt>
                <c:pt idx="1">
                  <c:v>20</c:v>
                </c:pt>
                <c:pt idx="2">
                  <c:v>45</c:v>
                </c:pt>
                <c:pt idx="3">
                  <c:v>80</c:v>
                </c:pt>
                <c:pt idx="4">
                  <c:v>125</c:v>
                </c:pt>
                <c:pt idx="5">
                  <c:v>180</c:v>
                </c:pt>
                <c:pt idx="6">
                  <c:v>245</c:v>
                </c:pt>
                <c:pt idx="7">
                  <c:v>320</c:v>
                </c:pt>
                <c:pt idx="8">
                  <c:v>405</c:v>
                </c:pt>
                <c:pt idx="9">
                  <c:v>500</c:v>
                </c:pt>
                <c:pt idx="10">
                  <c:v>605</c:v>
                </c:pt>
                <c:pt idx="11">
                  <c:v>720</c:v>
                </c:pt>
                <c:pt idx="12">
                  <c:v>845</c:v>
                </c:pt>
                <c:pt idx="13">
                  <c:v>980</c:v>
                </c:pt>
                <c:pt idx="14">
                  <c:v>1125</c:v>
                </c:pt>
                <c:pt idx="15">
                  <c:v>1280</c:v>
                </c:pt>
                <c:pt idx="16">
                  <c:v>1445</c:v>
                </c:pt>
                <c:pt idx="17">
                  <c:v>1620</c:v>
                </c:pt>
                <c:pt idx="18">
                  <c:v>1805</c:v>
                </c:pt>
                <c:pt idx="19">
                  <c:v>2000</c:v>
                </c:pt>
                <c:pt idx="20">
                  <c:v>2205</c:v>
                </c:pt>
                <c:pt idx="21">
                  <c:v>2420</c:v>
                </c:pt>
                <c:pt idx="22">
                  <c:v>2645</c:v>
                </c:pt>
                <c:pt idx="23">
                  <c:v>2880</c:v>
                </c:pt>
                <c:pt idx="24">
                  <c:v>3125</c:v>
                </c:pt>
                <c:pt idx="25">
                  <c:v>3380</c:v>
                </c:pt>
                <c:pt idx="26">
                  <c:v>3645</c:v>
                </c:pt>
                <c:pt idx="27">
                  <c:v>3920</c:v>
                </c:pt>
                <c:pt idx="28">
                  <c:v>4205</c:v>
                </c:pt>
                <c:pt idx="29">
                  <c:v>4500</c:v>
                </c:pt>
                <c:pt idx="30">
                  <c:v>4805</c:v>
                </c:pt>
                <c:pt idx="31">
                  <c:v>5120</c:v>
                </c:pt>
                <c:pt idx="32">
                  <c:v>5445</c:v>
                </c:pt>
                <c:pt idx="33">
                  <c:v>5780</c:v>
                </c:pt>
                <c:pt idx="34">
                  <c:v>6125</c:v>
                </c:pt>
                <c:pt idx="35">
                  <c:v>6480</c:v>
                </c:pt>
                <c:pt idx="36">
                  <c:v>6845</c:v>
                </c:pt>
                <c:pt idx="37">
                  <c:v>7220</c:v>
                </c:pt>
                <c:pt idx="38">
                  <c:v>7605</c:v>
                </c:pt>
                <c:pt idx="39">
                  <c:v>8000</c:v>
                </c:pt>
                <c:pt idx="40">
                  <c:v>8405</c:v>
                </c:pt>
                <c:pt idx="41">
                  <c:v>8820</c:v>
                </c:pt>
                <c:pt idx="42">
                  <c:v>9245</c:v>
                </c:pt>
                <c:pt idx="43">
                  <c:v>9680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AA-8F47-A0EA-212E62822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0006312"/>
        <c:axId val="-2057147896"/>
      </c:lineChart>
      <c:catAx>
        <c:axId val="-20500063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7147896"/>
        <c:crosses val="autoZero"/>
        <c:auto val="1"/>
        <c:lblAlgn val="ctr"/>
        <c:lblOffset val="100"/>
        <c:noMultiLvlLbl val="0"/>
      </c:catAx>
      <c:valAx>
        <c:axId val="-2057147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0006312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5.n^2</c:v>
                </c:pt>
              </c:strCache>
            </c:strRef>
          </c:tx>
          <c:marker>
            <c:symbol val="none"/>
          </c:marker>
          <c:val>
            <c:numRef>
              <c:f>Sheet1!$C$2:$C$51</c:f>
              <c:numCache>
                <c:formatCode>General</c:formatCode>
                <c:ptCount val="50"/>
                <c:pt idx="0">
                  <c:v>5</c:v>
                </c:pt>
                <c:pt idx="1">
                  <c:v>20</c:v>
                </c:pt>
                <c:pt idx="2">
                  <c:v>45</c:v>
                </c:pt>
                <c:pt idx="3">
                  <c:v>80</c:v>
                </c:pt>
                <c:pt idx="4">
                  <c:v>125</c:v>
                </c:pt>
                <c:pt idx="5">
                  <c:v>180</c:v>
                </c:pt>
                <c:pt idx="6">
                  <c:v>245</c:v>
                </c:pt>
                <c:pt idx="7">
                  <c:v>320</c:v>
                </c:pt>
                <c:pt idx="8">
                  <c:v>405</c:v>
                </c:pt>
                <c:pt idx="9">
                  <c:v>500</c:v>
                </c:pt>
                <c:pt idx="10">
                  <c:v>605</c:v>
                </c:pt>
                <c:pt idx="11">
                  <c:v>720</c:v>
                </c:pt>
                <c:pt idx="12">
                  <c:v>845</c:v>
                </c:pt>
                <c:pt idx="13">
                  <c:v>980</c:v>
                </c:pt>
                <c:pt idx="14">
                  <c:v>1125</c:v>
                </c:pt>
                <c:pt idx="15">
                  <c:v>1280</c:v>
                </c:pt>
                <c:pt idx="16">
                  <c:v>1445</c:v>
                </c:pt>
                <c:pt idx="17">
                  <c:v>1620</c:v>
                </c:pt>
                <c:pt idx="18">
                  <c:v>1805</c:v>
                </c:pt>
                <c:pt idx="19">
                  <c:v>2000</c:v>
                </c:pt>
                <c:pt idx="20">
                  <c:v>2205</c:v>
                </c:pt>
                <c:pt idx="21">
                  <c:v>2420</c:v>
                </c:pt>
                <c:pt idx="22">
                  <c:v>2645</c:v>
                </c:pt>
                <c:pt idx="23">
                  <c:v>2880</c:v>
                </c:pt>
                <c:pt idx="24">
                  <c:v>3125</c:v>
                </c:pt>
                <c:pt idx="25">
                  <c:v>3380</c:v>
                </c:pt>
                <c:pt idx="26">
                  <c:v>3645</c:v>
                </c:pt>
                <c:pt idx="27">
                  <c:v>3920</c:v>
                </c:pt>
                <c:pt idx="28">
                  <c:v>4205</c:v>
                </c:pt>
                <c:pt idx="29">
                  <c:v>4500</c:v>
                </c:pt>
                <c:pt idx="30">
                  <c:v>4805</c:v>
                </c:pt>
                <c:pt idx="31">
                  <c:v>5120</c:v>
                </c:pt>
                <c:pt idx="32">
                  <c:v>5445</c:v>
                </c:pt>
                <c:pt idx="33">
                  <c:v>5780</c:v>
                </c:pt>
                <c:pt idx="34">
                  <c:v>6125</c:v>
                </c:pt>
                <c:pt idx="35">
                  <c:v>6480</c:v>
                </c:pt>
                <c:pt idx="36">
                  <c:v>6845</c:v>
                </c:pt>
                <c:pt idx="37">
                  <c:v>7220</c:v>
                </c:pt>
                <c:pt idx="38">
                  <c:v>7605</c:v>
                </c:pt>
                <c:pt idx="39">
                  <c:v>8000</c:v>
                </c:pt>
                <c:pt idx="40">
                  <c:v>8405</c:v>
                </c:pt>
                <c:pt idx="41">
                  <c:v>8820</c:v>
                </c:pt>
                <c:pt idx="42">
                  <c:v>9245</c:v>
                </c:pt>
                <c:pt idx="43">
                  <c:v>9680</c:v>
                </c:pt>
                <c:pt idx="44">
                  <c:v>10125</c:v>
                </c:pt>
                <c:pt idx="45">
                  <c:v>10580</c:v>
                </c:pt>
                <c:pt idx="46">
                  <c:v>11045</c:v>
                </c:pt>
                <c:pt idx="47">
                  <c:v>11520</c:v>
                </c:pt>
                <c:pt idx="48">
                  <c:v>12005</c:v>
                </c:pt>
                <c:pt idx="49">
                  <c:v>12500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3-124A-96B9-6F588787999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n^5</c:v>
                </c:pt>
              </c:strCache>
            </c:strRef>
          </c:tx>
          <c:marker>
            <c:symbol val="none"/>
          </c:marker>
          <c:val>
            <c:numRef>
              <c:f>Sheet1!$D$2:$D$51</c:f>
              <c:numCache>
                <c:formatCode>General</c:formatCode>
                <c:ptCount val="50"/>
                <c:pt idx="0">
                  <c:v>1</c:v>
                </c:pt>
                <c:pt idx="1">
                  <c:v>32</c:v>
                </c:pt>
                <c:pt idx="2">
                  <c:v>243</c:v>
                </c:pt>
                <c:pt idx="3">
                  <c:v>1024</c:v>
                </c:pt>
                <c:pt idx="4">
                  <c:v>3125</c:v>
                </c:pt>
                <c:pt idx="5">
                  <c:v>7776</c:v>
                </c:pt>
                <c:pt idx="6">
                  <c:v>16807</c:v>
                </c:pt>
                <c:pt idx="7">
                  <c:v>32768</c:v>
                </c:pt>
                <c:pt idx="8">
                  <c:v>59049</c:v>
                </c:pt>
                <c:pt idx="9">
                  <c:v>100000</c:v>
                </c:pt>
                <c:pt idx="10">
                  <c:v>161051</c:v>
                </c:pt>
                <c:pt idx="11">
                  <c:v>248832</c:v>
                </c:pt>
                <c:pt idx="12">
                  <c:v>371293</c:v>
                </c:pt>
                <c:pt idx="13">
                  <c:v>537824</c:v>
                </c:pt>
                <c:pt idx="14">
                  <c:v>759375</c:v>
                </c:pt>
                <c:pt idx="15">
                  <c:v>1048576</c:v>
                </c:pt>
                <c:pt idx="16">
                  <c:v>1419857</c:v>
                </c:pt>
                <c:pt idx="17">
                  <c:v>1889568</c:v>
                </c:pt>
                <c:pt idx="18">
                  <c:v>2476099</c:v>
                </c:pt>
                <c:pt idx="19">
                  <c:v>3200000</c:v>
                </c:pt>
                <c:pt idx="20">
                  <c:v>4084101</c:v>
                </c:pt>
                <c:pt idx="21">
                  <c:v>5153632</c:v>
                </c:pt>
                <c:pt idx="22">
                  <c:v>6436343</c:v>
                </c:pt>
                <c:pt idx="23">
                  <c:v>7962624</c:v>
                </c:pt>
                <c:pt idx="24">
                  <c:v>9765625</c:v>
                </c:pt>
                <c:pt idx="25">
                  <c:v>11881376</c:v>
                </c:pt>
                <c:pt idx="26">
                  <c:v>14348907</c:v>
                </c:pt>
                <c:pt idx="27">
                  <c:v>17210368</c:v>
                </c:pt>
                <c:pt idx="28">
                  <c:v>20511149</c:v>
                </c:pt>
                <c:pt idx="29">
                  <c:v>24300000</c:v>
                </c:pt>
                <c:pt idx="30">
                  <c:v>28629151</c:v>
                </c:pt>
                <c:pt idx="31">
                  <c:v>33554432</c:v>
                </c:pt>
                <c:pt idx="32">
                  <c:v>39135393</c:v>
                </c:pt>
                <c:pt idx="33">
                  <c:v>45435424</c:v>
                </c:pt>
                <c:pt idx="34">
                  <c:v>52521875</c:v>
                </c:pt>
                <c:pt idx="35">
                  <c:v>60466176</c:v>
                </c:pt>
                <c:pt idx="36">
                  <c:v>69343957</c:v>
                </c:pt>
                <c:pt idx="37">
                  <c:v>79235168</c:v>
                </c:pt>
                <c:pt idx="38">
                  <c:v>90224199</c:v>
                </c:pt>
                <c:pt idx="39">
                  <c:v>102400000</c:v>
                </c:pt>
                <c:pt idx="40">
                  <c:v>115856201</c:v>
                </c:pt>
                <c:pt idx="41">
                  <c:v>130691232</c:v>
                </c:pt>
                <c:pt idx="42">
                  <c:v>147008443</c:v>
                </c:pt>
                <c:pt idx="43">
                  <c:v>164916224</c:v>
                </c:pt>
                <c:pt idx="44">
                  <c:v>184528125</c:v>
                </c:pt>
                <c:pt idx="45">
                  <c:v>205962976</c:v>
                </c:pt>
                <c:pt idx="46">
                  <c:v>229345007</c:v>
                </c:pt>
                <c:pt idx="47">
                  <c:v>254803968</c:v>
                </c:pt>
                <c:pt idx="48">
                  <c:v>282475249</c:v>
                </c:pt>
                <c:pt idx="49">
                  <c:v>312500000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3-124A-96B9-6F5887879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4013384"/>
        <c:axId val="-2054122232"/>
      </c:lineChart>
      <c:catAx>
        <c:axId val="-20540133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4122232"/>
        <c:crosses val="autoZero"/>
        <c:auto val="1"/>
        <c:lblAlgn val="ctr"/>
        <c:lblOffset val="100"/>
        <c:noMultiLvlLbl val="0"/>
      </c:catAx>
      <c:valAx>
        <c:axId val="-2054122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4013384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n^5</c:v>
                </c:pt>
              </c:strCache>
            </c:strRef>
          </c:tx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1</c:v>
                </c:pt>
                <c:pt idx="1">
                  <c:v>32</c:v>
                </c:pt>
                <c:pt idx="2">
                  <c:v>243</c:v>
                </c:pt>
                <c:pt idx="3">
                  <c:v>1024</c:v>
                </c:pt>
                <c:pt idx="4">
                  <c:v>3125</c:v>
                </c:pt>
                <c:pt idx="5">
                  <c:v>7776</c:v>
                </c:pt>
                <c:pt idx="6">
                  <c:v>16807</c:v>
                </c:pt>
                <c:pt idx="7">
                  <c:v>32768</c:v>
                </c:pt>
                <c:pt idx="8">
                  <c:v>59049</c:v>
                </c:pt>
                <c:pt idx="9">
                  <c:v>100000</c:v>
                </c:pt>
                <c:pt idx="10">
                  <c:v>161051</c:v>
                </c:pt>
                <c:pt idx="11">
                  <c:v>248832</c:v>
                </c:pt>
                <c:pt idx="12">
                  <c:v>371293</c:v>
                </c:pt>
                <c:pt idx="13">
                  <c:v>537824</c:v>
                </c:pt>
                <c:pt idx="14">
                  <c:v>759375</c:v>
                </c:pt>
                <c:pt idx="15">
                  <c:v>1048576</c:v>
                </c:pt>
                <c:pt idx="16">
                  <c:v>1419857</c:v>
                </c:pt>
                <c:pt idx="17">
                  <c:v>1889568</c:v>
                </c:pt>
                <c:pt idx="18">
                  <c:v>2476099</c:v>
                </c:pt>
                <c:pt idx="19">
                  <c:v>3200000</c:v>
                </c:pt>
                <c:pt idx="20">
                  <c:v>4084101</c:v>
                </c:pt>
                <c:pt idx="21">
                  <c:v>5153632</c:v>
                </c:pt>
                <c:pt idx="22">
                  <c:v>6436343</c:v>
                </c:pt>
                <c:pt idx="23">
                  <c:v>7962624</c:v>
                </c:pt>
                <c:pt idx="24">
                  <c:v>9765625</c:v>
                </c:pt>
                <c:pt idx="25">
                  <c:v>11881376</c:v>
                </c:pt>
                <c:pt idx="26">
                  <c:v>14348907</c:v>
                </c:pt>
                <c:pt idx="27">
                  <c:v>17210368</c:v>
                </c:pt>
                <c:pt idx="28">
                  <c:v>20511149</c:v>
                </c:pt>
                <c:pt idx="29">
                  <c:v>24300000</c:v>
                </c:pt>
                <c:pt idx="30">
                  <c:v>28629151</c:v>
                </c:pt>
                <c:pt idx="31">
                  <c:v>33554432</c:v>
                </c:pt>
                <c:pt idx="32">
                  <c:v>39135393</c:v>
                </c:pt>
                <c:pt idx="33">
                  <c:v>45435424</c:v>
                </c:pt>
                <c:pt idx="34">
                  <c:v>52521875</c:v>
                </c:pt>
                <c:pt idx="35">
                  <c:v>60466176</c:v>
                </c:pt>
                <c:pt idx="36">
                  <c:v>69343957</c:v>
                </c:pt>
                <c:pt idx="37">
                  <c:v>79235168</c:v>
                </c:pt>
                <c:pt idx="38">
                  <c:v>90224199</c:v>
                </c:pt>
                <c:pt idx="39">
                  <c:v>102400000</c:v>
                </c:pt>
                <c:pt idx="40">
                  <c:v>115856201</c:v>
                </c:pt>
                <c:pt idx="41">
                  <c:v>130691232</c:v>
                </c:pt>
                <c:pt idx="42">
                  <c:v>147008443</c:v>
                </c:pt>
                <c:pt idx="43">
                  <c:v>164916224</c:v>
                </c:pt>
                <c:pt idx="44">
                  <c:v>184528125</c:v>
                </c:pt>
                <c:pt idx="45">
                  <c:v>205962976</c:v>
                </c:pt>
                <c:pt idx="46">
                  <c:v>229345007</c:v>
                </c:pt>
                <c:pt idx="47">
                  <c:v>254803968</c:v>
                </c:pt>
                <c:pt idx="48">
                  <c:v>282475249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BE-EA4F-A7EC-F44E9DAA854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2^n</c:v>
                </c:pt>
              </c:strCache>
            </c:strRef>
          </c:tx>
          <c:marker>
            <c:symbol val="none"/>
          </c:marker>
          <c:val>
            <c:numRef>
              <c:f>Sheet1!$E$2:$E$50</c:f>
              <c:numCache>
                <c:formatCode>General</c:formatCode>
                <c:ptCount val="4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BE-EA4F-A7EC-F44E9DAA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0240296"/>
        <c:axId val="-2050257416"/>
      </c:lineChart>
      <c:catAx>
        <c:axId val="-20502402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0257416"/>
        <c:crosses val="autoZero"/>
        <c:auto val="1"/>
        <c:lblAlgn val="ctr"/>
        <c:lblOffset val="100"/>
        <c:noMultiLvlLbl val="0"/>
      </c:catAx>
      <c:valAx>
        <c:axId val="-2050257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0240296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1-01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1-02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9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5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5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5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5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5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5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Introduction to Algorithms Design and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 “</a:t>
            </a:r>
            <a:r>
              <a:rPr lang="en-US" i="1" dirty="0"/>
              <a:t>Find the Smallest Number</a:t>
            </a:r>
            <a:r>
              <a:rPr lang="en-US" dirty="0"/>
              <a:t>” </a:t>
            </a:r>
            <a:r>
              <a:rPr lang="en-US" b="1" dirty="0">
                <a:solidFill>
                  <a:srgbClr val="3366FF"/>
                </a:solidFill>
              </a:rPr>
              <a:t>Correct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if (A[j] &lt; smallest)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return(smallest)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later different </a:t>
            </a:r>
            <a:r>
              <a:rPr lang="en-US" b="1" dirty="0">
                <a:solidFill>
                  <a:srgbClr val="3366FF"/>
                </a:solidFill>
              </a:rPr>
              <a:t>methods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3366FF"/>
                </a:solidFill>
              </a:rPr>
              <a:t>prove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correctness: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Contradiction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Induction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Loop invariants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Find the Smallest Number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dirty="0"/>
              <a:t>First, what is the </a:t>
            </a:r>
            <a:r>
              <a:rPr lang="en-US" b="1" dirty="0">
                <a:solidFill>
                  <a:srgbClr val="3366FF"/>
                </a:solidFill>
              </a:rPr>
              <a:t>size of the input</a:t>
            </a:r>
            <a:r>
              <a:rPr lang="en-US" dirty="0"/>
              <a:t>?</a:t>
            </a:r>
          </a:p>
          <a:p>
            <a:pPr marL="377190" lvl="1" indent="0">
              <a:buNone/>
            </a:pP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/>
              <a:t>: length of the array, </a:t>
            </a:r>
            <a:r>
              <a:rPr lang="en-US" dirty="0" err="1"/>
              <a:t>i.e</a:t>
            </a:r>
            <a:r>
              <a:rPr lang="en-US" dirty="0"/>
              <a:t>, number of items in the array A (input is the array A)</a:t>
            </a:r>
          </a:p>
          <a:p>
            <a:r>
              <a:rPr lang="en-US" dirty="0"/>
              <a:t>Which “action/operation”?</a:t>
            </a:r>
          </a:p>
          <a:p>
            <a:pPr lvl="1"/>
            <a:r>
              <a:rPr lang="en-US" dirty="0"/>
              <a:t>Action/operation: </a:t>
            </a:r>
            <a:r>
              <a:rPr lang="en-US" b="1" dirty="0">
                <a:solidFill>
                  <a:srgbClr val="3366FF"/>
                </a:solidFill>
              </a:rPr>
              <a:t>addition</a:t>
            </a:r>
            <a:r>
              <a:rPr lang="en-US" dirty="0"/>
              <a:t> (j index update) or </a:t>
            </a:r>
            <a:r>
              <a:rPr lang="en-US" b="1" dirty="0">
                <a:solidFill>
                  <a:srgbClr val="3366FF"/>
                </a:solidFill>
              </a:rPr>
              <a:t>comparison</a:t>
            </a:r>
            <a:r>
              <a:rPr lang="en-US" dirty="0"/>
              <a:t>.  Comparison seems more appropriate (comparison of index for the number of loop and </a:t>
            </a:r>
            <a:r>
              <a:rPr lang="en-US" dirty="0" err="1"/>
              <a:t>comparision</a:t>
            </a:r>
            <a:r>
              <a:rPr lang="en-US" dirty="0"/>
              <a:t> to determine the minimum)</a:t>
            </a:r>
          </a:p>
          <a:p>
            <a:r>
              <a:rPr lang="en-US" dirty="0"/>
              <a:t>Let us count the number of comparisons and express them as a function of n.</a:t>
            </a:r>
          </a:p>
          <a:p>
            <a:r>
              <a:rPr lang="en-US" dirty="0">
                <a:latin typeface="Courier New"/>
                <a:cs typeface="Courier New"/>
              </a:rPr>
              <a:t>Total number of comparisons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2n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sz="1000" dirty="0"/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if (A[j] &lt; smallest)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return(smallest)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7408" y="4644415"/>
            <a:ext cx="23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</a:t>
            </a:r>
            <a:r>
              <a:rPr lang="en-US" b="1" dirty="0">
                <a:solidFill>
                  <a:srgbClr val="3366FF"/>
                </a:solidFill>
              </a:rPr>
              <a:t>n+1 comparisons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7409" y="494921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n</a:t>
            </a:r>
            <a:r>
              <a:rPr lang="en-US" b="1" dirty="0">
                <a:solidFill>
                  <a:srgbClr val="3366FF"/>
                </a:solidFill>
              </a:rPr>
              <a:t>    comparisons</a:t>
            </a:r>
          </a:p>
        </p:txBody>
      </p:sp>
    </p:spTree>
    <p:extLst>
      <p:ext uri="{BB962C8B-B14F-4D97-AF65-F5344CB8AC3E}">
        <p14:creationId xmlns:p14="http://schemas.microsoft.com/office/powerpoint/2010/main" val="17976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Space Complexity </a:t>
            </a:r>
            <a:r>
              <a:rPr lang="en-US" dirty="0"/>
              <a:t>of  “</a:t>
            </a:r>
            <a:r>
              <a:rPr lang="en-US" i="1" dirty="0"/>
              <a:t>Find the Smallest Number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if (A[j] &lt; smallest)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return(smallest)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unit of space?</a:t>
            </a:r>
          </a:p>
          <a:p>
            <a:pPr lvl="1"/>
            <a:r>
              <a:rPr lang="en-US" sz="1250" dirty="0">
                <a:solidFill>
                  <a:schemeClr val="bg1">
                    <a:lumMod val="50000"/>
                  </a:schemeClr>
                </a:solidFill>
              </a:rPr>
              <a:t>Space for one item in the array or a variable (j and smallest)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size of the input is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tx1"/>
                </a:solidFill>
              </a:rPr>
              <a:t>items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 in the array)</a:t>
            </a:r>
          </a:p>
          <a:p>
            <a:pPr lvl="1"/>
            <a:endParaRPr lang="en-US" sz="155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count and express this amount of space as a function of the </a:t>
            </a:r>
            <a:r>
              <a:rPr lang="en-US" sz="1550" i="1" dirty="0">
                <a:solidFill>
                  <a:schemeClr val="bg1">
                    <a:lumMod val="50000"/>
                  </a:schemeClr>
                </a:solidFill>
              </a:rPr>
              <a:t>size of the input</a:t>
            </a:r>
            <a:r>
              <a:rPr lang="en-US" sz="155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array requires n items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There are two variables: j and smallest.</a:t>
            </a:r>
          </a:p>
          <a:p>
            <a:pPr lvl="1"/>
            <a:r>
              <a:rPr lang="en-US" dirty="0"/>
              <a:t>In total, this algorithm requires </a:t>
            </a:r>
            <a:r>
              <a:rPr lang="en-US" b="1" dirty="0">
                <a:solidFill>
                  <a:srgbClr val="3366FF"/>
                </a:solidFill>
              </a:rPr>
              <a:t>n + 2 space units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Let us reflect on this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rgbClr val="3366FF"/>
                </a:solidFill>
              </a:rPr>
              <a:t>What if we included the size to store the algorithm itself or use bytes as units? </a:t>
            </a:r>
          </a:p>
          <a:p>
            <a:r>
              <a:rPr lang="en-US" dirty="0">
                <a:solidFill>
                  <a:schemeClr val="tx1"/>
                </a:solidFill>
              </a:rPr>
              <a:t>We would get something like </a:t>
            </a:r>
            <a:r>
              <a:rPr lang="en-US" b="1" dirty="0">
                <a:solidFill>
                  <a:srgbClr val="3366FF"/>
                </a:solidFill>
              </a:rPr>
              <a:t>an + b</a:t>
            </a:r>
            <a:r>
              <a:rPr lang="en-US" dirty="0">
                <a:solidFill>
                  <a:schemeClr val="tx1"/>
                </a:solidFill>
              </a:rPr>
              <a:t>. The constants a and b  are not critical because they are </a:t>
            </a:r>
            <a:r>
              <a:rPr lang="en-US" b="1" dirty="0">
                <a:solidFill>
                  <a:srgbClr val="3366FF"/>
                </a:solidFill>
              </a:rPr>
              <a:t>independent from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:  if  n increases, a and b do NOT!</a:t>
            </a:r>
          </a:p>
          <a:p>
            <a:r>
              <a:rPr lang="en-US" dirty="0">
                <a:solidFill>
                  <a:schemeClr val="tx1"/>
                </a:solidFill>
              </a:rPr>
              <a:t>What really matters is that space complexity will “grow” as </a:t>
            </a:r>
            <a:r>
              <a:rPr lang="en-US" sz="3200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2583" y="366270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n </a:t>
            </a:r>
            <a:r>
              <a:rPr lang="en-US" b="1" dirty="0">
                <a:solidFill>
                  <a:srgbClr val="3366FF"/>
                </a:solidFill>
              </a:rPr>
              <a:t>space units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6536" y="3930573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2</a:t>
            </a:r>
            <a:r>
              <a:rPr lang="en-US" b="1" dirty="0">
                <a:solidFill>
                  <a:srgbClr val="3366FF"/>
                </a:solidFill>
              </a:rPr>
              <a:t> space units</a:t>
            </a:r>
          </a:p>
        </p:txBody>
      </p:sp>
    </p:spTree>
    <p:extLst>
      <p:ext uri="{BB962C8B-B14F-4D97-AF65-F5344CB8AC3E}">
        <p14:creationId xmlns:p14="http://schemas.microsoft.com/office/powerpoint/2010/main" val="81811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and Analyze  </a:t>
            </a:r>
            <a:r>
              <a:rPr lang="en-US" sz="3200" b="1" dirty="0"/>
              <a:t>A</a:t>
            </a:r>
            <a:r>
              <a:rPr lang="en-US" dirty="0"/>
              <a:t> “Sorting”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330049"/>
            <a:ext cx="5910745" cy="1896844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Express </a:t>
            </a:r>
            <a:r>
              <a:rPr lang="en-US" altLang="ja-JP" b="1" dirty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altLang="ja-JP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“Sorting”  algorithm in </a:t>
            </a:r>
            <a:r>
              <a:rPr lang="en-US" altLang="ja-JP" dirty="0" err="1">
                <a:solidFill>
                  <a:srgbClr val="7F7F7F"/>
                </a:solidFill>
                <a:latin typeface="Times New Roman" charset="0"/>
              </a:rPr>
              <a:t>pseudocode</a:t>
            </a:r>
            <a:endParaRPr lang="en-US" altLang="ja-JP" dirty="0">
              <a:solidFill>
                <a:srgbClr val="7F7F7F"/>
              </a:solidFill>
              <a:latin typeface="Times New Roman" charset="0"/>
            </a:endParaRP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Is this algorithm </a:t>
            </a:r>
            <a:r>
              <a:rPr lang="en-US" altLang="ja-JP" i="1" dirty="0">
                <a:solidFill>
                  <a:srgbClr val="3366FF"/>
                </a:solidFill>
                <a:latin typeface="Times New Roman" charset="0"/>
              </a:rPr>
              <a:t>Good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?</a:t>
            </a:r>
          </a:p>
          <a:p>
            <a:pPr lvl="1"/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Evaluate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correctness</a:t>
            </a:r>
            <a:r>
              <a:rPr lang="en-US" altLang="ja-JP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of this algorithm</a:t>
            </a:r>
          </a:p>
          <a:p>
            <a:pPr lvl="1"/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Evaluate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time complexity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of this algorithm</a:t>
            </a:r>
          </a:p>
          <a:p>
            <a:pPr lvl="1"/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Evaluate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space complexity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of this algorithm</a:t>
            </a:r>
          </a:p>
          <a:p>
            <a:endParaRPr lang="en-US" dirty="0">
              <a:solidFill>
                <a:srgbClr val="7F7F7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447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579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16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271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17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077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386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70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5819181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Learn, acquire, and understand </a:t>
            </a:r>
            <a:r>
              <a:rPr lang="en-US" dirty="0">
                <a:solidFill>
                  <a:srgbClr val="FF6600"/>
                </a:solidFill>
              </a:rPr>
              <a:t>algorithms terminology</a:t>
            </a:r>
            <a:endParaRPr lang="en-US" dirty="0"/>
          </a:p>
          <a:p>
            <a:r>
              <a:rPr lang="en-US" dirty="0"/>
              <a:t>Learn and understand how to express an algorithm: </a:t>
            </a:r>
            <a:r>
              <a:rPr lang="en-US" dirty="0" err="1">
                <a:solidFill>
                  <a:srgbClr val="FF6600"/>
                </a:solidFill>
              </a:rPr>
              <a:t>pseudocode</a:t>
            </a:r>
            <a:r>
              <a:rPr lang="en-US" dirty="0">
                <a:solidFill>
                  <a:srgbClr val="FF6600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Learn and understand the metrics to evaluate an algorithm: </a:t>
            </a:r>
            <a:r>
              <a:rPr lang="en-US" dirty="0">
                <a:solidFill>
                  <a:srgbClr val="FF6600"/>
                </a:solidFill>
              </a:rPr>
              <a:t>correctness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FF6600"/>
                </a:solidFill>
              </a:rPr>
              <a:t>time complexity, </a:t>
            </a:r>
            <a:r>
              <a:rPr lang="en-US" dirty="0"/>
              <a:t>and</a:t>
            </a:r>
            <a:r>
              <a:rPr lang="en-US" dirty="0">
                <a:solidFill>
                  <a:srgbClr val="FF6600"/>
                </a:solidFill>
              </a:rPr>
              <a:t> space complexity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Explore </a:t>
            </a:r>
            <a:r>
              <a:rPr lang="en-US" dirty="0">
                <a:solidFill>
                  <a:srgbClr val="FF6600"/>
                </a:solidFill>
              </a:rPr>
              <a:t>growth of functions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Passing grade in </a:t>
            </a:r>
            <a:r>
              <a:rPr lang="en-US" i="1" dirty="0"/>
              <a:t>CPSC 3243 Discrete Structures</a:t>
            </a:r>
            <a:r>
              <a:rPr lang="en-US" dirty="0"/>
              <a:t> or equivalent course</a:t>
            </a:r>
          </a:p>
          <a:p>
            <a:r>
              <a:rPr lang="en-US" dirty="0"/>
              <a:t>Read Textbook Section 1.1</a:t>
            </a:r>
          </a:p>
          <a:p>
            <a:r>
              <a:rPr lang="en-US" dirty="0"/>
              <a:t>Read Textbook Section  1.2.</a:t>
            </a:r>
          </a:p>
          <a:p>
            <a:r>
              <a:rPr lang="en-US" dirty="0"/>
              <a:t>Read Textbook about </a:t>
            </a:r>
            <a:r>
              <a:rPr lang="en-US" dirty="0" err="1"/>
              <a:t>pseudocode</a:t>
            </a:r>
            <a:r>
              <a:rPr lang="en-US" dirty="0"/>
              <a:t> conventions (in Section 2.1)</a:t>
            </a:r>
          </a:p>
          <a:p>
            <a:r>
              <a:rPr lang="en-US" dirty="0"/>
              <a:t>Know the sum of the n first integers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45501"/>
              </p:ext>
            </p:extLst>
          </p:nvPr>
        </p:nvGraphicFramePr>
        <p:xfrm>
          <a:off x="571500" y="4750601"/>
          <a:ext cx="2984500" cy="15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5" imgW="939800" imgH="495300" progId="Equation.3">
                  <p:embed/>
                </p:oleObj>
              </mc:Choice>
              <mc:Fallback>
                <p:oleObj name="Equation" r:id="rId5" imgW="939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4750601"/>
                        <a:ext cx="2984500" cy="157230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20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402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21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115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22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816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23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607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3223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48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26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110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27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9481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77591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412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Running time, time complexity</a:t>
            </a:r>
          </a:p>
          <a:p>
            <a:pPr lvl="1"/>
            <a:r>
              <a:rPr lang="en-US" dirty="0"/>
              <a:t>worst-case, average-case, and best-case running time</a:t>
            </a:r>
          </a:p>
          <a:p>
            <a:r>
              <a:rPr lang="en-US" dirty="0"/>
              <a:t>Space complexity</a:t>
            </a:r>
          </a:p>
          <a:p>
            <a:r>
              <a:rPr lang="en-US" dirty="0" err="1"/>
              <a:t>Pseudocode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Terminology</a:t>
            </a:r>
          </a:p>
        </p:txBody>
      </p:sp>
    </p:spTree>
    <p:extLst>
      <p:ext uri="{BB962C8B-B14F-4D97-AF65-F5344CB8AC3E}">
        <p14:creationId xmlns:p14="http://schemas.microsoft.com/office/powerpoint/2010/main" val="27830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30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0829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 “Sorting” Algorithm  </a:t>
            </a:r>
            <a:r>
              <a:rPr lang="en-US" b="1" dirty="0">
                <a:solidFill>
                  <a:srgbClr val="3366FF"/>
                </a:solidFill>
              </a:rPr>
              <a:t>Correct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Contradiction, Induction, or Loop invariants methods </a:t>
            </a:r>
            <a:r>
              <a:rPr lang="en-US" dirty="0">
                <a:solidFill>
                  <a:srgbClr val="7F7F7F"/>
                </a:solidFill>
              </a:rPr>
              <a:t>could be used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3366FF"/>
                </a:solidFill>
              </a:rPr>
              <a:t>prove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correctness: (see coming modules)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sz="1400" dirty="0"/>
          </a:p>
          <a:p>
            <a:r>
              <a:rPr lang="en-US" dirty="0"/>
              <a:t>First, what is the </a:t>
            </a:r>
            <a:r>
              <a:rPr lang="en-US" b="1" dirty="0">
                <a:solidFill>
                  <a:srgbClr val="3366FF"/>
                </a:solidFill>
              </a:rPr>
              <a:t>size of the input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/>
              <a:t>: length of the array, </a:t>
            </a:r>
            <a:r>
              <a:rPr lang="en-US" dirty="0" err="1"/>
              <a:t>i.e</a:t>
            </a:r>
            <a:r>
              <a:rPr lang="en-US" dirty="0"/>
              <a:t>, number of items in the array A (input is the array A)</a:t>
            </a:r>
          </a:p>
          <a:p>
            <a:r>
              <a:rPr lang="en-US" dirty="0"/>
              <a:t>Which “action/operation”?</a:t>
            </a:r>
          </a:p>
          <a:p>
            <a:pPr lvl="1"/>
            <a:r>
              <a:rPr lang="en-US" dirty="0"/>
              <a:t>Action/operation: </a:t>
            </a:r>
            <a:r>
              <a:rPr lang="en-US" dirty="0">
                <a:solidFill>
                  <a:srgbClr val="3366FF"/>
                </a:solidFill>
              </a:rPr>
              <a:t>addition</a:t>
            </a:r>
            <a:r>
              <a:rPr lang="en-US" dirty="0"/>
              <a:t> (j index update), </a:t>
            </a:r>
            <a:r>
              <a:rPr lang="en-US" dirty="0">
                <a:solidFill>
                  <a:srgbClr val="3366FF"/>
                </a:solidFill>
              </a:rPr>
              <a:t>swap</a:t>
            </a:r>
            <a:r>
              <a:rPr lang="en-US" dirty="0"/>
              <a:t>, or </a:t>
            </a:r>
            <a:r>
              <a:rPr lang="en-US" dirty="0">
                <a:solidFill>
                  <a:srgbClr val="3366FF"/>
                </a:solidFill>
              </a:rPr>
              <a:t>comparison</a:t>
            </a:r>
            <a:r>
              <a:rPr lang="en-US" dirty="0"/>
              <a:t>.  Comparison seems more appropriate (comparison of index for the number of loop and </a:t>
            </a:r>
            <a:r>
              <a:rPr lang="en-US" dirty="0" err="1"/>
              <a:t>comparision</a:t>
            </a:r>
            <a:r>
              <a:rPr lang="en-US" dirty="0"/>
              <a:t> to determine the minimum)</a:t>
            </a:r>
          </a:p>
          <a:p>
            <a:r>
              <a:rPr lang="en-US" dirty="0"/>
              <a:t>Let us count the number of comparisons and express them as a function of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</a:t>
            </a:r>
            <a:r>
              <a:rPr lang="en-US" b="1" dirty="0">
                <a:solidFill>
                  <a:srgbClr val="3366FF"/>
                </a:solidFill>
              </a:rPr>
              <a:t>comparisons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240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399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6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494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907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01626"/>
              </p:ext>
            </p:extLst>
          </p:nvPr>
        </p:nvGraphicFramePr>
        <p:xfrm>
          <a:off x="3313727" y="3865565"/>
          <a:ext cx="5794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3" imgW="368300" imgH="533400" progId="Equation.3">
                  <p:embed/>
                </p:oleObj>
              </mc:Choice>
              <mc:Fallback>
                <p:oleObj name="Equation" r:id="rId3" imgW="3683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3727" y="3865565"/>
                        <a:ext cx="57943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32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0986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399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66014"/>
              </p:ext>
            </p:extLst>
          </p:nvPr>
        </p:nvGraphicFramePr>
        <p:xfrm>
          <a:off x="3290888" y="3865565"/>
          <a:ext cx="13192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3" imgW="838200" imgH="533400" progId="Equation.3">
                  <p:embed/>
                </p:oleObj>
              </mc:Choice>
              <mc:Fallback>
                <p:oleObj name="Equation" r:id="rId3" imgW="8382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0888" y="3865565"/>
                        <a:ext cx="131921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47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00755"/>
              </p:ext>
            </p:extLst>
          </p:nvPr>
        </p:nvGraphicFramePr>
        <p:xfrm>
          <a:off x="3341688" y="3884614"/>
          <a:ext cx="22590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3" imgW="1435100" imgH="508000" progId="Equation.3">
                  <p:embed/>
                </p:oleObj>
              </mc:Choice>
              <mc:Fallback>
                <p:oleObj name="Equation" r:id="rId3" imgW="14351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1688" y="3884614"/>
                        <a:ext cx="225901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119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23442"/>
              </p:ext>
            </p:extLst>
          </p:nvPr>
        </p:nvGraphicFramePr>
        <p:xfrm>
          <a:off x="3328988" y="3884614"/>
          <a:ext cx="3479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2209800" imgH="508000" progId="Equation.3">
                  <p:embed/>
                </p:oleObj>
              </mc:Choice>
              <mc:Fallback>
                <p:oleObj name="Equation" r:id="rId3" imgW="22098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8988" y="3884614"/>
                        <a:ext cx="3479800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77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240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653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90816"/>
              </p:ext>
            </p:extLst>
          </p:nvPr>
        </p:nvGraphicFramePr>
        <p:xfrm>
          <a:off x="3354389" y="3886201"/>
          <a:ext cx="4899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4389" y="3886201"/>
                        <a:ext cx="48990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134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80854"/>
              </p:ext>
            </p:extLst>
          </p:nvPr>
        </p:nvGraphicFramePr>
        <p:xfrm>
          <a:off x="3343275" y="3886201"/>
          <a:ext cx="4897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275" y="3886201"/>
                        <a:ext cx="48974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249629"/>
              </p:ext>
            </p:extLst>
          </p:nvPr>
        </p:nvGraphicFramePr>
        <p:xfrm>
          <a:off x="3003551" y="5264151"/>
          <a:ext cx="6000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Equation" r:id="rId5" imgW="381000" imgH="533400" progId="Equation.3">
                  <p:embed/>
                </p:oleObj>
              </mc:Choice>
              <mc:Fallback>
                <p:oleObj name="Equation" r:id="rId5" imgW="381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3551" y="5264151"/>
                        <a:ext cx="600075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6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What</a:t>
            </a:r>
            <a:r>
              <a:rPr lang="en-US" dirty="0">
                <a:latin typeface="+mn-lt"/>
              </a:rPr>
              <a:t> Is an Algorithm?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400" dirty="0"/>
              <a:t>Textbook: “An </a:t>
            </a:r>
            <a:r>
              <a:rPr lang="en-US" sz="2400" b="1" i="1" dirty="0">
                <a:solidFill>
                  <a:srgbClr val="3366FF"/>
                </a:solidFill>
              </a:rPr>
              <a:t>Algorithm</a:t>
            </a:r>
            <a:r>
              <a:rPr lang="en-US" sz="2400" b="1" i="1" dirty="0"/>
              <a:t> </a:t>
            </a:r>
            <a:r>
              <a:rPr lang="en-US" sz="2400" dirty="0"/>
              <a:t>is any well-defined computational procedure that takes some value, or set of values, as </a:t>
            </a:r>
            <a:r>
              <a:rPr lang="en-US" sz="2400" b="1" i="1" dirty="0">
                <a:solidFill>
                  <a:srgbClr val="3366FF"/>
                </a:solidFill>
              </a:rPr>
              <a:t>input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/>
              <a:t>and produces some value, or set of values, as </a:t>
            </a:r>
            <a:r>
              <a:rPr lang="en-US" sz="2400" b="1" i="1" dirty="0">
                <a:solidFill>
                  <a:srgbClr val="3366FF"/>
                </a:solidFill>
              </a:rPr>
              <a:t>output</a:t>
            </a:r>
            <a:r>
              <a:rPr lang="en-US" sz="2400" dirty="0"/>
              <a:t>.”  </a:t>
            </a:r>
          </a:p>
          <a:p>
            <a:r>
              <a:rPr lang="en-US" sz="2400" dirty="0"/>
              <a:t>An algorithm solves a well-specified </a:t>
            </a:r>
            <a:r>
              <a:rPr lang="en-US" sz="2400" b="1" dirty="0">
                <a:solidFill>
                  <a:srgbClr val="3366FF"/>
                </a:solidFill>
              </a:rPr>
              <a:t>computational problem</a:t>
            </a:r>
            <a:r>
              <a:rPr lang="en-US" sz="2400" dirty="0"/>
              <a:t>.”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 of computation problems</a:t>
            </a:r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Example 1 of a problem</a:t>
            </a:r>
            <a:r>
              <a:rPr lang="en-US" sz="2100" dirty="0"/>
              <a:t>: </a:t>
            </a:r>
            <a:r>
              <a:rPr lang="en-US" sz="2100" b="1" dirty="0"/>
              <a:t>find the smallest number </a:t>
            </a:r>
          </a:p>
          <a:p>
            <a:pPr lvl="2"/>
            <a:r>
              <a:rPr lang="en-US" sz="1950" b="1" dirty="0"/>
              <a:t>Input</a:t>
            </a:r>
            <a:r>
              <a:rPr lang="en-US" sz="1950" dirty="0"/>
              <a:t>: a sequence of </a:t>
            </a:r>
            <a:r>
              <a:rPr lang="en-US" sz="1950" b="1" i="1" dirty="0"/>
              <a:t>n</a:t>
            </a:r>
            <a:r>
              <a:rPr lang="en-US" sz="1950" dirty="0"/>
              <a:t> numbers (a</a:t>
            </a:r>
            <a:r>
              <a:rPr lang="en-US" sz="1950" baseline="-25000" dirty="0"/>
              <a:t>1</a:t>
            </a:r>
            <a:r>
              <a:rPr lang="en-US" sz="1950" dirty="0"/>
              <a:t>, a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a</a:t>
            </a:r>
            <a:r>
              <a:rPr lang="en-US" sz="1950" baseline="-25000" dirty="0"/>
              <a:t>n</a:t>
            </a:r>
            <a:r>
              <a:rPr lang="en-US" sz="1950" dirty="0"/>
              <a:t>)</a:t>
            </a:r>
          </a:p>
          <a:p>
            <a:pPr lvl="2"/>
            <a:r>
              <a:rPr lang="en-US" sz="1950" b="1" dirty="0"/>
              <a:t>Output:  </a:t>
            </a:r>
            <a:r>
              <a:rPr lang="en-US" sz="1950" dirty="0"/>
              <a:t>a number </a:t>
            </a:r>
            <a:r>
              <a:rPr lang="en-US" sz="1950" b="1" i="1" dirty="0"/>
              <a:t>a </a:t>
            </a:r>
            <a:r>
              <a:rPr lang="en-US" sz="1950" dirty="0"/>
              <a:t>in</a:t>
            </a:r>
            <a:r>
              <a:rPr lang="en-US" sz="1950" b="1" i="1" dirty="0"/>
              <a:t> </a:t>
            </a:r>
            <a:r>
              <a:rPr lang="en-US" sz="1950" dirty="0"/>
              <a:t>(a</a:t>
            </a:r>
            <a:r>
              <a:rPr lang="en-US" sz="1950" baseline="-25000" dirty="0"/>
              <a:t>1</a:t>
            </a:r>
            <a:r>
              <a:rPr lang="en-US" sz="1950" dirty="0"/>
              <a:t>, a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a</a:t>
            </a:r>
            <a:r>
              <a:rPr lang="en-US" sz="1950" baseline="-25000" dirty="0"/>
              <a:t>n</a:t>
            </a:r>
            <a:r>
              <a:rPr lang="en-US" sz="1950" dirty="0"/>
              <a:t>) such that a ≤ </a:t>
            </a:r>
            <a:r>
              <a:rPr lang="en-US" sz="1950" dirty="0" err="1"/>
              <a:t>a</a:t>
            </a:r>
            <a:r>
              <a:rPr lang="en-US" sz="1950" baseline="-25000" dirty="0" err="1"/>
              <a:t>i</a:t>
            </a:r>
            <a:r>
              <a:rPr lang="en-US" sz="1950" dirty="0"/>
              <a:t> (for all integers </a:t>
            </a:r>
            <a:r>
              <a:rPr lang="en-US" sz="1950" b="1" i="1" dirty="0" err="1"/>
              <a:t>i</a:t>
            </a:r>
            <a:r>
              <a:rPr lang="en-US" sz="1950" dirty="0"/>
              <a:t> from 1 to </a:t>
            </a:r>
            <a:r>
              <a:rPr lang="en-US" sz="1950" b="1" i="1" dirty="0"/>
              <a:t>n</a:t>
            </a:r>
            <a:r>
              <a:rPr lang="en-US" sz="1950" dirty="0"/>
              <a:t>)</a:t>
            </a:r>
            <a:r>
              <a:rPr lang="en-US" sz="1950" b="1" dirty="0"/>
              <a:t> </a:t>
            </a:r>
          </a:p>
          <a:p>
            <a:pPr lvl="2"/>
            <a:endParaRPr lang="en-US" sz="1950" b="1" dirty="0"/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Example II of a problem</a:t>
            </a:r>
            <a:r>
              <a:rPr lang="en-US" sz="2100" dirty="0"/>
              <a:t>: the </a:t>
            </a:r>
            <a:r>
              <a:rPr lang="en-US" sz="2100" b="1" dirty="0"/>
              <a:t>sorting problem</a:t>
            </a:r>
          </a:p>
          <a:p>
            <a:pPr lvl="2"/>
            <a:r>
              <a:rPr lang="en-US" sz="1950" b="1" dirty="0"/>
              <a:t>Input</a:t>
            </a:r>
            <a:r>
              <a:rPr lang="en-US" sz="1950" dirty="0"/>
              <a:t>: a sequence of </a:t>
            </a:r>
            <a:r>
              <a:rPr lang="en-US" sz="1950" b="1" i="1" dirty="0"/>
              <a:t>n</a:t>
            </a:r>
            <a:r>
              <a:rPr lang="en-US" sz="1950" dirty="0"/>
              <a:t> numbers (a</a:t>
            </a:r>
            <a:r>
              <a:rPr lang="en-US" sz="1950" baseline="-25000" dirty="0"/>
              <a:t>1</a:t>
            </a:r>
            <a:r>
              <a:rPr lang="en-US" sz="1950" dirty="0"/>
              <a:t>, a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a</a:t>
            </a:r>
            <a:r>
              <a:rPr lang="en-US" sz="1950" baseline="-25000" dirty="0"/>
              <a:t>n</a:t>
            </a:r>
            <a:r>
              <a:rPr lang="en-US" sz="1950" dirty="0"/>
              <a:t>)</a:t>
            </a:r>
          </a:p>
          <a:p>
            <a:pPr lvl="2"/>
            <a:r>
              <a:rPr lang="en-US" sz="1950" b="1" dirty="0"/>
              <a:t>Output</a:t>
            </a:r>
            <a:r>
              <a:rPr lang="en-US" sz="1950" dirty="0"/>
              <a:t>:   A permutation (reordering) (a’</a:t>
            </a:r>
            <a:r>
              <a:rPr lang="en-US" sz="1950" baseline="-25000" dirty="0"/>
              <a:t>1</a:t>
            </a:r>
            <a:r>
              <a:rPr lang="en-US" sz="1950" dirty="0"/>
              <a:t>, a’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</a:t>
            </a:r>
            <a:r>
              <a:rPr lang="en-US" sz="1950" dirty="0" err="1"/>
              <a:t>a’</a:t>
            </a:r>
            <a:r>
              <a:rPr lang="en-US" sz="1950" baseline="-25000" dirty="0" err="1"/>
              <a:t>n</a:t>
            </a:r>
            <a:r>
              <a:rPr lang="en-US" sz="1950" dirty="0"/>
              <a:t>) of the input sequence such that  a’</a:t>
            </a:r>
            <a:r>
              <a:rPr lang="en-US" sz="1950" baseline="-25000" dirty="0"/>
              <a:t>1</a:t>
            </a:r>
            <a:r>
              <a:rPr lang="en-US" sz="1950" dirty="0"/>
              <a:t>≤ a’</a:t>
            </a:r>
            <a:r>
              <a:rPr lang="en-US" sz="1950" baseline="-25000" dirty="0"/>
              <a:t>2 </a:t>
            </a:r>
            <a:r>
              <a:rPr lang="en-US" sz="1950" dirty="0"/>
              <a:t>≤ </a:t>
            </a:r>
            <a:r>
              <a:rPr lang="mr-IN" sz="1950" dirty="0"/>
              <a:t>…</a:t>
            </a:r>
            <a:r>
              <a:rPr lang="en-US" sz="1950" dirty="0"/>
              <a:t> a’</a:t>
            </a:r>
            <a:r>
              <a:rPr lang="en-US" sz="1950" baseline="-25000" dirty="0"/>
              <a:t>n-1 </a:t>
            </a:r>
            <a:r>
              <a:rPr lang="en-US" sz="1950" dirty="0"/>
              <a:t>≤  </a:t>
            </a:r>
            <a:r>
              <a:rPr lang="en-US" sz="1950" dirty="0" err="1"/>
              <a:t>a’</a:t>
            </a:r>
            <a:r>
              <a:rPr lang="en-US" sz="1950" baseline="-25000" dirty="0" err="1"/>
              <a:t>n</a:t>
            </a:r>
            <a:r>
              <a:rPr lang="en-US" sz="1950" dirty="0"/>
              <a:t> </a:t>
            </a:r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28650"/>
              </p:ext>
            </p:extLst>
          </p:nvPr>
        </p:nvGraphicFramePr>
        <p:xfrm>
          <a:off x="3343275" y="3886201"/>
          <a:ext cx="4897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275" y="3886201"/>
                        <a:ext cx="48974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390856"/>
              </p:ext>
            </p:extLst>
          </p:nvPr>
        </p:nvGraphicFramePr>
        <p:xfrm>
          <a:off x="3040063" y="5289551"/>
          <a:ext cx="13017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5" imgW="825500" imgH="533400" progId="Equation.3">
                  <p:embed/>
                </p:oleObj>
              </mc:Choice>
              <mc:Fallback>
                <p:oleObj name="Equation" r:id="rId5" imgW="8255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0063" y="5289551"/>
                        <a:ext cx="1301750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47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240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653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99963"/>
              </p:ext>
            </p:extLst>
          </p:nvPr>
        </p:nvGraphicFramePr>
        <p:xfrm>
          <a:off x="3328990" y="3886201"/>
          <a:ext cx="4899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8990" y="3886201"/>
                        <a:ext cx="48990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23540"/>
              </p:ext>
            </p:extLst>
          </p:nvPr>
        </p:nvGraphicFramePr>
        <p:xfrm>
          <a:off x="2995615" y="5264151"/>
          <a:ext cx="22812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5" imgW="1447800" imgH="533400" progId="Equation.3">
                  <p:embed/>
                </p:oleObj>
              </mc:Choice>
              <mc:Fallback>
                <p:oleObj name="Equation" r:id="rId5" imgW="1447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5615" y="5264151"/>
                        <a:ext cx="2281237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091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113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526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3413"/>
              </p:ext>
            </p:extLst>
          </p:nvPr>
        </p:nvGraphicFramePr>
        <p:xfrm>
          <a:off x="3330575" y="3886201"/>
          <a:ext cx="4897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0575" y="3886201"/>
                        <a:ext cx="48974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15256"/>
              </p:ext>
            </p:extLst>
          </p:nvPr>
        </p:nvGraphicFramePr>
        <p:xfrm>
          <a:off x="3041370" y="5245101"/>
          <a:ext cx="3382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5" imgW="2146300" imgH="508000" progId="Equation.3">
                  <p:embed/>
                </p:oleObj>
              </mc:Choice>
              <mc:Fallback>
                <p:oleObj name="Equation" r:id="rId5" imgW="2146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1370" y="5245101"/>
                        <a:ext cx="338296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929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07690"/>
              </p:ext>
            </p:extLst>
          </p:nvPr>
        </p:nvGraphicFramePr>
        <p:xfrm>
          <a:off x="3281363" y="3865565"/>
          <a:ext cx="1998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3" imgW="1270000" imgH="533400" progId="Equation.3">
                  <p:embed/>
                </p:oleObj>
              </mc:Choice>
              <mc:Fallback>
                <p:oleObj name="Equation" r:id="rId3" imgW="1270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1363" y="3865565"/>
                        <a:ext cx="199866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89907"/>
              </p:ext>
            </p:extLst>
          </p:nvPr>
        </p:nvGraphicFramePr>
        <p:xfrm>
          <a:off x="3049798" y="5295901"/>
          <a:ext cx="3382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5" imgW="2146300" imgH="508000" progId="Equation.3">
                  <p:embed/>
                </p:oleObj>
              </mc:Choice>
              <mc:Fallback>
                <p:oleObj name="Equation" r:id="rId5" imgW="2146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9798" y="5295901"/>
                        <a:ext cx="338296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748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3"/>
            <a:ext cx="8229600" cy="5431507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52552"/>
              </p:ext>
            </p:extLst>
          </p:nvPr>
        </p:nvGraphicFramePr>
        <p:xfrm>
          <a:off x="3319463" y="3865565"/>
          <a:ext cx="1998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3" imgW="1270000" imgH="533400" progId="Equation.3">
                  <p:embed/>
                </p:oleObj>
              </mc:Choice>
              <mc:Fallback>
                <p:oleObj name="Equation" r:id="rId3" imgW="1270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9463" y="3865565"/>
                        <a:ext cx="199866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33364"/>
              </p:ext>
            </p:extLst>
          </p:nvPr>
        </p:nvGraphicFramePr>
        <p:xfrm>
          <a:off x="2998788" y="5314951"/>
          <a:ext cx="17399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5" imgW="1104900" imgH="533400" progId="Equation.3">
                  <p:embed/>
                </p:oleObj>
              </mc:Choice>
              <mc:Fallback>
                <p:oleObj name="Equation" r:id="rId5" imgW="11049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8788" y="5314951"/>
                        <a:ext cx="1739900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789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(3/3)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</a:t>
            </a:r>
            <a:r>
              <a:rPr lang="en-US" b="1" dirty="0">
                <a:solidFill>
                  <a:srgbClr val="3366FF"/>
                </a:solidFill>
              </a:rPr>
              <a:t>sum up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the number f(n)of comparisons and express them as a function of n. This number f(n) is equal to the </a:t>
            </a:r>
            <a:r>
              <a:rPr lang="en-US" b="1" dirty="0">
                <a:solidFill>
                  <a:srgbClr val="3366FF"/>
                </a:solidFill>
              </a:rPr>
              <a:t>sum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/>
              <a:t>:  number of comparisons performed by the </a:t>
            </a:r>
            <a:r>
              <a:rPr lang="en-US" b="1" dirty="0">
                <a:solidFill>
                  <a:srgbClr val="3366FF"/>
                </a:solidFill>
              </a:rPr>
              <a:t>outer</a:t>
            </a:r>
            <a:r>
              <a:rPr lang="en-US" dirty="0"/>
              <a:t> loop (for j =1 ..).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1/2n</a:t>
            </a:r>
            <a:r>
              <a:rPr lang="en-US" b="1" baseline="30000" dirty="0">
                <a:solidFill>
                  <a:srgbClr val="3366FF"/>
                </a:solidFill>
              </a:rPr>
              <a:t>2 </a:t>
            </a:r>
            <a:r>
              <a:rPr lang="en-US" b="1" dirty="0">
                <a:solidFill>
                  <a:srgbClr val="3366FF"/>
                </a:solidFill>
              </a:rPr>
              <a:t>+ 1/2n - 1</a:t>
            </a:r>
            <a:r>
              <a:rPr lang="en-US" dirty="0"/>
              <a:t>:   number of comparisons performed by the </a:t>
            </a:r>
            <a:r>
              <a:rPr lang="en-US" b="1" dirty="0">
                <a:solidFill>
                  <a:srgbClr val="3366FF"/>
                </a:solidFill>
              </a:rPr>
              <a:t>inner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loop (for i = (j+1) ..)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1/2n</a:t>
            </a:r>
            <a:r>
              <a:rPr lang="en-US" b="1" baseline="30000" dirty="0">
                <a:solidFill>
                  <a:srgbClr val="3366FF"/>
                </a:solidFill>
              </a:rPr>
              <a:t>2  </a:t>
            </a:r>
            <a:r>
              <a:rPr lang="en-US" b="1" dirty="0">
                <a:solidFill>
                  <a:srgbClr val="3366FF"/>
                </a:solidFill>
              </a:rPr>
              <a:t>- 1/2n</a:t>
            </a:r>
            <a:r>
              <a:rPr lang="en-US" dirty="0"/>
              <a:t>:   number of comparisons performed  in the body of the </a:t>
            </a:r>
            <a:r>
              <a:rPr lang="en-US" b="1" dirty="0">
                <a:solidFill>
                  <a:srgbClr val="3366FF"/>
                </a:solidFill>
              </a:rPr>
              <a:t>inner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r>
              <a:rPr lang="en-US" b="1" dirty="0">
                <a:solidFill>
                  <a:srgbClr val="3366FF"/>
                </a:solidFill>
              </a:rPr>
              <a:t>Conclusion</a:t>
            </a:r>
            <a:r>
              <a:rPr lang="en-US" dirty="0"/>
              <a:t>. The total number of comparisons is </a:t>
            </a:r>
            <a:r>
              <a:rPr lang="en-US" b="1">
                <a:solidFill>
                  <a:srgbClr val="3366FF"/>
                </a:solidFill>
              </a:rPr>
              <a:t>n</a:t>
            </a:r>
            <a:r>
              <a:rPr lang="en-US" b="1" baseline="30000">
                <a:solidFill>
                  <a:srgbClr val="3366FF"/>
                </a:solidFill>
              </a:rPr>
              <a:t>2</a:t>
            </a:r>
            <a:r>
              <a:rPr lang="en-US" b="1">
                <a:solidFill>
                  <a:srgbClr val="3366FF"/>
                </a:solidFill>
              </a:rPr>
              <a:t> + n - </a:t>
            </a:r>
            <a:r>
              <a:rPr lang="en-US" b="1" dirty="0">
                <a:solidFill>
                  <a:srgbClr val="3366FF"/>
                </a:solidFill>
              </a:rPr>
              <a:t>1 </a:t>
            </a:r>
            <a:r>
              <a:rPr lang="mr-IN" b="1" dirty="0">
                <a:solidFill>
                  <a:srgbClr val="3366FF"/>
                </a:solidFill>
              </a:rPr>
              <a:t>…</a:t>
            </a:r>
            <a:endParaRPr lang="en-US" b="1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us reflect on this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rgbClr val="3366FF"/>
                </a:solidFill>
              </a:rPr>
              <a:t>What if we included the swap operations in the count? </a:t>
            </a:r>
          </a:p>
          <a:p>
            <a:r>
              <a:rPr lang="en-US" dirty="0">
                <a:solidFill>
                  <a:schemeClr val="tx1"/>
                </a:solidFill>
              </a:rPr>
              <a:t>We would get something like </a:t>
            </a:r>
            <a:r>
              <a:rPr lang="en-US" b="1" dirty="0">
                <a:solidFill>
                  <a:srgbClr val="3366FF"/>
                </a:solidFill>
              </a:rPr>
              <a:t>an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+ </a:t>
            </a:r>
            <a:r>
              <a:rPr lang="en-US" b="1" dirty="0" err="1">
                <a:solidFill>
                  <a:srgbClr val="3366FF"/>
                </a:solidFill>
              </a:rPr>
              <a:t>bn</a:t>
            </a:r>
            <a:r>
              <a:rPr lang="en-US" b="1" dirty="0">
                <a:solidFill>
                  <a:srgbClr val="3366FF"/>
                </a:solidFill>
              </a:rPr>
              <a:t> + c</a:t>
            </a:r>
            <a:r>
              <a:rPr lang="en-US" dirty="0">
                <a:solidFill>
                  <a:schemeClr val="tx1"/>
                </a:solidFill>
              </a:rPr>
              <a:t>. The coefficients a, b, and c are not critical because they are </a:t>
            </a:r>
            <a:r>
              <a:rPr lang="en-US" b="1" dirty="0">
                <a:solidFill>
                  <a:srgbClr val="3366FF"/>
                </a:solidFill>
              </a:rPr>
              <a:t>independent from</a:t>
            </a:r>
            <a:r>
              <a:rPr lang="en-US" dirty="0">
                <a:solidFill>
                  <a:schemeClr val="tx1"/>
                </a:solidFill>
              </a:rPr>
              <a:t> the input size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:  if 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increases, </a:t>
            </a:r>
            <a:r>
              <a:rPr lang="en-US" b="1" i="1" dirty="0">
                <a:solidFill>
                  <a:schemeClr val="tx1"/>
                </a:solidFill>
              </a:rPr>
              <a:t>a, b,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do NOT!</a:t>
            </a:r>
          </a:p>
          <a:p>
            <a:r>
              <a:rPr lang="en-US" dirty="0">
                <a:solidFill>
                  <a:schemeClr val="tx1"/>
                </a:solidFill>
              </a:rPr>
              <a:t>What really matters is that time complexity will “grow” as </a:t>
            </a:r>
            <a:r>
              <a:rPr lang="en-US" sz="3200" b="1" dirty="0">
                <a:solidFill>
                  <a:srgbClr val="3366FF"/>
                </a:solidFill>
              </a:rPr>
              <a:t>n</a:t>
            </a:r>
            <a:r>
              <a:rPr lang="en-US" sz="3200" b="1" baseline="30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95848" y="1505023"/>
            <a:ext cx="30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1663700" y="3530601"/>
            <a:ext cx="647700" cy="8001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Space Complexity </a:t>
            </a:r>
            <a:r>
              <a:rPr lang="en-US" dirty="0"/>
              <a:t>of  “Sorting”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unit of space?</a:t>
            </a:r>
          </a:p>
          <a:p>
            <a:pPr lvl="1"/>
            <a:r>
              <a:rPr lang="en-US" sz="1250" dirty="0">
                <a:solidFill>
                  <a:schemeClr val="bg1">
                    <a:lumMod val="50000"/>
                  </a:schemeClr>
                </a:solidFill>
              </a:rPr>
              <a:t>Space for one item in the array or a variable (</a:t>
            </a:r>
            <a:r>
              <a:rPr lang="en-US" sz="125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50" dirty="0">
                <a:solidFill>
                  <a:schemeClr val="bg1">
                    <a:lumMod val="50000"/>
                  </a:schemeClr>
                </a:solidFill>
              </a:rPr>
              <a:t>, j, and buffer)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size of the input is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tx1"/>
                </a:solidFill>
              </a:rPr>
              <a:t>items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 in the array)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count and express this amount of space as a function of the </a:t>
            </a:r>
            <a:r>
              <a:rPr lang="en-US" sz="1550" i="1" dirty="0">
                <a:solidFill>
                  <a:schemeClr val="bg1">
                    <a:lumMod val="50000"/>
                  </a:schemeClr>
                </a:solidFill>
              </a:rPr>
              <a:t>size of the input</a:t>
            </a:r>
            <a:r>
              <a:rPr lang="en-US" sz="155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array requires n items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There are three variables: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 j,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and buffer.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 total, this algorithm requires </a:t>
            </a:r>
            <a:r>
              <a:rPr lang="en-US" b="1" dirty="0">
                <a:solidFill>
                  <a:srgbClr val="3366FF"/>
                </a:solidFill>
              </a:rPr>
              <a:t>n + 3 space units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Let us reflect on this</a:t>
            </a:r>
            <a:r>
              <a:rPr lang="en-US" b="1" dirty="0">
                <a:solidFill>
                  <a:schemeClr val="tx1"/>
                </a:solidFill>
              </a:rPr>
              <a:t>:  </a:t>
            </a:r>
            <a:r>
              <a:rPr lang="en-US" b="1" dirty="0">
                <a:solidFill>
                  <a:srgbClr val="3366FF"/>
                </a:solidFill>
              </a:rPr>
              <a:t>What if we included the size to store the algorithm itself or use bytes as units? </a:t>
            </a:r>
          </a:p>
          <a:p>
            <a:r>
              <a:rPr lang="en-US" dirty="0">
                <a:solidFill>
                  <a:schemeClr val="tx1"/>
                </a:solidFill>
              </a:rPr>
              <a:t>We would get something like </a:t>
            </a:r>
            <a:r>
              <a:rPr lang="en-US" b="1" dirty="0">
                <a:solidFill>
                  <a:srgbClr val="3366FF"/>
                </a:solidFill>
              </a:rPr>
              <a:t>an + b</a:t>
            </a:r>
            <a:r>
              <a:rPr lang="en-US" dirty="0">
                <a:solidFill>
                  <a:schemeClr val="tx1"/>
                </a:solidFill>
              </a:rPr>
              <a:t>. The constants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 are not critical because they are </a:t>
            </a:r>
            <a:r>
              <a:rPr lang="en-US" b="1" dirty="0">
                <a:solidFill>
                  <a:srgbClr val="3366FF"/>
                </a:solidFill>
              </a:rPr>
              <a:t>independent from</a:t>
            </a:r>
            <a:r>
              <a:rPr lang="en-US" dirty="0">
                <a:solidFill>
                  <a:schemeClr val="tx1"/>
                </a:solidFill>
              </a:rPr>
              <a:t> the input size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:  if 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increases,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do NOT!</a:t>
            </a:r>
          </a:p>
          <a:p>
            <a:r>
              <a:rPr lang="en-US" dirty="0">
                <a:solidFill>
                  <a:schemeClr val="tx1"/>
                </a:solidFill>
              </a:rPr>
              <a:t>What really matters is that space complexity will “grow” as </a:t>
            </a:r>
            <a:r>
              <a:rPr lang="en-US" sz="3200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1083" y="381510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n </a:t>
            </a:r>
            <a:r>
              <a:rPr lang="en-US" b="1" dirty="0">
                <a:solidFill>
                  <a:srgbClr val="3366FF"/>
                </a:solidFill>
              </a:rPr>
              <a:t>space units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037" y="4082973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3</a:t>
            </a:r>
            <a:r>
              <a:rPr lang="en-US" b="1" dirty="0">
                <a:solidFill>
                  <a:srgbClr val="3366FF"/>
                </a:solidFill>
              </a:rPr>
              <a:t> space units</a:t>
            </a:r>
          </a:p>
        </p:txBody>
      </p:sp>
    </p:spTree>
    <p:extLst>
      <p:ext uri="{BB962C8B-B14F-4D97-AF65-F5344CB8AC3E}">
        <p14:creationId xmlns:p14="http://schemas.microsoft.com/office/powerpoint/2010/main" val="27018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average, and worst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600201"/>
            <a:ext cx="6215544" cy="452596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charset="0"/>
              </a:rPr>
              <a:t>Learn about </a:t>
            </a:r>
            <a:r>
              <a:rPr lang="en-US" b="1" dirty="0">
                <a:latin typeface="Times New Roman" charset="0"/>
              </a:rPr>
              <a:t>how </a:t>
            </a:r>
            <a:r>
              <a:rPr lang="en-US" dirty="0">
                <a:latin typeface="Times New Roman" charset="0"/>
              </a:rPr>
              <a:t>the problem instance can impact time and/or space complexity</a:t>
            </a:r>
          </a:p>
          <a:p>
            <a:r>
              <a:rPr lang="en-US" dirty="0">
                <a:latin typeface="Times New Roman" charset="0"/>
              </a:rPr>
              <a:t>Illustrate the impact using as example an algorithm:  </a:t>
            </a:r>
            <a:r>
              <a:rPr lang="en-US" b="1" i="1" dirty="0" err="1">
                <a:solidFill>
                  <a:srgbClr val="3366FF"/>
                </a:solidFill>
                <a:latin typeface="Times New Roman" charset="0"/>
              </a:rPr>
              <a:t>findElement</a:t>
            </a:r>
            <a:r>
              <a:rPr lang="en-US" b="1" i="1" dirty="0">
                <a:solidFill>
                  <a:srgbClr val="3366FF"/>
                </a:solidFill>
                <a:latin typeface="Times New Roman" charset="0"/>
              </a:rPr>
              <a:t>(e, A)</a:t>
            </a:r>
          </a:p>
          <a:p>
            <a:pPr lvl="1"/>
            <a:r>
              <a:rPr lang="en-US" dirty="0">
                <a:latin typeface="Times New Roman" charset="0"/>
              </a:rPr>
              <a:t>determine the time complexity in the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best</a:t>
            </a:r>
            <a:r>
              <a:rPr lang="en-US" dirty="0">
                <a:latin typeface="Times New Roman" charset="0"/>
              </a:rPr>
              <a:t> case</a:t>
            </a:r>
          </a:p>
          <a:p>
            <a:pPr lvl="1"/>
            <a:r>
              <a:rPr lang="en-US" dirty="0">
                <a:latin typeface="Times New Roman" charset="0"/>
              </a:rPr>
              <a:t>determine the time complexity in the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worst</a:t>
            </a:r>
            <a:r>
              <a:rPr lang="en-US" dirty="0">
                <a:latin typeface="Times New Roman" charset="0"/>
              </a:rPr>
              <a:t> case</a:t>
            </a:r>
          </a:p>
          <a:p>
            <a:pPr lvl="1"/>
            <a:r>
              <a:rPr lang="en-US" dirty="0">
                <a:latin typeface="Times New Roman" charset="0"/>
              </a:rPr>
              <a:t>determine the time complexity in the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average</a:t>
            </a:r>
            <a:r>
              <a:rPr lang="en-US" dirty="0">
                <a:latin typeface="Times New Roman" charset="0"/>
              </a:rPr>
              <a:t> case</a:t>
            </a:r>
          </a:p>
          <a:p>
            <a:pPr marL="308610" lvl="1" indent="0">
              <a:buNone/>
            </a:pPr>
            <a:r>
              <a:rPr lang="en-US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3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Algorithm to </a:t>
            </a:r>
            <a:r>
              <a:rPr lang="en-US" b="1" i="1" dirty="0">
                <a:latin typeface="+mn-lt"/>
              </a:rPr>
              <a:t>Find e in Sequence A</a:t>
            </a:r>
            <a:endParaRPr lang="en-US" i="1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2" y="935182"/>
            <a:ext cx="8193809" cy="4675911"/>
          </a:xfrm>
        </p:spPr>
        <p:txBody>
          <a:bodyPr/>
          <a:lstStyle/>
          <a:p>
            <a:r>
              <a:rPr lang="en-US" sz="2000" dirty="0">
                <a:solidFill>
                  <a:srgbClr val="3366FF"/>
                </a:solidFill>
              </a:rPr>
              <a:t>Problem</a:t>
            </a:r>
            <a:r>
              <a:rPr lang="en-US" sz="2000" dirty="0"/>
              <a:t>: </a:t>
            </a:r>
            <a:r>
              <a:rPr lang="en-US" sz="2000" b="1" dirty="0"/>
              <a:t>find the index of element e in sequence A</a:t>
            </a:r>
          </a:p>
          <a:p>
            <a:pPr lvl="2"/>
            <a:r>
              <a:rPr lang="en-US" sz="2000" b="1" dirty="0"/>
              <a:t>Input</a:t>
            </a:r>
            <a:r>
              <a:rPr lang="en-US" sz="2000" dirty="0"/>
              <a:t>: </a:t>
            </a:r>
          </a:p>
          <a:p>
            <a:pPr marL="1520190" lvl="3" indent="-457200">
              <a:buFont typeface="+mj-lt"/>
              <a:buAutoNum type="arabicPeriod"/>
            </a:pPr>
            <a:r>
              <a:rPr lang="en-US" sz="1850" dirty="0"/>
              <a:t>a number </a:t>
            </a:r>
            <a:r>
              <a:rPr lang="en-US" sz="1850" b="1" dirty="0">
                <a:solidFill>
                  <a:srgbClr val="3366FF"/>
                </a:solidFill>
              </a:rPr>
              <a:t>e</a:t>
            </a:r>
            <a:r>
              <a:rPr lang="en-US" sz="1850" dirty="0"/>
              <a:t>,</a:t>
            </a:r>
          </a:p>
          <a:p>
            <a:pPr marL="1520190" lvl="3" indent="-457200">
              <a:buFont typeface="+mj-lt"/>
              <a:buAutoNum type="arabicPeriod"/>
            </a:pPr>
            <a:r>
              <a:rPr lang="en-US" sz="2000" dirty="0"/>
              <a:t>a sequence  A of </a:t>
            </a:r>
            <a:r>
              <a:rPr lang="en-US" sz="2000" b="1" i="1" dirty="0"/>
              <a:t>n</a:t>
            </a:r>
            <a:r>
              <a:rPr lang="en-US" sz="2000" dirty="0"/>
              <a:t> positive numbers </a:t>
            </a:r>
            <a:r>
              <a:rPr lang="en-US" sz="2000" b="1" dirty="0">
                <a:solidFill>
                  <a:srgbClr val="3366FF"/>
                </a:solidFill>
              </a:rPr>
              <a:t>(a</a:t>
            </a:r>
            <a:r>
              <a:rPr lang="en-US" sz="2000" b="1" baseline="-25000" dirty="0">
                <a:solidFill>
                  <a:srgbClr val="3366FF"/>
                </a:solidFill>
              </a:rPr>
              <a:t>1</a:t>
            </a:r>
            <a:r>
              <a:rPr lang="en-US" sz="2000" b="1" dirty="0">
                <a:solidFill>
                  <a:srgbClr val="3366FF"/>
                </a:solidFill>
              </a:rPr>
              <a:t>, a</a:t>
            </a:r>
            <a:r>
              <a:rPr lang="en-US" sz="2000" b="1" baseline="-25000" dirty="0">
                <a:solidFill>
                  <a:srgbClr val="3366FF"/>
                </a:solidFill>
              </a:rPr>
              <a:t>2</a:t>
            </a:r>
            <a:r>
              <a:rPr lang="en-US" sz="2000" b="1" dirty="0">
                <a:solidFill>
                  <a:srgbClr val="3366FF"/>
                </a:solidFill>
              </a:rPr>
              <a:t>, </a:t>
            </a:r>
            <a:r>
              <a:rPr lang="mr-IN" sz="2000" b="1" dirty="0">
                <a:solidFill>
                  <a:srgbClr val="3366FF"/>
                </a:solidFill>
              </a:rPr>
              <a:t>…</a:t>
            </a:r>
            <a:r>
              <a:rPr lang="en-US" sz="2000" b="1" dirty="0">
                <a:solidFill>
                  <a:srgbClr val="3366FF"/>
                </a:solidFill>
              </a:rPr>
              <a:t>, a</a:t>
            </a:r>
            <a:r>
              <a:rPr lang="en-US" sz="2000" b="1" baseline="-25000" dirty="0">
                <a:solidFill>
                  <a:srgbClr val="3366FF"/>
                </a:solidFill>
              </a:rPr>
              <a:t>n</a:t>
            </a:r>
            <a:r>
              <a:rPr lang="en-US" sz="2000" b="1" dirty="0">
                <a:solidFill>
                  <a:srgbClr val="3366FF"/>
                </a:solidFill>
              </a:rPr>
              <a:t>)</a:t>
            </a:r>
          </a:p>
          <a:p>
            <a:pPr lvl="2"/>
            <a:r>
              <a:rPr lang="en-US" sz="2000" b="1" dirty="0"/>
              <a:t>Output: 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3366FF"/>
                </a:solidFill>
              </a:rPr>
              <a:t>smallest</a:t>
            </a:r>
            <a:r>
              <a:rPr lang="en-US" sz="2000" dirty="0"/>
              <a:t> index </a:t>
            </a:r>
            <a:r>
              <a:rPr lang="en-US" sz="2000" b="1" dirty="0" err="1">
                <a:solidFill>
                  <a:srgbClr val="3366FF"/>
                </a:solidFill>
              </a:rPr>
              <a:t>i</a:t>
            </a:r>
            <a:r>
              <a:rPr lang="en-US" sz="2000" dirty="0"/>
              <a:t> such that </a:t>
            </a:r>
            <a:r>
              <a:rPr lang="en-US" sz="2000" b="1" dirty="0"/>
              <a:t>e = </a:t>
            </a:r>
            <a:r>
              <a:rPr lang="en-US" sz="2000" b="1" dirty="0" err="1"/>
              <a:t>a</a:t>
            </a:r>
            <a:r>
              <a:rPr lang="en-US" sz="2000" b="1" baseline="-25000" dirty="0" err="1"/>
              <a:t>i</a:t>
            </a:r>
            <a:r>
              <a:rPr lang="en-US" sz="2000" b="1" dirty="0"/>
              <a:t> 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3366FF"/>
                </a:solidFill>
              </a:rPr>
              <a:t>-1</a:t>
            </a:r>
            <a:r>
              <a:rPr lang="en-US" sz="2000" dirty="0"/>
              <a:t> in e not in A</a:t>
            </a:r>
          </a:p>
          <a:p>
            <a:pPr lvl="1"/>
            <a:r>
              <a:rPr lang="en-US" sz="2150" dirty="0"/>
              <a:t>A </a:t>
            </a:r>
            <a:r>
              <a:rPr lang="en-US" sz="2150" dirty="0">
                <a:solidFill>
                  <a:srgbClr val="3366FF"/>
                </a:solidFill>
              </a:rPr>
              <a:t>(</a:t>
            </a:r>
            <a:r>
              <a:rPr lang="en-US" sz="2150" dirty="0" err="1">
                <a:solidFill>
                  <a:srgbClr val="3366FF"/>
                </a:solidFill>
              </a:rPr>
              <a:t>e,sequence</a:t>
            </a:r>
            <a:r>
              <a:rPr lang="en-US" sz="2150" dirty="0">
                <a:solidFill>
                  <a:srgbClr val="3366FF"/>
                </a:solidFill>
              </a:rPr>
              <a:t>) </a:t>
            </a:r>
            <a:r>
              <a:rPr lang="en-US" sz="2150" dirty="0"/>
              <a:t>input is called an </a:t>
            </a:r>
            <a:r>
              <a:rPr lang="en-US" sz="2150" b="1" dirty="0">
                <a:solidFill>
                  <a:srgbClr val="3366FF"/>
                </a:solidFill>
              </a:rPr>
              <a:t>instance</a:t>
            </a:r>
            <a:r>
              <a:rPr lang="en-US" sz="2150" dirty="0">
                <a:solidFill>
                  <a:srgbClr val="3366FF"/>
                </a:solidFill>
              </a:rPr>
              <a:t> </a:t>
            </a:r>
            <a:r>
              <a:rPr lang="en-US" sz="2150" dirty="0"/>
              <a:t>of the problem.</a:t>
            </a:r>
          </a:p>
          <a:p>
            <a:pPr lvl="1"/>
            <a:r>
              <a:rPr lang="en-US" sz="2150" dirty="0">
                <a:solidFill>
                  <a:srgbClr val="3366FF"/>
                </a:solidFill>
              </a:rPr>
              <a:t>[e=</a:t>
            </a:r>
            <a:r>
              <a:rPr lang="en-US" sz="2150" dirty="0">
                <a:solidFill>
                  <a:srgbClr val="FF0000"/>
                </a:solidFill>
              </a:rPr>
              <a:t>2</a:t>
            </a:r>
            <a:r>
              <a:rPr lang="en-US" sz="2150" dirty="0">
                <a:solidFill>
                  <a:srgbClr val="3366FF"/>
                </a:solidFill>
              </a:rPr>
              <a:t>, A=(3, 7, 54, </a:t>
            </a:r>
            <a:r>
              <a:rPr lang="en-US" sz="2150" dirty="0">
                <a:solidFill>
                  <a:srgbClr val="FF0000"/>
                </a:solidFill>
              </a:rPr>
              <a:t>2</a:t>
            </a:r>
            <a:r>
              <a:rPr lang="en-US" sz="2150" dirty="0">
                <a:solidFill>
                  <a:srgbClr val="3366FF"/>
                </a:solidFill>
              </a:rPr>
              <a:t>, 100, 2, 45)] </a:t>
            </a:r>
            <a:r>
              <a:rPr lang="en-US" sz="2150" dirty="0"/>
              <a:t>is an instance of this problem that returns the index </a:t>
            </a:r>
            <a:r>
              <a:rPr lang="en-US" sz="2150" b="1" dirty="0">
                <a:solidFill>
                  <a:srgbClr val="3366FF"/>
                </a:solidFill>
              </a:rPr>
              <a:t>4</a:t>
            </a:r>
            <a:r>
              <a:rPr lang="en-US" sz="2150" dirty="0"/>
              <a:t>.</a:t>
            </a:r>
          </a:p>
          <a:p>
            <a:pPr lvl="1"/>
            <a:r>
              <a:rPr lang="en-US" sz="2000" dirty="0">
                <a:solidFill>
                  <a:srgbClr val="3366FF"/>
                </a:solidFill>
              </a:rPr>
              <a:t>[e=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rgbClr val="3366FF"/>
                </a:solidFill>
              </a:rPr>
              <a:t>, A=(3, 7, 54, 2, 100, 2, 45)] </a:t>
            </a:r>
            <a:r>
              <a:rPr lang="en-US" sz="2000" dirty="0"/>
              <a:t>is an instance of this problem that returns the index </a:t>
            </a:r>
            <a:r>
              <a:rPr lang="en-US" sz="2000" b="1" dirty="0">
                <a:solidFill>
                  <a:srgbClr val="3366FF"/>
                </a:solidFill>
              </a:rPr>
              <a:t>-1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FF0000"/>
                </a:solidFill>
              </a:rPr>
              <a:t>29 not in A</a:t>
            </a:r>
            <a:r>
              <a:rPr lang="en-US" sz="2000" dirty="0"/>
              <a:t>).</a:t>
            </a:r>
            <a:endParaRPr lang="en-US" sz="18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find-Element(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e,A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index =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while ((index ≤ n) and (A[index]≠ e))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index = index + 1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if (index &gt; n)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index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return(index)</a:t>
            </a:r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 bldLvl="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Time Complexity of </a:t>
            </a:r>
            <a:r>
              <a:rPr lang="en-US" b="1" i="1" dirty="0">
                <a:latin typeface="+mn-lt"/>
              </a:rPr>
              <a:t>Find e in Array A</a:t>
            </a:r>
            <a:endParaRPr lang="en-US" i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2" y="1062182"/>
                <a:ext cx="8394699" cy="4675911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3366FF"/>
                    </a:solidFill>
                  </a:rPr>
                  <a:t>Actions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3366FF"/>
                    </a:solidFill>
                  </a:rPr>
                  <a:t>to count</a:t>
                </a:r>
                <a:r>
                  <a:rPr lang="en-US" sz="2000" dirty="0"/>
                  <a:t>: comparisons</a:t>
                </a:r>
              </a:p>
              <a:p>
                <a:r>
                  <a:rPr lang="en-US" sz="2000" dirty="0"/>
                  <a:t>The number of comparisons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depends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on the instance of the problem</a:t>
                </a:r>
              </a:p>
              <a:p>
                <a:pPr lvl="1"/>
                <a:r>
                  <a:rPr lang="en-US" sz="1700" dirty="0"/>
                  <a:t>Instance 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/>
                  <a:t>, (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/>
                  <a:t>, 7, 54, 2, 100, 2, 45)] :</a:t>
                </a:r>
              </a:p>
              <a:p>
                <a:pPr lvl="2"/>
                <a:r>
                  <a:rPr lang="en-US" sz="1650" dirty="0"/>
                  <a:t> the number of comparisons in the </a:t>
                </a:r>
                <a:r>
                  <a:rPr lang="en-US" sz="1650" b="1" dirty="0">
                    <a:solidFill>
                      <a:srgbClr val="3366FF"/>
                    </a:solidFill>
                  </a:rPr>
                  <a:t>while</a:t>
                </a:r>
                <a:r>
                  <a:rPr lang="en-US" sz="1650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/>
                  <a:t>loop is </a:t>
                </a:r>
                <a:r>
                  <a:rPr lang="en-US" sz="1650" b="1" dirty="0">
                    <a:solidFill>
                      <a:srgbClr val="3366FF"/>
                    </a:solidFill>
                  </a:rPr>
                  <a:t>2</a:t>
                </a:r>
                <a:r>
                  <a:rPr lang="en-US" sz="1650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/>
                  <a:t>(</a:t>
                </a:r>
                <a:r>
                  <a:rPr lang="en-US" sz="1650" b="1" dirty="0">
                    <a:solidFill>
                      <a:srgbClr val="3366FF"/>
                    </a:solidFill>
                  </a:rPr>
                  <a:t>best</a:t>
                </a:r>
                <a:r>
                  <a:rPr lang="en-US" sz="1650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/>
                  <a:t>case)</a:t>
                </a:r>
              </a:p>
              <a:p>
                <a:pPr lvl="1"/>
                <a:r>
                  <a:rPr lang="en-US" sz="1700" dirty="0"/>
                  <a:t>Instance 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45</a:t>
                </a:r>
                <a:r>
                  <a:rPr lang="en-US" sz="1800" dirty="0"/>
                  <a:t>, (3, 7, 54, 2, 100, 2,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45</a:t>
                </a:r>
                <a:r>
                  <a:rPr lang="en-US" sz="1800" dirty="0"/>
                  <a:t>)] : </a:t>
                </a:r>
              </a:p>
              <a:p>
                <a:pPr lvl="2"/>
                <a:r>
                  <a:rPr lang="en-US" sz="1650" dirty="0"/>
                  <a:t>the number of comparisons in the </a:t>
                </a:r>
                <a:r>
                  <a:rPr lang="en-US" sz="1650" b="1" dirty="0">
                    <a:solidFill>
                      <a:srgbClr val="3366FF"/>
                    </a:solidFill>
                  </a:rPr>
                  <a:t>while</a:t>
                </a:r>
                <a:r>
                  <a:rPr lang="en-US" sz="1650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/>
                  <a:t>loop  is size of input </a:t>
                </a:r>
                <a:r>
                  <a:rPr lang="en-US" sz="1650" b="1" i="1" dirty="0">
                    <a:solidFill>
                      <a:srgbClr val="3366FF"/>
                    </a:solidFill>
                  </a:rPr>
                  <a:t>2n+1</a:t>
                </a:r>
                <a:r>
                  <a:rPr lang="en-US" sz="1650" i="1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/>
                  <a:t>(15) (</a:t>
                </a:r>
                <a:r>
                  <a:rPr lang="en-US" sz="1650" b="1" dirty="0">
                    <a:solidFill>
                      <a:srgbClr val="3366FF"/>
                    </a:solidFill>
                  </a:rPr>
                  <a:t>worst</a:t>
                </a:r>
                <a:r>
                  <a:rPr lang="en-US" sz="1650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/>
                  <a:t>case)</a:t>
                </a:r>
              </a:p>
              <a:p>
                <a:pPr lvl="1"/>
                <a:r>
                  <a:rPr lang="en-US" sz="1800" dirty="0"/>
                  <a:t> On </a:t>
                </a:r>
                <a:r>
                  <a:rPr lang="en-US" sz="1800" b="1" dirty="0">
                    <a:solidFill>
                      <a:srgbClr val="3366FF"/>
                    </a:solidFill>
                  </a:rPr>
                  <a:t>average:</a:t>
                </a:r>
                <a:endParaRPr lang="en-US" sz="1800" dirty="0">
                  <a:solidFill>
                    <a:srgbClr val="3366FF"/>
                  </a:solidFill>
                </a:endParaRPr>
              </a:p>
              <a:p>
                <a:pPr lvl="2"/>
                <a:r>
                  <a:rPr lang="en-US" sz="1650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>
                    <a:solidFill>
                      <a:schemeClr val="tx1"/>
                    </a:solidFill>
                  </a:rPr>
                  <a:t>the number of comparisons in the while loop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r>
                  <a:rPr lang="en-US" sz="1650" b="1" i="1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>
                    <a:solidFill>
                      <a:srgbClr val="000000"/>
                    </a:solidFill>
                  </a:rPr>
                  <a:t>(is </a:t>
                </a:r>
                <a:r>
                  <a:rPr lang="en-US" sz="1650" b="1" i="1" dirty="0">
                    <a:solidFill>
                      <a:srgbClr val="3366FF"/>
                    </a:solidFill>
                  </a:rPr>
                  <a:t>e</a:t>
                </a:r>
                <a:r>
                  <a:rPr lang="en-US" sz="1650" dirty="0">
                    <a:solidFill>
                      <a:srgbClr val="3366FF"/>
                    </a:solidFill>
                  </a:rPr>
                  <a:t> </a:t>
                </a:r>
                <a:r>
                  <a:rPr lang="en-US" sz="1650" dirty="0">
                    <a:solidFill>
                      <a:srgbClr val="000000"/>
                    </a:solidFill>
                  </a:rPr>
                  <a:t>close to the beginning or the end?). Statistically, the element is found </a:t>
                </a:r>
                <a:r>
                  <a:rPr lang="en-US" sz="1650" dirty="0">
                    <a:solidFill>
                      <a:srgbClr val="3366FF"/>
                    </a:solidFill>
                  </a:rPr>
                  <a:t>on average </a:t>
                </a:r>
                <a:r>
                  <a:rPr lang="en-US" sz="1650" dirty="0">
                    <a:solidFill>
                      <a:srgbClr val="000000"/>
                    </a:solidFill>
                  </a:rPr>
                  <a:t>after scanning half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50" dirty="0">
                    <a:solidFill>
                      <a:srgbClr val="000000"/>
                    </a:solidFill>
                  </a:rPr>
                  <a:t> )the array, therefore the </a:t>
                </a:r>
                <a:r>
                  <a:rPr lang="en-US" sz="1650" b="1" dirty="0">
                    <a:solidFill>
                      <a:srgbClr val="FF0000"/>
                    </a:solidFill>
                  </a:rPr>
                  <a:t>while loop </a:t>
                </a:r>
                <a:r>
                  <a:rPr lang="en-US" sz="1650" dirty="0">
                    <a:solidFill>
                      <a:srgbClr val="000000"/>
                    </a:solidFill>
                  </a:rPr>
                  <a:t>will be executed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50" dirty="0">
                    <a:solidFill>
                      <a:srgbClr val="000000"/>
                    </a:solidFill>
                  </a:rPr>
                  <a:t>  times.</a:t>
                </a:r>
                <a:endParaRPr lang="en-US" sz="215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b="1" dirty="0">
                    <a:solidFill>
                      <a:srgbClr val="3366FF"/>
                    </a:solidFill>
                    <a:latin typeface="Courier New"/>
                    <a:cs typeface="Courier New"/>
                  </a:rPr>
                  <a:t>find-Element(</a:t>
                </a:r>
                <a:r>
                  <a:rPr lang="en-US" b="1" dirty="0" err="1">
                    <a:solidFill>
                      <a:srgbClr val="3366FF"/>
                    </a:solidFill>
                    <a:latin typeface="Courier New"/>
                    <a:cs typeface="Courier New"/>
                  </a:rPr>
                  <a:t>e,A</a:t>
                </a:r>
                <a:r>
                  <a:rPr lang="en-US" b="1" dirty="0">
                    <a:solidFill>
                      <a:srgbClr val="3366FF"/>
                    </a:solidFill>
                    <a:latin typeface="Courier New"/>
                    <a:cs typeface="Courier New"/>
                  </a:rPr>
                  <a:t>)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dirty="0">
                    <a:latin typeface="Courier New"/>
                    <a:cs typeface="Courier New"/>
                  </a:rPr>
                  <a:t>	index = 1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dirty="0">
                    <a:latin typeface="Courier New"/>
                    <a:cs typeface="Courier New"/>
                  </a:rPr>
                  <a:t>	while ((index ≤ n) and (A[index]≠ e))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dirty="0">
                    <a:latin typeface="Courier New"/>
                    <a:cs typeface="Courier New"/>
                  </a:rPr>
                  <a:t>		index = index + 1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dirty="0">
                    <a:latin typeface="Courier New"/>
                    <a:cs typeface="Courier New"/>
                  </a:rPr>
                  <a:t>	if (index &gt; n)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dirty="0">
                    <a:latin typeface="Courier New"/>
                    <a:cs typeface="Courier New"/>
                  </a:rPr>
                  <a:t>		index = -1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dirty="0">
                    <a:latin typeface="Courier New"/>
                    <a:cs typeface="Courier New"/>
                  </a:rPr>
                  <a:t>	return(index)</a:t>
                </a:r>
              </a:p>
              <a:p>
                <a:pPr lvl="2"/>
                <a:endParaRPr lang="en-US" sz="1950" dirty="0"/>
              </a:p>
              <a:p>
                <a:pPr lvl="1"/>
                <a:endParaRPr lang="en-US" sz="21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2" y="1062182"/>
                <a:ext cx="8394699" cy="4675911"/>
              </a:xfrm>
              <a:blipFill>
                <a:blip r:embed="rId2"/>
                <a:stretch>
                  <a:fillRect l="-605" t="-1359" r="-151" b="-14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Algorithm Origins (Wikipedia)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400" b="1" dirty="0"/>
              <a:t>Etymology</a:t>
            </a:r>
            <a:r>
              <a:rPr lang="en-US" sz="2400" dirty="0"/>
              <a:t>: the word stems from the name of a Persian (currently Iranian) mathematician named Muhammad </a:t>
            </a:r>
            <a:r>
              <a:rPr lang="en-US" sz="2400" dirty="0" err="1"/>
              <a:t>Ibn</a:t>
            </a:r>
            <a:r>
              <a:rPr lang="en-US" sz="2400" dirty="0"/>
              <a:t> Musa </a:t>
            </a:r>
            <a:r>
              <a:rPr lang="en-US" sz="2400" dirty="0">
                <a:solidFill>
                  <a:srgbClr val="3366FF"/>
                </a:solidFill>
              </a:rPr>
              <a:t>Al </a:t>
            </a:r>
            <a:r>
              <a:rPr lang="en-US" sz="2400" dirty="0" err="1">
                <a:solidFill>
                  <a:srgbClr val="3366FF"/>
                </a:solidFill>
              </a:rPr>
              <a:t>Khawarizmi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/>
              <a:t>Concept</a:t>
            </a:r>
            <a:r>
              <a:rPr lang="en-US" sz="2400" dirty="0"/>
              <a:t>: precedes Al </a:t>
            </a:r>
            <a:r>
              <a:rPr lang="en-US" sz="2400" dirty="0" err="1"/>
              <a:t>Khawarizmi</a:t>
            </a:r>
            <a:r>
              <a:rPr lang="en-US" sz="2400" dirty="0"/>
              <a:t> with:</a:t>
            </a:r>
          </a:p>
          <a:p>
            <a:pPr lvl="1"/>
            <a:r>
              <a:rPr lang="en-US" sz="2100" dirty="0"/>
              <a:t> the </a:t>
            </a:r>
            <a:r>
              <a:rPr lang="en-US" sz="2100" i="1" dirty="0">
                <a:solidFill>
                  <a:srgbClr val="3366FF"/>
                </a:solidFill>
              </a:rPr>
              <a:t>Sieve of </a:t>
            </a:r>
            <a:r>
              <a:rPr lang="en-US" sz="2100" i="1" dirty="0" err="1">
                <a:solidFill>
                  <a:srgbClr val="3366FF"/>
                </a:solidFill>
              </a:rPr>
              <a:t>Erathostenes</a:t>
            </a:r>
            <a:r>
              <a:rPr lang="en-US" sz="2100" dirty="0"/>
              <a:t> </a:t>
            </a:r>
          </a:p>
          <a:p>
            <a:pPr lvl="2"/>
            <a:r>
              <a:rPr lang="en-US" sz="1950" dirty="0"/>
              <a:t>finds prime numbers</a:t>
            </a:r>
          </a:p>
          <a:p>
            <a:pPr lvl="1"/>
            <a:r>
              <a:rPr lang="en-US" sz="2100" dirty="0"/>
              <a:t> </a:t>
            </a:r>
            <a:r>
              <a:rPr lang="en-US" sz="2100" i="1" dirty="0">
                <a:solidFill>
                  <a:srgbClr val="3366FF"/>
                </a:solidFill>
              </a:rPr>
              <a:t>Euclid’s algorithm</a:t>
            </a:r>
            <a:endParaRPr lang="en-US" sz="2100" dirty="0"/>
          </a:p>
          <a:p>
            <a:pPr lvl="2"/>
            <a:r>
              <a:rPr lang="en-US" sz="1950" dirty="0"/>
              <a:t>finds the greatest common divisor of two numbers</a:t>
            </a:r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7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600201"/>
            <a:ext cx="5910745" cy="452596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charset="0"/>
              </a:rPr>
              <a:t>Learn about </a:t>
            </a:r>
            <a:r>
              <a:rPr lang="en-US" b="1" dirty="0">
                <a:latin typeface="Times New Roman" charset="0"/>
              </a:rPr>
              <a:t>what</a:t>
            </a:r>
            <a:r>
              <a:rPr lang="en-US" dirty="0">
                <a:latin typeface="Times New Roman" charset="0"/>
              </a:rPr>
              <a:t> function growth is</a:t>
            </a:r>
          </a:p>
          <a:p>
            <a:r>
              <a:rPr lang="en-US" dirty="0">
                <a:latin typeface="Times New Roman" charset="0"/>
              </a:rPr>
              <a:t>Understand </a:t>
            </a:r>
            <a:r>
              <a:rPr lang="en-US" b="1" dirty="0">
                <a:latin typeface="Times New Roman" charset="0"/>
              </a:rPr>
              <a:t>why</a:t>
            </a:r>
            <a:r>
              <a:rPr lang="en-US" dirty="0">
                <a:latin typeface="Times New Roman" charset="0"/>
              </a:rPr>
              <a:t> the growth of a function matters more than the exact coefficients.</a:t>
            </a:r>
          </a:p>
          <a:p>
            <a:r>
              <a:rPr lang="en-US" dirty="0">
                <a:latin typeface="Times New Roman" charset="0"/>
              </a:rPr>
              <a:t>Realize that what really matters is the growth of functions to compare functions especially for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very large </a:t>
            </a:r>
            <a:r>
              <a:rPr lang="en-US" dirty="0">
                <a:latin typeface="Times New Roman" charset="0"/>
              </a:rPr>
              <a:t>input sizes.</a:t>
            </a:r>
          </a:p>
          <a:p>
            <a:r>
              <a:rPr lang="en-US" dirty="0">
                <a:latin typeface="Times New Roman" charset="0"/>
              </a:rPr>
              <a:t>Given an amount of time T, what is the largest input size n our algorithm can handle?</a:t>
            </a:r>
          </a:p>
        </p:txBody>
      </p:sp>
    </p:spTree>
    <p:extLst>
      <p:ext uri="{BB962C8B-B14F-4D97-AF65-F5344CB8AC3E}">
        <p14:creationId xmlns:p14="http://schemas.microsoft.com/office/powerpoint/2010/main" val="38578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four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interested in the behavior of these functions for </a:t>
            </a:r>
            <a:r>
              <a:rPr lang="en-US" b="1" dirty="0">
                <a:solidFill>
                  <a:srgbClr val="FF0000"/>
                </a:solidFill>
              </a:rPr>
              <a:t>very large </a:t>
            </a:r>
            <a:r>
              <a:rPr lang="en-US" dirty="0"/>
              <a:t>values on n.</a:t>
            </a:r>
          </a:p>
          <a:p>
            <a:endParaRPr lang="en-US" dirty="0"/>
          </a:p>
          <a:p>
            <a:r>
              <a:rPr lang="en-US" dirty="0"/>
              <a:t>Which function grows faster and higher?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83650"/>
              </p:ext>
            </p:extLst>
          </p:nvPr>
        </p:nvGraphicFramePr>
        <p:xfrm>
          <a:off x="314326" y="1916113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6" y="1916113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57330"/>
              </p:ext>
            </p:extLst>
          </p:nvPr>
        </p:nvGraphicFramePr>
        <p:xfrm>
          <a:off x="2750344" y="2132014"/>
          <a:ext cx="1601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" name="Equation" r:id="rId5" imgW="749300" imgH="254000" progId="Equation.3">
                  <p:embed/>
                </p:oleObj>
              </mc:Choice>
              <mc:Fallback>
                <p:oleObj name="Equation" r:id="rId5" imgW="749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0344" y="2132014"/>
                        <a:ext cx="16017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459548"/>
              </p:ext>
            </p:extLst>
          </p:nvPr>
        </p:nvGraphicFramePr>
        <p:xfrm>
          <a:off x="6016627" y="2979739"/>
          <a:ext cx="1457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" name="Equation" r:id="rId7" imgW="647700" imgH="254000" progId="Equation.3">
                  <p:embed/>
                </p:oleObj>
              </mc:Choice>
              <mc:Fallback>
                <p:oleObj name="Equation" r:id="rId7" imgW="647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6627" y="2979739"/>
                        <a:ext cx="14573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56898"/>
              </p:ext>
            </p:extLst>
          </p:nvPr>
        </p:nvGraphicFramePr>
        <p:xfrm>
          <a:off x="4475163" y="2505076"/>
          <a:ext cx="1357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" name="Equation" r:id="rId9" imgW="635000" imgH="254000" progId="Equation.3">
                  <p:embed/>
                </p:oleObj>
              </mc:Choice>
              <mc:Fallback>
                <p:oleObj name="Equation" r:id="rId9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5163" y="2505076"/>
                        <a:ext cx="1357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3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versus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81670"/>
              </p:ext>
            </p:extLst>
          </p:nvPr>
        </p:nvGraphicFramePr>
        <p:xfrm>
          <a:off x="403227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7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18928"/>
              </p:ext>
            </p:extLst>
          </p:nvPr>
        </p:nvGraphicFramePr>
        <p:xfrm>
          <a:off x="3959226" y="225426"/>
          <a:ext cx="1601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5" imgW="749300" imgH="254000" progId="Equation.3">
                  <p:embed/>
                </p:oleObj>
              </mc:Choice>
              <mc:Fallback>
                <p:oleObj name="Equation" r:id="rId5" imgW="749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9226" y="225426"/>
                        <a:ext cx="16017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505949"/>
              </p:ext>
            </p:extLst>
          </p:nvPr>
        </p:nvGraphicFramePr>
        <p:xfrm>
          <a:off x="4483100" y="1155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485900"/>
            <a:ext cx="34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range: highest </a:t>
            </a:r>
            <a:r>
              <a:rPr lang="en-US" i="1" dirty="0"/>
              <a:t>y</a:t>
            </a:r>
            <a:r>
              <a:rPr lang="en-US" dirty="0"/>
              <a:t>-value is about </a:t>
            </a:r>
            <a:r>
              <a:rPr lang="en-US" dirty="0">
                <a:solidFill>
                  <a:srgbClr val="3366FF"/>
                </a:solidFill>
              </a:rPr>
              <a:t>10,000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dwarfs</a:t>
            </a:r>
            <a:r>
              <a:rPr lang="en-US" dirty="0"/>
              <a:t> f</a:t>
            </a:r>
            <a:r>
              <a:rPr lang="en-US" baseline="-25000" dirty="0"/>
              <a:t>1</a:t>
            </a:r>
            <a:r>
              <a:rPr lang="en-US" dirty="0"/>
              <a:t> starting at n = 15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versus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23339"/>
              </p:ext>
            </p:extLst>
          </p:nvPr>
        </p:nvGraphicFramePr>
        <p:xfrm>
          <a:off x="1357312" y="249239"/>
          <a:ext cx="1601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3" imgW="749300" imgH="254000" progId="Equation.3">
                  <p:embed/>
                </p:oleObj>
              </mc:Choice>
              <mc:Fallback>
                <p:oleObj name="Equation" r:id="rId3" imgW="749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2" y="249239"/>
                        <a:ext cx="16017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58847"/>
              </p:ext>
            </p:extLst>
          </p:nvPr>
        </p:nvGraphicFramePr>
        <p:xfrm>
          <a:off x="4068763" y="249239"/>
          <a:ext cx="1357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8763" y="249239"/>
                        <a:ext cx="1357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390956"/>
              </p:ext>
            </p:extLst>
          </p:nvPr>
        </p:nvGraphicFramePr>
        <p:xfrm>
          <a:off x="4386263" y="1295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1485900"/>
            <a:ext cx="34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Observe</a:t>
            </a:r>
            <a:r>
              <a:rPr lang="en-US" b="1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range: highest </a:t>
            </a:r>
            <a:r>
              <a:rPr lang="en-US" i="1" dirty="0"/>
              <a:t>y</a:t>
            </a:r>
            <a:r>
              <a:rPr lang="en-US" dirty="0"/>
              <a:t>-value is about </a:t>
            </a:r>
            <a:r>
              <a:rPr lang="en-US" dirty="0">
                <a:solidFill>
                  <a:srgbClr val="3366FF"/>
                </a:solidFill>
              </a:rPr>
              <a:t>350,000,000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f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dwarfs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starting at n = 35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  <p:bldP spid="8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versus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470664"/>
              </p:ext>
            </p:extLst>
          </p:nvPr>
        </p:nvGraphicFramePr>
        <p:xfrm>
          <a:off x="3973513" y="223839"/>
          <a:ext cx="1384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Equation" r:id="rId3" imgW="647700" imgH="254000" progId="Equation.3">
                  <p:embed/>
                </p:oleObj>
              </mc:Choice>
              <mc:Fallback>
                <p:oleObj name="Equation" r:id="rId3" imgW="647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3513" y="223839"/>
                        <a:ext cx="13843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75853"/>
              </p:ext>
            </p:extLst>
          </p:nvPr>
        </p:nvGraphicFramePr>
        <p:xfrm>
          <a:off x="1630363" y="223839"/>
          <a:ext cx="1357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0363" y="223839"/>
                        <a:ext cx="1357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736999"/>
              </p:ext>
            </p:extLst>
          </p:nvPr>
        </p:nvGraphicFramePr>
        <p:xfrm>
          <a:off x="4267200" y="1257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485900"/>
            <a:ext cx="34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range: highest </a:t>
            </a:r>
            <a:r>
              <a:rPr lang="en-US" i="1" dirty="0"/>
              <a:t>y</a:t>
            </a:r>
            <a:r>
              <a:rPr lang="en-US" dirty="0"/>
              <a:t>-value is about </a:t>
            </a:r>
            <a:r>
              <a:rPr lang="en-US" dirty="0">
                <a:solidFill>
                  <a:srgbClr val="3366FF"/>
                </a:solidFill>
              </a:rPr>
              <a:t>5.5 E</a:t>
            </a:r>
            <a:r>
              <a:rPr lang="en-US" baseline="30000" dirty="0">
                <a:solidFill>
                  <a:srgbClr val="3366FF"/>
                </a:solidFill>
              </a:rPr>
              <a:t>+14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f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dwarfs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starting at n = 47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  <p:bldP spid="7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About Functions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,  and f</a:t>
            </a:r>
            <a:r>
              <a:rPr lang="en-US" baseline="-25000" dirty="0"/>
              <a:t>4</a:t>
            </a:r>
            <a:r>
              <a:rPr lang="en-US" dirty="0"/>
              <a:t> are very different “animals” in terms of growth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: </a:t>
            </a:r>
            <a:r>
              <a:rPr lang="en-US" dirty="0">
                <a:solidFill>
                  <a:srgbClr val="3366FF"/>
                </a:solidFill>
              </a:rPr>
              <a:t>log</a:t>
            </a:r>
            <a:r>
              <a:rPr lang="en-US" dirty="0"/>
              <a:t> function (</a:t>
            </a:r>
            <a:r>
              <a:rPr lang="en-US" dirty="0" err="1"/>
              <a:t>ln</a:t>
            </a:r>
            <a:r>
              <a:rPr lang="en-US" dirty="0"/>
              <a:t>(n))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and f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en-US" dirty="0" err="1">
                <a:solidFill>
                  <a:srgbClr val="3366FF"/>
                </a:solidFill>
              </a:rPr>
              <a:t>n</a:t>
            </a:r>
            <a:r>
              <a:rPr lang="en-US" baseline="30000" dirty="0" err="1">
                <a:solidFill>
                  <a:srgbClr val="3366FF"/>
                </a:solidFill>
              </a:rPr>
              <a:t>c</a:t>
            </a:r>
            <a:r>
              <a:rPr lang="en-US" dirty="0"/>
              <a:t>      </a:t>
            </a:r>
            <a:r>
              <a:rPr lang="en-US" dirty="0">
                <a:solidFill>
                  <a:srgbClr val="3366FF"/>
                </a:solidFill>
              </a:rPr>
              <a:t>polynomial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4</a:t>
            </a:r>
            <a:r>
              <a:rPr lang="en-US" dirty="0"/>
              <a:t> : </a:t>
            </a:r>
            <a:r>
              <a:rPr lang="en-US" dirty="0">
                <a:solidFill>
                  <a:srgbClr val="3366FF"/>
                </a:solidFill>
              </a:rPr>
              <a:t>2</a:t>
            </a:r>
            <a:r>
              <a:rPr lang="en-US" baseline="30000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= </a:t>
            </a:r>
            <a:r>
              <a:rPr lang="en-US" dirty="0" err="1">
                <a:solidFill>
                  <a:srgbClr val="3366FF"/>
                </a:solidFill>
              </a:rPr>
              <a:t>e</a:t>
            </a:r>
            <a:r>
              <a:rPr lang="en-US" baseline="30000" dirty="0" err="1">
                <a:solidFill>
                  <a:srgbClr val="3366FF"/>
                </a:solidFill>
              </a:rPr>
              <a:t>nln</a:t>
            </a:r>
            <a:r>
              <a:rPr lang="en-US" baseline="30000" dirty="0">
                <a:solidFill>
                  <a:srgbClr val="3366FF"/>
                </a:solidFill>
              </a:rPr>
              <a:t>(2)      </a:t>
            </a:r>
            <a:r>
              <a:rPr lang="en-US" dirty="0">
                <a:solidFill>
                  <a:srgbClr val="3366FF"/>
                </a:solidFill>
              </a:rPr>
              <a:t>exponential </a:t>
            </a:r>
            <a:r>
              <a:rPr lang="en-US" dirty="0"/>
              <a:t>functions</a:t>
            </a:r>
          </a:p>
          <a:p>
            <a:r>
              <a:rPr lang="en-US" dirty="0">
                <a:solidFill>
                  <a:schemeClr val="tx1"/>
                </a:solidFill>
              </a:rPr>
              <a:t>When evaluating time or space complexity, it will be sufficient just to determine which “animal”: log, polynomial, or exponential.</a:t>
            </a:r>
          </a:p>
          <a:p>
            <a:r>
              <a:rPr lang="en-US" dirty="0">
                <a:solidFill>
                  <a:schemeClr val="tx1"/>
                </a:solidFill>
              </a:rPr>
              <a:t>If two functions are </a:t>
            </a:r>
            <a:r>
              <a:rPr lang="en-US" i="1" dirty="0">
                <a:solidFill>
                  <a:schemeClr val="tx1"/>
                </a:solidFill>
              </a:rPr>
              <a:t>similar</a:t>
            </a:r>
            <a:r>
              <a:rPr lang="en-US" dirty="0">
                <a:solidFill>
                  <a:schemeClr val="tx1"/>
                </a:solidFill>
              </a:rPr>
              <a:t> “animals”, then we can look at the </a:t>
            </a:r>
            <a:r>
              <a:rPr lang="en-US" i="1" dirty="0">
                <a:solidFill>
                  <a:schemeClr val="tx1"/>
                </a:solidFill>
              </a:rPr>
              <a:t>details</a:t>
            </a:r>
            <a:r>
              <a:rPr lang="en-US" dirty="0">
                <a:solidFill>
                  <a:schemeClr val="tx1"/>
                </a:solidFill>
              </a:rPr>
              <a:t> (coefficients):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=5n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f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=n</a:t>
            </a:r>
            <a:r>
              <a:rPr lang="en-US" b="1" baseline="30000" dirty="0">
                <a:solidFill>
                  <a:srgbClr val="3366FF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are similar “animals”: both are polynomials. Then we look at the coefficients </a:t>
            </a:r>
            <a:r>
              <a:rPr lang="en-US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3366FF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to compare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62024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319707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60959"/>
              </p:ext>
            </p:extLst>
          </p:nvPr>
        </p:nvGraphicFramePr>
        <p:xfrm>
          <a:off x="3746500" y="4611689"/>
          <a:ext cx="2478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" name="Equation" r:id="rId7" imgW="1397000" imgH="228600" progId="Equation.3">
                  <p:embed/>
                </p:oleObj>
              </mc:Choice>
              <mc:Fallback>
                <p:oleObj name="Equation" r:id="rId7" imgW="1397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6500" y="4611689"/>
                        <a:ext cx="24780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7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dirty="0"/>
              <a:t>Question: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381549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9161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72148"/>
              </p:ext>
            </p:extLst>
          </p:nvPr>
        </p:nvGraphicFramePr>
        <p:xfrm>
          <a:off x="3600450" y="4398963"/>
          <a:ext cx="27701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7" imgW="1562100" imgH="469900" progId="Equation.3">
                  <p:embed/>
                </p:oleObj>
              </mc:Choice>
              <mc:Fallback>
                <p:oleObj name="Equation" r:id="rId7" imgW="1562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0450" y="4398963"/>
                        <a:ext cx="2770188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900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dirty="0"/>
              <a:t>Question: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809063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9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50164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17680"/>
              </p:ext>
            </p:extLst>
          </p:nvPr>
        </p:nvGraphicFramePr>
        <p:xfrm>
          <a:off x="3600450" y="4175125"/>
          <a:ext cx="2770188" cy="127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Equation" r:id="rId7" imgW="1562100" imgH="723900" progId="Equation.3">
                  <p:embed/>
                </p:oleObj>
              </mc:Choice>
              <mc:Fallback>
                <p:oleObj name="Equation" r:id="rId7" imgW="15621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0450" y="4175125"/>
                        <a:ext cx="2770188" cy="1277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06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dirty="0"/>
              <a:t>Question: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Try to find the value of e</a:t>
            </a:r>
            <a:r>
              <a:rPr lang="en-US" sz="2400" baseline="30000" dirty="0">
                <a:solidFill>
                  <a:srgbClr val="FF0000"/>
                </a:solidFill>
              </a:rPr>
              <a:t>315,300,000,000 </a:t>
            </a:r>
            <a:r>
              <a:rPr lang="en-US" sz="2400" dirty="0">
                <a:solidFill>
                  <a:srgbClr val="FF0000"/>
                </a:solidFill>
              </a:rPr>
              <a:t>on any calculator!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876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7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21019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8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53135"/>
              </p:ext>
            </p:extLst>
          </p:nvPr>
        </p:nvGraphicFramePr>
        <p:xfrm>
          <a:off x="3600450" y="3962401"/>
          <a:ext cx="2770188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9" name="Equation" r:id="rId7" imgW="1562100" imgH="965200" progId="Equation.3">
                  <p:embed/>
                </p:oleObj>
              </mc:Choice>
              <mc:Fallback>
                <p:oleObj name="Equation" r:id="rId7" imgW="1562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0450" y="3962401"/>
                        <a:ext cx="2770188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5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6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What</a:t>
            </a:r>
            <a:r>
              <a:rPr lang="en-US" dirty="0">
                <a:latin typeface="+mn-lt"/>
              </a:rPr>
              <a:t> Is an Algorithm? (Continued)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675911"/>
          </a:xfrm>
        </p:spPr>
        <p:txBody>
          <a:bodyPr/>
          <a:lstStyle/>
          <a:p>
            <a:r>
              <a:rPr lang="en-US" sz="2000" dirty="0">
                <a:solidFill>
                  <a:srgbClr val="3366FF"/>
                </a:solidFill>
              </a:rPr>
              <a:t>Example 1 of a problem</a:t>
            </a:r>
            <a:r>
              <a:rPr lang="en-US" sz="2000" dirty="0"/>
              <a:t>: </a:t>
            </a:r>
            <a:r>
              <a:rPr lang="en-US" sz="2000" b="1" dirty="0"/>
              <a:t>find the smallest number </a:t>
            </a:r>
          </a:p>
          <a:p>
            <a:pPr lvl="2"/>
            <a:r>
              <a:rPr lang="en-US" sz="2000" b="1" dirty="0"/>
              <a:t>Input</a:t>
            </a:r>
            <a:r>
              <a:rPr lang="en-US" sz="2000" dirty="0"/>
              <a:t>: a sequence of </a:t>
            </a:r>
            <a:r>
              <a:rPr lang="en-US" sz="2000" b="1" i="1" dirty="0"/>
              <a:t>n</a:t>
            </a:r>
            <a:r>
              <a:rPr lang="en-US" sz="2000" dirty="0"/>
              <a:t> numbers 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a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/>
            <a:r>
              <a:rPr lang="en-US" sz="2000" b="1" dirty="0"/>
              <a:t>Output:  </a:t>
            </a:r>
            <a:r>
              <a:rPr lang="en-US" sz="2000" dirty="0"/>
              <a:t>a number </a:t>
            </a:r>
            <a:r>
              <a:rPr lang="en-US" sz="2000" b="1" i="1" dirty="0"/>
              <a:t>a </a:t>
            </a:r>
            <a:r>
              <a:rPr lang="en-US" sz="2000" dirty="0"/>
              <a:t>in</a:t>
            </a:r>
            <a:r>
              <a:rPr lang="en-US" sz="2000" b="1" i="1" dirty="0"/>
              <a:t> </a:t>
            </a:r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a</a:t>
            </a:r>
            <a:r>
              <a:rPr lang="en-US" sz="2000" baseline="-25000" dirty="0"/>
              <a:t>n</a:t>
            </a:r>
            <a:r>
              <a:rPr lang="en-US" sz="2000" dirty="0"/>
              <a:t>) such that a ≤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/>
              <a:t> (for all integers </a:t>
            </a:r>
            <a:r>
              <a:rPr lang="en-US" sz="2000" b="1" i="1" dirty="0" err="1"/>
              <a:t>i</a:t>
            </a:r>
            <a:r>
              <a:rPr lang="en-US" sz="2000" dirty="0"/>
              <a:t> from 1 to </a:t>
            </a:r>
            <a:r>
              <a:rPr lang="en-US" sz="2000" b="1" i="1" dirty="0"/>
              <a:t>n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</a:p>
          <a:p>
            <a:pPr lvl="1"/>
            <a:r>
              <a:rPr lang="en-US" sz="2150" dirty="0"/>
              <a:t>A sequence input is called an </a:t>
            </a:r>
            <a:r>
              <a:rPr lang="en-US" sz="2150" b="1" dirty="0">
                <a:solidFill>
                  <a:srgbClr val="3366FF"/>
                </a:solidFill>
              </a:rPr>
              <a:t>instance</a:t>
            </a:r>
            <a:r>
              <a:rPr lang="en-US" sz="2150" dirty="0">
                <a:solidFill>
                  <a:srgbClr val="3366FF"/>
                </a:solidFill>
              </a:rPr>
              <a:t> </a:t>
            </a:r>
            <a:r>
              <a:rPr lang="en-US" sz="2150" dirty="0"/>
              <a:t>of the problem.</a:t>
            </a:r>
          </a:p>
          <a:p>
            <a:pPr lvl="1"/>
            <a:r>
              <a:rPr lang="en-US" sz="2150" dirty="0"/>
              <a:t>(3, 7, 54, 2, 100, 2, 45) is an instance of this problem that returns the number 2.</a:t>
            </a:r>
          </a:p>
          <a:p>
            <a:pPr lvl="2"/>
            <a:endParaRPr lang="en-US" sz="1950" b="1" dirty="0"/>
          </a:p>
          <a:p>
            <a:pPr lvl="2"/>
            <a:endParaRPr lang="en-US" sz="1950" b="1" dirty="0"/>
          </a:p>
          <a:p>
            <a:r>
              <a:rPr lang="en-US" sz="2000" dirty="0">
                <a:solidFill>
                  <a:srgbClr val="3366FF"/>
                </a:solidFill>
              </a:rPr>
              <a:t>Example II of a problem</a:t>
            </a:r>
            <a:r>
              <a:rPr lang="en-US" sz="2000" dirty="0"/>
              <a:t>: the </a:t>
            </a:r>
            <a:r>
              <a:rPr lang="en-US" sz="2000" b="1" dirty="0"/>
              <a:t>sorting problem</a:t>
            </a:r>
          </a:p>
          <a:p>
            <a:pPr lvl="2"/>
            <a:r>
              <a:rPr lang="en-US" sz="2000" b="1" dirty="0"/>
              <a:t>Input</a:t>
            </a:r>
            <a:r>
              <a:rPr lang="en-US" sz="2000" dirty="0"/>
              <a:t>: a sequence of </a:t>
            </a:r>
            <a:r>
              <a:rPr lang="en-US" sz="2000" b="1" i="1" dirty="0"/>
              <a:t>n</a:t>
            </a:r>
            <a:r>
              <a:rPr lang="en-US" sz="2000" dirty="0"/>
              <a:t> numbers 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a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/>
            <a:r>
              <a:rPr lang="en-US" sz="2000" b="1" dirty="0"/>
              <a:t>Output</a:t>
            </a:r>
            <a:r>
              <a:rPr lang="en-US" sz="2000" dirty="0"/>
              <a:t>: A permutation (reordering) (a’</a:t>
            </a:r>
            <a:r>
              <a:rPr lang="en-US" sz="2000" baseline="-25000" dirty="0"/>
              <a:t>1</a:t>
            </a:r>
            <a:r>
              <a:rPr lang="en-US" sz="2000" dirty="0"/>
              <a:t>, a’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</a:t>
            </a:r>
            <a:r>
              <a:rPr lang="en-US" sz="2000" dirty="0" err="1"/>
              <a:t>a’</a:t>
            </a:r>
            <a:r>
              <a:rPr lang="en-US" sz="2000" baseline="-25000" dirty="0" err="1"/>
              <a:t>n</a:t>
            </a:r>
            <a:r>
              <a:rPr lang="en-US" sz="2000" dirty="0"/>
              <a:t>) of the input sequence such that  a’</a:t>
            </a:r>
            <a:r>
              <a:rPr lang="en-US" sz="2000" baseline="-25000" dirty="0"/>
              <a:t>1</a:t>
            </a:r>
            <a:r>
              <a:rPr lang="en-US" sz="2000" dirty="0"/>
              <a:t>≤ , a’</a:t>
            </a:r>
            <a:r>
              <a:rPr lang="en-US" sz="2000" baseline="-25000" dirty="0"/>
              <a:t>2</a:t>
            </a:r>
            <a:r>
              <a:rPr lang="en-US" sz="2000" dirty="0"/>
              <a:t>≤ </a:t>
            </a:r>
            <a:r>
              <a:rPr lang="mr-IN" sz="2000" dirty="0"/>
              <a:t>…</a:t>
            </a:r>
            <a:r>
              <a:rPr lang="en-US" sz="2000" dirty="0"/>
              <a:t>, a’</a:t>
            </a:r>
            <a:r>
              <a:rPr lang="en-US" sz="2000" baseline="-25000" dirty="0"/>
              <a:t>n-1</a:t>
            </a:r>
            <a:r>
              <a:rPr lang="en-US" sz="2000" dirty="0"/>
              <a:t>≤, </a:t>
            </a:r>
            <a:r>
              <a:rPr lang="en-US" sz="2000" dirty="0" err="1"/>
              <a:t>a’</a:t>
            </a:r>
            <a:r>
              <a:rPr lang="en-US" sz="2000" baseline="-25000" dirty="0" err="1"/>
              <a:t>n</a:t>
            </a:r>
            <a:r>
              <a:rPr lang="en-US" sz="2000" dirty="0"/>
              <a:t> </a:t>
            </a:r>
          </a:p>
          <a:p>
            <a:pPr lvl="1"/>
            <a:r>
              <a:rPr lang="en-US" sz="2150" dirty="0"/>
              <a:t>(3, 7, 54, 2, 100, 2, 45) is an </a:t>
            </a:r>
            <a:r>
              <a:rPr lang="en-US" sz="2150" dirty="0">
                <a:solidFill>
                  <a:srgbClr val="3366FF"/>
                </a:solidFill>
              </a:rPr>
              <a:t>instance</a:t>
            </a:r>
            <a:r>
              <a:rPr lang="en-US" sz="2150" dirty="0"/>
              <a:t> of the sorting problem that returns the sequence output (2, 2, 3, 7, 45, 54, 100) .</a:t>
            </a:r>
          </a:p>
          <a:p>
            <a:pPr lvl="2"/>
            <a:endParaRPr lang="en-US" sz="1950" b="1" dirty="0"/>
          </a:p>
          <a:p>
            <a:pPr lvl="1"/>
            <a:endParaRPr lang="en-US" sz="2150" dirty="0"/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8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12350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3028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48796"/>
              </p:ext>
            </p:extLst>
          </p:nvPr>
        </p:nvGraphicFramePr>
        <p:xfrm>
          <a:off x="5065713" y="4310063"/>
          <a:ext cx="23669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" name="Equation" r:id="rId7" imgW="1409700" imgH="228600" progId="Equation.3">
                  <p:embed/>
                </p:oleObj>
              </mc:Choice>
              <mc:Fallback>
                <p:oleObj name="Equation" r:id="rId7" imgW="140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5713" y="4310063"/>
                        <a:ext cx="236696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7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26234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39307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64333"/>
              </p:ext>
            </p:extLst>
          </p:nvPr>
        </p:nvGraphicFramePr>
        <p:xfrm>
          <a:off x="5065713" y="4108452"/>
          <a:ext cx="23669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Equation" r:id="rId7" imgW="1409700" imgH="469900" progId="Equation.3">
                  <p:embed/>
                </p:oleObj>
              </mc:Choice>
              <mc:Fallback>
                <p:oleObj name="Equation" r:id="rId7" imgW="1409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5713" y="4108452"/>
                        <a:ext cx="2366962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23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34977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803406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63956"/>
              </p:ext>
            </p:extLst>
          </p:nvPr>
        </p:nvGraphicFramePr>
        <p:xfrm>
          <a:off x="5054600" y="3897314"/>
          <a:ext cx="238918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7" imgW="1422400" imgH="723900" progId="Equation.3">
                  <p:embed/>
                </p:oleObj>
              </mc:Choice>
              <mc:Fallback>
                <p:oleObj name="Equation" r:id="rId7" imgW="14224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4600" y="3897314"/>
                        <a:ext cx="2389188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385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32636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29260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50998"/>
              </p:ext>
            </p:extLst>
          </p:nvPr>
        </p:nvGraphicFramePr>
        <p:xfrm>
          <a:off x="4778376" y="3695701"/>
          <a:ext cx="294322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7" imgW="1752600" imgH="965200" progId="Equation.3">
                  <p:embed/>
                </p:oleObj>
              </mc:Choice>
              <mc:Fallback>
                <p:oleObj name="Equation" r:id="rId7" imgW="17526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376" y="3695701"/>
                        <a:ext cx="2943225" cy="161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6402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73200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18380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07191"/>
              </p:ext>
            </p:extLst>
          </p:nvPr>
        </p:nvGraphicFramePr>
        <p:xfrm>
          <a:off x="4778376" y="3324225"/>
          <a:ext cx="29432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7" imgW="1752600" imgH="1409700" progId="Equation.3">
                  <p:embed/>
                </p:oleObj>
              </mc:Choice>
              <mc:Fallback>
                <p:oleObj name="Equation" r:id="rId7" imgW="1752600" imgH="140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376" y="3324225"/>
                        <a:ext cx="2943225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63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Just 41!!!! In a century, you can process only a problem with input size of 41. Compare with f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(n)</a:t>
            </a:r>
            <a:r>
              <a:rPr lang="is-IS" sz="2400" b="1" dirty="0">
                <a:solidFill>
                  <a:srgbClr val="FF0000"/>
                </a:solidFill>
              </a:rPr>
              <a:t>…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81421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0956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75565"/>
              </p:ext>
            </p:extLst>
          </p:nvPr>
        </p:nvGraphicFramePr>
        <p:xfrm>
          <a:off x="4787900" y="3155950"/>
          <a:ext cx="2922588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7" imgW="1739900" imgH="1612900" progId="Equation.3">
                  <p:embed/>
                </p:oleObj>
              </mc:Choice>
              <mc:Fallback>
                <p:oleObj name="Equation" r:id="rId7" imgW="1739900" imgH="161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3155950"/>
                        <a:ext cx="2922588" cy="269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5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Wrap Up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114800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Learn, acquire, and understand algorithms </a:t>
            </a:r>
            <a:r>
              <a:rPr lang="en-US" sz="2400" dirty="0">
                <a:solidFill>
                  <a:srgbClr val="3366FF"/>
                </a:solidFill>
              </a:rPr>
              <a:t>terminology</a:t>
            </a:r>
          </a:p>
          <a:p>
            <a:endParaRPr lang="en-US" sz="2400" dirty="0">
              <a:solidFill>
                <a:srgbClr val="3366FF"/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Learn and understand how to express an algorithm: </a:t>
            </a:r>
            <a:r>
              <a:rPr lang="en-US" sz="2400" dirty="0" err="1">
                <a:solidFill>
                  <a:srgbClr val="3366FF"/>
                </a:solidFill>
              </a:rPr>
              <a:t>pseudocode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Learn and understand the metrics to evaluate an algorithm: </a:t>
            </a:r>
            <a:r>
              <a:rPr lang="en-US" sz="2400" dirty="0">
                <a:solidFill>
                  <a:srgbClr val="3366FF"/>
                </a:solidFill>
              </a:rPr>
              <a:t>correctness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>
                <a:solidFill>
                  <a:srgbClr val="3366FF"/>
                </a:solidFill>
              </a:rPr>
              <a:t>time complexity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sz="2400" dirty="0">
                <a:solidFill>
                  <a:srgbClr val="3366FF"/>
                </a:solidFill>
              </a:rPr>
              <a:t>space complexity</a:t>
            </a:r>
          </a:p>
          <a:p>
            <a:endParaRPr lang="en-US" sz="2400" dirty="0">
              <a:solidFill>
                <a:srgbClr val="3366FF"/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Explore </a:t>
            </a:r>
            <a:r>
              <a:rPr lang="en-US" sz="2400" dirty="0">
                <a:solidFill>
                  <a:srgbClr val="3366FF"/>
                </a:solidFill>
              </a:rPr>
              <a:t>growth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of functions (</a:t>
            </a:r>
            <a:r>
              <a:rPr lang="en-US" sz="2400" dirty="0">
                <a:solidFill>
                  <a:srgbClr val="3366FF"/>
                </a:solidFill>
              </a:rPr>
              <a:t>extra large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values)</a:t>
            </a:r>
          </a:p>
          <a:p>
            <a:endParaRPr lang="en-US" sz="240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8F616F6F-E1A8-9E45-B20E-80B23E080069}" type="slidenum">
              <a:rPr lang="en-US" smtClean="0"/>
              <a:pPr algn="r"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and Analyze  “Find the Smallest 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330049"/>
            <a:ext cx="5910745" cy="2309231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Express the algorithm “Find the Smallest Number” in </a:t>
            </a:r>
            <a:r>
              <a:rPr lang="en-US" altLang="ja-JP" b="1" dirty="0" err="1">
                <a:solidFill>
                  <a:srgbClr val="0000FF"/>
                </a:solidFill>
                <a:latin typeface="Times New Roman" charset="0"/>
              </a:rPr>
              <a:t>pseudocode</a:t>
            </a:r>
            <a:endParaRPr lang="en-US" altLang="ja-JP" b="1" dirty="0">
              <a:solidFill>
                <a:srgbClr val="0000FF"/>
              </a:solidFill>
              <a:latin typeface="Times New Roman" charset="0"/>
            </a:endParaRP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Define correctness, time complexity, and space complexity.</a:t>
            </a: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Study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correctness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 of this algorithm</a:t>
            </a: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Study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time complexity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 of this algorithm</a:t>
            </a: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Study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space complexity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 of this algorithm</a:t>
            </a:r>
          </a:p>
          <a:p>
            <a:endParaRPr lang="en-US" dirty="0">
              <a:solidFill>
                <a:srgbClr val="7F7F7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Algorithm to Find the Smallest Number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675911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to express the algorithm to find the smallest number?</a:t>
            </a:r>
          </a:p>
          <a:p>
            <a:pPr lvl="1"/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Answer: </a:t>
            </a:r>
            <a:r>
              <a:rPr lang="en-US" sz="1850" b="1" dirty="0" err="1">
                <a:solidFill>
                  <a:srgbClr val="3366FF"/>
                </a:solidFill>
              </a:rPr>
              <a:t>Pseudocode</a:t>
            </a:r>
            <a:endParaRPr lang="en-US" sz="1850" b="1" dirty="0">
              <a:solidFill>
                <a:srgbClr val="3366FF"/>
              </a:solidFill>
            </a:endParaRPr>
          </a:p>
          <a:p>
            <a:pPr lvl="1"/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50" dirty="0" err="1">
                <a:solidFill>
                  <a:schemeClr val="bg1">
                    <a:lumMod val="50000"/>
                  </a:schemeClr>
                </a:solidFill>
              </a:rPr>
              <a:t>Pseudocode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 is similar to languages such as </a:t>
            </a:r>
          </a:p>
          <a:p>
            <a:pPr lvl="2"/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Pascal, C or Java.</a:t>
            </a:r>
          </a:p>
          <a:p>
            <a:pPr lvl="2"/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plain English (or other human languages)</a:t>
            </a:r>
          </a:p>
          <a:p>
            <a:pPr lvl="1"/>
            <a:r>
              <a:rPr lang="en-US" sz="1850" dirty="0" err="1">
                <a:solidFill>
                  <a:schemeClr val="bg1">
                    <a:lumMod val="50000"/>
                  </a:schemeClr>
                </a:solidFill>
              </a:rPr>
              <a:t>Pseudocode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 ignores implementation details or software engineering issues</a:t>
            </a:r>
          </a:p>
          <a:p>
            <a:pPr lvl="1"/>
            <a:endParaRPr lang="en-US" sz="18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15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// </a:t>
            </a:r>
            <a:r>
              <a:rPr lang="en-US" sz="1200" dirty="0" err="1">
                <a:latin typeface="Courier New"/>
                <a:cs typeface="Courier New"/>
              </a:rPr>
              <a:t>A.length</a:t>
            </a:r>
            <a:r>
              <a:rPr lang="en-US" sz="1200" dirty="0">
                <a:latin typeface="Courier New"/>
                <a:cs typeface="Courier New"/>
              </a:rPr>
              <a:t> is the number of elements in 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if (A[j] &lt; smallest)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return(smallest)</a:t>
            </a:r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2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Is an Algorithm </a:t>
            </a:r>
            <a:r>
              <a:rPr lang="en-US" b="1" i="1" dirty="0">
                <a:latin typeface="+mn-lt"/>
              </a:rPr>
              <a:t>Good</a:t>
            </a:r>
            <a:r>
              <a:rPr lang="en-US" b="1" dirty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675911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What does “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” mean?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Correctness: is the algorithm </a:t>
            </a:r>
            <a:r>
              <a:rPr lang="en-US" sz="1550" b="1" dirty="0">
                <a:solidFill>
                  <a:srgbClr val="0000FF"/>
                </a:solidFill>
              </a:rPr>
              <a:t>correct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Efficiency:</a:t>
            </a:r>
          </a:p>
          <a:p>
            <a:pPr lvl="2"/>
            <a:r>
              <a:rPr lang="en-US" sz="1400" b="1" dirty="0">
                <a:solidFill>
                  <a:srgbClr val="3366FF"/>
                </a:solidFill>
              </a:rPr>
              <a:t>time complexity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does the algorithm execute quickly?</a:t>
            </a:r>
          </a:p>
          <a:p>
            <a:pPr lvl="2"/>
            <a:r>
              <a:rPr lang="en-US" sz="1400" b="1" dirty="0">
                <a:solidFill>
                  <a:srgbClr val="3366FF"/>
                </a:solidFill>
              </a:rPr>
              <a:t>space complexity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does the algorithm use the least space?</a:t>
            </a:r>
          </a:p>
          <a:p>
            <a:pPr lvl="2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How to measure </a:t>
            </a:r>
            <a:r>
              <a:rPr lang="en-US" sz="1850" b="1" dirty="0">
                <a:solidFill>
                  <a:srgbClr val="3366FF"/>
                </a:solidFill>
              </a:rPr>
              <a:t>time complexity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select an “</a:t>
            </a:r>
            <a:r>
              <a:rPr lang="en-US" sz="1550" b="1" dirty="0">
                <a:solidFill>
                  <a:srgbClr val="3366FF"/>
                </a:solidFill>
              </a:rPr>
              <a:t>action/operation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” of the algorithm</a:t>
            </a:r>
          </a:p>
          <a:p>
            <a:pPr lvl="1"/>
            <a:r>
              <a:rPr lang="en-US" sz="1550" b="1" dirty="0">
                <a:solidFill>
                  <a:srgbClr val="3366FF"/>
                </a:solidFill>
              </a:rPr>
              <a:t>count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1550" b="1" dirty="0">
                <a:solidFill>
                  <a:srgbClr val="3366FF"/>
                </a:solidFill>
              </a:rPr>
              <a:t>express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number of actions as a function of the </a:t>
            </a:r>
            <a:r>
              <a:rPr lang="en-US" sz="1550" b="1" i="1" dirty="0">
                <a:solidFill>
                  <a:srgbClr val="3366FF"/>
                </a:solidFill>
              </a:rPr>
              <a:t> the input size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18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How to measure </a:t>
            </a:r>
            <a:r>
              <a:rPr lang="en-US" sz="1850" b="1" dirty="0">
                <a:solidFill>
                  <a:srgbClr val="3366FF"/>
                </a:solidFill>
              </a:rPr>
              <a:t>space complexity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select a unit of space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space complexity is the </a:t>
            </a:r>
            <a:r>
              <a:rPr lang="en-US" sz="1550" b="1" dirty="0">
                <a:solidFill>
                  <a:srgbClr val="3366FF"/>
                </a:solidFill>
              </a:rPr>
              <a:t>total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amount of space needed  by the algorithm to produce the result (output of the algorithm)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count and express this amount of space as a function of the </a:t>
            </a:r>
            <a:r>
              <a:rPr lang="en-US" sz="1550" b="1" i="1" dirty="0">
                <a:solidFill>
                  <a:srgbClr val="3366FF"/>
                </a:solidFill>
              </a:rPr>
              <a:t>the input size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sz="15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illustrate these concepts with the “</a:t>
            </a:r>
            <a:r>
              <a:rPr lang="en-US" sz="1850" i="1" dirty="0">
                <a:solidFill>
                  <a:srgbClr val="3366FF"/>
                </a:solidFill>
              </a:rPr>
              <a:t>find the smallest number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algorithm</a:t>
            </a:r>
          </a:p>
        </p:txBody>
      </p:sp>
    </p:spTree>
    <p:extLst>
      <p:ext uri="{BB962C8B-B14F-4D97-AF65-F5344CB8AC3E}">
        <p14:creationId xmlns:p14="http://schemas.microsoft.com/office/powerpoint/2010/main" val="41612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28735</TotalTime>
  <Words>10163</Words>
  <Application>Microsoft Macintosh PowerPoint</Application>
  <PresentationFormat>On-screen Show (4:3)</PresentationFormat>
  <Paragraphs>1283</Paragraphs>
  <Slides>66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Apple Braille</vt:lpstr>
      <vt:lpstr>Arial</vt:lpstr>
      <vt:lpstr>Calibri</vt:lpstr>
      <vt:lpstr>Cambria Math</vt:lpstr>
      <vt:lpstr>Courier New</vt:lpstr>
      <vt:lpstr>Gill Sans MT</vt:lpstr>
      <vt:lpstr>Times New Roman</vt:lpstr>
      <vt:lpstr>Wingdings 2</vt:lpstr>
      <vt:lpstr>WM_SlideTemplateA_Template</vt:lpstr>
      <vt:lpstr>Equation</vt:lpstr>
      <vt:lpstr> Introduction to Algorithms Design and Analysis</vt:lpstr>
      <vt:lpstr>PowerPoint Presentation</vt:lpstr>
      <vt:lpstr>Algorithms Terminology</vt:lpstr>
      <vt:lpstr>What Is an Algorithm?</vt:lpstr>
      <vt:lpstr>Algorithm Origins (Wikipedia)</vt:lpstr>
      <vt:lpstr>What Is an Algorithm? (Continued)</vt:lpstr>
      <vt:lpstr>Describe and Analyze  “Find the Smallest Number”</vt:lpstr>
      <vt:lpstr>Algorithm to Find the Smallest Number</vt:lpstr>
      <vt:lpstr>Is an Algorithm Good?</vt:lpstr>
      <vt:lpstr>Is  “Find the Smallest Number” Correct?</vt:lpstr>
      <vt:lpstr>Time Complexity of  “Find the Smallest Number”</vt:lpstr>
      <vt:lpstr>Space Complexity of  “Find the Smallest Number”</vt:lpstr>
      <vt:lpstr>Describe and Analyze  A “Sorting”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Is the  “Sorting” Algorithm  Correct?</vt:lpstr>
      <vt:lpstr>Time Complexity of  “Sorting” (1/3)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(3/3) Summary</vt:lpstr>
      <vt:lpstr>Space Complexity of  “Sorting”</vt:lpstr>
      <vt:lpstr>Best, average, and worst cases.</vt:lpstr>
      <vt:lpstr>Algorithm to Find e in Sequence A</vt:lpstr>
      <vt:lpstr>Time Complexity of Find e in Array A</vt:lpstr>
      <vt:lpstr>Growth of Functions </vt:lpstr>
      <vt:lpstr>Growth of Functions</vt:lpstr>
      <vt:lpstr>                          versus </vt:lpstr>
      <vt:lpstr>                            versus</vt:lpstr>
      <vt:lpstr>                            versus</vt:lpstr>
      <vt:lpstr>Conclusions About Functions Growth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Wrap Up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809</cp:revision>
  <cp:lastPrinted>2018-05-04T14:22:05Z</cp:lastPrinted>
  <dcterms:created xsi:type="dcterms:W3CDTF">2017-11-05T19:40:43Z</dcterms:created>
  <dcterms:modified xsi:type="dcterms:W3CDTF">2020-03-14T01:17:49Z</dcterms:modified>
</cp:coreProperties>
</file>