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60357a3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60357a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60357a3c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60357a3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60357a3c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60357a3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60357a3c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60357a3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60357a3c9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60357a3c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7"/>
            <a:ext cx="8229600" cy="60356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Sistema de Predicción de Tráfico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2"/>
          <p:cNvSpPr txBox="1"/>
          <p:nvPr>
            <p:ph type="title"/>
          </p:nvPr>
        </p:nvSpPr>
        <p:spPr>
          <a:xfrm>
            <a:off x="479160" y="457201"/>
            <a:ext cx="8182230" cy="183265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t>Representación</a:t>
            </a:r>
            <a:r>
              <a:rPr lang="en-US" sz="5700">
                <a:solidFill>
                  <a:schemeClr val="dk1"/>
                </a:solidFill>
                <a:latin typeface="Calibri"/>
                <a:ea typeface="Calibri"/>
                <a:cs typeface="Calibri"/>
                <a:sym typeface="Calibri"/>
              </a:rPr>
              <a:t> </a:t>
            </a:r>
            <a:r>
              <a:rPr lang="en-US" sz="5700"/>
              <a:t>Matemática</a:t>
            </a:r>
            <a:endParaRPr/>
          </a:p>
        </p:txBody>
      </p:sp>
      <p:sp>
        <p:nvSpPr>
          <p:cNvPr id="152" name="Google Shape;152;p22"/>
          <p:cNvSpPr/>
          <p:nvPr/>
        </p:nvSpPr>
        <p:spPr>
          <a:xfrm>
            <a:off x="2855776" y="2343912"/>
            <a:ext cx="3429000" cy="18288"/>
          </a:xfrm>
          <a:custGeom>
            <a:rect b="b" l="l" r="r" t="t"/>
            <a:pathLst>
              <a:path extrusionOk="0" fill="none" h="18288" w="342900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extrusionOk="0" h="18288" w="342900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p22"/>
          <p:cNvPicPr preferRelativeResize="0"/>
          <p:nvPr/>
        </p:nvPicPr>
        <p:blipFill rotWithShape="1">
          <a:blip r:embed="rId3">
            <a:alphaModFix/>
          </a:blip>
          <a:srcRect b="0" l="0" r="0" t="0"/>
          <a:stretch/>
        </p:blipFill>
        <p:spPr>
          <a:xfrm>
            <a:off x="1670985" y="3124200"/>
            <a:ext cx="5799744" cy="31028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3"/>
          <p:cNvSpPr txBox="1"/>
          <p:nvPr>
            <p:ph type="title"/>
          </p:nvPr>
        </p:nvSpPr>
        <p:spPr>
          <a:xfrm>
            <a:off x="479160" y="417576"/>
            <a:ext cx="818223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300"/>
              <a:buFont typeface="Calibri"/>
              <a:buNone/>
            </a:pPr>
            <a:r>
              <a:rPr lang="en-US" sz="5300"/>
              <a:t>Representación</a:t>
            </a:r>
            <a:r>
              <a:rPr lang="en-US" sz="5300">
                <a:solidFill>
                  <a:schemeClr val="dk1"/>
                </a:solidFill>
                <a:latin typeface="Calibri"/>
                <a:ea typeface="Calibri"/>
                <a:cs typeface="Calibri"/>
                <a:sym typeface="Calibri"/>
              </a:rPr>
              <a:t> </a:t>
            </a:r>
            <a:r>
              <a:rPr lang="en-US" sz="5300"/>
              <a:t>Matemática</a:t>
            </a:r>
            <a:endParaRPr/>
          </a:p>
        </p:txBody>
      </p:sp>
      <p:sp>
        <p:nvSpPr>
          <p:cNvPr id="160" name="Google Shape;160;p23"/>
          <p:cNvSpPr/>
          <p:nvPr/>
        </p:nvSpPr>
        <p:spPr>
          <a:xfrm>
            <a:off x="2855776" y="1733454"/>
            <a:ext cx="3429000" cy="18288"/>
          </a:xfrm>
          <a:custGeom>
            <a:rect b="b" l="l" r="r" t="t"/>
            <a:pathLst>
              <a:path extrusionOk="0" fill="none" h="18288" w="342900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extrusionOk="0" h="18288" w="342900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1" name="Google Shape;161;p23"/>
          <p:cNvPicPr preferRelativeResize="0"/>
          <p:nvPr/>
        </p:nvPicPr>
        <p:blipFill rotWithShape="1">
          <a:blip r:embed="rId3">
            <a:alphaModFix/>
          </a:blip>
          <a:srcRect b="0" l="0" r="0" t="0"/>
          <a:stretch/>
        </p:blipFill>
        <p:spPr>
          <a:xfrm>
            <a:off x="2390703" y="2633472"/>
            <a:ext cx="4360308" cy="35863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4"/>
          <p:cNvSpPr txBox="1"/>
          <p:nvPr>
            <p:ph type="title"/>
          </p:nvPr>
        </p:nvSpPr>
        <p:spPr>
          <a:xfrm>
            <a:off x="479160" y="417576"/>
            <a:ext cx="818223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300"/>
              <a:buFont typeface="Calibri"/>
              <a:buNone/>
            </a:pPr>
            <a:r>
              <a:rPr lang="en-US" sz="5300"/>
              <a:t>Representación</a:t>
            </a:r>
            <a:r>
              <a:rPr lang="en-US" sz="5300">
                <a:solidFill>
                  <a:schemeClr val="dk1"/>
                </a:solidFill>
                <a:latin typeface="Calibri"/>
                <a:ea typeface="Calibri"/>
                <a:cs typeface="Calibri"/>
                <a:sym typeface="Calibri"/>
              </a:rPr>
              <a:t> </a:t>
            </a:r>
            <a:r>
              <a:rPr lang="en-US" sz="5300"/>
              <a:t>Matemática</a:t>
            </a:r>
            <a:endParaRPr/>
          </a:p>
        </p:txBody>
      </p:sp>
      <p:sp>
        <p:nvSpPr>
          <p:cNvPr id="168" name="Google Shape;168;p24"/>
          <p:cNvSpPr/>
          <p:nvPr/>
        </p:nvSpPr>
        <p:spPr>
          <a:xfrm>
            <a:off x="2855776" y="1733454"/>
            <a:ext cx="3429000" cy="18288"/>
          </a:xfrm>
          <a:custGeom>
            <a:rect b="b" l="l" r="r" t="t"/>
            <a:pathLst>
              <a:path extrusionOk="0" fill="none" h="18288" w="342900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extrusionOk="0" h="18288" w="342900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9" name="Google Shape;169;p24"/>
          <p:cNvPicPr preferRelativeResize="0"/>
          <p:nvPr/>
        </p:nvPicPr>
        <p:blipFill rotWithShape="1">
          <a:blip r:embed="rId3">
            <a:alphaModFix/>
          </a:blip>
          <a:srcRect b="0" l="0" r="0" t="0"/>
          <a:stretch/>
        </p:blipFill>
        <p:spPr>
          <a:xfrm>
            <a:off x="2201778" y="1818226"/>
            <a:ext cx="4706016" cy="49931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5"/>
          <p:cNvSpPr/>
          <p:nvPr/>
        </p:nvSpPr>
        <p:spPr>
          <a:xfrm>
            <a:off x="0" y="0"/>
            <a:ext cx="9144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5"/>
          <p:cNvSpPr txBox="1"/>
          <p:nvPr>
            <p:ph type="title"/>
          </p:nvPr>
        </p:nvSpPr>
        <p:spPr>
          <a:xfrm>
            <a:off x="479160" y="390525"/>
            <a:ext cx="8182230" cy="15103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300"/>
              <a:buFont typeface="Calibri"/>
              <a:buNone/>
            </a:pPr>
            <a:r>
              <a:rPr lang="en-US" sz="5300">
                <a:solidFill>
                  <a:srgbClr val="FFFFFF"/>
                </a:solidFill>
              </a:rPr>
              <a:t>Representación</a:t>
            </a:r>
            <a:r>
              <a:rPr lang="en-US" sz="5300">
                <a:solidFill>
                  <a:srgbClr val="FFFFFF"/>
                </a:solidFill>
                <a:latin typeface="Calibri"/>
                <a:ea typeface="Calibri"/>
                <a:cs typeface="Calibri"/>
                <a:sym typeface="Calibri"/>
              </a:rPr>
              <a:t> </a:t>
            </a:r>
            <a:r>
              <a:rPr lang="en-US" sz="5300">
                <a:solidFill>
                  <a:srgbClr val="FFFFFF"/>
                </a:solidFill>
              </a:rPr>
              <a:t>Matemática</a:t>
            </a:r>
            <a:endParaRPr/>
          </a:p>
        </p:txBody>
      </p:sp>
      <p:sp>
        <p:nvSpPr>
          <p:cNvPr id="177" name="Google Shape;177;p25"/>
          <p:cNvSpPr/>
          <p:nvPr/>
        </p:nvSpPr>
        <p:spPr>
          <a:xfrm>
            <a:off x="2980654" y="1753266"/>
            <a:ext cx="3182692" cy="18288"/>
          </a:xfrm>
          <a:custGeom>
            <a:rect b="b" l="l" r="r" t="t"/>
            <a:pathLst>
              <a:path extrusionOk="0" fill="none" h="18288" w="3182692">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extrusionOk="0" h="18288" w="3182692">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rgbClr val="FFFFFF"/>
          </a:solidFill>
          <a:ln cap="rnd"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8" name="Google Shape;178;p25"/>
          <p:cNvPicPr preferRelativeResize="0"/>
          <p:nvPr/>
        </p:nvPicPr>
        <p:blipFill rotWithShape="1">
          <a:blip r:embed="rId3">
            <a:alphaModFix/>
          </a:blip>
          <a:srcRect b="0" l="0" r="0" t="0"/>
          <a:stretch/>
        </p:blipFill>
        <p:spPr>
          <a:xfrm>
            <a:off x="1425505" y="3067050"/>
            <a:ext cx="6290703" cy="3019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26"/>
          <p:cNvSpPr txBox="1"/>
          <p:nvPr>
            <p:ph type="title"/>
          </p:nvPr>
        </p:nvSpPr>
        <p:spPr>
          <a:xfrm>
            <a:off x="479160" y="417576"/>
            <a:ext cx="818223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Index Priority Queue</a:t>
            </a:r>
            <a:endParaRPr/>
          </a:p>
        </p:txBody>
      </p:sp>
      <p:sp>
        <p:nvSpPr>
          <p:cNvPr id="185" name="Google Shape;185;p26"/>
          <p:cNvSpPr/>
          <p:nvPr/>
        </p:nvSpPr>
        <p:spPr>
          <a:xfrm>
            <a:off x="2855776" y="1733454"/>
            <a:ext cx="3429000" cy="18288"/>
          </a:xfrm>
          <a:custGeom>
            <a:rect b="b" l="l" r="r" t="t"/>
            <a:pathLst>
              <a:path extrusionOk="0" fill="none" h="18288" w="342900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extrusionOk="0" h="18288" w="342900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26"/>
          <p:cNvPicPr preferRelativeResize="0"/>
          <p:nvPr/>
        </p:nvPicPr>
        <p:blipFill rotWithShape="1">
          <a:blip r:embed="rId3">
            <a:alphaModFix/>
          </a:blip>
          <a:srcRect b="0" l="0" r="0" t="0"/>
          <a:stretch/>
        </p:blipFill>
        <p:spPr>
          <a:xfrm>
            <a:off x="1310503" y="1984958"/>
            <a:ext cx="6522993" cy="46150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27"/>
          <p:cNvSpPr txBox="1"/>
          <p:nvPr>
            <p:ph type="title"/>
          </p:nvPr>
        </p:nvSpPr>
        <p:spPr>
          <a:xfrm>
            <a:off x="479160" y="417576"/>
            <a:ext cx="818223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solidFill>
                  <a:schemeClr val="dk1"/>
                </a:solidFill>
                <a:latin typeface="Calibri"/>
                <a:ea typeface="Calibri"/>
                <a:cs typeface="Calibri"/>
                <a:sym typeface="Calibri"/>
              </a:rPr>
              <a:t>Index Priority Queue</a:t>
            </a:r>
            <a:endParaRPr/>
          </a:p>
        </p:txBody>
      </p:sp>
      <p:sp>
        <p:nvSpPr>
          <p:cNvPr id="193" name="Google Shape;193;p27"/>
          <p:cNvSpPr/>
          <p:nvPr/>
        </p:nvSpPr>
        <p:spPr>
          <a:xfrm>
            <a:off x="2855776" y="1733454"/>
            <a:ext cx="3429000" cy="18288"/>
          </a:xfrm>
          <a:custGeom>
            <a:rect b="b" l="l" r="r" t="t"/>
            <a:pathLst>
              <a:path extrusionOk="0" fill="none" h="18288" w="342900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extrusionOk="0" h="18288" w="342900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4" name="Google Shape;194;p27"/>
          <p:cNvPicPr preferRelativeResize="0"/>
          <p:nvPr/>
        </p:nvPicPr>
        <p:blipFill rotWithShape="1">
          <a:blip r:embed="rId3">
            <a:alphaModFix/>
          </a:blip>
          <a:srcRect b="0" l="0" r="0" t="0"/>
          <a:stretch/>
        </p:blipFill>
        <p:spPr>
          <a:xfrm>
            <a:off x="1184441" y="1927120"/>
            <a:ext cx="6775118" cy="47087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28"/>
          <p:cNvSpPr txBox="1"/>
          <p:nvPr>
            <p:ph type="title"/>
          </p:nvPr>
        </p:nvSpPr>
        <p:spPr>
          <a:xfrm>
            <a:off x="630936" y="548640"/>
            <a:ext cx="2700645" cy="54315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Arquitectura Técnica</a:t>
            </a:r>
            <a:endParaRPr/>
          </a:p>
        </p:txBody>
      </p:sp>
      <p:sp>
        <p:nvSpPr>
          <p:cNvPr id="201" name="Google Shape;201;p28"/>
          <p:cNvSpPr/>
          <p:nvPr/>
        </p:nvSpPr>
        <p:spPr>
          <a:xfrm rot="5400000">
            <a:off x="1347917" y="3261001"/>
            <a:ext cx="4480560" cy="13716"/>
          </a:xfrm>
          <a:custGeom>
            <a:rect b="b" l="l" r="r" t="t"/>
            <a:pathLst>
              <a:path extrusionOk="0" fill="none" h="13716"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extrusionOk="0" h="13716"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8"/>
          <p:cNvSpPr txBox="1"/>
          <p:nvPr>
            <p:ph idx="1" type="body"/>
          </p:nvPr>
        </p:nvSpPr>
        <p:spPr>
          <a:xfrm>
            <a:off x="3844813" y="552091"/>
            <a:ext cx="4668251" cy="5431536"/>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900"/>
              <a:buChar char="•"/>
            </a:pPr>
            <a:r>
              <a:rPr lang="en-US" sz="1900"/>
              <a:t>Red Neuronal:</a:t>
            </a:r>
            <a:endParaRPr/>
          </a:p>
          <a:p>
            <a:pPr indent="0" lvl="0" marL="0" rtl="0" algn="l">
              <a:spcBef>
                <a:spcPts val="380"/>
              </a:spcBef>
              <a:spcAft>
                <a:spcPts val="0"/>
              </a:spcAft>
              <a:buNone/>
            </a:pPr>
            <a:r>
              <a:rPr lang="en-US" sz="1900"/>
              <a:t>- Función de activación: ReLU</a:t>
            </a:r>
            <a:endParaRPr/>
          </a:p>
          <a:p>
            <a:pPr indent="0" lvl="0" marL="0" rtl="0" algn="l">
              <a:spcBef>
                <a:spcPts val="380"/>
              </a:spcBef>
              <a:spcAft>
                <a:spcPts val="0"/>
              </a:spcAft>
              <a:buNone/>
            </a:pPr>
            <a:r>
              <a:rPr lang="en-US" sz="1900"/>
              <a:t>- Optimizador: Adam</a:t>
            </a:r>
            <a:endParaRPr/>
          </a:p>
          <a:p>
            <a:pPr indent="0" lvl="0" marL="0" rtl="0" algn="l">
              <a:spcBef>
                <a:spcPts val="380"/>
              </a:spcBef>
              <a:spcAft>
                <a:spcPts val="0"/>
              </a:spcAft>
              <a:buNone/>
            </a:pPr>
            <a:r>
              <a:rPr lang="en-US" sz="1900"/>
              <a:t>- Inicialización de pesos: Distribución uniforme</a:t>
            </a:r>
            <a:endParaRPr/>
          </a:p>
          <a:p>
            <a:pPr indent="-342900" lvl="0" marL="342900" rtl="0" algn="l">
              <a:spcBef>
                <a:spcPts val="380"/>
              </a:spcBef>
              <a:spcAft>
                <a:spcPts val="0"/>
              </a:spcAft>
              <a:buClr>
                <a:schemeClr val="dk1"/>
              </a:buClr>
              <a:buSzPts val="1900"/>
              <a:buChar char="•"/>
            </a:pPr>
            <a:r>
              <a:rPr lang="en-US" sz="1900"/>
              <a:t>Algoritmos:</a:t>
            </a:r>
            <a:endParaRPr/>
          </a:p>
          <a:p>
            <a:pPr indent="0" lvl="0" marL="0" rtl="0" algn="l">
              <a:spcBef>
                <a:spcPts val="380"/>
              </a:spcBef>
              <a:spcAft>
                <a:spcPts val="0"/>
              </a:spcAft>
              <a:buNone/>
            </a:pPr>
            <a:r>
              <a:rPr lang="en-US" sz="1900"/>
              <a:t>- Redes Neuronales Artificiales</a:t>
            </a:r>
            <a:endParaRPr/>
          </a:p>
          <a:p>
            <a:pPr indent="0" lvl="0" marL="0" rtl="0" algn="l">
              <a:spcBef>
                <a:spcPts val="380"/>
              </a:spcBef>
              <a:spcAft>
                <a:spcPts val="0"/>
              </a:spcAft>
              <a:buNone/>
            </a:pPr>
            <a:r>
              <a:rPr lang="en-US" sz="1900"/>
              <a:t>- SMA* con Index Priority Queue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Ventajas del Sistema</a:t>
            </a:r>
            <a:endParaRPr/>
          </a:p>
        </p:txBody>
      </p:sp>
      <p:sp>
        <p:nvSpPr>
          <p:cNvPr id="208" name="Google Shape;20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a:t>- Predicción en tiempo real de la </a:t>
            </a:r>
            <a:r>
              <a:rPr lang="en-US"/>
              <a:t>congestión</a:t>
            </a:r>
            <a:r>
              <a:rPr lang="en-US"/>
              <a:t> de las principales avenidas para llegar de una sede a otra sede de la UPC.</a:t>
            </a:r>
            <a:endParaRPr/>
          </a:p>
          <a:p>
            <a:pPr indent="0" lvl="0" marL="0" rtl="0" algn="l">
              <a:spcBef>
                <a:spcPts val="640"/>
              </a:spcBef>
              <a:spcAft>
                <a:spcPts val="0"/>
              </a:spcAft>
              <a:buNone/>
            </a:pPr>
            <a:r>
              <a:rPr lang="en-US"/>
              <a:t>- Optimización de rutas con SMA*.</a:t>
            </a:r>
            <a:endParaRPr/>
          </a:p>
          <a:p>
            <a:pPr indent="0" lvl="0" marL="0" rtl="0" algn="l">
              <a:spcBef>
                <a:spcPts val="640"/>
              </a:spcBef>
              <a:spcAft>
                <a:spcPts val="0"/>
              </a:spcAft>
              <a:buNone/>
            </a:pPr>
            <a:r>
              <a:rPr lang="en-US"/>
              <a:t>- Mejores tiempos de respuesta con Index Priority Queue.</a:t>
            </a:r>
            <a:endParaRPr/>
          </a:p>
          <a:p>
            <a:pPr indent="0" lvl="0" marL="0" rtl="0" algn="l">
              <a:spcBef>
                <a:spcPts val="640"/>
              </a:spcBef>
              <a:spcAft>
                <a:spcPts val="0"/>
              </a:spcAft>
              <a:buNone/>
            </a:pPr>
            <a:r>
              <a:rPr lang="en-US"/>
              <a:t>- Eficiencia en consumo de memoria con SMA* y Index Priority Queue (</a:t>
            </a:r>
            <a:r>
              <a:rPr lang="en-US"/>
              <a:t>Actualización</a:t>
            </a:r>
            <a:r>
              <a:rPr lang="en-US"/>
              <a:t> por </a:t>
            </a:r>
            <a:r>
              <a:rPr lang="en-US"/>
              <a:t>Indexación</a:t>
            </a: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Limitaciones</a:t>
            </a:r>
            <a:endParaRPr/>
          </a:p>
        </p:txBody>
      </p:sp>
      <p:sp>
        <p:nvSpPr>
          <p:cNvPr id="214" name="Google Shape;21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 Solo se usa la</a:t>
            </a:r>
            <a:r>
              <a:rPr lang="en-US"/>
              <a:t>s avenidas principales para llegar de una sede a otra</a:t>
            </a:r>
            <a:r>
              <a:rPr lang="en-US" sz="3200">
                <a:solidFill>
                  <a:schemeClr val="dk1"/>
                </a:solidFill>
                <a:latin typeface="Calibri"/>
                <a:ea typeface="Calibri"/>
                <a:cs typeface="Calibri"/>
                <a:sym typeface="Calibri"/>
              </a:rPr>
              <a:t>.</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Costo computacional alto para poder predecir la </a:t>
            </a:r>
            <a:r>
              <a:rPr lang="en-US"/>
              <a:t>congestión</a:t>
            </a:r>
            <a:r>
              <a:rPr lang="en-US" sz="3200">
                <a:solidFill>
                  <a:schemeClr val="dk1"/>
                </a:solidFill>
                <a:latin typeface="Calibri"/>
                <a:ea typeface="Calibri"/>
                <a:cs typeface="Calibri"/>
                <a:sym typeface="Calibri"/>
              </a:rPr>
              <a:t> en más calles.</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N</a:t>
            </a:r>
            <a:r>
              <a:rPr lang="en-US"/>
              <a:t>uestro sistema no tiene GPS</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rtl="0" algn="l">
              <a:spcBef>
                <a:spcPts val="640"/>
              </a:spcBef>
              <a:spcAft>
                <a:spcPts val="0"/>
              </a:spcAft>
              <a:buNone/>
            </a:pPr>
            <a:r>
              <a:rPr lang="en-US"/>
              <a:t>- Solo se </a:t>
            </a:r>
            <a:r>
              <a:rPr lang="en-US"/>
              <a:t>considera</a:t>
            </a:r>
            <a:r>
              <a:rPr lang="en-US"/>
              <a:t> las sedes de UPC.</a:t>
            </a:r>
            <a:endParaRPr/>
          </a:p>
          <a:p>
            <a:pPr indent="0" lvl="0" marL="0" rtl="0" algn="l">
              <a:spcBef>
                <a:spcPts val="640"/>
              </a:spcBef>
              <a:spcAft>
                <a:spcPts val="0"/>
              </a:spcAft>
              <a:buNone/>
            </a:pPr>
            <a:r>
              <a:rPr lang="en-US"/>
              <a:t>- Se desconoce la congestión de algunas zonas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Validación de resultados y pruebas</a:t>
            </a:r>
            <a:endParaRPr/>
          </a:p>
        </p:txBody>
      </p:sp>
      <p:pic>
        <p:nvPicPr>
          <p:cNvPr id="220" name="Google Shape;220;p31"/>
          <p:cNvPicPr preferRelativeResize="0"/>
          <p:nvPr/>
        </p:nvPicPr>
        <p:blipFill>
          <a:blip r:embed="rId3">
            <a:alphaModFix/>
          </a:blip>
          <a:stretch>
            <a:fillRect/>
          </a:stretch>
        </p:blipFill>
        <p:spPr>
          <a:xfrm>
            <a:off x="966225" y="1417650"/>
            <a:ext cx="7400525" cy="527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Descripción del Problema</a:t>
            </a:r>
            <a:endParaRPr/>
          </a:p>
        </p:txBody>
      </p:sp>
      <p:sp>
        <p:nvSpPr>
          <p:cNvPr id="90" name="Google Shape;9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Objetivo: Determinar la ruta más óptima hacia universidades en Lima Metropolitana.</a:t>
            </a:r>
            <a:endParaRPr/>
          </a:p>
          <a:p>
            <a:pPr indent="-431800" lvl="0" marL="3429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Consideraciones:</a:t>
            </a:r>
            <a:endParaRPr sz="3200">
              <a:solidFill>
                <a:schemeClr val="dk1"/>
              </a:solidFill>
              <a:latin typeface="Calibri"/>
              <a:ea typeface="Calibri"/>
              <a:cs typeface="Calibri"/>
              <a:sym typeface="Calibri"/>
            </a:endParaRPr>
          </a:p>
          <a:p>
            <a:pPr indent="0" lvl="0" marL="0" rtl="0" algn="l">
              <a:spcBef>
                <a:spcPts val="640"/>
              </a:spcBef>
              <a:spcAft>
                <a:spcPts val="0"/>
              </a:spcAft>
              <a:buNone/>
            </a:pPr>
            <a:r>
              <a:rPr lang="en-US"/>
              <a:t>- Dia</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Hora del día</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Nivel de tráfico en tiempo real</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Condiciones de tránsito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Validación de resultados y pruebas</a:t>
            </a:r>
            <a:endParaRPr/>
          </a:p>
        </p:txBody>
      </p:sp>
      <p:pic>
        <p:nvPicPr>
          <p:cNvPr id="226" name="Google Shape;226;p32"/>
          <p:cNvPicPr preferRelativeResize="0"/>
          <p:nvPr/>
        </p:nvPicPr>
        <p:blipFill>
          <a:blip r:embed="rId3">
            <a:alphaModFix/>
          </a:blip>
          <a:stretch>
            <a:fillRect/>
          </a:stretch>
        </p:blipFill>
        <p:spPr>
          <a:xfrm>
            <a:off x="314475" y="1417650"/>
            <a:ext cx="8515050" cy="49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Validación de resultados y pruebas</a:t>
            </a:r>
            <a:endParaRPr/>
          </a:p>
        </p:txBody>
      </p:sp>
      <p:pic>
        <p:nvPicPr>
          <p:cNvPr id="232" name="Google Shape;232;p33"/>
          <p:cNvPicPr preferRelativeResize="0"/>
          <p:nvPr/>
        </p:nvPicPr>
        <p:blipFill>
          <a:blip r:embed="rId3">
            <a:alphaModFix/>
          </a:blip>
          <a:stretch>
            <a:fillRect/>
          </a:stretch>
        </p:blipFill>
        <p:spPr>
          <a:xfrm>
            <a:off x="246676" y="1417650"/>
            <a:ext cx="8650650" cy="520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285748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537875" y="208413"/>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Conclusiones</a:t>
            </a:r>
            <a:endParaRPr/>
          </a:p>
        </p:txBody>
      </p:sp>
      <p:sp>
        <p:nvSpPr>
          <p:cNvPr id="243" name="Google Shape;243;p35"/>
          <p:cNvSpPr txBox="1"/>
          <p:nvPr/>
        </p:nvSpPr>
        <p:spPr>
          <a:xfrm>
            <a:off x="806825" y="1922925"/>
            <a:ext cx="3000000" cy="1439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n-US" sz="1200">
                <a:solidFill>
                  <a:schemeClr val="dk1"/>
                </a:solidFill>
                <a:latin typeface="Times New Roman"/>
                <a:ea typeface="Times New Roman"/>
                <a:cs typeface="Times New Roman"/>
                <a:sym typeface="Times New Roman"/>
              </a:rPr>
              <a:t>Esta aplicación permitirá a los estudiantes planear sus rutas de forma eficiente. Con una predicción basada en datos históricos los estudiantes tienen la posibilidad de planificar con anticipación, de esta forma evitarán contratiempos causados por el tráfico.</a:t>
            </a:r>
            <a:endParaRPr/>
          </a:p>
        </p:txBody>
      </p:sp>
      <p:sp>
        <p:nvSpPr>
          <p:cNvPr id="244" name="Google Shape;244;p35"/>
          <p:cNvSpPr txBox="1"/>
          <p:nvPr/>
        </p:nvSpPr>
        <p:spPr>
          <a:xfrm>
            <a:off x="5405725" y="1922925"/>
            <a:ext cx="3000000" cy="1225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833"/>
              </a:lnSpc>
              <a:spcBef>
                <a:spcPts val="0"/>
              </a:spcBef>
              <a:spcAft>
                <a:spcPts val="800"/>
              </a:spcAft>
              <a:buNone/>
            </a:pPr>
            <a:r>
              <a:rPr lang="en-US" sz="1200">
                <a:solidFill>
                  <a:schemeClr val="dk1"/>
                </a:solidFill>
                <a:latin typeface="Times New Roman"/>
                <a:ea typeface="Times New Roman"/>
                <a:cs typeface="Times New Roman"/>
                <a:sym typeface="Times New Roman"/>
              </a:rPr>
              <a:t>Al momento de planificar la arquitectura es importante </a:t>
            </a:r>
            <a:r>
              <a:rPr lang="en-US" sz="1200">
                <a:solidFill>
                  <a:schemeClr val="dk1"/>
                </a:solidFill>
                <a:latin typeface="Times New Roman"/>
                <a:ea typeface="Times New Roman"/>
                <a:cs typeface="Times New Roman"/>
                <a:sym typeface="Times New Roman"/>
              </a:rPr>
              <a:t>investigar</a:t>
            </a:r>
            <a:r>
              <a:rPr lang="en-US" sz="1200">
                <a:solidFill>
                  <a:schemeClr val="dk1"/>
                </a:solidFill>
                <a:latin typeface="Times New Roman"/>
                <a:ea typeface="Times New Roman"/>
                <a:cs typeface="Times New Roman"/>
                <a:sym typeface="Times New Roman"/>
              </a:rPr>
              <a:t> acerca de otras arquitecturas creadas para una solución similar y leer acerca del desempeño de los modelos como una guía.</a:t>
            </a:r>
            <a:endParaRPr/>
          </a:p>
        </p:txBody>
      </p:sp>
      <p:sp>
        <p:nvSpPr>
          <p:cNvPr id="245" name="Google Shape;245;p35"/>
          <p:cNvSpPr txBox="1"/>
          <p:nvPr/>
        </p:nvSpPr>
        <p:spPr>
          <a:xfrm>
            <a:off x="806825" y="3868250"/>
            <a:ext cx="3000000" cy="1439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n-US" sz="1200">
                <a:solidFill>
                  <a:schemeClr val="dk1"/>
                </a:solidFill>
                <a:latin typeface="Times New Roman"/>
                <a:ea typeface="Times New Roman"/>
                <a:cs typeface="Times New Roman"/>
                <a:sym typeface="Times New Roman"/>
              </a:rPr>
              <a:t>Este proyecto demuestra que la integración de datos históricos, </a:t>
            </a:r>
            <a:r>
              <a:rPr lang="en-US" sz="1200">
                <a:solidFill>
                  <a:schemeClr val="dk1"/>
                </a:solidFill>
                <a:latin typeface="Times New Roman"/>
                <a:ea typeface="Times New Roman"/>
                <a:cs typeface="Times New Roman"/>
                <a:sym typeface="Times New Roman"/>
              </a:rPr>
              <a:t>combinada</a:t>
            </a:r>
            <a:r>
              <a:rPr lang="en-US" sz="1200">
                <a:solidFill>
                  <a:schemeClr val="dk1"/>
                </a:solidFill>
                <a:latin typeface="Times New Roman"/>
                <a:ea typeface="Times New Roman"/>
                <a:cs typeface="Times New Roman"/>
                <a:sym typeface="Times New Roman"/>
              </a:rPr>
              <a:t> con algoritmos avanzados como redes neuronales y SMA*, puede ofrecer soluciones eficientes a problemas cotidianos como el tráfico en ciudades complejas.</a:t>
            </a:r>
            <a:endParaRPr/>
          </a:p>
        </p:txBody>
      </p:sp>
      <p:sp>
        <p:nvSpPr>
          <p:cNvPr id="246" name="Google Shape;246;p35"/>
          <p:cNvSpPr txBox="1"/>
          <p:nvPr/>
        </p:nvSpPr>
        <p:spPr>
          <a:xfrm>
            <a:off x="5405725" y="3805525"/>
            <a:ext cx="3000000" cy="1439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n-US" sz="1200">
                <a:solidFill>
                  <a:schemeClr val="dk1"/>
                </a:solidFill>
                <a:latin typeface="Times New Roman"/>
                <a:ea typeface="Times New Roman"/>
                <a:cs typeface="Times New Roman"/>
                <a:sym typeface="Times New Roman"/>
              </a:rPr>
              <a:t>La integración de herramientas de planificación, como el uso de la API de MapBox, destaca la </a:t>
            </a:r>
            <a:r>
              <a:rPr lang="en-US" sz="1200">
                <a:solidFill>
                  <a:schemeClr val="dk1"/>
                </a:solidFill>
                <a:latin typeface="Times New Roman"/>
                <a:ea typeface="Times New Roman"/>
                <a:cs typeface="Times New Roman"/>
                <a:sym typeface="Times New Roman"/>
              </a:rPr>
              <a:t>importancia</a:t>
            </a:r>
            <a:r>
              <a:rPr lang="en-US" sz="1200">
                <a:solidFill>
                  <a:schemeClr val="dk1"/>
                </a:solidFill>
                <a:latin typeface="Times New Roman"/>
                <a:ea typeface="Times New Roman"/>
                <a:cs typeface="Times New Roman"/>
                <a:sym typeface="Times New Roman"/>
              </a:rPr>
              <a:t> de las plataformas abiertas y colaborativas para agilizar el desarrollo de proyectos tecnológicos en entornos urbanos.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FATE Framework</a:t>
            </a:r>
            <a:endParaRPr/>
          </a:p>
        </p:txBody>
      </p:sp>
      <p:sp>
        <p:nvSpPr>
          <p:cNvPr id="96" name="Google Shape;9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Fairness: </a:t>
            </a:r>
            <a:r>
              <a:rPr lang="en-US"/>
              <a:t>Trato imparcial hacia los upecinos.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Accountability: Auditorías regulares y documentación completa.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Transparency: Explicación clara del proceso de toma de decisiones.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Ethics: Garantiza equidad en acceso</a:t>
            </a:r>
            <a:r>
              <a:rPr lang="en-US"/>
              <a:t> a </a:t>
            </a:r>
            <a:r>
              <a:rPr lang="en-US"/>
              <a:t>información</a:t>
            </a:r>
            <a:r>
              <a:rPr lang="en-US"/>
              <a:t> de </a:t>
            </a:r>
            <a:r>
              <a:rPr lang="en-US"/>
              <a:t>congestión.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y Herramientas</a:t>
            </a:r>
            <a:endParaRPr/>
          </a:p>
        </p:txBody>
      </p:sp>
      <p:sp>
        <p:nvSpPr>
          <p:cNvPr id="102" name="Google Shape;10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API MapBox: 500,000 consultas disponibles.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Datos principales:</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a:t>
            </a:r>
            <a:r>
              <a:rPr lang="en-US"/>
              <a:t>Dia, Hora, Coordenadas de la calle, Nombre de la calle</a:t>
            </a:r>
            <a:endParaRPr/>
          </a:p>
          <a:p>
            <a:pPr indent="0" lvl="0" marL="0" rtl="0" algn="l">
              <a:spcBef>
                <a:spcPts val="640"/>
              </a:spcBef>
              <a:spcAft>
                <a:spcPts val="0"/>
              </a:spcAft>
              <a:buNone/>
            </a:pPr>
            <a:r>
              <a:rPr lang="en-US" sz="3200">
                <a:solidFill>
                  <a:schemeClr val="dk1"/>
                </a:solidFill>
                <a:latin typeface="Calibri"/>
                <a:ea typeface="Calibri"/>
                <a:cs typeface="Calibri"/>
                <a:sym typeface="Calibri"/>
              </a:rPr>
              <a:t>- Congestión numérica (0-100)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Entrenamiento del Modelo</a:t>
            </a:r>
            <a:endParaRPr/>
          </a:p>
        </p:txBody>
      </p:sp>
      <p:sp>
        <p:nvSpPr>
          <p:cNvPr id="108" name="Google Shape;10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Inputs:</a:t>
            </a:r>
            <a:endParaRPr/>
          </a:p>
          <a:p>
            <a:pPr indent="0" lvl="0" marL="0" rtl="0" algn="l">
              <a:spcBef>
                <a:spcPts val="640"/>
              </a:spcBef>
              <a:spcAft>
                <a:spcPts val="0"/>
              </a:spcAft>
              <a:buNone/>
            </a:pPr>
            <a:r>
              <a:rPr lang="en-US"/>
              <a:t>- Hora del día</a:t>
            </a:r>
            <a:endParaRPr/>
          </a:p>
          <a:p>
            <a:pPr indent="0" lvl="0" marL="0" rtl="0" algn="l">
              <a:spcBef>
                <a:spcPts val="640"/>
              </a:spcBef>
              <a:spcAft>
                <a:spcPts val="0"/>
              </a:spcAft>
              <a:buNone/>
            </a:pPr>
            <a:r>
              <a:rPr lang="en-US"/>
              <a:t>- Día de la semana</a:t>
            </a:r>
            <a:endParaRPr/>
          </a:p>
          <a:p>
            <a:pPr indent="0" lvl="0" marL="0" rtl="0" algn="l">
              <a:spcBef>
                <a:spcPts val="640"/>
              </a:spcBef>
              <a:spcAft>
                <a:spcPts val="0"/>
              </a:spcAft>
              <a:buNone/>
            </a:pPr>
            <a:r>
              <a:rPr lang="en-US"/>
              <a:t>- Ubicación (Longitud y Latitud)</a:t>
            </a:r>
            <a:endParaRPr/>
          </a:p>
          <a:p>
            <a:pPr indent="0" lvl="0" marL="0" rtl="0" algn="l">
              <a:spcBef>
                <a:spcPts val="640"/>
              </a:spcBef>
              <a:spcAft>
                <a:spcPts val="0"/>
              </a:spcAft>
              <a:buNone/>
            </a:pPr>
            <a:r>
              <a:rPr lang="en-US"/>
              <a:t>- Calle específica (ex: Javier Prado Este)</a:t>
            </a:r>
            <a:endParaRPr/>
          </a:p>
          <a:p>
            <a:pPr indent="-342900" lvl="0" marL="342900" rtl="0" algn="l">
              <a:spcBef>
                <a:spcPts val="640"/>
              </a:spcBef>
              <a:spcAft>
                <a:spcPts val="0"/>
              </a:spcAft>
              <a:buClr>
                <a:schemeClr val="dk1"/>
              </a:buClr>
              <a:buSzPts val="3200"/>
              <a:buChar char="•"/>
            </a:pPr>
            <a:r>
              <a:rPr lang="en-US"/>
              <a:t>Output:</a:t>
            </a:r>
            <a:endParaRPr/>
          </a:p>
          <a:p>
            <a:pPr indent="0" lvl="0" marL="0" rtl="0" algn="l">
              <a:spcBef>
                <a:spcPts val="640"/>
              </a:spcBef>
              <a:spcAft>
                <a:spcPts val="0"/>
              </a:spcAft>
              <a:buNone/>
            </a:pPr>
            <a:r>
              <a:rPr lang="en-US"/>
              <a:t>- Predicción de congestión Numerica(0-100)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8"/>
          <p:cNvSpPr txBox="1"/>
          <p:nvPr>
            <p:ph type="title"/>
          </p:nvPr>
        </p:nvSpPr>
        <p:spPr>
          <a:xfrm>
            <a:off x="479160" y="457200"/>
            <a:ext cx="8182230" cy="13686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700"/>
              <a:buFont typeface="Calibri"/>
              <a:buNone/>
            </a:pPr>
            <a:r>
              <a:rPr lang="en-US" sz="5700"/>
              <a:t>EDA</a:t>
            </a:r>
            <a:endParaRPr/>
          </a:p>
        </p:txBody>
      </p:sp>
      <p:sp>
        <p:nvSpPr>
          <p:cNvPr id="115" name="Google Shape;115;p18"/>
          <p:cNvSpPr/>
          <p:nvPr/>
        </p:nvSpPr>
        <p:spPr>
          <a:xfrm>
            <a:off x="3337560" y="1850683"/>
            <a:ext cx="2468880" cy="18288"/>
          </a:xfrm>
          <a:custGeom>
            <a:rect b="b" l="l" r="r" t="t"/>
            <a:pathLst>
              <a:path extrusionOk="0" fill="none" h="18288" w="246888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extrusionOk="0" h="18288" w="246888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6" name="Google Shape;116;p18"/>
          <p:cNvPicPr preferRelativeResize="0"/>
          <p:nvPr/>
        </p:nvPicPr>
        <p:blipFill rotWithShape="1">
          <a:blip r:embed="rId3">
            <a:alphaModFix/>
          </a:blip>
          <a:srcRect b="0" l="0" r="0" t="0"/>
          <a:stretch/>
        </p:blipFill>
        <p:spPr>
          <a:xfrm>
            <a:off x="240030" y="2929616"/>
            <a:ext cx="4210812" cy="3031784"/>
          </a:xfrm>
          <a:prstGeom prst="rect">
            <a:avLst/>
          </a:prstGeom>
          <a:noFill/>
          <a:ln>
            <a:noFill/>
          </a:ln>
        </p:spPr>
      </p:pic>
      <p:pic>
        <p:nvPicPr>
          <p:cNvPr id="117" name="Google Shape;117;p18"/>
          <p:cNvPicPr preferRelativeResize="0"/>
          <p:nvPr/>
        </p:nvPicPr>
        <p:blipFill rotWithShape="1">
          <a:blip r:embed="rId4">
            <a:alphaModFix/>
          </a:blip>
          <a:srcRect b="0" l="0" r="0" t="0"/>
          <a:stretch/>
        </p:blipFill>
        <p:spPr>
          <a:xfrm>
            <a:off x="4690872" y="3255954"/>
            <a:ext cx="4210812" cy="23791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9"/>
          <p:cNvSpPr/>
          <p:nvPr/>
        </p:nvSpPr>
        <p:spPr>
          <a:xfrm>
            <a:off x="0" y="0"/>
            <a:ext cx="9144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9"/>
          <p:cNvSpPr txBox="1"/>
          <p:nvPr>
            <p:ph type="title"/>
          </p:nvPr>
        </p:nvSpPr>
        <p:spPr>
          <a:xfrm>
            <a:off x="479160" y="390525"/>
            <a:ext cx="8182230" cy="15103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700"/>
              <a:buFont typeface="Calibri"/>
              <a:buNone/>
            </a:pPr>
            <a:r>
              <a:rPr lang="en-US" sz="5700">
                <a:solidFill>
                  <a:srgbClr val="FFFFFF"/>
                </a:solidFill>
                <a:latin typeface="Calibri"/>
                <a:ea typeface="Calibri"/>
                <a:cs typeface="Calibri"/>
                <a:sym typeface="Calibri"/>
              </a:rPr>
              <a:t>EDA</a:t>
            </a:r>
            <a:endParaRPr/>
          </a:p>
        </p:txBody>
      </p:sp>
      <p:sp>
        <p:nvSpPr>
          <p:cNvPr id="125" name="Google Shape;125;p19"/>
          <p:cNvSpPr/>
          <p:nvPr/>
        </p:nvSpPr>
        <p:spPr>
          <a:xfrm>
            <a:off x="2980654" y="1753266"/>
            <a:ext cx="3182692" cy="18288"/>
          </a:xfrm>
          <a:custGeom>
            <a:rect b="b" l="l" r="r" t="t"/>
            <a:pathLst>
              <a:path extrusionOk="0" fill="none" h="18288" w="3182692">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extrusionOk="0" h="18288" w="3182692">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rgbClr val="FFFFFF"/>
          </a:solidFill>
          <a:ln cap="rnd"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6" name="Google Shape;126;p19"/>
          <p:cNvPicPr preferRelativeResize="0"/>
          <p:nvPr/>
        </p:nvPicPr>
        <p:blipFill rotWithShape="1">
          <a:blip r:embed="rId3">
            <a:alphaModFix/>
          </a:blip>
          <a:srcRect b="0" l="0" r="0" t="0"/>
          <a:stretch/>
        </p:blipFill>
        <p:spPr>
          <a:xfrm>
            <a:off x="1886823" y="3067050"/>
            <a:ext cx="5368066" cy="30195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20"/>
          <p:cNvSpPr txBox="1"/>
          <p:nvPr>
            <p:ph type="title"/>
          </p:nvPr>
        </p:nvSpPr>
        <p:spPr>
          <a:xfrm>
            <a:off x="473202" y="502920"/>
            <a:ext cx="2564892" cy="14630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900"/>
              <a:buFont typeface="Calibri"/>
              <a:buNone/>
            </a:pPr>
            <a:r>
              <a:rPr lang="en-US" sz="2900"/>
              <a:t>Resultados del Entrenamiento</a:t>
            </a:r>
            <a:endParaRPr/>
          </a:p>
        </p:txBody>
      </p:sp>
      <p:sp>
        <p:nvSpPr>
          <p:cNvPr id="133" name="Google Shape;133;p20"/>
          <p:cNvSpPr/>
          <p:nvPr/>
        </p:nvSpPr>
        <p:spPr>
          <a:xfrm rot="5400000">
            <a:off x="2480309" y="1227582"/>
            <a:ext cx="1554480" cy="13716"/>
          </a:xfrm>
          <a:custGeom>
            <a:rect b="b" l="l" r="r" t="t"/>
            <a:pathLst>
              <a:path extrusionOk="0" fill="none" h="13716"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extrusionOk="0" h="13716"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0"/>
          <p:cNvSpPr txBox="1"/>
          <p:nvPr>
            <p:ph idx="1" type="body"/>
          </p:nvPr>
        </p:nvSpPr>
        <p:spPr>
          <a:xfrm>
            <a:off x="3490721" y="502920"/>
            <a:ext cx="5170932" cy="146304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Char char="•"/>
            </a:pPr>
            <a:r>
              <a:rPr lang="en-US" sz="1600"/>
              <a:t>Mejores </a:t>
            </a:r>
            <a:r>
              <a:rPr lang="en-US" sz="1600"/>
              <a:t>hiper parámetros</a:t>
            </a:r>
            <a:r>
              <a:rPr lang="en-US" sz="1600"/>
              <a:t>:</a:t>
            </a:r>
            <a:endParaRPr/>
          </a:p>
          <a:p>
            <a:pPr indent="-342900" lvl="0" marL="342900" rtl="0" algn="l">
              <a:lnSpc>
                <a:spcPct val="90000"/>
              </a:lnSpc>
              <a:spcBef>
                <a:spcPts val="320"/>
              </a:spcBef>
              <a:spcAft>
                <a:spcPts val="0"/>
              </a:spcAft>
              <a:buClr>
                <a:schemeClr val="dk1"/>
              </a:buClr>
              <a:buSzPts val="1600"/>
              <a:buChar char="•"/>
            </a:pPr>
            <a:r>
              <a:rPr lang="en-US" sz="1600"/>
              <a:t>- Learning Rate: 0.004608</a:t>
            </a:r>
            <a:endParaRPr/>
          </a:p>
          <a:p>
            <a:pPr indent="-342900" lvl="0" marL="342900" rtl="0" algn="l">
              <a:lnSpc>
                <a:spcPct val="90000"/>
              </a:lnSpc>
              <a:spcBef>
                <a:spcPts val="320"/>
              </a:spcBef>
              <a:spcAft>
                <a:spcPts val="0"/>
              </a:spcAft>
              <a:buClr>
                <a:schemeClr val="dk1"/>
              </a:buClr>
              <a:buSzPts val="1600"/>
              <a:buChar char="•"/>
            </a:pPr>
            <a:r>
              <a:rPr lang="en-US" sz="1600"/>
              <a:t>- Capas ocultas: 14</a:t>
            </a:r>
            <a:endParaRPr/>
          </a:p>
          <a:p>
            <a:pPr indent="-342900" lvl="0" marL="342900" rtl="0" algn="l">
              <a:lnSpc>
                <a:spcPct val="90000"/>
              </a:lnSpc>
              <a:spcBef>
                <a:spcPts val="320"/>
              </a:spcBef>
              <a:spcAft>
                <a:spcPts val="0"/>
              </a:spcAft>
              <a:buClr>
                <a:schemeClr val="dk1"/>
              </a:buClr>
              <a:buSzPts val="1600"/>
              <a:buChar char="•"/>
            </a:pPr>
            <a:r>
              <a:rPr lang="en-US" sz="1600"/>
              <a:t>- Neuronas por capa: 26</a:t>
            </a:r>
            <a:endParaRPr/>
          </a:p>
          <a:p>
            <a:pPr indent="-342900" lvl="0" marL="342900" rtl="0" algn="l">
              <a:lnSpc>
                <a:spcPct val="90000"/>
              </a:lnSpc>
              <a:spcBef>
                <a:spcPts val="320"/>
              </a:spcBef>
              <a:spcAft>
                <a:spcPts val="0"/>
              </a:spcAft>
              <a:buClr>
                <a:schemeClr val="dk1"/>
              </a:buClr>
              <a:buSzPts val="1600"/>
              <a:buChar char="•"/>
            </a:pPr>
            <a:r>
              <a:rPr lang="en-US" sz="1600"/>
              <a:t>Error de validación: 0.63</a:t>
            </a:r>
            <a:endParaRPr/>
          </a:p>
        </p:txBody>
      </p:sp>
      <p:pic>
        <p:nvPicPr>
          <p:cNvPr id="135" name="Google Shape;135;p20"/>
          <p:cNvPicPr preferRelativeResize="0"/>
          <p:nvPr/>
        </p:nvPicPr>
        <p:blipFill>
          <a:blip r:embed="rId3">
            <a:alphaModFix/>
          </a:blip>
          <a:stretch>
            <a:fillRect/>
          </a:stretch>
        </p:blipFill>
        <p:spPr>
          <a:xfrm>
            <a:off x="753100" y="2228850"/>
            <a:ext cx="8153400" cy="46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1"/>
          <p:cNvSpPr txBox="1"/>
          <p:nvPr>
            <p:ph type="title"/>
          </p:nvPr>
        </p:nvSpPr>
        <p:spPr>
          <a:xfrm>
            <a:off x="479160" y="670218"/>
            <a:ext cx="8182230" cy="1065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300"/>
              <a:buFont typeface="Calibri"/>
              <a:buNone/>
            </a:pPr>
            <a:r>
              <a:rPr lang="en-US" sz="5300"/>
              <a:t>Representación</a:t>
            </a:r>
            <a:r>
              <a:rPr lang="en-US" sz="5300"/>
              <a:t> </a:t>
            </a:r>
            <a:r>
              <a:rPr lang="en-US" sz="5300"/>
              <a:t>Matemática</a:t>
            </a:r>
            <a:endParaRPr/>
          </a:p>
        </p:txBody>
      </p:sp>
      <p:sp>
        <p:nvSpPr>
          <p:cNvPr id="142" name="Google Shape;142;p21"/>
          <p:cNvSpPr/>
          <p:nvPr/>
        </p:nvSpPr>
        <p:spPr>
          <a:xfrm>
            <a:off x="2542032" y="1800088"/>
            <a:ext cx="4057650" cy="18288"/>
          </a:xfrm>
          <a:custGeom>
            <a:rect b="b" l="l" r="r" t="t"/>
            <a:pathLst>
              <a:path extrusionOk="0" fill="none" h="18288" w="405765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extrusionOk="0" h="18288" w="405765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p21"/>
          <p:cNvPicPr preferRelativeResize="0"/>
          <p:nvPr/>
        </p:nvPicPr>
        <p:blipFill rotWithShape="1">
          <a:blip r:embed="rId3">
            <a:alphaModFix/>
          </a:blip>
          <a:srcRect b="0" l="0" r="0" t="0"/>
          <a:stretch/>
        </p:blipFill>
        <p:spPr>
          <a:xfrm>
            <a:off x="219456" y="3006095"/>
            <a:ext cx="2818638" cy="2827418"/>
          </a:xfrm>
          <a:prstGeom prst="rect">
            <a:avLst/>
          </a:prstGeom>
          <a:noFill/>
          <a:ln>
            <a:noFill/>
          </a:ln>
        </p:spPr>
      </p:pic>
      <p:pic>
        <p:nvPicPr>
          <p:cNvPr id="144" name="Google Shape;144;p21"/>
          <p:cNvPicPr preferRelativeResize="0"/>
          <p:nvPr/>
        </p:nvPicPr>
        <p:blipFill rotWithShape="1">
          <a:blip r:embed="rId4">
            <a:alphaModFix/>
          </a:blip>
          <a:srcRect b="0" l="0" r="0" t="0"/>
          <a:stretch/>
        </p:blipFill>
        <p:spPr>
          <a:xfrm>
            <a:off x="3929204" y="2188586"/>
            <a:ext cx="4301288" cy="2268929"/>
          </a:xfrm>
          <a:prstGeom prst="rect">
            <a:avLst/>
          </a:prstGeom>
          <a:noFill/>
          <a:ln>
            <a:noFill/>
          </a:ln>
        </p:spPr>
      </p:pic>
      <p:pic>
        <p:nvPicPr>
          <p:cNvPr id="145" name="Google Shape;145;p21"/>
          <p:cNvPicPr preferRelativeResize="0"/>
          <p:nvPr/>
        </p:nvPicPr>
        <p:blipFill rotWithShape="1">
          <a:blip r:embed="rId5">
            <a:alphaModFix/>
          </a:blip>
          <a:srcRect b="0" l="0" r="0" t="0"/>
          <a:stretch/>
        </p:blipFill>
        <p:spPr>
          <a:xfrm>
            <a:off x="3824800" y="4419804"/>
            <a:ext cx="4405692" cy="22689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