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7" r:id="rId2"/>
    <p:sldId id="268" r:id="rId3"/>
    <p:sldId id="272" r:id="rId4"/>
    <p:sldId id="273" r:id="rId5"/>
    <p:sldId id="274" r:id="rId6"/>
    <p:sldId id="275" r:id="rId7"/>
    <p:sldId id="278" r:id="rId8"/>
    <p:sldId id="276" r:id="rId9"/>
    <p:sldId id="277" r:id="rId10"/>
    <p:sldId id="279" r:id="rId11"/>
    <p:sldId id="280" r:id="rId12"/>
    <p:sldId id="281" r:id="rId13"/>
    <p:sldId id="282" r:id="rId14"/>
    <p:sldId id="283" r:id="rId15"/>
    <p:sldId id="284" r:id="rId16"/>
    <p:sldId id="286" r:id="rId17"/>
    <p:sldId id="288" r:id="rId18"/>
    <p:sldId id="289" r:id="rId19"/>
    <p:sldId id="290" r:id="rId20"/>
    <p:sldId id="291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8" autoAdjust="0"/>
    <p:restoredTop sz="94660"/>
  </p:normalViewPr>
  <p:slideViewPr>
    <p:cSldViewPr snapToGrid="0">
      <p:cViewPr varScale="1">
        <p:scale>
          <a:sx n="41" d="100"/>
          <a:sy n="41" d="100"/>
        </p:scale>
        <p:origin x="43" y="9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6104F9-8DED-452F-B719-AD480F4ACAF6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B08DBF-8625-4E92-A56E-D021FFC3EB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9507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9578CD-6D4B-490A-ABD6-004C06901B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11282AC-8CF1-4E62-9A41-FA2011D949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C0AA2E-789E-4375-8626-92F287D0E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23C08-B29D-40B8-A33C-A249F924A3CB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54A3DC-BEE5-4D49-990A-08D7FB4CF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93EA61-A80A-43A0-B985-1B6C7E802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DB61B-AD22-4261-ACE5-0195765117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5901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F4B6D8-DA52-44CF-A238-C46CF5868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4CD2C0F-9701-49EF-BBFE-F6C0EFD284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10842F-D26B-4C02-81B8-79F32EB89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23C08-B29D-40B8-A33C-A249F924A3CB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F97232-DE79-4D67-9DAF-1BF737DDE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B1630D-D0D9-4DD5-B914-5E3022F59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DB61B-AD22-4261-ACE5-0195765117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1024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2EF4AB2-5EF8-48E5-8628-87C53DB0DA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F46405B-7A83-48BB-A682-CD1D072755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834A2F-AC51-41E6-BCF8-5D643F7B8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23C08-B29D-40B8-A33C-A249F924A3CB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B61C36-5EE0-4E75-B752-D361FECA9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E3E32D-652D-4B40-9006-567FFDCD1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DB61B-AD22-4261-ACE5-0195765117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1523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67CF3F-C137-4F19-A104-3C4ED93C8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7D1E14-C35C-4AD1-AFCC-348333418F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9F53B7-282A-419B-9FBA-0D714684A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23C08-B29D-40B8-A33C-A249F924A3CB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C56FF0-AF5D-45F0-8E40-21144D0C4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2D2484-CCB3-470E-9CC5-F8EC3C5D7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DB61B-AD22-4261-ACE5-0195765117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8411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0FAB19-23A7-4EF9-9456-861F8FAB0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1D340E-9349-47FB-8358-E62F5074F3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E9B910-CFA5-47C9-B283-2D109A787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23C08-B29D-40B8-A33C-A249F924A3CB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D20890-02AE-4AB4-8471-DF2DF9A83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D55E9F-E08E-4145-B77D-C36FF881D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DB61B-AD22-4261-ACE5-0195765117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1503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957763-E7C3-44F9-839A-6BC34F9F7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BA8F12-E8F1-4EFA-9A6F-8ED60839A2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4C59CFB-517E-418B-9868-3B3E77554A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D3E30C-23B5-4979-A3DD-EAB4F4FF6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23C08-B29D-40B8-A33C-A249F924A3CB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59CDAE-8F47-4843-8A8A-405F51371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25DF2F0-AD7F-4E79-B4B2-40E41D2BF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DB61B-AD22-4261-ACE5-0195765117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531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0646F0-3C01-41B1-AC33-C01876B12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9B64FC-E15D-4D38-8F2F-64E07796D4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1A11E27-BB15-4DF8-AF04-109E888581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DFF9783-279A-4D35-B316-6C56284262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5815422-ADD8-4B5C-B03B-0DD84E78BB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CBB9620-2204-4E49-B961-7C29E5589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23C08-B29D-40B8-A33C-A249F924A3CB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E4BA8AC-373E-4CBE-AED7-6C2BD793E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4EA31FA-F72B-46C3-A737-272AC4315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DB61B-AD22-4261-ACE5-0195765117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8718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2984B1-B83D-433D-B60A-E91084FF4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FBA1E5A-19CE-4D04-8BFA-BF1635873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23C08-B29D-40B8-A33C-A249F924A3CB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31DC4E0-18A1-4814-9315-38F7E4440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12023A1-E5BA-4953-8B52-82DC69A43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DB61B-AD22-4261-ACE5-0195765117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2700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D26EEBD-9404-4B4E-B988-C069015FB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23C08-B29D-40B8-A33C-A249F924A3CB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2F5F856-8925-4759-90C2-38CE9BA20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F8FBDBB-3F06-4AD4-B55A-EEE00C980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DB61B-AD22-4261-ACE5-0195765117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1345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FD7924-FFA9-49A3-B567-D390767EC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DC4952-B2B3-4442-8FF8-D2B820BC2D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0910572-8196-437D-BA27-883693AFE4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C75B53-E8E8-428B-8D5E-3DF82AC40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23C08-B29D-40B8-A33C-A249F924A3CB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C88FAA-FFCF-405F-93D4-D7D0AD269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927412-DB2A-4689-8D40-0C6773BA3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DB61B-AD22-4261-ACE5-0195765117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7947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04C895-00BF-4049-A500-7C936E1C5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B37E23-384C-4C23-99B9-83ED11653E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67ADFF7-484C-4706-A100-91AC44A5A2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82717E-0ECB-48EB-A7CB-B3AE6DD97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23C08-B29D-40B8-A33C-A249F924A3CB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5657108-145F-4758-A601-46BB79A68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C16504-E0DE-40E3-860E-D7B88800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DB61B-AD22-4261-ACE5-0195765117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921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70D4EEA-2024-4E14-AF1C-758DF64D0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FBE51A-919F-430A-83FA-8F0EAF401F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59E342-E4C8-46A3-80BD-8B4D817819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23C08-B29D-40B8-A33C-A249F924A3CB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B87A34-6FB6-4AEE-86E5-3AF35E7E69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89269E-59A4-47F0-8F2C-7336A061A8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ADB61B-AD22-4261-ACE5-0195765117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170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0092D98-9370-404D-856A-3846F3850048}"/>
              </a:ext>
            </a:extLst>
          </p:cNvPr>
          <p:cNvSpPr txBox="1"/>
          <p:nvPr/>
        </p:nvSpPr>
        <p:spPr>
          <a:xfrm>
            <a:off x="3757171" y="2362200"/>
            <a:ext cx="304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CB576F-E82C-4B4A-A3FC-A79B2EBC45BE}"/>
              </a:ext>
            </a:extLst>
          </p:cNvPr>
          <p:cNvSpPr txBox="1"/>
          <p:nvPr/>
        </p:nvSpPr>
        <p:spPr>
          <a:xfrm>
            <a:off x="1630012" y="2105561"/>
            <a:ext cx="893197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solidFill>
                  <a:schemeClr val="bg1"/>
                </a:solidFill>
              </a:rPr>
              <a:t>  </a:t>
            </a:r>
            <a:r>
              <a:rPr lang="en-US" altLang="ko-KR" sz="4000" dirty="0">
                <a:solidFill>
                  <a:schemeClr val="bg1"/>
                </a:solidFill>
              </a:rPr>
              <a:t>SVD</a:t>
            </a:r>
            <a:r>
              <a:rPr lang="ko-KR" altLang="en-US" sz="4000" dirty="0">
                <a:solidFill>
                  <a:schemeClr val="bg1"/>
                </a:solidFill>
              </a:rPr>
              <a:t>를 활용한 예측 평점 알고리즘의 데이터베이스 결합 연구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800B94-76A2-4DF2-9426-5DBFF9C6B578}"/>
              </a:ext>
            </a:extLst>
          </p:cNvPr>
          <p:cNvSpPr txBox="1"/>
          <p:nvPr/>
        </p:nvSpPr>
        <p:spPr>
          <a:xfrm>
            <a:off x="3237571" y="4989768"/>
            <a:ext cx="57168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</a:rPr>
              <a:t>26(Thursday) / 05 / 2022</a:t>
            </a:r>
          </a:p>
          <a:p>
            <a:pPr algn="ctr"/>
            <a:endParaRPr lang="en-US" altLang="ko-KR" sz="2800" dirty="0">
              <a:solidFill>
                <a:schemeClr val="bg1"/>
              </a:solidFill>
            </a:endParaRPr>
          </a:p>
          <a:p>
            <a:pPr algn="ctr"/>
            <a:r>
              <a:rPr lang="ko-KR" altLang="en-US" sz="2800" dirty="0" err="1">
                <a:solidFill>
                  <a:schemeClr val="bg1"/>
                </a:solidFill>
              </a:rPr>
              <a:t>밀리언</a:t>
            </a:r>
            <a:r>
              <a:rPr lang="en-US" altLang="ko-KR" sz="2800" dirty="0">
                <a:solidFill>
                  <a:schemeClr val="bg1"/>
                </a:solidFill>
              </a:rPr>
              <a:t> Team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90A835-CD7E-4252-B503-3E56D876BAA7}"/>
              </a:ext>
            </a:extLst>
          </p:cNvPr>
          <p:cNvSpPr txBox="1"/>
          <p:nvPr/>
        </p:nvSpPr>
        <p:spPr>
          <a:xfrm>
            <a:off x="10825018" y="6174708"/>
            <a:ext cx="11688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  </a:t>
            </a:r>
            <a:r>
              <a:rPr lang="en-US" altLang="ko-KR" sz="2000" b="1" dirty="0">
                <a:solidFill>
                  <a:schemeClr val="bg1"/>
                </a:solidFill>
              </a:rPr>
              <a:t>1 / 20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6CCB41-7DD1-834B-7BD6-220D31B36B6F}"/>
              </a:ext>
            </a:extLst>
          </p:cNvPr>
          <p:cNvSpPr txBox="1"/>
          <p:nvPr/>
        </p:nvSpPr>
        <p:spPr>
          <a:xfrm>
            <a:off x="9305292" y="5328322"/>
            <a:ext cx="30394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201713248 </a:t>
            </a:r>
            <a:r>
              <a:rPr lang="ko-KR" altLang="en-US" sz="2000" b="1" dirty="0">
                <a:solidFill>
                  <a:schemeClr val="bg1"/>
                </a:solidFill>
              </a:rPr>
              <a:t>김준석</a:t>
            </a:r>
          </a:p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201913479 </a:t>
            </a:r>
            <a:r>
              <a:rPr lang="ko-KR" altLang="en-US" sz="2000" b="1" dirty="0">
                <a:solidFill>
                  <a:schemeClr val="bg1"/>
                </a:solidFill>
              </a:rPr>
              <a:t>이상엽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0092D98-9370-404D-856A-3846F3850048}"/>
              </a:ext>
            </a:extLst>
          </p:cNvPr>
          <p:cNvSpPr txBox="1"/>
          <p:nvPr/>
        </p:nvSpPr>
        <p:spPr>
          <a:xfrm>
            <a:off x="3757171" y="2362200"/>
            <a:ext cx="304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CB576F-E82C-4B4A-A3FC-A79B2EBC45BE}"/>
              </a:ext>
            </a:extLst>
          </p:cNvPr>
          <p:cNvSpPr txBox="1"/>
          <p:nvPr/>
        </p:nvSpPr>
        <p:spPr>
          <a:xfrm>
            <a:off x="1630013" y="3075057"/>
            <a:ext cx="89319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solidFill>
                  <a:schemeClr val="bg1"/>
                </a:solidFill>
              </a:rPr>
              <a:t>  </a:t>
            </a:r>
            <a:r>
              <a:rPr lang="ko-KR" altLang="en-US" sz="4000" dirty="0" err="1">
                <a:solidFill>
                  <a:schemeClr val="bg1"/>
                </a:solidFill>
              </a:rPr>
              <a:t>벡앤드</a:t>
            </a:r>
            <a:r>
              <a:rPr lang="ko-KR" altLang="en-US" sz="4000" dirty="0">
                <a:solidFill>
                  <a:schemeClr val="bg1"/>
                </a:solidFill>
              </a:rPr>
              <a:t> 프로젝트 계획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90A835-CD7E-4252-B503-3E56D876BAA7}"/>
              </a:ext>
            </a:extLst>
          </p:cNvPr>
          <p:cNvSpPr txBox="1"/>
          <p:nvPr/>
        </p:nvSpPr>
        <p:spPr>
          <a:xfrm>
            <a:off x="10561987" y="6271490"/>
            <a:ext cx="14318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/>
              <a:t>  </a:t>
            </a:r>
            <a:r>
              <a:rPr lang="en-US" altLang="ko-KR" sz="2000" b="1">
                <a:solidFill>
                  <a:schemeClr val="bg1"/>
                </a:solidFill>
              </a:rPr>
              <a:t>10 / 20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7775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>
            <a:extLst>
              <a:ext uri="{FF2B5EF4-FFF2-40B4-BE49-F238E27FC236}">
                <a16:creationId xmlns:a16="http://schemas.microsoft.com/office/drawing/2014/main" id="{F972A6EB-FD94-5F35-CAFB-0054B518EAB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53942" y="643466"/>
            <a:ext cx="8284116" cy="557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4214F85-6648-3840-0AD8-E610F4E0FA00}"/>
              </a:ext>
            </a:extLst>
          </p:cNvPr>
          <p:cNvSpPr txBox="1"/>
          <p:nvPr/>
        </p:nvSpPr>
        <p:spPr>
          <a:xfrm>
            <a:off x="10561987" y="6271490"/>
            <a:ext cx="14318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  11 / 20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2402500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0E6D1F-879F-4DEA-AD58-3B0420FE4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378987"/>
            <a:ext cx="10868901" cy="1080869"/>
          </a:xfrm>
        </p:spPr>
        <p:txBody>
          <a:bodyPr>
            <a:normAutofit/>
          </a:bodyPr>
          <a:lstStyle/>
          <a:p>
            <a:pPr algn="ctr"/>
            <a:r>
              <a:rPr lang="ko-KR" altLang="en-US" dirty="0" err="1"/>
              <a:t>벡앤드</a:t>
            </a:r>
            <a:r>
              <a:rPr lang="ko-KR" altLang="en-US" dirty="0"/>
              <a:t> 프로젝트 계획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CE655B-A600-4A2B-9A64-C2C2DEEBF7A3}"/>
              </a:ext>
            </a:extLst>
          </p:cNvPr>
          <p:cNvSpPr txBox="1"/>
          <p:nvPr/>
        </p:nvSpPr>
        <p:spPr>
          <a:xfrm>
            <a:off x="10584873" y="6284436"/>
            <a:ext cx="14090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/>
              <a:t>  12 / 20</a:t>
            </a:r>
            <a:endParaRPr lang="ko-KR" altLang="en-US" sz="2000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6AF6024-F3A8-CC0D-ADAF-1758A42B04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ACC157B-EFD2-C770-B9EA-6D9EDEC6A6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9220" name="Picture 4" descr="Your first steps with Express.js - DEV Community">
            <a:extLst>
              <a:ext uri="{FF2B5EF4-FFF2-40B4-BE49-F238E27FC236}">
                <a16:creationId xmlns:a16="http://schemas.microsoft.com/office/drawing/2014/main" id="{8A588358-35ED-1F92-4480-022DC4160E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9459" y="3238210"/>
            <a:ext cx="3305175" cy="138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 descr="Official MariaDB Logos | MariaDB">
            <a:extLst>
              <a:ext uri="{FF2B5EF4-FFF2-40B4-BE49-F238E27FC236}">
                <a16:creationId xmlns:a16="http://schemas.microsoft.com/office/drawing/2014/main" id="{AC2670FE-5A28-3401-356F-AECA1CE181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3217" y="2897270"/>
            <a:ext cx="1889324" cy="1540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4" name="Picture 8" descr="sqlcommenter">
            <a:extLst>
              <a:ext uri="{FF2B5EF4-FFF2-40B4-BE49-F238E27FC236}">
                <a16:creationId xmlns:a16="http://schemas.microsoft.com/office/drawing/2014/main" id="{EEE89209-457A-298B-9024-716CE27508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836" y="2897270"/>
            <a:ext cx="2447925" cy="186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제목 1">
            <a:extLst>
              <a:ext uri="{FF2B5EF4-FFF2-40B4-BE49-F238E27FC236}">
                <a16:creationId xmlns:a16="http://schemas.microsoft.com/office/drawing/2014/main" id="{DB4A1E21-1757-DDCB-218D-4BA5B13A127B}"/>
              </a:ext>
            </a:extLst>
          </p:cNvPr>
          <p:cNvSpPr txBox="1">
            <a:spLocks/>
          </p:cNvSpPr>
          <p:nvPr/>
        </p:nvSpPr>
        <p:spPr>
          <a:xfrm>
            <a:off x="627709" y="1348661"/>
            <a:ext cx="11404181" cy="7451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400" b="1" dirty="0"/>
              <a:t>식당 예측 평점 서비스 </a:t>
            </a:r>
            <a:r>
              <a:rPr lang="ko-KR" altLang="en-US" sz="2400" b="1" dirty="0" err="1"/>
              <a:t>백엔드</a:t>
            </a:r>
            <a:r>
              <a:rPr lang="ko-KR" altLang="en-US" sz="2400" b="1" dirty="0"/>
              <a:t> 애플리케이션 개발</a:t>
            </a:r>
          </a:p>
        </p:txBody>
      </p:sp>
    </p:spTree>
    <p:extLst>
      <p:ext uri="{BB962C8B-B14F-4D97-AF65-F5344CB8AC3E}">
        <p14:creationId xmlns:p14="http://schemas.microsoft.com/office/powerpoint/2010/main" val="142823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0E6D1F-879F-4DEA-AD58-3B0420FE4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378987"/>
            <a:ext cx="10868901" cy="1080869"/>
          </a:xfrm>
        </p:spPr>
        <p:txBody>
          <a:bodyPr>
            <a:normAutofit/>
          </a:bodyPr>
          <a:lstStyle/>
          <a:p>
            <a:pPr algn="ctr"/>
            <a:r>
              <a:rPr lang="ko-KR" altLang="en-US" dirty="0" err="1"/>
              <a:t>벡앤드</a:t>
            </a:r>
            <a:r>
              <a:rPr lang="ko-KR" altLang="en-US" dirty="0"/>
              <a:t> 프로젝트 계획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6AF6024-F3A8-CC0D-ADAF-1758A42B04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ACC157B-EFD2-C770-B9EA-6D9EDEC6A6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010A26F7-897B-43EA-3DB5-6D2B5275E667}"/>
              </a:ext>
            </a:extLst>
          </p:cNvPr>
          <p:cNvSpPr txBox="1">
            <a:spLocks/>
          </p:cNvSpPr>
          <p:nvPr/>
        </p:nvSpPr>
        <p:spPr>
          <a:xfrm>
            <a:off x="427749" y="1459857"/>
            <a:ext cx="5857216" cy="27519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b="1" dirty="0"/>
              <a:t>예측 평점 데이터 생성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프로그램 개발</a:t>
            </a:r>
            <a:r>
              <a:rPr lang="en-US" altLang="ko-KR" sz="2400" b="1" dirty="0"/>
              <a:t>, </a:t>
            </a:r>
            <a:r>
              <a:rPr lang="en-US" altLang="ko-KR" sz="2400" b="1" dirty="0" err="1"/>
              <a:t>DataBase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연동</a:t>
            </a:r>
          </a:p>
        </p:txBody>
      </p:sp>
      <p:pic>
        <p:nvPicPr>
          <p:cNvPr id="9226" name="Picture 10" descr="gRPC">
            <a:extLst>
              <a:ext uri="{FF2B5EF4-FFF2-40B4-BE49-F238E27FC236}">
                <a16:creationId xmlns:a16="http://schemas.microsoft.com/office/drawing/2014/main" id="{50D1E937-B924-65C0-35E8-2DC9F01464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6981" y="4554730"/>
            <a:ext cx="3238500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제목 1">
            <a:extLst>
              <a:ext uri="{FF2B5EF4-FFF2-40B4-BE49-F238E27FC236}">
                <a16:creationId xmlns:a16="http://schemas.microsoft.com/office/drawing/2014/main" id="{C6E5BB12-9D49-9DAC-E68E-59A5C793B0AA}"/>
              </a:ext>
            </a:extLst>
          </p:cNvPr>
          <p:cNvSpPr txBox="1">
            <a:spLocks/>
          </p:cNvSpPr>
          <p:nvPr/>
        </p:nvSpPr>
        <p:spPr>
          <a:xfrm>
            <a:off x="6284965" y="1881870"/>
            <a:ext cx="5479286" cy="2352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b="1" dirty="0"/>
              <a:t>모니터링 애플리케이션 제작</a:t>
            </a:r>
            <a:endParaRPr lang="en-US" altLang="ko-KR" sz="2400" b="1" dirty="0"/>
          </a:p>
          <a:p>
            <a:endParaRPr lang="en-US" altLang="ko-KR" sz="2400" b="1" dirty="0"/>
          </a:p>
          <a:p>
            <a:r>
              <a:rPr lang="en-US" altLang="ko-KR" sz="2400" b="1" dirty="0"/>
              <a:t>-</a:t>
            </a:r>
            <a:r>
              <a:rPr lang="ko-KR" altLang="en-US" sz="2400" b="1" dirty="0"/>
              <a:t>예상 평점 프로그램과 통신</a:t>
            </a:r>
            <a:endParaRPr lang="en-US" altLang="ko-KR" sz="2400" b="1" dirty="0"/>
          </a:p>
          <a:p>
            <a:r>
              <a:rPr lang="en-US" altLang="ko-KR" sz="2400" b="1" dirty="0"/>
              <a:t>-</a:t>
            </a:r>
            <a:r>
              <a:rPr lang="ko-KR" altLang="en-US" sz="2400" b="1" dirty="0"/>
              <a:t>현재 상황 모니터링 </a:t>
            </a:r>
            <a:r>
              <a:rPr lang="en-US" altLang="ko-KR" sz="2400" b="1" dirty="0"/>
              <a:t> </a:t>
            </a:r>
            <a:endParaRPr lang="ko-KR" altLang="en-US" sz="2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370E6D-36D7-FA1E-6DA9-7C2541509932}"/>
              </a:ext>
            </a:extLst>
          </p:cNvPr>
          <p:cNvSpPr txBox="1"/>
          <p:nvPr/>
        </p:nvSpPr>
        <p:spPr>
          <a:xfrm>
            <a:off x="10584873" y="6284436"/>
            <a:ext cx="14090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  13 / 20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830240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0E6D1F-879F-4DEA-AD58-3B0420FE4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378987"/>
            <a:ext cx="10868901" cy="1080869"/>
          </a:xfrm>
        </p:spPr>
        <p:txBody>
          <a:bodyPr>
            <a:normAutofit/>
          </a:bodyPr>
          <a:lstStyle/>
          <a:p>
            <a:pPr algn="ctr"/>
            <a:r>
              <a:rPr lang="ko-KR" altLang="en-US" dirty="0"/>
              <a:t>구현 현황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CE655B-A600-4A2B-9A64-C2C2DEEBF7A3}"/>
              </a:ext>
            </a:extLst>
          </p:cNvPr>
          <p:cNvSpPr txBox="1"/>
          <p:nvPr/>
        </p:nvSpPr>
        <p:spPr>
          <a:xfrm>
            <a:off x="10825018" y="6174708"/>
            <a:ext cx="11688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  2 / 10</a:t>
            </a:r>
            <a:endParaRPr lang="ko-KR" altLang="en-US" sz="2000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6AF6024-F3A8-CC0D-ADAF-1758A42B04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ACC157B-EFD2-C770-B9EA-6D9EDEC6A6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DB4A1E21-1757-DDCB-218D-4BA5B13A127B}"/>
              </a:ext>
            </a:extLst>
          </p:cNvPr>
          <p:cNvSpPr txBox="1">
            <a:spLocks/>
          </p:cNvSpPr>
          <p:nvPr/>
        </p:nvSpPr>
        <p:spPr>
          <a:xfrm>
            <a:off x="895350" y="1785572"/>
            <a:ext cx="2842461" cy="4389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b="1" dirty="0"/>
              <a:t>사용자 수집 평가 데이터</a:t>
            </a:r>
            <a:endParaRPr lang="en-US" altLang="ko-KR" sz="2400" b="1" dirty="0"/>
          </a:p>
          <a:p>
            <a:endParaRPr lang="en-US" altLang="ko-KR" sz="3600" b="1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사용자</a:t>
            </a:r>
            <a:r>
              <a:rPr lang="en-US" altLang="ko-KR" sz="1400" dirty="0"/>
              <a:t>ID, </a:t>
            </a:r>
            <a:r>
              <a:rPr lang="ko-KR" altLang="en-US" sz="1400" dirty="0"/>
              <a:t>식당</a:t>
            </a:r>
            <a:r>
              <a:rPr lang="en-US" altLang="ko-KR" sz="1400" dirty="0"/>
              <a:t>ID</a:t>
            </a:r>
            <a:r>
              <a:rPr lang="ko-KR" altLang="en-US" sz="1400" dirty="0"/>
              <a:t>가 </a:t>
            </a:r>
            <a:r>
              <a:rPr lang="en-US" altLang="ko-KR" sz="1400" dirty="0"/>
              <a:t>Mapping -&gt;</a:t>
            </a:r>
            <a:r>
              <a:rPr lang="ko-KR" altLang="en-US" sz="1400" dirty="0"/>
              <a:t>점수 데이터를 추가적으로 </a:t>
            </a:r>
            <a:r>
              <a:rPr lang="ko-KR" altLang="en-US" sz="1400" dirty="0" err="1"/>
              <a:t>갖고있음</a:t>
            </a:r>
            <a:r>
              <a:rPr lang="en-US" altLang="ko-KR" sz="1400" dirty="0"/>
              <a:t>.</a:t>
            </a:r>
            <a:r>
              <a:rPr lang="ko-KR" altLang="en-US" sz="1400" dirty="0"/>
              <a:t> </a:t>
            </a:r>
            <a:endParaRPr lang="en-US" altLang="ko-KR" sz="1400" dirty="0"/>
          </a:p>
          <a:p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예측 데이터 생성 프로그램이 정해진 시간마다 이를 읽어 예측 값을 생성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endParaRPr lang="en-US" altLang="ko-KR" sz="1400" dirty="0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63AE9C5B-14F3-FC1F-731F-1BF02C01CF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6589" y="1558069"/>
            <a:ext cx="7197291" cy="5186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4840035-D900-7DFC-D06C-B874F67A9BAA}"/>
              </a:ext>
            </a:extLst>
          </p:cNvPr>
          <p:cNvSpPr txBox="1"/>
          <p:nvPr/>
        </p:nvSpPr>
        <p:spPr>
          <a:xfrm>
            <a:off x="0" y="6278958"/>
            <a:ext cx="14090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  14 / 20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9664579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0E6D1F-879F-4DEA-AD58-3B0420FE4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378987"/>
            <a:ext cx="10868901" cy="1080869"/>
          </a:xfrm>
        </p:spPr>
        <p:txBody>
          <a:bodyPr>
            <a:normAutofit/>
          </a:bodyPr>
          <a:lstStyle/>
          <a:p>
            <a:pPr algn="ctr"/>
            <a:r>
              <a:rPr lang="ko-KR" altLang="en-US" dirty="0"/>
              <a:t>구현 현황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6AF6024-F3A8-CC0D-ADAF-1758A42B04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ACC157B-EFD2-C770-B9EA-6D9EDEC6A6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DB4A1E21-1757-DDCB-218D-4BA5B13A127B}"/>
              </a:ext>
            </a:extLst>
          </p:cNvPr>
          <p:cNvSpPr txBox="1">
            <a:spLocks/>
          </p:cNvSpPr>
          <p:nvPr/>
        </p:nvSpPr>
        <p:spPr>
          <a:xfrm>
            <a:off x="240632" y="2051073"/>
            <a:ext cx="5222709" cy="10808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 dirty="0"/>
              <a:t>SVD </a:t>
            </a:r>
            <a:r>
              <a:rPr lang="ko-KR" altLang="en-US" sz="2400" b="1" dirty="0" err="1"/>
              <a:t>하이퍼</a:t>
            </a:r>
            <a:r>
              <a:rPr lang="ko-KR" altLang="en-US" sz="2400" b="1" dirty="0"/>
              <a:t> 파라미터 선정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048ECC6-3AE1-D4E6-1D83-8825CC00F2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3341" y="1450308"/>
            <a:ext cx="5981700" cy="4724400"/>
          </a:xfrm>
          <a:prstGeom prst="rect">
            <a:avLst/>
          </a:prstGeom>
        </p:spPr>
      </p:pic>
      <p:sp>
        <p:nvSpPr>
          <p:cNvPr id="10" name="제목 1">
            <a:extLst>
              <a:ext uri="{FF2B5EF4-FFF2-40B4-BE49-F238E27FC236}">
                <a16:creationId xmlns:a16="http://schemas.microsoft.com/office/drawing/2014/main" id="{AE8ED658-BAF2-7549-9950-1647219BC711}"/>
              </a:ext>
            </a:extLst>
          </p:cNvPr>
          <p:cNvSpPr txBox="1">
            <a:spLocks/>
          </p:cNvSpPr>
          <p:nvPr/>
        </p:nvSpPr>
        <p:spPr>
          <a:xfrm>
            <a:off x="1566294" y="3884355"/>
            <a:ext cx="4630783" cy="16829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altLang="ko-KR" sz="2400" dirty="0"/>
              <a:t>epoch = 40</a:t>
            </a:r>
          </a:p>
          <a:p>
            <a:r>
              <a:rPr lang="pt-BR" altLang="ko-KR" sz="2400" dirty="0"/>
              <a:t>factors = 20</a:t>
            </a:r>
            <a:endParaRPr lang="ko-KR" alt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CF3247-9143-18A2-983D-21C1B9302549}"/>
              </a:ext>
            </a:extLst>
          </p:cNvPr>
          <p:cNvSpPr txBox="1"/>
          <p:nvPr/>
        </p:nvSpPr>
        <p:spPr>
          <a:xfrm>
            <a:off x="10584873" y="6284436"/>
            <a:ext cx="14090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  15 / 20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8106038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0E6D1F-879F-4DEA-AD58-3B0420FE4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378987"/>
            <a:ext cx="10868901" cy="1080869"/>
          </a:xfrm>
        </p:spPr>
        <p:txBody>
          <a:bodyPr>
            <a:normAutofit/>
          </a:bodyPr>
          <a:lstStyle/>
          <a:p>
            <a:pPr algn="ctr"/>
            <a:r>
              <a:rPr lang="ko-KR" altLang="en-US" dirty="0"/>
              <a:t>구현 현황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6AF6024-F3A8-CC0D-ADAF-1758A42B04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ACC157B-EFD2-C770-B9EA-6D9EDEC6A6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DB4A1E21-1757-DDCB-218D-4BA5B13A127B}"/>
              </a:ext>
            </a:extLst>
          </p:cNvPr>
          <p:cNvSpPr txBox="1">
            <a:spLocks/>
          </p:cNvSpPr>
          <p:nvPr/>
        </p:nvSpPr>
        <p:spPr>
          <a:xfrm>
            <a:off x="7436892" y="378986"/>
            <a:ext cx="5222709" cy="10808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b="1" dirty="0"/>
              <a:t>:</a:t>
            </a:r>
            <a:r>
              <a:rPr lang="ko-KR" altLang="en-US" sz="3200" dirty="0"/>
              <a:t>추천 알고리즘 모델 구현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17E6727-80D5-9249-7CCE-130B1F1F89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660" y="1459856"/>
            <a:ext cx="9856680" cy="529989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8200CC3-16A3-51DB-7618-24C8455354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8631" y="1362895"/>
            <a:ext cx="5614737" cy="549510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327088C-5910-9915-51A9-52005B0A81C1}"/>
              </a:ext>
            </a:extLst>
          </p:cNvPr>
          <p:cNvSpPr txBox="1"/>
          <p:nvPr/>
        </p:nvSpPr>
        <p:spPr>
          <a:xfrm>
            <a:off x="10584873" y="6284436"/>
            <a:ext cx="14090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  16 / 20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738379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0E6D1F-879F-4DEA-AD58-3B0420FE4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378987"/>
            <a:ext cx="10868901" cy="1080869"/>
          </a:xfrm>
        </p:spPr>
        <p:txBody>
          <a:bodyPr>
            <a:normAutofit/>
          </a:bodyPr>
          <a:lstStyle/>
          <a:p>
            <a:pPr algn="ctr"/>
            <a:r>
              <a:rPr lang="ko-KR" altLang="en-US" dirty="0"/>
              <a:t>구현 현황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6AF6024-F3A8-CC0D-ADAF-1758A42B04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ACC157B-EFD2-C770-B9EA-6D9EDEC6A6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DB4A1E21-1757-DDCB-218D-4BA5B13A127B}"/>
              </a:ext>
            </a:extLst>
          </p:cNvPr>
          <p:cNvSpPr txBox="1">
            <a:spLocks/>
          </p:cNvSpPr>
          <p:nvPr/>
        </p:nvSpPr>
        <p:spPr>
          <a:xfrm>
            <a:off x="198120" y="1785572"/>
            <a:ext cx="3732196" cy="4389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b="1" dirty="0"/>
              <a:t>예측 평점 데이터</a:t>
            </a:r>
            <a:endParaRPr lang="en-US" altLang="ko-KR" sz="2400" b="1" dirty="0"/>
          </a:p>
          <a:p>
            <a:endParaRPr lang="en-US" altLang="ko-KR" sz="3600" b="1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약 </a:t>
            </a:r>
            <a:r>
              <a:rPr lang="en-US" altLang="ko-KR" sz="1400" dirty="0"/>
              <a:t>150</a:t>
            </a:r>
            <a:r>
              <a:rPr lang="ko-KR" altLang="en-US" sz="1400" dirty="0"/>
              <a:t>만개 데이터가 생성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사용자와 식당에 대해 예측된 평점 값이 생성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/>
              <a:t>Id</a:t>
            </a:r>
            <a:r>
              <a:rPr lang="ko-KR" altLang="en-US" sz="1400" dirty="0"/>
              <a:t>마다 </a:t>
            </a:r>
            <a:r>
              <a:rPr lang="en-US" altLang="ko-KR" sz="1400" dirty="0"/>
              <a:t>Index </a:t>
            </a:r>
            <a:r>
              <a:rPr lang="ko-KR" altLang="en-US" sz="1400" dirty="0"/>
              <a:t>지정해 조회 속도 향상</a:t>
            </a:r>
            <a:endParaRPr lang="en-US" altLang="ko-KR" sz="1400" dirty="0"/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08BC0D14-0820-D290-A2FA-F185D646F1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9074" y="1412757"/>
            <a:ext cx="6758656" cy="5445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05CFCFD-E929-E4D5-5E6D-AF8B3D0FF3A4}"/>
              </a:ext>
            </a:extLst>
          </p:cNvPr>
          <p:cNvSpPr txBox="1"/>
          <p:nvPr/>
        </p:nvSpPr>
        <p:spPr>
          <a:xfrm>
            <a:off x="10852727" y="6367563"/>
            <a:ext cx="14090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/>
              <a:t>  17 / 20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8213186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>
            <a:extLst>
              <a:ext uri="{FF2B5EF4-FFF2-40B4-BE49-F238E27FC236}">
                <a16:creationId xmlns:a16="http://schemas.microsoft.com/office/drawing/2014/main" id="{44D1B8AF-9358-7042-37B3-6B5FEF2A1B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0"/>
            <a:ext cx="54689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37C63060-9EED-63D5-C10E-EA938F753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7044" y="378987"/>
            <a:ext cx="3676650" cy="1238798"/>
          </a:xfrm>
        </p:spPr>
        <p:txBody>
          <a:bodyPr>
            <a:normAutofit/>
          </a:bodyPr>
          <a:lstStyle/>
          <a:p>
            <a:pPr algn="ctr"/>
            <a:r>
              <a:rPr lang="ko-KR" altLang="en-US" dirty="0"/>
              <a:t>구현 현황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9233BB2D-7981-9139-78E9-BB7A06CC2241}"/>
              </a:ext>
            </a:extLst>
          </p:cNvPr>
          <p:cNvSpPr txBox="1">
            <a:spLocks/>
          </p:cNvSpPr>
          <p:nvPr/>
        </p:nvSpPr>
        <p:spPr>
          <a:xfrm>
            <a:off x="1511105" y="1617785"/>
            <a:ext cx="3732196" cy="4389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/>
              <a:t>API </a:t>
            </a:r>
            <a:r>
              <a:rPr lang="ko-KR" altLang="en-US" sz="3600" b="1" dirty="0"/>
              <a:t>조회</a:t>
            </a:r>
            <a:endParaRPr lang="en-US" altLang="ko-KR" sz="3600" b="1" dirty="0"/>
          </a:p>
          <a:p>
            <a:endParaRPr lang="en-US" altLang="ko-KR" sz="3600" b="1" dirty="0"/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-</a:t>
            </a:r>
            <a:r>
              <a:rPr lang="ko-KR" altLang="en-US" sz="1400" dirty="0"/>
              <a:t>평가 </a:t>
            </a:r>
            <a:r>
              <a:rPr lang="ko-KR" altLang="en-US" sz="1400" dirty="0" err="1"/>
              <a:t>예측값이</a:t>
            </a:r>
            <a:r>
              <a:rPr lang="ko-KR" altLang="en-US" sz="1400" dirty="0"/>
              <a:t> </a:t>
            </a:r>
            <a:r>
              <a:rPr lang="en-US" altLang="ko-KR" sz="1400" dirty="0"/>
              <a:t>API</a:t>
            </a:r>
            <a:r>
              <a:rPr lang="ko-KR" altLang="en-US" sz="1400" dirty="0"/>
              <a:t>를 통해 조회 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-</a:t>
            </a:r>
            <a:r>
              <a:rPr lang="en-US" altLang="ko-KR" sz="1400" dirty="0" err="1"/>
              <a:t>json</a:t>
            </a:r>
            <a:r>
              <a:rPr lang="en-US" altLang="ko-KR" sz="1400" dirty="0"/>
              <a:t> </a:t>
            </a:r>
            <a:r>
              <a:rPr lang="ko-KR" altLang="en-US" sz="1400" dirty="0"/>
              <a:t>형태로 나오는 것을 보여주고 있음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-</a:t>
            </a:r>
            <a:r>
              <a:rPr lang="ko-KR" altLang="en-US" sz="1400" dirty="0"/>
              <a:t>테스트 결과</a:t>
            </a:r>
            <a:r>
              <a:rPr lang="en-US" altLang="ko-KR" sz="1400" dirty="0"/>
              <a:t>, </a:t>
            </a:r>
            <a:r>
              <a:rPr lang="ko-KR" altLang="en-US" sz="1400" dirty="0"/>
              <a:t>사용자 만족하는 조회 속도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 </a:t>
            </a:r>
            <a:endParaRPr lang="en-US" altLang="ko-KR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052016-1EA3-62C5-CE09-7EB393617FF8}"/>
              </a:ext>
            </a:extLst>
          </p:cNvPr>
          <p:cNvSpPr txBox="1"/>
          <p:nvPr/>
        </p:nvSpPr>
        <p:spPr>
          <a:xfrm>
            <a:off x="10860433" y="6339854"/>
            <a:ext cx="14090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  18 / 20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1404986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0092D98-9370-404D-856A-3846F3850048}"/>
              </a:ext>
            </a:extLst>
          </p:cNvPr>
          <p:cNvSpPr txBox="1"/>
          <p:nvPr/>
        </p:nvSpPr>
        <p:spPr>
          <a:xfrm>
            <a:off x="3757171" y="2362200"/>
            <a:ext cx="304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CB576F-E82C-4B4A-A3FC-A79B2EBC45BE}"/>
              </a:ext>
            </a:extLst>
          </p:cNvPr>
          <p:cNvSpPr txBox="1"/>
          <p:nvPr/>
        </p:nvSpPr>
        <p:spPr>
          <a:xfrm>
            <a:off x="1630013" y="3075057"/>
            <a:ext cx="89319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solidFill>
                  <a:schemeClr val="bg1"/>
                </a:solidFill>
              </a:rPr>
              <a:t>  앞으로 해야 할 일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90A835-CD7E-4252-B503-3E56D876BAA7}"/>
              </a:ext>
            </a:extLst>
          </p:cNvPr>
          <p:cNvSpPr txBox="1"/>
          <p:nvPr/>
        </p:nvSpPr>
        <p:spPr>
          <a:xfrm>
            <a:off x="10561987" y="6271490"/>
            <a:ext cx="14318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  </a:t>
            </a:r>
            <a:r>
              <a:rPr lang="en-US" altLang="ko-KR" sz="2000" b="1" dirty="0">
                <a:solidFill>
                  <a:schemeClr val="bg1"/>
                </a:solidFill>
              </a:rPr>
              <a:t>19 / 20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116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0E6D1F-879F-4DEA-AD58-3B0420FE4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378987"/>
            <a:ext cx="8451273" cy="1080869"/>
          </a:xfrm>
        </p:spPr>
        <p:txBody>
          <a:bodyPr>
            <a:normAutofit/>
          </a:bodyPr>
          <a:lstStyle/>
          <a:p>
            <a:r>
              <a:rPr lang="ko-KR" altLang="en-US" dirty="0"/>
              <a:t>목차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A4777B-F143-496F-B941-47CE6B653F32}"/>
              </a:ext>
            </a:extLst>
          </p:cNvPr>
          <p:cNvSpPr txBox="1"/>
          <p:nvPr/>
        </p:nvSpPr>
        <p:spPr>
          <a:xfrm>
            <a:off x="895350" y="1894328"/>
            <a:ext cx="6459679" cy="42801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/>
              <a:t>〮 </a:t>
            </a:r>
            <a:r>
              <a:rPr lang="ko-KR" altLang="en-US" sz="2400" b="1" dirty="0"/>
              <a:t>프로젝트 소개</a:t>
            </a:r>
            <a:endParaRPr lang="en-US" altLang="ko-KR" sz="2400" b="1" dirty="0"/>
          </a:p>
          <a:p>
            <a:pPr>
              <a:lnSpc>
                <a:spcPct val="150000"/>
              </a:lnSpc>
            </a:pPr>
            <a:endParaRPr lang="en-US" altLang="ko-KR" sz="2400" b="1" dirty="0"/>
          </a:p>
          <a:p>
            <a:pPr>
              <a:lnSpc>
                <a:spcPct val="150000"/>
              </a:lnSpc>
            </a:pPr>
            <a:r>
              <a:rPr lang="en-US" altLang="ko-KR" sz="2000" b="1" dirty="0"/>
              <a:t>〮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프로젝트 계획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>
              <a:lnSpc>
                <a:spcPct val="150000"/>
              </a:lnSpc>
            </a:pPr>
            <a:endParaRPr lang="en-US" altLang="ko-KR" sz="2400" b="1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〮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구현 현황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〮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앞으로 해야 할 일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>
              <a:lnSpc>
                <a:spcPct val="150000"/>
              </a:lnSpc>
            </a:pPr>
            <a:endParaRPr lang="ko-KR" alt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CE655B-A600-4A2B-9A64-C2C2DEEBF7A3}"/>
              </a:ext>
            </a:extLst>
          </p:cNvPr>
          <p:cNvSpPr txBox="1"/>
          <p:nvPr/>
        </p:nvSpPr>
        <p:spPr>
          <a:xfrm>
            <a:off x="10825018" y="6174708"/>
            <a:ext cx="11688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  2 / 20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6270419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0E6D1F-879F-4DEA-AD58-3B0420FE4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378987"/>
            <a:ext cx="10868901" cy="1080869"/>
          </a:xfrm>
        </p:spPr>
        <p:txBody>
          <a:bodyPr>
            <a:normAutofit/>
          </a:bodyPr>
          <a:lstStyle/>
          <a:p>
            <a:pPr algn="ctr"/>
            <a:r>
              <a:rPr lang="ko-KR" altLang="en-US" dirty="0"/>
              <a:t>발표 이후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6AF6024-F3A8-CC0D-ADAF-1758A42B04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ACC157B-EFD2-C770-B9EA-6D9EDEC6A6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010A26F7-897B-43EA-3DB5-6D2B5275E667}"/>
              </a:ext>
            </a:extLst>
          </p:cNvPr>
          <p:cNvSpPr txBox="1">
            <a:spLocks/>
          </p:cNvSpPr>
          <p:nvPr/>
        </p:nvSpPr>
        <p:spPr>
          <a:xfrm>
            <a:off x="427749" y="1459857"/>
            <a:ext cx="8335251" cy="19691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2400" dirty="0"/>
              <a:t>-</a:t>
            </a:r>
            <a:r>
              <a:rPr lang="ko-KR" altLang="en-US" sz="2400" dirty="0"/>
              <a:t>추천 알고리즘 보완 방법 연구 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en-US" altLang="ko-KR" sz="2400" dirty="0"/>
              <a:t>-</a:t>
            </a:r>
            <a:r>
              <a:rPr lang="ko-KR" altLang="en-US" sz="2400" dirty="0"/>
              <a:t>대용량 데이터 처리 최적화 방법 연구</a:t>
            </a: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9BDA214D-0F54-9486-F446-58C2991C83AB}"/>
              </a:ext>
            </a:extLst>
          </p:cNvPr>
          <p:cNvSpPr txBox="1">
            <a:spLocks/>
          </p:cNvSpPr>
          <p:nvPr/>
        </p:nvSpPr>
        <p:spPr>
          <a:xfrm>
            <a:off x="661549" y="3474720"/>
            <a:ext cx="10868901" cy="10808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 err="1"/>
              <a:t>캡스톤</a:t>
            </a:r>
            <a:r>
              <a:rPr lang="ko-KR" altLang="en-US" dirty="0"/>
              <a:t> 이후</a:t>
            </a: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6FCF9EE2-23BE-6B75-52FD-6B615A985DC7}"/>
              </a:ext>
            </a:extLst>
          </p:cNvPr>
          <p:cNvSpPr txBox="1">
            <a:spLocks/>
          </p:cNvSpPr>
          <p:nvPr/>
        </p:nvSpPr>
        <p:spPr>
          <a:xfrm>
            <a:off x="427748" y="4205564"/>
            <a:ext cx="8335251" cy="19691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2400" dirty="0"/>
              <a:t>-</a:t>
            </a:r>
            <a:r>
              <a:rPr lang="ko-KR" altLang="en-US" sz="2400" dirty="0"/>
              <a:t>추천 알고리즘 보완 모델 개발 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en-US" altLang="ko-KR" sz="2400" dirty="0"/>
              <a:t>-DB </a:t>
            </a:r>
            <a:r>
              <a:rPr lang="ko-KR" altLang="en-US" sz="2400" dirty="0"/>
              <a:t>데이터 처리 최적화 방법 구현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en-US" altLang="ko-KR" sz="2400" dirty="0"/>
              <a:t>-</a:t>
            </a:r>
            <a:r>
              <a:rPr lang="ko-KR" altLang="en-US" sz="2400" dirty="0"/>
              <a:t>실시간 추천 모델 계산 개발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51EE43-E039-441F-7F53-5A59875A6056}"/>
              </a:ext>
            </a:extLst>
          </p:cNvPr>
          <p:cNvSpPr txBox="1"/>
          <p:nvPr/>
        </p:nvSpPr>
        <p:spPr>
          <a:xfrm>
            <a:off x="10584873" y="6284436"/>
            <a:ext cx="14090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  20 / 20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827675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0E6D1F-879F-4DEA-AD58-3B0420FE4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378987"/>
            <a:ext cx="8451273" cy="1080869"/>
          </a:xfrm>
        </p:spPr>
        <p:txBody>
          <a:bodyPr>
            <a:normAutofit/>
          </a:bodyPr>
          <a:lstStyle/>
          <a:p>
            <a:r>
              <a:rPr lang="ko-KR" altLang="en-US" dirty="0"/>
              <a:t>프로젝트 소개</a:t>
            </a:r>
            <a:r>
              <a:rPr lang="en-US" altLang="ko-KR" dirty="0"/>
              <a:t>: </a:t>
            </a:r>
            <a:r>
              <a:rPr lang="ko-KR" altLang="en-US" dirty="0"/>
              <a:t>개요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A4777B-F143-496F-B941-47CE6B653F32}"/>
              </a:ext>
            </a:extLst>
          </p:cNvPr>
          <p:cNvSpPr txBox="1"/>
          <p:nvPr/>
        </p:nvSpPr>
        <p:spPr>
          <a:xfrm>
            <a:off x="895350" y="3832028"/>
            <a:ext cx="5200650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/>
              <a:t>〮 </a:t>
            </a:r>
            <a:r>
              <a:rPr lang="ko-KR" altLang="en-US" sz="2400" b="1" dirty="0"/>
              <a:t>맛집 큐레이터 서비스 어플</a:t>
            </a:r>
            <a:r>
              <a:rPr lang="en-US" altLang="ko-KR" sz="2400" b="1" dirty="0"/>
              <a:t> :</a:t>
            </a:r>
            <a:r>
              <a:rPr lang="ko-KR" altLang="en-US" sz="2400" b="1" dirty="0" err="1"/>
              <a:t>밀리언</a:t>
            </a:r>
            <a:endParaRPr lang="ko-KR" alt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CE655B-A600-4A2B-9A64-C2C2DEEBF7A3}"/>
              </a:ext>
            </a:extLst>
          </p:cNvPr>
          <p:cNvSpPr txBox="1"/>
          <p:nvPr/>
        </p:nvSpPr>
        <p:spPr>
          <a:xfrm>
            <a:off x="10825018" y="6174708"/>
            <a:ext cx="11688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  3 / 20</a:t>
            </a:r>
            <a:endParaRPr lang="ko-KR" altLang="en-US" sz="2000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6AF6024-F3A8-CC0D-ADAF-1758A42B04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ACC157B-EFD2-C770-B9EA-6D9EDEC6A6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CA8882C-C73B-F622-B9A2-B03918F8CB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5709" y="1247856"/>
            <a:ext cx="4863546" cy="4584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828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0E6D1F-879F-4DEA-AD58-3B0420FE4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666" y="377198"/>
            <a:ext cx="7570224" cy="2262763"/>
          </a:xfrm>
        </p:spPr>
        <p:txBody>
          <a:bodyPr>
            <a:normAutofit/>
          </a:bodyPr>
          <a:lstStyle/>
          <a:p>
            <a:r>
              <a:rPr lang="ko-KR" altLang="en-US" dirty="0"/>
              <a:t>프로젝트 소개</a:t>
            </a:r>
            <a:r>
              <a:rPr lang="en-US" altLang="ko-KR" dirty="0"/>
              <a:t>: </a:t>
            </a:r>
            <a:br>
              <a:rPr lang="en-US" altLang="ko-KR" dirty="0"/>
            </a:br>
            <a:r>
              <a:rPr lang="ko-KR" altLang="en-US" dirty="0"/>
              <a:t>추천서비스 필요성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CE655B-A600-4A2B-9A64-C2C2DEEBF7A3}"/>
              </a:ext>
            </a:extLst>
          </p:cNvPr>
          <p:cNvSpPr txBox="1"/>
          <p:nvPr/>
        </p:nvSpPr>
        <p:spPr>
          <a:xfrm>
            <a:off x="10825018" y="6174708"/>
            <a:ext cx="11688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  4 / 20</a:t>
            </a:r>
            <a:endParaRPr lang="ko-KR" altLang="en-US" sz="2000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6AF6024-F3A8-CC0D-ADAF-1758A42B04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ACC157B-EFD2-C770-B9EA-6D9EDEC6A6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0ECEC2-6E32-8A57-0AB4-138622CB2C70}"/>
              </a:ext>
            </a:extLst>
          </p:cNvPr>
          <p:cNvSpPr txBox="1"/>
          <p:nvPr/>
        </p:nvSpPr>
        <p:spPr>
          <a:xfrm>
            <a:off x="1561793" y="2891747"/>
            <a:ext cx="5200650" cy="14178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/>
              <a:t>- </a:t>
            </a:r>
            <a:r>
              <a:rPr lang="ko-KR" altLang="en-US" sz="2000" b="1" dirty="0" err="1"/>
              <a:t>밀리언</a:t>
            </a:r>
            <a:r>
              <a:rPr lang="ko-KR" altLang="en-US" sz="2000" b="1" dirty="0"/>
              <a:t> </a:t>
            </a:r>
            <a:r>
              <a:rPr lang="en-US" altLang="ko-KR" sz="2000" b="1" dirty="0" err="1"/>
              <a:t>DataBase</a:t>
            </a:r>
            <a:r>
              <a:rPr lang="ko-KR" altLang="en-US" sz="2000" b="1" dirty="0"/>
              <a:t> </a:t>
            </a:r>
            <a:endParaRPr lang="en-US" altLang="ko-KR" sz="2000" b="1" dirty="0"/>
          </a:p>
          <a:p>
            <a:pPr>
              <a:lnSpc>
                <a:spcPct val="150000"/>
              </a:lnSpc>
            </a:pPr>
            <a:r>
              <a:rPr lang="en-US" altLang="ko-KR" sz="2000" b="1" dirty="0"/>
              <a:t>2,000</a:t>
            </a:r>
            <a:r>
              <a:rPr lang="ko-KR" altLang="en-US" sz="2000" b="1" dirty="0"/>
              <a:t>여개 식당 평점 데이터</a:t>
            </a:r>
            <a:endParaRPr lang="en-US" altLang="ko-KR" sz="2000" b="1" dirty="0"/>
          </a:p>
          <a:p>
            <a:pPr>
              <a:lnSpc>
                <a:spcPct val="150000"/>
              </a:lnSpc>
            </a:pPr>
            <a:r>
              <a:rPr lang="en-US" altLang="ko-KR" sz="2000" b="1" dirty="0"/>
              <a:t>500</a:t>
            </a:r>
            <a:r>
              <a:rPr lang="ko-KR" altLang="en-US" sz="2000" b="1" dirty="0"/>
              <a:t>명의 고객 </a:t>
            </a:r>
            <a:r>
              <a:rPr lang="en-US" altLang="ko-KR" sz="2000" b="1" dirty="0"/>
              <a:t>ID </a:t>
            </a:r>
            <a:r>
              <a:rPr lang="ko-KR" altLang="en-US" sz="2000" b="1" dirty="0"/>
              <a:t>데이터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F734CA-4762-0DF1-3BEE-4E3AB966BCD9}"/>
              </a:ext>
            </a:extLst>
          </p:cNvPr>
          <p:cNvSpPr txBox="1"/>
          <p:nvPr/>
        </p:nvSpPr>
        <p:spPr>
          <a:xfrm>
            <a:off x="895350" y="5190143"/>
            <a:ext cx="5200650" cy="11289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/>
              <a:t>-&gt; </a:t>
            </a:r>
            <a:r>
              <a:rPr lang="ko-KR" altLang="en-US" sz="2400" b="1" dirty="0"/>
              <a:t>맛집 큐레이터 서비스 강화</a:t>
            </a:r>
            <a:br>
              <a:rPr lang="en-US" altLang="ko-KR" sz="2400" b="1" dirty="0"/>
            </a:br>
            <a:r>
              <a:rPr lang="en-US" altLang="ko-KR" sz="2400" b="1" dirty="0"/>
              <a:t>(AI</a:t>
            </a:r>
            <a:r>
              <a:rPr lang="ko-KR" altLang="en-US" sz="2400" b="1" dirty="0"/>
              <a:t>를 결합한 추천서비스 도입 필요</a:t>
            </a:r>
            <a:r>
              <a:rPr lang="en-US" altLang="ko-KR" sz="2400" b="1" dirty="0"/>
              <a:t>) </a:t>
            </a:r>
            <a:endParaRPr lang="ko-KR" altLang="en-US" sz="2000" dirty="0"/>
          </a:p>
        </p:txBody>
      </p:sp>
      <p:pic>
        <p:nvPicPr>
          <p:cNvPr id="2050" name="Picture 2" descr="review">
            <a:extLst>
              <a:ext uri="{FF2B5EF4-FFF2-40B4-BE49-F238E27FC236}">
                <a16:creationId xmlns:a16="http://schemas.microsoft.com/office/drawing/2014/main" id="{4C4BBB86-FEE7-D680-4EF9-1A39D243C7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17" b="24321"/>
          <a:stretch/>
        </p:blipFill>
        <p:spPr bwMode="auto">
          <a:xfrm>
            <a:off x="7591118" y="457200"/>
            <a:ext cx="3650491" cy="6001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396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0E6D1F-879F-4DEA-AD58-3B0420FE4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378987"/>
            <a:ext cx="8451273" cy="1080869"/>
          </a:xfrm>
        </p:spPr>
        <p:txBody>
          <a:bodyPr>
            <a:normAutofit/>
          </a:bodyPr>
          <a:lstStyle/>
          <a:p>
            <a:r>
              <a:rPr lang="ko-KR" altLang="en-US" dirty="0"/>
              <a:t>프로젝트 소개</a:t>
            </a:r>
            <a:r>
              <a:rPr lang="en-US" altLang="ko-KR" dirty="0"/>
              <a:t>: </a:t>
            </a:r>
            <a:r>
              <a:rPr lang="ko-KR" altLang="en-US" dirty="0"/>
              <a:t>기대효과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CE655B-A600-4A2B-9A64-C2C2DEEBF7A3}"/>
              </a:ext>
            </a:extLst>
          </p:cNvPr>
          <p:cNvSpPr txBox="1"/>
          <p:nvPr/>
        </p:nvSpPr>
        <p:spPr>
          <a:xfrm>
            <a:off x="10825018" y="6174708"/>
            <a:ext cx="11688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  5 / 20</a:t>
            </a:r>
            <a:endParaRPr lang="ko-KR" altLang="en-US" sz="2000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6AF6024-F3A8-CC0D-ADAF-1758A42B04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ACC157B-EFD2-C770-B9EA-6D9EDEC6A6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39A2C88-9C82-B191-445C-5466F08E342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148"/>
          <a:stretch/>
        </p:blipFill>
        <p:spPr>
          <a:xfrm>
            <a:off x="7428886" y="743857"/>
            <a:ext cx="4227562" cy="5021252"/>
          </a:xfrm>
          <a:prstGeom prst="rect">
            <a:avLst/>
          </a:prstGeom>
        </p:spPr>
      </p:pic>
      <p:pic>
        <p:nvPicPr>
          <p:cNvPr id="3074" name="Picture 2" descr="행복 한 아시아 여성은 아침에 침대에 검은 색 빈 화면으로 스마트 폰을 사용 하 고 있습니다 침대에서 아시아 여자 스마트폰으로 소셜  앱을 확인 합니다 집에서 핸드폰으로 인터넷을 서핑 웃 가정 생활에 대한">
            <a:extLst>
              <a:ext uri="{FF2B5EF4-FFF2-40B4-BE49-F238E27FC236}">
                <a16:creationId xmlns:a16="http://schemas.microsoft.com/office/drawing/2014/main" id="{07B29D6F-D12A-9989-40D9-1B26551010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350" y="1869407"/>
            <a:ext cx="2619375" cy="17430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076" name="Picture 4" descr="바로 적용하는 디지털 마케팅 전략 8가지 (2022년) - 웹퍼스">
            <a:extLst>
              <a:ext uri="{FF2B5EF4-FFF2-40B4-BE49-F238E27FC236}">
                <a16:creationId xmlns:a16="http://schemas.microsoft.com/office/drawing/2014/main" id="{8838B5B5-3573-1BC1-0F08-3A0FD03404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1762" y="1869408"/>
            <a:ext cx="2895106" cy="174307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078" name="Picture 6" descr="10,041 여행자 방문일러스트, 벡터, 상업적 이미지사이트 - 123RF">
            <a:extLst>
              <a:ext uri="{FF2B5EF4-FFF2-40B4-BE49-F238E27FC236}">
                <a16:creationId xmlns:a16="http://schemas.microsoft.com/office/drawing/2014/main" id="{1DFE718D-F220-5333-75E8-ED8E961232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474" y="4231637"/>
            <a:ext cx="2143125" cy="21431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080" name="Picture 8" descr="이탈 아이콘 비상 출구 기호. 플랫 벡터 일러스트 레이션 로열티 무료 사진, 그림, 이미지 그리고 스톡포토그래피. Image  40269627.">
            <a:extLst>
              <a:ext uri="{FF2B5EF4-FFF2-40B4-BE49-F238E27FC236}">
                <a16:creationId xmlns:a16="http://schemas.microsoft.com/office/drawing/2014/main" id="{B74ED76C-A957-CA35-7970-4035FEB7A7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0243" y="4231637"/>
            <a:ext cx="2143125" cy="21431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B50A251-A67D-4F81-B29D-3A979763EE01}"/>
              </a:ext>
            </a:extLst>
          </p:cNvPr>
          <p:cNvSpPr txBox="1"/>
          <p:nvPr/>
        </p:nvSpPr>
        <p:spPr>
          <a:xfrm>
            <a:off x="895350" y="3612482"/>
            <a:ext cx="2791747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/>
              <a:t>고객 만족도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어플 체류시간</a:t>
            </a:r>
            <a:endParaRPr lang="ko-KR" alt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CA4E1C3-8862-5DAF-741A-729FA6CA5E0A}"/>
              </a:ext>
            </a:extLst>
          </p:cNvPr>
          <p:cNvSpPr txBox="1"/>
          <p:nvPr/>
        </p:nvSpPr>
        <p:spPr>
          <a:xfrm>
            <a:off x="4053441" y="3612482"/>
            <a:ext cx="2791747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/>
              <a:t>홍보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마케팅  효과</a:t>
            </a:r>
            <a:endParaRPr lang="ko-KR" alt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E610EF6-E663-C9B0-CF3C-B5FC996E5747}"/>
              </a:ext>
            </a:extLst>
          </p:cNvPr>
          <p:cNvSpPr txBox="1"/>
          <p:nvPr/>
        </p:nvSpPr>
        <p:spPr>
          <a:xfrm>
            <a:off x="913970" y="6367806"/>
            <a:ext cx="2791747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/>
              <a:t>고객 유입</a:t>
            </a:r>
            <a:endParaRPr lang="ko-KR" alt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5159B07-B03A-3C2F-3513-29B8028DA129}"/>
              </a:ext>
            </a:extLst>
          </p:cNvPr>
          <p:cNvSpPr txBox="1"/>
          <p:nvPr/>
        </p:nvSpPr>
        <p:spPr>
          <a:xfrm>
            <a:off x="4105121" y="6443976"/>
            <a:ext cx="2791747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/>
              <a:t>고객 </a:t>
            </a:r>
            <a:r>
              <a:rPr lang="ko-KR" altLang="en-US" sz="1600" b="1" dirty="0" err="1"/>
              <a:t>이탈률</a:t>
            </a:r>
            <a:r>
              <a:rPr lang="ko-KR" altLang="en-US" sz="1600" b="1" dirty="0"/>
              <a:t>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50618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0E6D1F-879F-4DEA-AD58-3B0420FE4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378987"/>
            <a:ext cx="8451273" cy="1080869"/>
          </a:xfrm>
        </p:spPr>
        <p:txBody>
          <a:bodyPr>
            <a:normAutofit/>
          </a:bodyPr>
          <a:lstStyle/>
          <a:p>
            <a:r>
              <a:rPr lang="ko-KR" altLang="en-US" dirty="0"/>
              <a:t>프로젝트 계획</a:t>
            </a:r>
            <a:r>
              <a:rPr lang="en-US" altLang="ko-KR" dirty="0"/>
              <a:t>: </a:t>
            </a:r>
            <a:r>
              <a:rPr lang="ko-KR" altLang="en-US" dirty="0"/>
              <a:t>역할 분담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A4777B-F143-496F-B941-47CE6B653F32}"/>
              </a:ext>
            </a:extLst>
          </p:cNvPr>
          <p:cNvSpPr txBox="1"/>
          <p:nvPr/>
        </p:nvSpPr>
        <p:spPr>
          <a:xfrm>
            <a:off x="2151932" y="4906438"/>
            <a:ext cx="4679540" cy="783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/>
              <a:t>평점 예측 모델 연구 및 선정</a:t>
            </a:r>
          </a:p>
          <a:p>
            <a:pPr>
              <a:lnSpc>
                <a:spcPct val="150000"/>
              </a:lnSpc>
            </a:pPr>
            <a:r>
              <a:rPr lang="ko-KR" altLang="en-US" sz="1600" b="1" dirty="0"/>
              <a:t>평점 예측 모델 개발</a:t>
            </a:r>
            <a:endParaRPr lang="ko-KR" alt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CE655B-A600-4A2B-9A64-C2C2DEEBF7A3}"/>
              </a:ext>
            </a:extLst>
          </p:cNvPr>
          <p:cNvSpPr txBox="1"/>
          <p:nvPr/>
        </p:nvSpPr>
        <p:spPr>
          <a:xfrm>
            <a:off x="10825018" y="6174708"/>
            <a:ext cx="11688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  6 / 20</a:t>
            </a:r>
            <a:endParaRPr lang="ko-KR" altLang="en-US" sz="2000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6AF6024-F3A8-CC0D-ADAF-1758A42B04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ACC157B-EFD2-C770-B9EA-6D9EDEC6A6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" name="그림 5" descr="사람, 소년, 젊은이(가) 표시된 사진&#10;&#10;자동 생성된 설명">
            <a:extLst>
              <a:ext uri="{FF2B5EF4-FFF2-40B4-BE49-F238E27FC236}">
                <a16:creationId xmlns:a16="http://schemas.microsoft.com/office/drawing/2014/main" id="{9B07F4CF-26AB-44ED-178A-06A8715530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0912" y="1836398"/>
            <a:ext cx="1874463" cy="24234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그림 7" descr="사람이(가) 표시된 사진&#10;&#10;자동 생성된 설명">
            <a:extLst>
              <a:ext uri="{FF2B5EF4-FFF2-40B4-BE49-F238E27FC236}">
                <a16:creationId xmlns:a16="http://schemas.microsoft.com/office/drawing/2014/main" id="{DCE3DF30-231D-FF6F-1510-922B22DCBE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1932" y="1838843"/>
            <a:ext cx="1815017" cy="24234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040379A-C0AF-4F04-47EE-63DAED6D54D6}"/>
              </a:ext>
            </a:extLst>
          </p:cNvPr>
          <p:cNvSpPr txBox="1"/>
          <p:nvPr/>
        </p:nvSpPr>
        <p:spPr>
          <a:xfrm>
            <a:off x="2591639" y="4259839"/>
            <a:ext cx="1066185" cy="494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/>
              <a:t>김준석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4672E1-D743-E1C8-5F54-EF4B1A78FD6B}"/>
              </a:ext>
            </a:extLst>
          </p:cNvPr>
          <p:cNvSpPr txBox="1"/>
          <p:nvPr/>
        </p:nvSpPr>
        <p:spPr>
          <a:xfrm>
            <a:off x="8280438" y="4389134"/>
            <a:ext cx="1066185" cy="494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/>
              <a:t>이상엽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BAF71E4-D967-8FC2-24BC-F27E2E3EBF44}"/>
              </a:ext>
            </a:extLst>
          </p:cNvPr>
          <p:cNvSpPr txBox="1"/>
          <p:nvPr/>
        </p:nvSpPr>
        <p:spPr>
          <a:xfrm>
            <a:off x="7820912" y="4883628"/>
            <a:ext cx="4679540" cy="11929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err="1"/>
              <a:t>백엔드</a:t>
            </a:r>
            <a:r>
              <a:rPr lang="ko-KR" altLang="en-US" sz="1600" b="1" dirty="0"/>
              <a:t> 애플리케이션 개발</a:t>
            </a:r>
          </a:p>
          <a:p>
            <a:pPr>
              <a:lnSpc>
                <a:spcPct val="150000"/>
              </a:lnSpc>
            </a:pPr>
            <a:r>
              <a:rPr lang="ko-KR" altLang="en-US" sz="1600" b="1" dirty="0"/>
              <a:t>평점 예측 알고리즘 연동</a:t>
            </a:r>
          </a:p>
          <a:p>
            <a:pPr>
              <a:lnSpc>
                <a:spcPct val="150000"/>
              </a:lnSpc>
            </a:pPr>
            <a:r>
              <a:rPr lang="ko-KR" altLang="en-US" sz="1600" b="1" dirty="0"/>
              <a:t>모니터링 프로그램 개발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564723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0092D98-9370-404D-856A-3846F3850048}"/>
              </a:ext>
            </a:extLst>
          </p:cNvPr>
          <p:cNvSpPr txBox="1"/>
          <p:nvPr/>
        </p:nvSpPr>
        <p:spPr>
          <a:xfrm>
            <a:off x="3757171" y="2362200"/>
            <a:ext cx="304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CB576F-E82C-4B4A-A3FC-A79B2EBC45BE}"/>
              </a:ext>
            </a:extLst>
          </p:cNvPr>
          <p:cNvSpPr txBox="1"/>
          <p:nvPr/>
        </p:nvSpPr>
        <p:spPr>
          <a:xfrm>
            <a:off x="1630013" y="3075057"/>
            <a:ext cx="89319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solidFill>
                  <a:schemeClr val="bg1"/>
                </a:solidFill>
              </a:rPr>
              <a:t>  </a:t>
            </a:r>
            <a:r>
              <a:rPr lang="en-US" altLang="ko-KR" sz="4000" dirty="0">
                <a:solidFill>
                  <a:schemeClr val="bg1"/>
                </a:solidFill>
              </a:rPr>
              <a:t>AI </a:t>
            </a:r>
            <a:r>
              <a:rPr lang="ko-KR" altLang="en-US" sz="4000" dirty="0">
                <a:solidFill>
                  <a:schemeClr val="bg1"/>
                </a:solidFill>
              </a:rPr>
              <a:t>모델 프로젝트 계획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90A835-CD7E-4252-B503-3E56D876BAA7}"/>
              </a:ext>
            </a:extLst>
          </p:cNvPr>
          <p:cNvSpPr txBox="1"/>
          <p:nvPr/>
        </p:nvSpPr>
        <p:spPr>
          <a:xfrm>
            <a:off x="10825018" y="6174708"/>
            <a:ext cx="11688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  7</a:t>
            </a:r>
            <a:r>
              <a:rPr lang="en-US" altLang="ko-KR" sz="2000" b="1" dirty="0">
                <a:solidFill>
                  <a:schemeClr val="bg1"/>
                </a:solidFill>
              </a:rPr>
              <a:t> / 20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4400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0E6D1F-879F-4DEA-AD58-3B0420FE4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378987"/>
            <a:ext cx="8602611" cy="1080869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프로젝트 계획</a:t>
            </a:r>
            <a:r>
              <a:rPr lang="en-US" altLang="ko-KR" dirty="0"/>
              <a:t>: </a:t>
            </a:r>
            <a:r>
              <a:rPr lang="ko-KR" altLang="en-US" dirty="0"/>
              <a:t>추천 알고리즘 선정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CE655B-A600-4A2B-9A64-C2C2DEEBF7A3}"/>
              </a:ext>
            </a:extLst>
          </p:cNvPr>
          <p:cNvSpPr txBox="1"/>
          <p:nvPr/>
        </p:nvSpPr>
        <p:spPr>
          <a:xfrm>
            <a:off x="11023138" y="6278958"/>
            <a:ext cx="11688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  8 / 20</a:t>
            </a:r>
            <a:endParaRPr lang="ko-KR" altLang="en-US" sz="2000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6AF6024-F3A8-CC0D-ADAF-1758A42B04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ACC157B-EFD2-C770-B9EA-6D9EDEC6A6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128" name="Picture 8" descr="NLP] Surprise library를 활용한 추천시스템 구현하기">
            <a:extLst>
              <a:ext uri="{FF2B5EF4-FFF2-40B4-BE49-F238E27FC236}">
                <a16:creationId xmlns:a16="http://schemas.microsoft.com/office/drawing/2014/main" id="{DC44F3FE-A14F-08ED-9444-90C209EA11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1013" y="1558363"/>
            <a:ext cx="3787436" cy="2647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Understanding Cross Validation's purpose | by Matthew Terribile | Medium">
            <a:extLst>
              <a:ext uri="{FF2B5EF4-FFF2-40B4-BE49-F238E27FC236}">
                <a16:creationId xmlns:a16="http://schemas.microsoft.com/office/drawing/2014/main" id="{0C45E305-C482-1A95-9945-E5930ACD6E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1013" y="4476628"/>
            <a:ext cx="4039109" cy="2271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AC5A316B-B544-2D77-7085-7A73002662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9277" y="1294196"/>
            <a:ext cx="5555724" cy="510169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E0626466-1C17-1D26-AC01-8E65392D6C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9277" y="2601705"/>
            <a:ext cx="6248331" cy="3208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40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0E6D1F-879F-4DEA-AD58-3B0420FE4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378987"/>
            <a:ext cx="10868901" cy="1080869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프로젝트 계획</a:t>
            </a:r>
            <a:r>
              <a:rPr lang="en-US" altLang="ko-KR" dirty="0"/>
              <a:t>: SVD , </a:t>
            </a:r>
            <a:r>
              <a:rPr lang="ko-KR" altLang="en-US" dirty="0" err="1"/>
              <a:t>하이퍼</a:t>
            </a:r>
            <a:r>
              <a:rPr lang="ko-KR" altLang="en-US" dirty="0"/>
              <a:t> 파라미터 최적화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CE655B-A600-4A2B-9A64-C2C2DEEBF7A3}"/>
              </a:ext>
            </a:extLst>
          </p:cNvPr>
          <p:cNvSpPr txBox="1"/>
          <p:nvPr/>
        </p:nvSpPr>
        <p:spPr>
          <a:xfrm>
            <a:off x="10825018" y="6174708"/>
            <a:ext cx="11688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  9 / 20</a:t>
            </a:r>
            <a:endParaRPr lang="ko-KR" altLang="en-US" sz="2000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6AF6024-F3A8-CC0D-ADAF-1758A42B04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ACC157B-EFD2-C770-B9EA-6D9EDEC6A6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170" name="Picture 2" descr="Matrix Factorization | Recommendation Systems | Google Developers">
            <a:extLst>
              <a:ext uri="{FF2B5EF4-FFF2-40B4-BE49-F238E27FC236}">
                <a16:creationId xmlns:a16="http://schemas.microsoft.com/office/drawing/2014/main" id="{B53457E3-1163-D085-71F0-02583CA98D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164" y="2700415"/>
            <a:ext cx="7691004" cy="2623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Grid search CV 💪 Vs Randomize search CV 🦾 | by Ravi Kumar | Apr, 2022 |  Medium">
            <a:extLst>
              <a:ext uri="{FF2B5EF4-FFF2-40B4-BE49-F238E27FC236}">
                <a16:creationId xmlns:a16="http://schemas.microsoft.com/office/drawing/2014/main" id="{34B814BC-50E4-EFC5-A4A4-5DE407A859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635"/>
          <a:stretch/>
        </p:blipFill>
        <p:spPr bwMode="auto">
          <a:xfrm>
            <a:off x="8315126" y="1998007"/>
            <a:ext cx="3449125" cy="3638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7389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4991</TotalTime>
  <Words>410</Words>
  <Application>Microsoft Office PowerPoint</Application>
  <PresentationFormat>와이드스크린</PresentationFormat>
  <Paragraphs>101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3" baseType="lpstr">
      <vt:lpstr>맑은 고딕</vt:lpstr>
      <vt:lpstr>Arial</vt:lpstr>
      <vt:lpstr>Office 테마</vt:lpstr>
      <vt:lpstr>PowerPoint 프레젠테이션</vt:lpstr>
      <vt:lpstr>목차</vt:lpstr>
      <vt:lpstr>프로젝트 소개: 개요</vt:lpstr>
      <vt:lpstr>프로젝트 소개:  추천서비스 필요성</vt:lpstr>
      <vt:lpstr>프로젝트 소개: 기대효과</vt:lpstr>
      <vt:lpstr>프로젝트 계획: 역할 분담</vt:lpstr>
      <vt:lpstr>PowerPoint 프레젠테이션</vt:lpstr>
      <vt:lpstr>프로젝트 계획: 추천 알고리즘 선정</vt:lpstr>
      <vt:lpstr>프로젝트 계획: SVD , 하이퍼 파라미터 최적화</vt:lpstr>
      <vt:lpstr>PowerPoint 프레젠테이션</vt:lpstr>
      <vt:lpstr>PowerPoint 프레젠테이션</vt:lpstr>
      <vt:lpstr>벡앤드 프로젝트 계획</vt:lpstr>
      <vt:lpstr>벡앤드 프로젝트 계획</vt:lpstr>
      <vt:lpstr>구현 현황</vt:lpstr>
      <vt:lpstr>구현 현황</vt:lpstr>
      <vt:lpstr>구현 현황</vt:lpstr>
      <vt:lpstr>구현 현황</vt:lpstr>
      <vt:lpstr>구현 현황</vt:lpstr>
      <vt:lpstr>PowerPoint 프레젠테이션</vt:lpstr>
      <vt:lpstr>발표 이후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jun seok</dc:creator>
  <cp:lastModifiedBy>kim jun seok</cp:lastModifiedBy>
  <cp:revision>14</cp:revision>
  <dcterms:created xsi:type="dcterms:W3CDTF">2022-03-06T06:27:51Z</dcterms:created>
  <dcterms:modified xsi:type="dcterms:W3CDTF">2022-05-26T04:19:55Z</dcterms:modified>
</cp:coreProperties>
</file>