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1"/>
  </p:sldMasterIdLst>
  <p:notesMasterIdLst>
    <p:notesMasterId r:id="rId43"/>
  </p:notesMasterIdLst>
  <p:handoutMasterIdLst>
    <p:handoutMasterId r:id="rId44"/>
  </p:handoutMasterIdLst>
  <p:sldIdLst>
    <p:sldId id="356" r:id="rId2"/>
    <p:sldId id="377" r:id="rId3"/>
    <p:sldId id="378" r:id="rId4"/>
    <p:sldId id="359" r:id="rId5"/>
    <p:sldId id="327" r:id="rId6"/>
    <p:sldId id="328" r:id="rId7"/>
    <p:sldId id="386" r:id="rId8"/>
    <p:sldId id="387" r:id="rId9"/>
    <p:sldId id="388" r:id="rId10"/>
    <p:sldId id="389" r:id="rId11"/>
    <p:sldId id="390" r:id="rId12"/>
    <p:sldId id="365" r:id="rId13"/>
    <p:sldId id="329" r:id="rId14"/>
    <p:sldId id="360" r:id="rId15"/>
    <p:sldId id="343" r:id="rId16"/>
    <p:sldId id="366" r:id="rId17"/>
    <p:sldId id="379" r:id="rId18"/>
    <p:sldId id="344" r:id="rId19"/>
    <p:sldId id="367" r:id="rId20"/>
    <p:sldId id="368" r:id="rId21"/>
    <p:sldId id="369" r:id="rId22"/>
    <p:sldId id="370" r:id="rId23"/>
    <p:sldId id="380" r:id="rId24"/>
    <p:sldId id="345" r:id="rId25"/>
    <p:sldId id="358" r:id="rId26"/>
    <p:sldId id="371" r:id="rId27"/>
    <p:sldId id="346" r:id="rId28"/>
    <p:sldId id="372" r:id="rId29"/>
    <p:sldId id="347" r:id="rId30"/>
    <p:sldId id="373" r:id="rId31"/>
    <p:sldId id="381" r:id="rId32"/>
    <p:sldId id="361" r:id="rId33"/>
    <p:sldId id="362" r:id="rId34"/>
    <p:sldId id="374" r:id="rId35"/>
    <p:sldId id="350" r:id="rId36"/>
    <p:sldId id="375" r:id="rId37"/>
    <p:sldId id="363" r:id="rId38"/>
    <p:sldId id="376" r:id="rId39"/>
    <p:sldId id="352" r:id="rId40"/>
    <p:sldId id="382" r:id="rId41"/>
    <p:sldId id="383" r:id="rId42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FF9999"/>
    <a:srgbClr val="FF3300"/>
    <a:srgbClr val="3399FF"/>
    <a:srgbClr val="FF0066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3" d="100"/>
          <a:sy n="103" d="100"/>
        </p:scale>
        <p:origin x="252" y="102"/>
      </p:cViewPr>
      <p:guideLst>
        <p:guide orient="horz" pos="828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822"/>
    </p:cViewPr>
  </p:sorterViewPr>
  <p:notesViewPr>
    <p:cSldViewPr>
      <p:cViewPr varScale="1">
        <p:scale>
          <a:sx n="81" d="100"/>
          <a:sy n="81" d="100"/>
        </p:scale>
        <p:origin x="2172" y="84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04" tIns="52253" rIns="104504" bIns="52253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04" tIns="52253" rIns="104504" bIns="52253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8639" cy="512763"/>
          </a:xfrm>
          <a:prstGeom prst="rect">
            <a:avLst/>
          </a:prstGeom>
        </p:spPr>
        <p:txBody>
          <a:bodyPr vert="horz" lIns="96477" tIns="48239" rIns="96477" bIns="48239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1"/>
            <a:ext cx="3078639" cy="512763"/>
          </a:xfrm>
          <a:prstGeom prst="rect">
            <a:avLst/>
          </a:prstGeom>
        </p:spPr>
        <p:txBody>
          <a:bodyPr vert="horz" lIns="96477" tIns="48239" rIns="96477" bIns="48239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7" tIns="48239" rIns="96477" bIns="48239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9"/>
            <a:ext cx="5683886" cy="4606925"/>
          </a:xfrm>
          <a:prstGeom prst="rect">
            <a:avLst/>
          </a:prstGeom>
        </p:spPr>
        <p:txBody>
          <a:bodyPr vert="horz" lIns="96477" tIns="48239" rIns="96477" bIns="4823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720264"/>
            <a:ext cx="3078639" cy="512762"/>
          </a:xfrm>
          <a:prstGeom prst="rect">
            <a:avLst/>
          </a:prstGeom>
        </p:spPr>
        <p:txBody>
          <a:bodyPr vert="horz" lIns="96477" tIns="48239" rIns="96477" bIns="4823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4"/>
            <a:ext cx="3078639" cy="512762"/>
          </a:xfrm>
          <a:prstGeom prst="rect">
            <a:avLst/>
          </a:prstGeom>
        </p:spPr>
        <p:txBody>
          <a:bodyPr vert="horz" lIns="96477" tIns="48239" rIns="96477" bIns="48239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2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0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45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96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41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90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41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55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5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78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8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47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4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3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6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6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7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5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4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7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0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6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en-US" altLang="ko-KR" sz="1600" dirty="0" smtClean="0"/>
              <a:t>DATA</a:t>
            </a:r>
          </a:p>
          <a:p>
            <a:pPr algn="l"/>
            <a:r>
              <a:rPr lang="en-US" altLang="ko-KR" sz="1600" dirty="0" smtClean="0"/>
              <a:t>STRUCTURES</a:t>
            </a:r>
          </a:p>
          <a:p>
            <a:pPr algn="l"/>
            <a:r>
              <a:rPr lang="en-US" altLang="ko-KR" sz="1600" dirty="0" smtClean="0"/>
              <a:t>USING</a:t>
            </a:r>
            <a:r>
              <a:rPr lang="en-US" altLang="ko-KR" sz="1600" baseline="0" dirty="0" smtClean="0"/>
              <a:t> C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6916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September 8,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79229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September 8,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September 8,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September 8,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September 8,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September 8,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September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5857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리뷰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02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98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/>
              <a:t>타입은 불변 객체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289630" cy="508488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2400" dirty="0"/>
              <a:t>&gt;&gt;&gt; k = 10</a:t>
            </a:r>
          </a:p>
          <a:p>
            <a:pPr marL="93662" indent="0">
              <a:buNone/>
            </a:pPr>
            <a:r>
              <a:rPr lang="en-US" altLang="ko-KR" sz="2400" dirty="0"/>
              <a:t>&gt;&gt;&gt; n = k</a:t>
            </a:r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n = 20</a:t>
            </a:r>
            <a:r>
              <a:rPr lang="ko-KR" altLang="en-US" sz="2400"/>
              <a:t>일 때 위 그림은 다음 중 어떤 것이 되겠는가</a:t>
            </a:r>
            <a:r>
              <a:rPr lang="en-US" altLang="ko-KR" sz="2400" dirty="0"/>
              <a:t>? </a:t>
            </a:r>
          </a:p>
          <a:p>
            <a:pPr marL="93662" indent="0">
              <a:buNone/>
            </a:pPr>
            <a:r>
              <a:rPr lang="en-US" altLang="ko-KR" sz="2400" dirty="0"/>
              <a:t>&gt;&gt;&gt; k = 10</a:t>
            </a:r>
          </a:p>
          <a:p>
            <a:pPr marL="93662" indent="0">
              <a:buNone/>
            </a:pPr>
            <a:r>
              <a:rPr lang="en-US" altLang="ko-KR" sz="2400" dirty="0"/>
              <a:t>&gt;&gt;&gt; n</a:t>
            </a:r>
            <a:r>
              <a:rPr lang="ko-KR" altLang="en-US" sz="2400"/>
              <a:t> </a:t>
            </a:r>
            <a:r>
              <a:rPr lang="en-US" altLang="ko-KR" sz="2400" dirty="0"/>
              <a:t>=  k</a:t>
            </a:r>
          </a:p>
          <a:p>
            <a:pPr marL="93662" indent="0">
              <a:buNone/>
            </a:pPr>
            <a:r>
              <a:rPr lang="en-US" altLang="ko-KR" sz="2400" dirty="0"/>
              <a:t>&gt;&gt;&gt; n = 20</a:t>
            </a:r>
          </a:p>
          <a:p>
            <a:pPr marL="93662" indent="0">
              <a:buNone/>
            </a:pPr>
            <a:endParaRPr lang="ko-KR" altLang="en-US" sz="2400" dirty="0"/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91880" y="1315844"/>
            <a:ext cx="1763194" cy="1669652"/>
            <a:chOff x="1078343" y="4329100"/>
            <a:chExt cx="1763194" cy="1669652"/>
          </a:xfrm>
        </p:grpSpPr>
        <p:sp>
          <p:nvSpPr>
            <p:cNvPr id="5" name="TextBox 4"/>
            <p:cNvSpPr txBox="1"/>
            <p:nvPr/>
          </p:nvSpPr>
          <p:spPr>
            <a:xfrm>
              <a:off x="1142836" y="5625230"/>
              <a:ext cx="521557" cy="3735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n</a:t>
              </a:r>
              <a:endParaRPr lang="ko-KR" altLang="en-US" dirty="0">
                <a:latin typeface="+mn-lt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78343" y="4329100"/>
              <a:ext cx="1763194" cy="1241947"/>
              <a:chOff x="1078343" y="4329100"/>
              <a:chExt cx="1763194" cy="1241947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078343" y="4329100"/>
                <a:ext cx="4050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48473" y="4329100"/>
                <a:ext cx="59306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lt"/>
                  </a:rPr>
                  <a:t>10</a:t>
                </a:r>
                <a:endParaRPr lang="ko-KR" altLang="en-US" dirty="0">
                  <a:latin typeface="+mn-lt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1258363" y="4509121"/>
                <a:ext cx="9901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62797" y="4737627"/>
                <a:ext cx="521557" cy="37352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lt"/>
                  </a:rPr>
                  <a:t>k</a:t>
                </a:r>
                <a:endParaRPr lang="ko-KR" altLang="en-US" dirty="0">
                  <a:latin typeface="+mn-lt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087751" y="5201715"/>
                <a:ext cx="4050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1323225" y="4698432"/>
                <a:ext cx="925248" cy="687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타원 12"/>
          <p:cNvSpPr/>
          <p:nvPr/>
        </p:nvSpPr>
        <p:spPr>
          <a:xfrm>
            <a:off x="5634662" y="4263437"/>
            <a:ext cx="2605998" cy="24495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0913" y="6071017"/>
            <a:ext cx="521557" cy="37352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n</a:t>
            </a:r>
            <a:endParaRPr lang="ko-KR" altLang="en-US" dirty="0">
              <a:latin typeface="+mn-l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166420" y="4774887"/>
            <a:ext cx="2171951" cy="1241947"/>
            <a:chOff x="1078343" y="4329100"/>
            <a:chExt cx="2171951" cy="1241947"/>
          </a:xfrm>
        </p:grpSpPr>
        <p:sp>
          <p:nvSpPr>
            <p:cNvPr id="16" name="직사각형 15"/>
            <p:cNvSpPr/>
            <p:nvPr/>
          </p:nvSpPr>
          <p:spPr>
            <a:xfrm>
              <a:off x="1078343" y="4329100"/>
              <a:ext cx="405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48473" y="4329100"/>
              <a:ext cx="100182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10  20</a:t>
              </a:r>
              <a:endParaRPr lang="ko-KR" altLang="en-US" dirty="0">
                <a:latin typeface="+mn-lt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258363" y="4509121"/>
              <a:ext cx="990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62797" y="4737627"/>
              <a:ext cx="521557" cy="3735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k</a:t>
              </a:r>
              <a:endParaRPr lang="ko-KR" altLang="en-US" dirty="0">
                <a:latin typeface="+mn-lt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751" y="5201715"/>
              <a:ext cx="405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1323225" y="4698432"/>
              <a:ext cx="925248" cy="6879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6103456" y="4801141"/>
            <a:ext cx="1763194" cy="1669652"/>
            <a:chOff x="3864106" y="3765558"/>
            <a:chExt cx="1763194" cy="1669652"/>
          </a:xfrm>
        </p:grpSpPr>
        <p:grpSp>
          <p:nvGrpSpPr>
            <p:cNvPr id="23" name="그룹 22"/>
            <p:cNvGrpSpPr/>
            <p:nvPr/>
          </p:nvGrpSpPr>
          <p:grpSpPr>
            <a:xfrm>
              <a:off x="3864106" y="3765558"/>
              <a:ext cx="1763194" cy="1669652"/>
              <a:chOff x="1078343" y="4329100"/>
              <a:chExt cx="1763194" cy="166965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142836" y="5625230"/>
                <a:ext cx="521557" cy="37352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lt"/>
                  </a:rPr>
                  <a:t>n</a:t>
                </a:r>
                <a:endParaRPr lang="ko-KR" altLang="en-US" dirty="0">
                  <a:latin typeface="+mn-lt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1078343" y="4329100"/>
                <a:ext cx="1763194" cy="1241947"/>
                <a:chOff x="1078343" y="4329100"/>
                <a:chExt cx="1763194" cy="1241947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078343" y="4329100"/>
                  <a:ext cx="405045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248473" y="4329100"/>
                  <a:ext cx="59306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latin typeface="+mn-lt"/>
                    </a:rPr>
                    <a:t>10</a:t>
                  </a:r>
                  <a:endParaRPr lang="ko-KR" altLang="en-US" dirty="0">
                    <a:latin typeface="+mn-lt"/>
                  </a:endParaRPr>
                </a:p>
              </p:txBody>
            </p:sp>
            <p:cxnSp>
              <p:nvCxnSpPr>
                <p:cNvPr id="29" name="직선 화살표 연결선 28"/>
                <p:cNvCxnSpPr/>
                <p:nvPr/>
              </p:nvCxnSpPr>
              <p:spPr>
                <a:xfrm>
                  <a:off x="1258363" y="4509121"/>
                  <a:ext cx="9901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1162797" y="4737627"/>
                  <a:ext cx="521557" cy="373522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latin typeface="+mn-lt"/>
                    </a:rPr>
                    <a:t>k</a:t>
                  </a:r>
                  <a:endParaRPr lang="ko-KR" altLang="en-US" dirty="0">
                    <a:latin typeface="+mn-lt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087751" y="5201715"/>
                  <a:ext cx="405045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 flipV="1">
                  <a:off x="1323225" y="5386381"/>
                  <a:ext cx="92524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/>
            <p:cNvSpPr txBox="1"/>
            <p:nvPr/>
          </p:nvSpPr>
          <p:spPr>
            <a:xfrm>
              <a:off x="5034236" y="4638173"/>
              <a:ext cx="593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lt"/>
                </a:rPr>
                <a:t>2</a:t>
              </a:r>
              <a:r>
                <a:rPr lang="en-US" altLang="ko-KR" dirty="0" smtClean="0">
                  <a:latin typeface="+mn-lt"/>
                </a:rPr>
                <a:t>0</a:t>
              </a:r>
              <a:endParaRPr lang="ko-KR" altLang="en-US" dirty="0">
                <a:latin typeface="+mn-lt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 flipV="1">
            <a:off x="4435034" y="4801141"/>
            <a:ext cx="244882" cy="343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055071" y="4716059"/>
            <a:ext cx="2292708" cy="172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055115" y="4688929"/>
            <a:ext cx="2302072" cy="172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0000FF"/>
                </a:solidFill>
              </a:rPr>
              <a:t>2.1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en-US" altLang="ko-KR" sz="3600" dirty="0" smtClean="0">
                <a:solidFill>
                  <a:srgbClr val="0000FF"/>
                </a:solidFill>
              </a:rPr>
              <a:t>~ 2.5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ko-KR" altLang="en-US" sz="3600" dirty="0" err="1" smtClean="0">
                <a:solidFill>
                  <a:srgbClr val="0000FF"/>
                </a:solidFill>
              </a:rPr>
              <a:t>파이썬</a:t>
            </a:r>
            <a:r>
              <a:rPr lang="ko-KR" altLang="en-US" sz="3600" dirty="0" smtClean="0">
                <a:solidFill>
                  <a:srgbClr val="0000FF"/>
                </a:solidFill>
              </a:rPr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2.1 </a:t>
            </a:r>
            <a:r>
              <a:rPr lang="ko-KR" altLang="en-US" sz="2400" dirty="0" err="1">
                <a:solidFill>
                  <a:schemeClr val="tx2"/>
                </a:solidFill>
              </a:rPr>
              <a:t>파이썬</a:t>
            </a:r>
            <a:r>
              <a:rPr lang="ko-KR" altLang="en-US" sz="2400" dirty="0">
                <a:solidFill>
                  <a:schemeClr val="tx2"/>
                </a:solidFill>
              </a:rPr>
              <a:t> 이란</a:t>
            </a:r>
            <a:r>
              <a:rPr lang="en-US" altLang="ko-KR" sz="2400" dirty="0" smtClean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2.2 </a:t>
            </a:r>
            <a:r>
              <a:rPr lang="ko-KR" altLang="en-US" sz="2400" dirty="0" err="1">
                <a:solidFill>
                  <a:schemeClr val="tx2"/>
                </a:solidFill>
              </a:rPr>
              <a:t>자료형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 err="1">
                <a:solidFill>
                  <a:schemeClr val="tx2"/>
                </a:solidFill>
              </a:rPr>
              <a:t>리터럴과</a:t>
            </a:r>
            <a:r>
              <a:rPr lang="ko-KR" altLang="en-US" sz="2400" dirty="0">
                <a:solidFill>
                  <a:schemeClr val="tx2"/>
                </a:solidFill>
              </a:rPr>
              <a:t> 변수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2.3 </a:t>
            </a:r>
            <a:r>
              <a:rPr lang="ko-KR" altLang="en-US" sz="2400" dirty="0" err="1">
                <a:solidFill>
                  <a:schemeClr val="tx2"/>
                </a:solidFill>
              </a:rPr>
              <a:t>파이썬의</a:t>
            </a:r>
            <a:r>
              <a:rPr lang="ko-KR" altLang="en-US" sz="2400" dirty="0">
                <a:solidFill>
                  <a:schemeClr val="tx2"/>
                </a:solidFill>
              </a:rPr>
              <a:t> 연산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2.4 </a:t>
            </a:r>
            <a:r>
              <a:rPr lang="ko-KR" altLang="en-US" sz="2400" dirty="0">
                <a:solidFill>
                  <a:schemeClr val="tx2"/>
                </a:solidFill>
              </a:rPr>
              <a:t>함수 호출과 입출력 함수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2.5 </a:t>
            </a:r>
            <a:r>
              <a:rPr lang="ko-KR" altLang="en-US" sz="2400" dirty="0">
                <a:solidFill>
                  <a:schemeClr val="tx2"/>
                </a:solidFill>
              </a:rPr>
              <a:t>제어 구조와 반복</a:t>
            </a:r>
          </a:p>
        </p:txBody>
      </p:sp>
    </p:spTree>
    <p:extLst>
      <p:ext uri="{BB962C8B-B14F-4D97-AF65-F5344CB8AC3E}">
        <p14:creationId xmlns:p14="http://schemas.microsoft.com/office/powerpoint/2010/main" val="42311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변수의 동작 정확히 이해하기</a:t>
            </a:r>
            <a:endParaRPr lang="en-US" altLang="ko-KR" sz="24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05" y="3357671"/>
            <a:ext cx="1657350" cy="438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60" y="4701040"/>
            <a:ext cx="1990725" cy="4381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60" y="5488645"/>
            <a:ext cx="1952625" cy="4000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1979444"/>
            <a:ext cx="5184486" cy="699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85" y="1843739"/>
            <a:ext cx="1650797" cy="1116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496" y="2886896"/>
            <a:ext cx="5513945" cy="6486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1496" y="3543302"/>
            <a:ext cx="5510489" cy="624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1496" y="4522900"/>
            <a:ext cx="5820512" cy="6162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1880" y="5319210"/>
            <a:ext cx="5360128" cy="6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연산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나눗셈 연산자 변경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연산자 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실수의 </a:t>
            </a:r>
            <a:r>
              <a:rPr lang="ko-KR" altLang="en-US" sz="2000" dirty="0" smtClean="0"/>
              <a:t>나눗셈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결과가 실수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연산자 </a:t>
            </a:r>
            <a:r>
              <a:rPr lang="en-US" altLang="ko-KR" sz="2000" dirty="0" smtClean="0"/>
              <a:t>//: </a:t>
            </a:r>
            <a:r>
              <a:rPr lang="ko-KR" altLang="en-US" sz="2000" dirty="0" smtClean="0"/>
              <a:t>정수 </a:t>
            </a:r>
            <a:r>
              <a:rPr lang="ko-KR" altLang="en-US" sz="2000" dirty="0"/>
              <a:t>연산</a:t>
            </a:r>
            <a:r>
              <a:rPr lang="en-US" altLang="ko-KR" sz="2000" dirty="0"/>
              <a:t>(floor division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400" dirty="0"/>
              <a:t>이항 연산자 </a:t>
            </a:r>
            <a:r>
              <a:rPr lang="ko-KR" altLang="en-US" sz="2400" dirty="0" smtClean="0"/>
              <a:t>** 추가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단항</a:t>
            </a:r>
            <a:r>
              <a:rPr lang="ko-KR" altLang="en-US" sz="2400" dirty="0" smtClean="0"/>
              <a:t> 연산자 </a:t>
            </a:r>
            <a:r>
              <a:rPr lang="en-US" altLang="ko-KR" sz="2400" dirty="0" smtClean="0"/>
              <a:t>++, -- </a:t>
            </a:r>
            <a:r>
              <a:rPr lang="ko-KR" altLang="en-US" sz="2400" dirty="0" smtClean="0"/>
              <a:t>제공 않음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x++</a:t>
            </a:r>
            <a:r>
              <a:rPr lang="ko-KR" altLang="en-US" sz="2000" dirty="0"/>
              <a:t>가 아니라 </a:t>
            </a:r>
            <a:r>
              <a:rPr lang="en-US" altLang="ko-KR" sz="2000" dirty="0"/>
              <a:t>x += </a:t>
            </a:r>
            <a:r>
              <a:rPr lang="en-US" altLang="ko-KR" sz="2000" dirty="0" smtClean="0"/>
              <a:t>1</a:t>
            </a:r>
          </a:p>
          <a:p>
            <a:r>
              <a:rPr lang="ko-KR" altLang="en-US" sz="2400" dirty="0"/>
              <a:t>관계 연산자 </a:t>
            </a:r>
            <a:r>
              <a:rPr lang="en-US" altLang="ko-KR" sz="2400" dirty="0"/>
              <a:t>&gt;, &lt;, &gt;=, &lt;=, ==, </a:t>
            </a:r>
            <a:r>
              <a:rPr lang="en-US" altLang="ko-KR" sz="2400" dirty="0" smtClean="0"/>
              <a:t>!=</a:t>
            </a:r>
          </a:p>
          <a:p>
            <a:r>
              <a:rPr lang="ko-KR" altLang="en-US" sz="2400" dirty="0" err="1" smtClean="0"/>
              <a:t>불리언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연산자</a:t>
            </a:r>
            <a:r>
              <a:rPr lang="en-US" altLang="ko-KR" sz="2400" dirty="0" smtClean="0"/>
              <a:t>: ||, </a:t>
            </a:r>
            <a:r>
              <a:rPr lang="en-US" altLang="ko-KR" sz="2400" dirty="0"/>
              <a:t>&amp;&amp;, !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/>
              <a:t>or</a:t>
            </a:r>
            <a:r>
              <a:rPr lang="en-US" altLang="ko-KR" sz="2400" dirty="0"/>
              <a:t>, and, not</a:t>
            </a:r>
          </a:p>
          <a:p>
            <a:r>
              <a:rPr lang="en-US" altLang="ko-KR" sz="2400" dirty="0"/>
              <a:t>in</a:t>
            </a:r>
            <a:r>
              <a:rPr lang="ko-KR" altLang="en-US" sz="2400" dirty="0"/>
              <a:t>과 </a:t>
            </a:r>
            <a:r>
              <a:rPr lang="en-US" altLang="ko-KR" sz="2400" dirty="0"/>
              <a:t>not in </a:t>
            </a:r>
            <a:r>
              <a:rPr lang="ko-KR" altLang="en-US" sz="2400" dirty="0"/>
              <a:t>연산자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5347042"/>
            <a:ext cx="4325661" cy="6502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95" y="5094185"/>
            <a:ext cx="2745305" cy="903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함수 </a:t>
            </a:r>
            <a:r>
              <a:rPr lang="ko-KR" altLang="en-US" sz="2400" dirty="0" smtClean="0">
                <a:latin typeface="+mn-ea"/>
              </a:rPr>
              <a:t>호출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키보드 </a:t>
            </a:r>
            <a:r>
              <a:rPr lang="ko-KR" altLang="en-US" sz="2400" dirty="0" err="1">
                <a:latin typeface="+mn-ea"/>
              </a:rPr>
              <a:t>입력함수</a:t>
            </a:r>
            <a:r>
              <a:rPr lang="en-US" altLang="ko-KR" sz="2400" dirty="0">
                <a:latin typeface="+mn-ea"/>
              </a:rPr>
              <a:t>: input</a:t>
            </a:r>
            <a:r>
              <a:rPr lang="en-US" altLang="ko-KR" sz="2400" dirty="0" smtClean="0">
                <a:latin typeface="+mn-ea"/>
              </a:rPr>
              <a:t>()</a:t>
            </a: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화면 </a:t>
            </a:r>
            <a:r>
              <a:rPr lang="ko-KR" altLang="en-US" sz="2400" dirty="0" err="1">
                <a:latin typeface="+mn-ea"/>
              </a:rPr>
              <a:t>출력함수</a:t>
            </a:r>
            <a:r>
              <a:rPr lang="en-US" altLang="ko-KR" sz="2400" dirty="0">
                <a:latin typeface="+mn-ea"/>
              </a:rPr>
              <a:t>: print()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2.4 </a:t>
            </a:r>
            <a:r>
              <a:rPr lang="ko-KR" altLang="en-US" dirty="0"/>
              <a:t>함수 호출과 입출력 함수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1718810"/>
            <a:ext cx="7920880" cy="8648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66" y="3084159"/>
            <a:ext cx="7928930" cy="627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20" y="3766409"/>
            <a:ext cx="7920880" cy="5876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670" y="4911803"/>
            <a:ext cx="2295525" cy="39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965" y="4645103"/>
            <a:ext cx="246697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80" y="5539918"/>
            <a:ext cx="7586588" cy="9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분기</a:t>
            </a:r>
            <a:r>
              <a:rPr lang="en-US" altLang="ko-KR" sz="2400" dirty="0" smtClean="0">
                <a:latin typeface="+mn-ea"/>
              </a:rPr>
              <a:t>(branching): if, else, </a:t>
            </a:r>
            <a:r>
              <a:rPr lang="en-US" altLang="ko-KR" sz="2400" dirty="0" err="1" smtClean="0">
                <a:latin typeface="+mn-ea"/>
              </a:rPr>
              <a:t>elif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2.5 </a:t>
            </a:r>
            <a:r>
              <a:rPr lang="ko-KR" altLang="en-US" dirty="0" smtClean="0"/>
              <a:t>제어 구조와 반복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5" y="1853826"/>
            <a:ext cx="2340555" cy="5932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277" y="1817978"/>
            <a:ext cx="2835034" cy="9813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02" y="1805368"/>
            <a:ext cx="2524888" cy="10099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65" y="2960705"/>
            <a:ext cx="8154910" cy="562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13" y="3751873"/>
            <a:ext cx="1800986" cy="29258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6795" y="3756132"/>
            <a:ext cx="1485165" cy="26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반복</a:t>
            </a:r>
            <a:r>
              <a:rPr lang="en-US" altLang="ko-KR" sz="2400" dirty="0" smtClean="0">
                <a:latin typeface="+mn-ea"/>
              </a:rPr>
              <a:t>(looping)</a:t>
            </a: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Range() 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399" y="1248628"/>
            <a:ext cx="3913061" cy="1550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23" y="1853826"/>
            <a:ext cx="3921352" cy="945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84" y="3338991"/>
            <a:ext cx="8095065" cy="8884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95" y="4280619"/>
            <a:ext cx="8095065" cy="6087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23" y="4936369"/>
            <a:ext cx="8086838" cy="6005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95" y="5651914"/>
            <a:ext cx="2936929" cy="8967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5315" y="5306393"/>
            <a:ext cx="3989945" cy="12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2.6 </a:t>
            </a:r>
            <a:r>
              <a:rPr lang="ko-KR" altLang="en-US" dirty="0">
                <a:solidFill>
                  <a:srgbClr val="0000FF"/>
                </a:solidFill>
              </a:rPr>
              <a:t>컬렉션 </a:t>
            </a:r>
            <a:r>
              <a:rPr lang="ko-KR" altLang="en-US" dirty="0" err="1">
                <a:solidFill>
                  <a:srgbClr val="0000FF"/>
                </a:solidFill>
              </a:rPr>
              <a:t>자료형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문자열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en-US" altLang="ko-KR" sz="2400" dirty="0" err="1">
                <a:solidFill>
                  <a:schemeClr val="tx2"/>
                </a:solidFill>
              </a:rPr>
              <a:t>str</a:t>
            </a:r>
            <a:r>
              <a:rPr lang="en-US" altLang="ko-KR" sz="2400" dirty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리스트</a:t>
            </a:r>
            <a:r>
              <a:rPr lang="en-US" altLang="ko-KR" sz="2400" dirty="0">
                <a:solidFill>
                  <a:schemeClr val="tx2"/>
                </a:solidFill>
              </a:rPr>
              <a:t>(list)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튜플</a:t>
            </a:r>
            <a:r>
              <a:rPr lang="en-US" altLang="ko-KR" sz="2400" dirty="0">
                <a:solidFill>
                  <a:schemeClr val="tx2"/>
                </a:solidFill>
              </a:rPr>
              <a:t>(tuple)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딕셔너리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en-US" altLang="ko-KR" sz="2400" dirty="0" err="1">
                <a:solidFill>
                  <a:schemeClr val="tx2"/>
                </a:solidFill>
              </a:rPr>
              <a:t>dict</a:t>
            </a:r>
            <a:r>
              <a:rPr lang="en-US" altLang="ko-KR" sz="2400" dirty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집합</a:t>
            </a:r>
            <a:r>
              <a:rPr lang="en-US" altLang="ko-KR" sz="2400" dirty="0">
                <a:solidFill>
                  <a:schemeClr val="tx2"/>
                </a:solidFill>
              </a:rPr>
              <a:t>(set)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n-ea"/>
              </a:rPr>
              <a:t>문자열</a:t>
            </a:r>
            <a:r>
              <a:rPr lang="en-US" altLang="ko-KR" sz="3200" dirty="0">
                <a:latin typeface="+mn-ea"/>
              </a:rPr>
              <a:t>(</a:t>
            </a:r>
            <a:r>
              <a:rPr lang="en-US" altLang="ko-KR" sz="3200" dirty="0" err="1">
                <a:latin typeface="+mn-ea"/>
              </a:rPr>
              <a:t>str</a:t>
            </a:r>
            <a:r>
              <a:rPr lang="en-US" altLang="ko-KR" sz="32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6" y="1763816"/>
            <a:ext cx="8031284" cy="12223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0" y="3046528"/>
            <a:ext cx="8055895" cy="779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660" y="3886248"/>
            <a:ext cx="5775306" cy="976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30" y="4899150"/>
            <a:ext cx="8110345" cy="1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스마트한 배열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67861"/>
            <a:ext cx="7447864" cy="37014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850" y="1340608"/>
            <a:ext cx="4094745" cy="1027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850" y="2372021"/>
            <a:ext cx="2565285" cy="6069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936" y="2957480"/>
            <a:ext cx="1930787" cy="95240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n-ea"/>
              </a:rPr>
              <a:t>리스트</a:t>
            </a:r>
            <a:r>
              <a:rPr lang="en-US" altLang="ko-KR" sz="3200" dirty="0">
                <a:latin typeface="+mn-ea"/>
              </a:rPr>
              <a:t>(list)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94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장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학습 목표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53400" cy="478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이 </a:t>
            </a:r>
            <a:r>
              <a:rPr lang="ko-KR" altLang="en-US" sz="2000" dirty="0">
                <a:solidFill>
                  <a:schemeClr val="tx2"/>
                </a:solidFill>
              </a:rPr>
              <a:t>책에서 사용되는 </a:t>
            </a:r>
            <a:r>
              <a:rPr lang="ko-KR" altLang="en-US" sz="2000" dirty="0" err="1">
                <a:solidFill>
                  <a:schemeClr val="tx2"/>
                </a:solidFill>
              </a:rPr>
              <a:t>파이썬</a:t>
            </a:r>
            <a:r>
              <a:rPr lang="ko-KR" altLang="en-US" sz="2000" dirty="0">
                <a:solidFill>
                  <a:schemeClr val="tx2"/>
                </a:solidFill>
              </a:rPr>
              <a:t> 문법들을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2"/>
                </a:solidFill>
              </a:rPr>
              <a:t>C</a:t>
            </a:r>
            <a:r>
              <a:rPr lang="ko-KR" altLang="en-US" sz="2000" dirty="0">
                <a:solidFill>
                  <a:schemeClr val="tx2"/>
                </a:solidFill>
              </a:rPr>
              <a:t>와 같은 기존 언어와 </a:t>
            </a:r>
            <a:r>
              <a:rPr lang="ko-KR" altLang="en-US" sz="2000" dirty="0" err="1">
                <a:solidFill>
                  <a:schemeClr val="tx2"/>
                </a:solidFill>
              </a:rPr>
              <a:t>파이썬</a:t>
            </a:r>
            <a:r>
              <a:rPr lang="ko-KR" altLang="en-US" sz="2000" dirty="0">
                <a:solidFill>
                  <a:schemeClr val="tx2"/>
                </a:solidFill>
              </a:rPr>
              <a:t> 코드의 차이를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파이썬에서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지원하는 다양한 컬렉션 </a:t>
            </a:r>
            <a:r>
              <a:rPr lang="ko-KR" altLang="en-US" sz="2000" dirty="0" err="1">
                <a:solidFill>
                  <a:schemeClr val="tx2"/>
                </a:solidFill>
              </a:rPr>
              <a:t>자료형을</a:t>
            </a:r>
            <a:r>
              <a:rPr lang="ko-KR" altLang="en-US" sz="2000" dirty="0">
                <a:solidFill>
                  <a:schemeClr val="tx2"/>
                </a:solidFill>
              </a:rPr>
              <a:t> 활용할 수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  <a:endParaRPr lang="ko-KR" altLang="en-US" sz="2000" dirty="0" smtClean="0">
              <a:solidFill>
                <a:schemeClr val="tx2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4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리스트</a:t>
            </a:r>
            <a:r>
              <a:rPr lang="en-US" altLang="ko-KR" sz="2400" dirty="0">
                <a:latin typeface="+mn-ea"/>
              </a:rPr>
              <a:t>(list)</a:t>
            </a:r>
            <a:r>
              <a:rPr lang="ko-KR" altLang="en-US" sz="2400" dirty="0">
                <a:latin typeface="+mn-ea"/>
              </a:rPr>
              <a:t>와 동일하지만 크기나 값을 변경할 수 </a:t>
            </a:r>
            <a:r>
              <a:rPr lang="ko-KR" altLang="en-US" sz="2400" dirty="0" smtClean="0">
                <a:latin typeface="+mn-ea"/>
              </a:rPr>
              <a:t>없음</a:t>
            </a:r>
            <a:endParaRPr lang="en-US" altLang="ko-KR" sz="24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메모리는 효율적 </a:t>
            </a:r>
            <a:r>
              <a:rPr lang="en-US" altLang="ko-KR" sz="2400" dirty="0" smtClean="0">
                <a:latin typeface="+mn-ea"/>
              </a:rPr>
              <a:t>(3</a:t>
            </a:r>
            <a:r>
              <a:rPr lang="ko-KR" altLang="en-US" sz="2400" dirty="0" smtClean="0">
                <a:latin typeface="+mn-ea"/>
              </a:rPr>
              <a:t>장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2289605"/>
            <a:ext cx="7936979" cy="8693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3242565"/>
            <a:ext cx="7920880" cy="36223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+mn-ea"/>
              </a:rPr>
              <a:t>튜플</a:t>
            </a:r>
            <a:r>
              <a:rPr lang="en-US" altLang="ko-KR" sz="3200" dirty="0">
                <a:latin typeface="+mn-ea"/>
              </a:rPr>
              <a:t>(tuple)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1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키</a:t>
            </a:r>
            <a:r>
              <a:rPr lang="en-US" altLang="ko-KR" sz="2400" dirty="0">
                <a:latin typeface="+mn-ea"/>
              </a:rPr>
              <a:t>(key)</a:t>
            </a:r>
            <a:r>
              <a:rPr lang="ko-KR" altLang="en-US" sz="2400" dirty="0">
                <a:latin typeface="+mn-ea"/>
              </a:rPr>
              <a:t>와 관련된 값</a:t>
            </a:r>
            <a:r>
              <a:rPr lang="en-US" altLang="ko-KR" sz="2400" dirty="0">
                <a:latin typeface="+mn-ea"/>
              </a:rPr>
              <a:t>(value)</a:t>
            </a:r>
            <a:r>
              <a:rPr lang="ko-KR" altLang="en-US" sz="2400" dirty="0">
                <a:latin typeface="+mn-ea"/>
              </a:rPr>
              <a:t>로 이루어진 항목</a:t>
            </a:r>
            <a:r>
              <a:rPr lang="en-US" altLang="ko-KR" sz="2400" dirty="0">
                <a:latin typeface="+mn-ea"/>
              </a:rPr>
              <a:t>(entry)</a:t>
            </a:r>
            <a:r>
              <a:rPr lang="ko-KR" altLang="en-US" sz="2400" dirty="0">
                <a:latin typeface="+mn-ea"/>
              </a:rPr>
              <a:t>들의 </a:t>
            </a:r>
            <a:r>
              <a:rPr lang="ko-KR" altLang="en-US" sz="2400" dirty="0" smtClean="0">
                <a:latin typeface="+mn-ea"/>
              </a:rPr>
              <a:t>집합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2168861"/>
            <a:ext cx="7759273" cy="16970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3945297"/>
            <a:ext cx="7696125" cy="18944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+mn-ea"/>
              </a:rPr>
              <a:t>딕셔너리</a:t>
            </a:r>
            <a:r>
              <a:rPr lang="en-US" altLang="ko-KR" sz="3200" dirty="0">
                <a:latin typeface="+mn-ea"/>
              </a:rPr>
              <a:t>(</a:t>
            </a:r>
            <a:r>
              <a:rPr lang="en-US" altLang="ko-KR" sz="3200" dirty="0" err="1">
                <a:latin typeface="+mn-ea"/>
              </a:rPr>
              <a:t>dict</a:t>
            </a:r>
            <a:r>
              <a:rPr lang="en-US" altLang="ko-KR" sz="3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en-US" altLang="ko-KR" sz="2400" dirty="0" smtClean="0">
                <a:latin typeface="+mn-ea"/>
              </a:rPr>
              <a:t>set</a:t>
            </a:r>
            <a:r>
              <a:rPr lang="ko-KR" altLang="en-US" sz="2400" dirty="0">
                <a:latin typeface="+mn-ea"/>
              </a:rPr>
              <a:t>과 </a:t>
            </a:r>
            <a:r>
              <a:rPr lang="en-US" altLang="ko-KR" sz="2400" dirty="0" err="1">
                <a:latin typeface="+mn-ea"/>
              </a:rPr>
              <a:t>frozenset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 smtClean="0">
                <a:latin typeface="+mn-ea"/>
              </a:rPr>
              <a:t>내용을 </a:t>
            </a:r>
            <a:r>
              <a:rPr lang="ko-KR" altLang="en-US" sz="2400" dirty="0">
                <a:latin typeface="+mn-ea"/>
              </a:rPr>
              <a:t>변경할 수 없는 </a:t>
            </a:r>
            <a:r>
              <a:rPr lang="en-US" altLang="ko-KR" sz="2400" dirty="0" smtClean="0">
                <a:latin typeface="+mn-ea"/>
              </a:rPr>
              <a:t>set)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" y="2168860"/>
            <a:ext cx="7965885" cy="29912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75" y="5281801"/>
            <a:ext cx="7965885" cy="623981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n-ea"/>
              </a:rPr>
              <a:t>집합</a:t>
            </a:r>
            <a:r>
              <a:rPr lang="en-US" altLang="ko-KR" sz="3200" dirty="0">
                <a:latin typeface="+mn-ea"/>
              </a:rPr>
              <a:t>(set</a:t>
            </a:r>
            <a:r>
              <a:rPr lang="en-US" altLang="ko-KR" sz="3200" dirty="0" smtClean="0">
                <a:latin typeface="+mn-ea"/>
              </a:rPr>
              <a:t>)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0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0000FF"/>
                </a:solidFill>
              </a:rPr>
              <a:t>2.7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en-US" altLang="ko-KR" sz="3600" dirty="0" smtClean="0">
                <a:solidFill>
                  <a:srgbClr val="0000FF"/>
                </a:solidFill>
              </a:rPr>
              <a:t>~ 2.9</a:t>
            </a:r>
            <a:r>
              <a:rPr lang="ko-KR" altLang="en-US" sz="3600" dirty="0" smtClean="0">
                <a:solidFill>
                  <a:srgbClr val="0000FF"/>
                </a:solidFill>
              </a:rPr>
              <a:t>절 함수</a:t>
            </a:r>
            <a:r>
              <a:rPr lang="en-US" altLang="ko-KR" sz="3600" dirty="0" smtClean="0">
                <a:solidFill>
                  <a:srgbClr val="0000FF"/>
                </a:solidFill>
              </a:rPr>
              <a:t>, </a:t>
            </a:r>
            <a:r>
              <a:rPr lang="ko-KR" altLang="en-US" sz="3600" dirty="0" smtClean="0">
                <a:solidFill>
                  <a:srgbClr val="0000FF"/>
                </a:solidFill>
              </a:rPr>
              <a:t>변수</a:t>
            </a:r>
            <a:r>
              <a:rPr lang="en-US" altLang="ko-KR" sz="3600" dirty="0" smtClean="0">
                <a:solidFill>
                  <a:srgbClr val="0000FF"/>
                </a:solidFill>
              </a:rPr>
              <a:t>, </a:t>
            </a:r>
            <a:r>
              <a:rPr lang="ko-KR" altLang="en-US" sz="3600" dirty="0" smtClean="0">
                <a:solidFill>
                  <a:srgbClr val="0000FF"/>
                </a:solidFill>
              </a:rPr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2.7 </a:t>
            </a:r>
            <a:r>
              <a:rPr lang="ko-KR" altLang="en-US" sz="2400" dirty="0">
                <a:solidFill>
                  <a:schemeClr val="tx2"/>
                </a:solidFill>
              </a:rPr>
              <a:t>사용자 정의 함수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2.8 </a:t>
            </a:r>
            <a:r>
              <a:rPr lang="ko-KR" altLang="en-US" sz="2400" dirty="0">
                <a:solidFill>
                  <a:schemeClr val="tx2"/>
                </a:solidFill>
              </a:rPr>
              <a:t>변수의 범위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2.9 </a:t>
            </a:r>
            <a:r>
              <a:rPr lang="ko-KR" altLang="en-US" sz="2400" dirty="0">
                <a:solidFill>
                  <a:schemeClr val="tx2"/>
                </a:solidFill>
              </a:rPr>
              <a:t>모듈과 이름 공간</a:t>
            </a:r>
            <a:r>
              <a:rPr lang="en-US" altLang="ko-KR" sz="2400" dirty="0">
                <a:solidFill>
                  <a:schemeClr val="tx2"/>
                </a:solidFill>
              </a:rPr>
              <a:t>(namespace)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5130570"/>
          </a:xfrm>
        </p:spPr>
        <p:txBody>
          <a:bodyPr/>
          <a:lstStyle/>
          <a:p>
            <a:r>
              <a:rPr lang="ko-KR" altLang="en-US" sz="2400" dirty="0" err="1" smtClean="0">
                <a:latin typeface="+mn-ea"/>
              </a:rPr>
              <a:t>파이썬</a:t>
            </a:r>
            <a:r>
              <a:rPr lang="ko-KR" altLang="en-US" sz="2400" dirty="0" smtClean="0">
                <a:latin typeface="+mn-ea"/>
              </a:rPr>
              <a:t> 내장 함수</a:t>
            </a:r>
            <a:r>
              <a:rPr lang="en-US" altLang="ko-KR" sz="2400" dirty="0" smtClean="0">
                <a:latin typeface="+mn-ea"/>
              </a:rPr>
              <a:t>: type</a:t>
            </a:r>
            <a:r>
              <a:rPr lang="en-US" altLang="ko-KR" sz="2400" dirty="0">
                <a:latin typeface="+mn-ea"/>
              </a:rPr>
              <a:t>(), </a:t>
            </a:r>
            <a:r>
              <a:rPr lang="en-US" altLang="ko-KR" sz="2400" dirty="0" err="1">
                <a:latin typeface="+mn-ea"/>
              </a:rPr>
              <a:t>len</a:t>
            </a:r>
            <a:r>
              <a:rPr lang="en-US" altLang="ko-KR" sz="2400" dirty="0">
                <a:latin typeface="+mn-ea"/>
              </a:rPr>
              <a:t>(), </a:t>
            </a:r>
            <a:r>
              <a:rPr lang="en-US" altLang="ko-KR" sz="2400" dirty="0" err="1">
                <a:latin typeface="+mn-ea"/>
              </a:rPr>
              <a:t>ord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등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/>
              <a:t>사용자 정의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2.7 </a:t>
            </a:r>
            <a:r>
              <a:rPr lang="ko-KR" altLang="en-US" dirty="0"/>
              <a:t>사용자 정의 함수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2258871"/>
            <a:ext cx="8145905" cy="29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여러 개의 </a:t>
            </a:r>
            <a:r>
              <a:rPr lang="ko-KR" altLang="en-US" sz="2400" dirty="0" smtClean="0"/>
              <a:t>값의 반환</a:t>
            </a:r>
            <a:endParaRPr lang="ko-KR" altLang="en-US" sz="2400" dirty="0"/>
          </a:p>
          <a:p>
            <a:pPr lvl="1"/>
            <a:endParaRPr lang="de-DE" altLang="ko-KR" sz="22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endParaRPr lang="ko-KR" altLang="en-US" sz="24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6" y="1808820"/>
            <a:ext cx="8019600" cy="3525367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여러 개의 값의 </a:t>
            </a:r>
            <a:r>
              <a:rPr lang="ko-KR" altLang="en-US" sz="3200" dirty="0" smtClean="0"/>
              <a:t>반환할 수 있다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4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디폴트 </a:t>
            </a:r>
            <a:r>
              <a:rPr lang="ko-KR" altLang="en-US" sz="2400" dirty="0" smtClean="0"/>
              <a:t>인수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키워드 </a:t>
            </a:r>
            <a:r>
              <a:rPr lang="ko-KR" altLang="en-US" sz="2400" dirty="0"/>
              <a:t>인수</a:t>
            </a:r>
            <a:endParaRPr lang="de-DE" altLang="ko-KR" sz="22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endParaRPr lang="ko-KR" altLang="en-US" sz="24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1805096"/>
            <a:ext cx="8035438" cy="15219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70" y="3378656"/>
            <a:ext cx="8035438" cy="376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71" y="3805405"/>
            <a:ext cx="8010890" cy="34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21" y="4869160"/>
            <a:ext cx="8030532" cy="4084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45" y="5319210"/>
            <a:ext cx="8022363" cy="3676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디폴트 인수와 키워드 인수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36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n-ea"/>
              </a:rPr>
              <a:t>내장 </a:t>
            </a:r>
            <a:r>
              <a:rPr lang="ko-KR" altLang="en-US" sz="2400" dirty="0">
                <a:latin typeface="+mn-ea"/>
              </a:rPr>
              <a:t>범위</a:t>
            </a:r>
            <a:r>
              <a:rPr lang="en-US" altLang="ko-KR" sz="2400" dirty="0">
                <a:latin typeface="+mn-ea"/>
              </a:rPr>
              <a:t>(built-in scope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언어의 </a:t>
            </a:r>
            <a:r>
              <a:rPr lang="ko-KR" altLang="en-US" sz="2000" dirty="0">
                <a:latin typeface="+mn-ea"/>
              </a:rPr>
              <a:t>일부로 정의된 변수와 </a:t>
            </a:r>
            <a:r>
              <a:rPr lang="ko-KR" altLang="en-US" sz="2000" dirty="0" err="1" smtClean="0">
                <a:latin typeface="+mn-ea"/>
              </a:rPr>
              <a:t>리터럴들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프로그램의 </a:t>
            </a:r>
            <a:r>
              <a:rPr lang="ko-KR" altLang="en-US" sz="2000" dirty="0">
                <a:latin typeface="+mn-ea"/>
              </a:rPr>
              <a:t>어디에서나 사용할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전역 </a:t>
            </a:r>
            <a:r>
              <a:rPr lang="ko-KR" altLang="en-US" sz="2400" dirty="0">
                <a:latin typeface="+mn-ea"/>
              </a:rPr>
              <a:t>범위</a:t>
            </a:r>
            <a:r>
              <a:rPr lang="en-US" altLang="ko-KR" sz="2400" dirty="0">
                <a:latin typeface="+mn-ea"/>
              </a:rPr>
              <a:t>(global scope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소스 </a:t>
            </a:r>
            <a:r>
              <a:rPr lang="ko-KR" altLang="en-US" sz="2000" dirty="0">
                <a:latin typeface="+mn-ea"/>
              </a:rPr>
              <a:t>파일의 맨 꼭대기 레벨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함수나 클래스 밖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ko-KR" altLang="en-US" sz="2000" dirty="0" smtClean="0">
                <a:latin typeface="+mn-ea"/>
              </a:rPr>
              <a:t>생성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프로그램의 </a:t>
            </a:r>
            <a:r>
              <a:rPr lang="ko-KR" altLang="en-US" sz="2000" dirty="0">
                <a:latin typeface="+mn-ea"/>
              </a:rPr>
              <a:t>어디에서나 사용할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지역 </a:t>
            </a:r>
            <a:r>
              <a:rPr lang="ko-KR" altLang="en-US" sz="2400" dirty="0">
                <a:latin typeface="+mn-ea"/>
              </a:rPr>
              <a:t>범위</a:t>
            </a:r>
            <a:r>
              <a:rPr lang="en-US" altLang="ko-KR" sz="2400" dirty="0">
                <a:latin typeface="+mn-ea"/>
              </a:rPr>
              <a:t>(local scope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함수나 </a:t>
            </a:r>
            <a:r>
              <a:rPr lang="ko-KR" altLang="en-US" sz="2000" dirty="0">
                <a:latin typeface="+mn-ea"/>
              </a:rPr>
              <a:t>클래스의 </a:t>
            </a:r>
            <a:r>
              <a:rPr lang="ko-KR" altLang="en-US" sz="2000" dirty="0" err="1">
                <a:latin typeface="+mn-ea"/>
              </a:rPr>
              <a:t>멤버함수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메소드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안에서 </a:t>
            </a:r>
            <a:r>
              <a:rPr lang="ko-KR" altLang="en-US" sz="2000" dirty="0" smtClean="0">
                <a:latin typeface="+mn-ea"/>
              </a:rPr>
              <a:t>생성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그 안에서만 사용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함수의 매개변수들도 </a:t>
            </a:r>
            <a:r>
              <a:rPr lang="ko-KR" altLang="en-US" sz="2000" dirty="0" err="1" smtClean="0">
                <a:latin typeface="+mn-ea"/>
              </a:rPr>
              <a:t>지역범위</a:t>
            </a:r>
            <a:endParaRPr lang="en-US" altLang="ko-KR" sz="2000" dirty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인스턴스 </a:t>
            </a:r>
            <a:r>
              <a:rPr lang="ko-KR" altLang="en-US" sz="2400" dirty="0">
                <a:latin typeface="+mn-ea"/>
              </a:rPr>
              <a:t>범위</a:t>
            </a:r>
            <a:r>
              <a:rPr lang="en-US" altLang="ko-KR" sz="2400" dirty="0">
                <a:latin typeface="+mn-ea"/>
              </a:rPr>
              <a:t>(instance scope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클래스의 </a:t>
            </a:r>
            <a:r>
              <a:rPr lang="ko-KR" altLang="en-US" sz="2000" dirty="0">
                <a:latin typeface="+mn-ea"/>
              </a:rPr>
              <a:t>데이터 멤버로 생성된 </a:t>
            </a:r>
            <a:r>
              <a:rPr lang="ko-KR" altLang="en-US" sz="2000" dirty="0" smtClean="0">
                <a:latin typeface="+mn-ea"/>
              </a:rPr>
              <a:t>변수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클래스 내의 </a:t>
            </a:r>
            <a:r>
              <a:rPr lang="ko-KR" altLang="en-US" sz="2000" dirty="0">
                <a:latin typeface="+mn-ea"/>
              </a:rPr>
              <a:t>다른 </a:t>
            </a:r>
            <a:r>
              <a:rPr lang="ko-KR" altLang="en-US" sz="2000" dirty="0" err="1">
                <a:latin typeface="+mn-ea"/>
              </a:rPr>
              <a:t>함수들에서</a:t>
            </a:r>
            <a:r>
              <a:rPr lang="ko-KR" altLang="en-US" sz="2000" dirty="0">
                <a:latin typeface="+mn-ea"/>
              </a:rPr>
              <a:t> 사용할 수 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7068350" y="3095290"/>
            <a:ext cx="914400" cy="306388"/>
          </a:xfrm>
          <a:prstGeom prst="borderCallout2">
            <a:avLst>
              <a:gd name="adj1" fmla="val 37306"/>
              <a:gd name="adj2" fmla="val -8333"/>
              <a:gd name="adj3" fmla="val 37306"/>
              <a:gd name="adj4" fmla="val -96528"/>
              <a:gd name="adj5" fmla="val 100000"/>
              <a:gd name="adj6" fmla="val -188194"/>
            </a:avLst>
          </a:prstGeom>
          <a:noFill/>
          <a:ln w="9525" algn="ctr">
            <a:noFill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Lucida Console" pitchFamily="49" charset="0"/>
              <a:ea typeface="굴림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2.8 </a:t>
            </a:r>
            <a:r>
              <a:rPr lang="ko-KR" altLang="en-US" dirty="0"/>
              <a:t>변수의 범위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6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9"/>
          <p:cNvSpPr>
            <a:spLocks/>
          </p:cNvSpPr>
          <p:nvPr/>
        </p:nvSpPr>
        <p:spPr bwMode="auto">
          <a:xfrm>
            <a:off x="7068350" y="3095290"/>
            <a:ext cx="914400" cy="306388"/>
          </a:xfrm>
          <a:prstGeom prst="borderCallout2">
            <a:avLst>
              <a:gd name="adj1" fmla="val 37306"/>
              <a:gd name="adj2" fmla="val -8333"/>
              <a:gd name="adj3" fmla="val 37306"/>
              <a:gd name="adj4" fmla="val -96528"/>
              <a:gd name="adj5" fmla="val 100000"/>
              <a:gd name="adj6" fmla="val -188194"/>
            </a:avLst>
          </a:prstGeom>
          <a:noFill/>
          <a:ln w="9525" algn="ctr">
            <a:noFill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Lucida Console" pitchFamily="49" charset="0"/>
              <a:ea typeface="굴림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전역 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00201"/>
            <a:ext cx="8229600" cy="36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2.9 </a:t>
            </a:r>
            <a:r>
              <a:rPr lang="ko-KR" altLang="en-US" dirty="0"/>
              <a:t>모듈과 이름 공간</a:t>
            </a:r>
            <a:r>
              <a:rPr lang="en-US" altLang="ko-KR" dirty="0"/>
              <a:t>(namespace)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4450"/>
            <a:ext cx="8210255" cy="2992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1812"/>
            <a:ext cx="8210255" cy="21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0000FF"/>
                </a:solidFill>
              </a:rPr>
              <a:t>2.1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en-US" altLang="ko-KR" sz="3600" dirty="0" smtClean="0">
                <a:solidFill>
                  <a:srgbClr val="0000FF"/>
                </a:solidFill>
              </a:rPr>
              <a:t>~ 2.5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ko-KR" altLang="en-US" sz="3600" dirty="0" err="1" smtClean="0">
                <a:solidFill>
                  <a:srgbClr val="0000FF"/>
                </a:solidFill>
              </a:rPr>
              <a:t>파이썬</a:t>
            </a:r>
            <a:r>
              <a:rPr lang="ko-KR" altLang="en-US" sz="3600" dirty="0" smtClean="0">
                <a:solidFill>
                  <a:srgbClr val="0000FF"/>
                </a:solidFill>
              </a:rPr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2.1 </a:t>
            </a:r>
            <a:r>
              <a:rPr lang="ko-KR" altLang="en-US" sz="2400" dirty="0" err="1">
                <a:solidFill>
                  <a:schemeClr val="tx2"/>
                </a:solidFill>
              </a:rPr>
              <a:t>파이썬</a:t>
            </a:r>
            <a:r>
              <a:rPr lang="ko-KR" altLang="en-US" sz="2400" dirty="0">
                <a:solidFill>
                  <a:schemeClr val="tx2"/>
                </a:solidFill>
              </a:rPr>
              <a:t> 이란</a:t>
            </a:r>
            <a:r>
              <a:rPr lang="en-US" altLang="ko-KR" sz="2400" dirty="0" smtClean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2.2 </a:t>
            </a:r>
            <a:r>
              <a:rPr lang="ko-KR" altLang="en-US" sz="2400" dirty="0" err="1">
                <a:solidFill>
                  <a:schemeClr val="tx2"/>
                </a:solidFill>
              </a:rPr>
              <a:t>자료형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 err="1">
                <a:solidFill>
                  <a:schemeClr val="tx2"/>
                </a:solidFill>
              </a:rPr>
              <a:t>리터럴과</a:t>
            </a:r>
            <a:r>
              <a:rPr lang="ko-KR" altLang="en-US" sz="2400" dirty="0">
                <a:solidFill>
                  <a:schemeClr val="tx2"/>
                </a:solidFill>
              </a:rPr>
              <a:t> 변수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2.3 </a:t>
            </a:r>
            <a:r>
              <a:rPr lang="ko-KR" altLang="en-US" sz="2400" dirty="0" err="1">
                <a:solidFill>
                  <a:schemeClr val="tx2"/>
                </a:solidFill>
              </a:rPr>
              <a:t>파이썬의</a:t>
            </a:r>
            <a:r>
              <a:rPr lang="ko-KR" altLang="en-US" sz="2400" dirty="0">
                <a:solidFill>
                  <a:schemeClr val="tx2"/>
                </a:solidFill>
              </a:rPr>
              <a:t> 연산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2.4 </a:t>
            </a:r>
            <a:r>
              <a:rPr lang="ko-KR" altLang="en-US" sz="2400" dirty="0">
                <a:solidFill>
                  <a:schemeClr val="tx2"/>
                </a:solidFill>
              </a:rPr>
              <a:t>함수 호출과 입출력 함수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2.5 </a:t>
            </a:r>
            <a:r>
              <a:rPr lang="ko-KR" altLang="en-US" sz="2400" dirty="0">
                <a:solidFill>
                  <a:schemeClr val="tx2"/>
                </a:solidFill>
              </a:rPr>
              <a:t>제어 구조와 반복</a:t>
            </a:r>
          </a:p>
        </p:txBody>
      </p:sp>
    </p:spTree>
    <p:extLst>
      <p:ext uri="{BB962C8B-B14F-4D97-AF65-F5344CB8AC3E}">
        <p14:creationId xmlns:p14="http://schemas.microsoft.com/office/powerpoint/2010/main" val="14291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5" y="1600201"/>
            <a:ext cx="8266965" cy="10512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0" y="2888940"/>
            <a:ext cx="8283785" cy="22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0000FF"/>
                </a:solidFill>
              </a:rPr>
              <a:t>2.10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en-US" altLang="ko-KR" sz="3600" dirty="0" smtClean="0">
                <a:solidFill>
                  <a:srgbClr val="0000FF"/>
                </a:solidFill>
              </a:rPr>
              <a:t>~ 2.12</a:t>
            </a:r>
            <a:r>
              <a:rPr lang="ko-KR" altLang="en-US" sz="3600" dirty="0" smtClean="0">
                <a:solidFill>
                  <a:srgbClr val="0000FF"/>
                </a:solidFill>
              </a:rPr>
              <a:t>절 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2.10 </a:t>
            </a:r>
            <a:r>
              <a:rPr lang="ko-KR" altLang="en-US" sz="2400" dirty="0" smtClean="0">
                <a:solidFill>
                  <a:schemeClr val="tx2"/>
                </a:solidFill>
              </a:rPr>
              <a:t>클래스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2.11 </a:t>
            </a:r>
            <a:r>
              <a:rPr lang="ko-KR" altLang="en-US" sz="2400" dirty="0">
                <a:solidFill>
                  <a:schemeClr val="tx2"/>
                </a:solidFill>
              </a:rPr>
              <a:t>연산자 중복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2.12 </a:t>
            </a:r>
            <a:r>
              <a:rPr lang="ko-KR" altLang="en-US" sz="2400" dirty="0">
                <a:solidFill>
                  <a:schemeClr val="tx2"/>
                </a:solidFill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6772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8" y="1314450"/>
            <a:ext cx="7712703" cy="3575425"/>
          </a:xfrm>
          <a:prstGeom prst="rect">
            <a:avLst/>
          </a:prstGeom>
        </p:spPr>
      </p:pic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클래스 정의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2.10 </a:t>
            </a:r>
            <a:r>
              <a:rPr lang="ko-KR" altLang="en-US" dirty="0"/>
              <a:t>클래스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0" y="5284697"/>
            <a:ext cx="7797446" cy="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err="1">
                <a:latin typeface="+mn-ea"/>
              </a:rPr>
              <a:t>생성자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b="1" dirty="0" smtClean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763468"/>
            <a:ext cx="8010890" cy="12374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3203975"/>
            <a:ext cx="8010890" cy="15305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77" y="4968714"/>
            <a:ext cx="6848475" cy="103822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클래스와 </a:t>
            </a:r>
            <a:r>
              <a:rPr lang="ko-KR" altLang="en-US" sz="3200" dirty="0" err="1" smtClean="0"/>
              <a:t>생성자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13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멤버 함수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b="1" dirty="0" smtClean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0" y="1763815"/>
            <a:ext cx="8286636" cy="1269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0" y="3260221"/>
            <a:ext cx="8236210" cy="6807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11" y="5586843"/>
            <a:ext cx="8212020" cy="6836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0" y="4104075"/>
            <a:ext cx="8247080" cy="137451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멤버함수</a:t>
            </a:r>
            <a:r>
              <a:rPr lang="ko-KR" altLang="en-US" sz="3200" dirty="0" smtClean="0"/>
              <a:t> 구현과 활용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89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2.11 </a:t>
            </a:r>
            <a:r>
              <a:rPr lang="ko-KR" altLang="en-US" dirty="0"/>
              <a:t>연산자 중복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비교 연산자 </a:t>
            </a:r>
            <a:r>
              <a:rPr lang="en-US" altLang="ko-KR" sz="2400" dirty="0" smtClean="0"/>
              <a:t>== </a:t>
            </a:r>
            <a:r>
              <a:rPr lang="ko-KR" altLang="en-US" sz="2400" dirty="0" smtClean="0"/>
              <a:t>중복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문자열로 변환 연산자</a:t>
            </a:r>
            <a:r>
              <a:rPr lang="en-US" altLang="ko-KR" sz="2400" dirty="0"/>
              <a:t>: __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__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5" y="2078850"/>
            <a:ext cx="8210255" cy="1615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5" y="4239089"/>
            <a:ext cx="8210255" cy="15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23485"/>
            <a:ext cx="8168508" cy="494083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중복 가능한 연산자들</a:t>
            </a:r>
          </a:p>
        </p:txBody>
      </p:sp>
    </p:spTree>
    <p:extLst>
      <p:ext uri="{BB962C8B-B14F-4D97-AF65-F5344CB8AC3E}">
        <p14:creationId xmlns:p14="http://schemas.microsoft.com/office/powerpoint/2010/main" val="12420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2.12 </a:t>
            </a:r>
            <a:r>
              <a:rPr lang="ko-KR" altLang="en-US" dirty="0"/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" y="2033845"/>
            <a:ext cx="8296610" cy="1266014"/>
          </a:xfrm>
          <a:prstGeom prst="rect">
            <a:avLst/>
          </a:prstGeom>
        </p:spPr>
      </p:pic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sz="2400" dirty="0"/>
              <a:t>클래스의 상속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객체의 생성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3863181"/>
            <a:ext cx="3276600" cy="676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845" y="3462816"/>
            <a:ext cx="2209007" cy="11665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15" y="3474005"/>
            <a:ext cx="2209007" cy="11582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70" y="4960024"/>
            <a:ext cx="2133600" cy="1447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825" y="5431572"/>
            <a:ext cx="45148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sz="2400" dirty="0" err="1"/>
              <a:t>메소드의</a:t>
            </a:r>
            <a:r>
              <a:rPr lang="ko-KR" altLang="en-US" sz="2400" dirty="0"/>
              <a:t> 재정의 </a:t>
            </a:r>
          </a:p>
          <a:p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033845"/>
            <a:ext cx="8210550" cy="616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2700334"/>
            <a:ext cx="8210549" cy="1583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1" y="4320406"/>
            <a:ext cx="8210549" cy="1585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935" y="2614054"/>
            <a:ext cx="2114550" cy="1371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729" y="4230120"/>
            <a:ext cx="4333165" cy="825788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재정의</a:t>
            </a:r>
            <a:r>
              <a:rPr lang="en-US" altLang="ko-KR" sz="3200" dirty="0" smtClean="0"/>
              <a:t>(Overriding)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292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파이썬</a:t>
            </a:r>
            <a:r>
              <a:rPr lang="ko-KR" altLang="en-US" dirty="0"/>
              <a:t> 정리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1223755"/>
            <a:ext cx="5985665" cy="53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950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smtClean="0"/>
              <a:t>AI</a:t>
            </a:r>
            <a:r>
              <a:rPr lang="ko-KR" altLang="en-US" sz="2400" dirty="0" smtClean="0"/>
              <a:t>와 </a:t>
            </a:r>
            <a:r>
              <a:rPr lang="ko-KR" altLang="en-US" sz="2400" dirty="0"/>
              <a:t>빅데이터의 부상과 함께 최근 각광받고 있는 언어</a:t>
            </a:r>
            <a:endParaRPr lang="en-US" altLang="ko-KR" sz="24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 smtClean="0"/>
              <a:t>1991</a:t>
            </a:r>
            <a:r>
              <a:rPr lang="ko-KR" altLang="en-US" sz="2000" dirty="0"/>
              <a:t>년에 귀도 반 </a:t>
            </a:r>
            <a:r>
              <a:rPr lang="ko-KR" altLang="en-US" sz="2000" dirty="0" err="1"/>
              <a:t>로섬</a:t>
            </a:r>
            <a:r>
              <a:rPr lang="en-US" altLang="ko-KR" sz="2000" dirty="0"/>
              <a:t>(Guido van Rossum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ko-KR" altLang="en-US" sz="2000" dirty="0"/>
              <a:t>문법이 </a:t>
            </a:r>
            <a:r>
              <a:rPr lang="ko-KR" altLang="en-US" sz="2000" dirty="0" smtClean="0"/>
              <a:t>쉬움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코드를 </a:t>
            </a:r>
            <a:r>
              <a:rPr lang="ko-KR" altLang="en-US" sz="2000" dirty="0"/>
              <a:t>보면 직관적으로 알 수 있는 부분이 </a:t>
            </a:r>
            <a:r>
              <a:rPr lang="ko-KR" altLang="en-US" sz="2000" dirty="0" smtClean="0"/>
              <a:t>많음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인터프리터 방식 </a:t>
            </a:r>
            <a:r>
              <a:rPr lang="en-US" altLang="ko-KR" sz="2000" dirty="0" smtClean="0">
                <a:sym typeface="Wingdings" panose="05000000000000000000" pitchFamily="2" charset="2"/>
              </a:rPr>
              <a:t> </a:t>
            </a:r>
            <a:r>
              <a:rPr lang="ko-KR" altLang="en-US" sz="2000" dirty="0" smtClean="0">
                <a:sym typeface="Wingdings" panose="05000000000000000000" pitchFamily="2" charset="2"/>
              </a:rPr>
              <a:t>컴파일 방식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스크립트 모드 지원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통합개발환경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IDLE,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주피터 </a:t>
            </a:r>
            <a:r>
              <a:rPr lang="ko-KR" altLang="en-US" sz="2000" dirty="0" smtClean="0"/>
              <a:t>노트북</a:t>
            </a:r>
            <a:r>
              <a:rPr lang="en-US" altLang="ko-KR" sz="2000" dirty="0"/>
              <a:t>, </a:t>
            </a:r>
            <a:r>
              <a:rPr lang="ko-KR" altLang="en-US" sz="2000" dirty="0" err="1" smtClean="0"/>
              <a:t>파이참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비주얼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스튜디오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 smtClean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217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  <a:endParaRPr lang="ko-KR" altLang="en-US" sz="36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196625" y="1808820"/>
            <a:ext cx="6990502" cy="2385265"/>
            <a:chOff x="33337" y="1771650"/>
            <a:chExt cx="9077325" cy="3314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" y="1771650"/>
              <a:ext cx="9077325" cy="3314700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3773694" y="3933070"/>
              <a:ext cx="726296" cy="288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884460" y="3933070"/>
              <a:ext cx="648090" cy="288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0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</a:rPr>
              <a:t>장 연습문제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err="1" smtClean="0">
                <a:solidFill>
                  <a:srgbClr val="0000FF"/>
                </a:solidFill>
              </a:rPr>
              <a:t>실습문제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</p:txBody>
      </p:sp>
      <p:pic>
        <p:nvPicPr>
          <p:cNvPr id="43012" name="Picture 4" descr="question clipar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1505930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53105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err="1" smtClean="0">
                <a:latin typeface="+mn-ea"/>
              </a:rPr>
              <a:t>파이썬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r>
              <a:rPr lang="en-US" altLang="ko-KR" sz="2400" dirty="0">
                <a:latin typeface="+mn-ea"/>
              </a:rPr>
              <a:t>(keyword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 smtClean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r>
              <a:rPr lang="ko-KR" altLang="en-US" sz="2400" dirty="0" err="1" smtClean="0">
                <a:latin typeface="+mn-ea"/>
              </a:rPr>
              <a:t>리터럴과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자료형</a:t>
            </a:r>
            <a:endParaRPr lang="en-US" altLang="ko-KR" sz="2400" dirty="0" smtClean="0">
              <a:latin typeface="+mn-ea"/>
            </a:endParaRPr>
          </a:p>
          <a:p>
            <a:pPr>
              <a:defRPr/>
            </a:pPr>
            <a:endParaRPr lang="ko-KR" altLang="en-US" sz="2000" dirty="0">
              <a:latin typeface="+mn-ea"/>
            </a:endParaRPr>
          </a:p>
          <a:p>
            <a:pPr marL="320675" lvl="1" indent="0">
              <a:buNone/>
              <a:defRPr/>
            </a:pPr>
            <a:endParaRPr lang="pt-BR" altLang="ko-KR" sz="2000" dirty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 smtClean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217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 err="1"/>
              <a:t>리터럴과</a:t>
            </a:r>
            <a:r>
              <a:rPr lang="ko-KR" altLang="en-US" dirty="0"/>
              <a:t> 변수</a:t>
            </a:r>
            <a:endParaRPr lang="ko-KR" altLang="en-US" sz="3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1763815"/>
            <a:ext cx="6300700" cy="13664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29000"/>
            <a:ext cx="7020780" cy="328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변수</a:t>
            </a:r>
            <a:r>
              <a:rPr lang="en-US" altLang="ko-KR" sz="2400" dirty="0">
                <a:latin typeface="+mn-ea"/>
              </a:rPr>
              <a:t>(variable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변수 </a:t>
            </a:r>
            <a:r>
              <a:rPr lang="ko-KR" altLang="en-US" sz="2400" dirty="0">
                <a:latin typeface="+mn-ea"/>
              </a:rPr>
              <a:t>이해하기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783331"/>
            <a:ext cx="7770072" cy="6554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35" y="2438733"/>
            <a:ext cx="7785865" cy="1508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660" y="4284095"/>
            <a:ext cx="5915000" cy="1207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68" y="5544557"/>
            <a:ext cx="8055895" cy="632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sz="3600" dirty="0" smtClean="0"/>
              <a:t>객체 </a:t>
            </a:r>
            <a:r>
              <a:rPr lang="en-US" altLang="ko-KR" sz="3600" dirty="0" smtClean="0"/>
              <a:t>(Object)</a:t>
            </a:r>
            <a:endParaRPr lang="ko-KR" altLang="en-US" sz="36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49"/>
            <a:ext cx="8289630" cy="46348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모든 것이 객체 </a:t>
            </a:r>
            <a:r>
              <a:rPr lang="en-US" altLang="ko-KR" dirty="0"/>
              <a:t>(object)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변경 가능한 </a:t>
            </a:r>
            <a:r>
              <a:rPr lang="en-US" altLang="ko-KR" dirty="0"/>
              <a:t>(mutable) </a:t>
            </a:r>
            <a:r>
              <a:rPr lang="ko-KR" altLang="en-US"/>
              <a:t>객체 </a:t>
            </a:r>
            <a:r>
              <a:rPr lang="en-US" altLang="ko-KR" dirty="0"/>
              <a:t>(</a:t>
            </a:r>
            <a:r>
              <a:rPr lang="ko-KR" altLang="en-US"/>
              <a:t>가변 객체</a:t>
            </a:r>
            <a:r>
              <a:rPr lang="en-US" altLang="ko-KR" dirty="0"/>
              <a:t>): </a:t>
            </a:r>
            <a:r>
              <a:rPr lang="ko-KR" altLang="en-US"/>
              <a:t>생성 후 변경 가능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변경 가능하지 않은 </a:t>
            </a:r>
            <a:r>
              <a:rPr lang="en-US" altLang="ko-KR" dirty="0"/>
              <a:t>(immutable) </a:t>
            </a:r>
            <a:r>
              <a:rPr lang="ko-KR" altLang="en-US"/>
              <a:t>객체</a:t>
            </a:r>
            <a:r>
              <a:rPr lang="en-US" altLang="ko-KR" dirty="0"/>
              <a:t> (</a:t>
            </a:r>
            <a:r>
              <a:rPr lang="ko-KR" altLang="en-US"/>
              <a:t>불변 객체</a:t>
            </a:r>
            <a:r>
              <a:rPr lang="en-US" altLang="ko-KR" dirty="0"/>
              <a:t>): </a:t>
            </a:r>
            <a:r>
              <a:rPr lang="ko-KR" altLang="en-US"/>
              <a:t>생성 후 변경이 가능하지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가변 객체의 타입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list, set, </a:t>
            </a:r>
            <a:r>
              <a:rPr lang="en-US" altLang="ko-KR" dirty="0" err="1"/>
              <a:t>dict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불변 객체의 타입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, float, bool, </a:t>
            </a:r>
            <a:r>
              <a:rPr lang="en-US" altLang="ko-KR" dirty="0" err="1"/>
              <a:t>str</a:t>
            </a:r>
            <a:r>
              <a:rPr lang="en-US" altLang="ko-KR" dirty="0"/>
              <a:t>, tuple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모든 객체는 </a:t>
            </a:r>
            <a:r>
              <a:rPr lang="en-US" altLang="ko-KR" dirty="0"/>
              <a:t>id</a:t>
            </a:r>
            <a:r>
              <a:rPr lang="ko-KR" altLang="en-US"/>
              <a:t>를</a:t>
            </a:r>
            <a:r>
              <a:rPr lang="en-US" altLang="ko-KR" dirty="0"/>
              <a:t> </a:t>
            </a:r>
            <a:r>
              <a:rPr lang="ko-KR" altLang="en-US"/>
              <a:t>갖는다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id</a:t>
            </a:r>
            <a:r>
              <a:rPr lang="ko-KR" altLang="en-US"/>
              <a:t>는 객체가 저장된 메모리의 위치</a:t>
            </a:r>
            <a:r>
              <a:rPr lang="en-US" altLang="ko-KR" dirty="0"/>
              <a:t>(</a:t>
            </a:r>
            <a:r>
              <a:rPr lang="ko-KR" altLang="en-US"/>
              <a:t>주소</a:t>
            </a:r>
            <a:r>
              <a:rPr lang="en-US" altLang="ko-KR" dirty="0"/>
              <a:t>)</a:t>
            </a:r>
            <a:r>
              <a:rPr lang="ko-KR" altLang="en-US"/>
              <a:t>를 나타낸다</a:t>
            </a:r>
            <a:r>
              <a:rPr lang="en-US" altLang="ko-KR" dirty="0"/>
              <a:t>. </a:t>
            </a:r>
            <a:r>
              <a:rPr lang="ko-KR" altLang="en-US"/>
              <a:t>메모리의 위치를 참조</a:t>
            </a:r>
            <a:r>
              <a:rPr lang="en-US" altLang="ko-KR" dirty="0"/>
              <a:t>(reference)</a:t>
            </a:r>
            <a:r>
              <a:rPr lang="ko-KR" altLang="en-US"/>
              <a:t>라 한다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객체가 생성되면 그 객체에 대한 </a:t>
            </a:r>
            <a:r>
              <a:rPr lang="en-US" altLang="ko-KR" dirty="0"/>
              <a:t>id</a:t>
            </a:r>
            <a:r>
              <a:rPr lang="ko-KR" altLang="en-US"/>
              <a:t>를 갖게 되며 프로그램 상에서 그 객체를 변수를 사용하여 접근한다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대입문</a:t>
            </a:r>
            <a:r>
              <a:rPr lang="ko-KR" altLang="en-US" dirty="0"/>
              <a:t> 또는 배정문</a:t>
            </a:r>
            <a:r>
              <a:rPr lang="en-US" altLang="ko-KR" dirty="0"/>
              <a:t> (assignment statement) </a:t>
            </a:r>
          </a:p>
          <a:p>
            <a:pPr marL="357188" lvl="1" indent="0">
              <a:lnSpc>
                <a:spcPct val="120000"/>
              </a:lnSpc>
              <a:buNone/>
            </a:pPr>
            <a:r>
              <a:rPr lang="en-US" altLang="ko-KR" dirty="0"/>
              <a:t>   k = 5</a:t>
            </a:r>
          </a:p>
          <a:p>
            <a:pPr marL="357188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/>
              <a:t>변수 </a:t>
            </a:r>
            <a:r>
              <a:rPr lang="en-US" altLang="ko-KR" dirty="0"/>
              <a:t>k</a:t>
            </a:r>
            <a:r>
              <a:rPr lang="ko-KR" altLang="en-US"/>
              <a:t>는 </a:t>
            </a:r>
            <a:r>
              <a:rPr lang="en-US" altLang="ko-KR" dirty="0"/>
              <a:t>5</a:t>
            </a:r>
            <a:r>
              <a:rPr lang="ko-KR" altLang="en-US"/>
              <a:t>라는 값을 갖는 객체에 대한 </a:t>
            </a:r>
            <a:r>
              <a:rPr lang="en-US" altLang="ko-KR" dirty="0"/>
              <a:t>id</a:t>
            </a:r>
            <a:r>
              <a:rPr lang="ko-KR" altLang="en-US"/>
              <a:t>를 갖는다 </a:t>
            </a:r>
            <a:r>
              <a:rPr lang="en-US" altLang="ko-KR" dirty="0"/>
              <a:t>(</a:t>
            </a:r>
            <a:r>
              <a:rPr lang="ko-KR" altLang="en-US"/>
              <a:t>메모리 위치를 갖는다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/>
              <a:t>변수는 객체에 대한 참조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변수는 객체에 대한 참조이다 </a:t>
            </a:r>
            <a:r>
              <a:rPr lang="en-US" altLang="ko-KR" dirty="0"/>
              <a:t>(</a:t>
            </a:r>
            <a:r>
              <a:rPr lang="ko-KR" altLang="en-US"/>
              <a:t>객체에 대한 메모리 위치를 갖는다</a:t>
            </a:r>
            <a:r>
              <a:rPr lang="en-US" altLang="ko-KR" dirty="0"/>
              <a:t>)</a:t>
            </a:r>
          </a:p>
          <a:p>
            <a:pPr marL="357188" lvl="1" indent="0">
              <a:buNone/>
            </a:pPr>
            <a:r>
              <a:rPr lang="en-US" altLang="ko-KR" dirty="0"/>
              <a:t>k = 10</a:t>
            </a:r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name = ‘Kim’</a:t>
            </a:r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 err="1"/>
              <a:t>lst</a:t>
            </a:r>
            <a:r>
              <a:rPr lang="en-US" altLang="ko-KR" dirty="0"/>
              <a:t> = [10, 20, 30]</a:t>
            </a:r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520700"/>
            <a:r>
              <a:rPr lang="ko-KR" altLang="en-US" dirty="0" smtClean="0"/>
              <a:t>참조 </a:t>
            </a:r>
            <a:r>
              <a:rPr lang="ko-KR" altLang="en-US" dirty="0"/>
              <a:t>값을 알려면 내장</a:t>
            </a:r>
            <a:r>
              <a:rPr lang="en-US" altLang="ko-KR" dirty="0"/>
              <a:t> </a:t>
            </a:r>
            <a:r>
              <a:rPr lang="ko-KR" altLang="en-US"/>
              <a:t>함수 </a:t>
            </a:r>
            <a:r>
              <a:rPr lang="en-US" altLang="ko-KR" dirty="0"/>
              <a:t>id() </a:t>
            </a:r>
            <a:r>
              <a:rPr lang="ko-KR" altLang="en-US" smtClean="0"/>
              <a:t>사용한다</a:t>
            </a:r>
            <a:endParaRPr lang="en-US" altLang="ko-KR" dirty="0"/>
          </a:p>
          <a:p>
            <a:pPr marL="177800" indent="0">
              <a:buNone/>
            </a:pPr>
            <a:r>
              <a:rPr lang="en-US" altLang="ko-KR" dirty="0"/>
              <a:t>    &gt;&gt;&gt; id(k)		&gt;&gt;&gt; id(name)		&gt;&gt;&gt; id(</a:t>
            </a:r>
            <a:r>
              <a:rPr lang="en-US" altLang="ko-KR" dirty="0" err="1"/>
              <a:t>lst</a:t>
            </a:r>
            <a:r>
              <a:rPr lang="en-US" altLang="ko-KR" dirty="0"/>
              <a:t>)</a:t>
            </a:r>
          </a:p>
          <a:p>
            <a:pPr marL="177800" indent="0">
              <a:buNone/>
            </a:pPr>
            <a:r>
              <a:rPr lang="en-US" altLang="ko-KR" dirty="0"/>
              <a:t>    1368320064	67464032		67521128</a:t>
            </a: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76745" y="1808820"/>
            <a:ext cx="1763194" cy="782049"/>
            <a:chOff x="1376645" y="1393935"/>
            <a:chExt cx="1763194" cy="782049"/>
          </a:xfrm>
        </p:grpSpPr>
        <p:sp>
          <p:nvSpPr>
            <p:cNvPr id="5" name="직사각형 4"/>
            <p:cNvSpPr/>
            <p:nvPr/>
          </p:nvSpPr>
          <p:spPr>
            <a:xfrm>
              <a:off x="1376645" y="1393935"/>
              <a:ext cx="405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6775" y="1393935"/>
              <a:ext cx="593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10</a:t>
              </a:r>
              <a:endParaRPr lang="ko-KR" altLang="en-US" dirty="0">
                <a:latin typeface="+mn-lt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1556665" y="1573956"/>
              <a:ext cx="990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61099" y="1802462"/>
              <a:ext cx="521557" cy="3735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k</a:t>
              </a:r>
              <a:endParaRPr lang="ko-KR" altLang="en-US" dirty="0">
                <a:latin typeface="+mn-lt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044720" y="2772746"/>
            <a:ext cx="2617290" cy="760100"/>
            <a:chOff x="1144620" y="2703089"/>
            <a:chExt cx="2167240" cy="789686"/>
          </a:xfrm>
        </p:grpSpPr>
        <p:sp>
          <p:nvSpPr>
            <p:cNvPr id="10" name="직사각형 9"/>
            <p:cNvSpPr/>
            <p:nvPr/>
          </p:nvSpPr>
          <p:spPr>
            <a:xfrm>
              <a:off x="1363790" y="2703089"/>
              <a:ext cx="405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3919" y="2703089"/>
              <a:ext cx="777941" cy="3837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‘Kim’</a:t>
              </a:r>
              <a:endParaRPr lang="ko-KR" altLang="en-US" dirty="0">
                <a:latin typeface="+mn-lt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543810" y="2883110"/>
              <a:ext cx="990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44620" y="3109067"/>
              <a:ext cx="855771" cy="38370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name</a:t>
              </a:r>
              <a:endParaRPr lang="ko-KR" altLang="en-US" dirty="0">
                <a:latin typeface="+mn-lt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64916" y="3911378"/>
            <a:ext cx="3047144" cy="722868"/>
            <a:chOff x="1164816" y="4056330"/>
            <a:chExt cx="2867124" cy="830095"/>
          </a:xfrm>
        </p:grpSpPr>
        <p:sp>
          <p:nvSpPr>
            <p:cNvPr id="15" name="직사각형 14"/>
            <p:cNvSpPr/>
            <p:nvPr/>
          </p:nvSpPr>
          <p:spPr>
            <a:xfrm>
              <a:off x="1383986" y="4056330"/>
              <a:ext cx="405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4115" y="4056331"/>
              <a:ext cx="1477825" cy="4241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[10, 20, 30]</a:t>
              </a:r>
              <a:endParaRPr lang="ko-KR" altLang="en-US" dirty="0">
                <a:latin typeface="+mn-lt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564006" y="4236351"/>
              <a:ext cx="990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4816" y="4462308"/>
              <a:ext cx="855771" cy="424117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 </a:t>
              </a:r>
              <a:r>
                <a:rPr lang="en-US" altLang="ko-KR" dirty="0" err="1" smtClean="0">
                  <a:latin typeface="+mn-lt"/>
                </a:rPr>
                <a:t>lst</a:t>
              </a:r>
              <a:endParaRPr lang="ko-KR" alt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/>
              <a:t>객체에 대한 접근은 변수 사용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289630" cy="499487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객체에 대한 접근은 변수를 통해서 이루어진다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93662" indent="0">
              <a:buNone/>
            </a:pPr>
            <a:r>
              <a:rPr lang="en-US" altLang="ko-KR" sz="2400" dirty="0"/>
              <a:t>     &gt;&gt;&gt; k		  &gt;&gt;&gt; name		&gt;&gt;&gt; </a:t>
            </a:r>
            <a:r>
              <a:rPr lang="en-US" altLang="ko-KR" sz="2400" dirty="0" err="1"/>
              <a:t>lst</a:t>
            </a:r>
            <a:endParaRPr lang="en-US" altLang="ko-KR" sz="2400" dirty="0"/>
          </a:p>
          <a:p>
            <a:pPr marL="93662" indent="0">
              <a:buNone/>
            </a:pPr>
            <a:r>
              <a:rPr lang="en-US" altLang="ko-KR" sz="2400" dirty="0"/>
              <a:t>     10		             ‘Kim’                      [10, 20, 30]</a:t>
            </a:r>
          </a:p>
          <a:p>
            <a:pPr marL="93662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is </a:t>
            </a:r>
            <a:r>
              <a:rPr lang="ko-KR" altLang="en-US" sz="2400"/>
              <a:t>연산자는 </a:t>
            </a:r>
            <a:r>
              <a:rPr lang="en-US" altLang="ko-KR" sz="2400" dirty="0"/>
              <a:t>id </a:t>
            </a:r>
            <a:r>
              <a:rPr lang="ko-KR" altLang="en-US" sz="2400"/>
              <a:t>값을 비교</a:t>
            </a:r>
            <a:r>
              <a:rPr lang="en-US" altLang="ko-KR" sz="2400" dirty="0"/>
              <a:t>		</a:t>
            </a:r>
          </a:p>
          <a:p>
            <a:pPr marL="93662" indent="0">
              <a:buNone/>
            </a:pPr>
            <a:r>
              <a:rPr lang="en-US" altLang="ko-KR" sz="2400" dirty="0"/>
              <a:t>                                    </a:t>
            </a:r>
            <a:r>
              <a:rPr lang="en-US" altLang="ko-KR" sz="2400" dirty="0" smtClean="0"/>
              <a:t>&gt;&gt;&gt; </a:t>
            </a:r>
            <a:r>
              <a:rPr lang="en-US" altLang="ko-KR" sz="2400" dirty="0"/>
              <a:t>id(k)	</a:t>
            </a:r>
            <a:r>
              <a:rPr lang="en-US" altLang="ko-KR" sz="2400" dirty="0" smtClean="0"/>
              <a:t>             &gt;&gt;&gt; </a:t>
            </a:r>
            <a:r>
              <a:rPr lang="en-US" altLang="ko-KR" sz="2400" dirty="0"/>
              <a:t>id(n)</a:t>
            </a:r>
          </a:p>
          <a:p>
            <a:pPr marL="93662" indent="0">
              <a:buNone/>
            </a:pPr>
            <a:r>
              <a:rPr lang="en-US" altLang="ko-KR" sz="2400" dirty="0"/>
              <a:t>			</a:t>
            </a:r>
            <a:r>
              <a:rPr lang="en-US" altLang="ko-KR" sz="2400" dirty="0" smtClean="0"/>
              <a:t>      1368319984            1368319984</a:t>
            </a:r>
            <a:endParaRPr lang="en-US" altLang="ko-KR" sz="2400" dirty="0"/>
          </a:p>
          <a:p>
            <a:pPr marL="93662" indent="0">
              <a:buNone/>
            </a:pPr>
            <a:r>
              <a:rPr lang="en-US" altLang="ko-KR" sz="2400" dirty="0"/>
              <a:t>			</a:t>
            </a:r>
            <a:r>
              <a:rPr lang="en-US" altLang="ko-KR" sz="2400" dirty="0" smtClean="0"/>
              <a:t>       &gt;&gt;&gt; </a:t>
            </a:r>
            <a:r>
              <a:rPr lang="en-US" altLang="ko-KR" sz="2400" dirty="0"/>
              <a:t>id(k) == id(n</a:t>
            </a:r>
            <a:r>
              <a:rPr lang="en-US" altLang="ko-KR" sz="2400" dirty="0" smtClean="0"/>
              <a:t>)   &gt;&gt;&gt; </a:t>
            </a:r>
            <a:r>
              <a:rPr lang="en-US" altLang="ko-KR" sz="2400" dirty="0"/>
              <a:t>n is k</a:t>
            </a:r>
          </a:p>
          <a:p>
            <a:pPr marL="93662" indent="0">
              <a:buNone/>
            </a:pPr>
            <a:r>
              <a:rPr lang="en-US" altLang="ko-KR" sz="2400" dirty="0"/>
              <a:t>			</a:t>
            </a:r>
            <a:r>
              <a:rPr lang="en-US" altLang="ko-KR" sz="2400" dirty="0" smtClean="0"/>
              <a:t>       True</a:t>
            </a:r>
            <a:r>
              <a:rPr lang="en-US" altLang="ko-KR" sz="2400" dirty="0"/>
              <a:t>		</a:t>
            </a:r>
            <a:r>
              <a:rPr lang="en-US" altLang="ko-KR" sz="2400" dirty="0" smtClean="0"/>
              <a:t>    True</a:t>
            </a:r>
            <a:endParaRPr lang="en-US" altLang="ko-KR" sz="2400" dirty="0"/>
          </a:p>
          <a:p>
            <a:pPr marL="93662" indent="0">
              <a:buNone/>
            </a:pPr>
            <a:r>
              <a:rPr lang="en-US" altLang="ko-KR" sz="2400" dirty="0"/>
              <a:t>	</a:t>
            </a:r>
            <a:endParaRPr lang="en-US" altLang="ko-KR" sz="2400" dirty="0" smtClean="0"/>
          </a:p>
          <a:p>
            <a:pPr marL="93662" indent="0">
              <a:buNone/>
            </a:pPr>
            <a:endParaRPr lang="en-US" altLang="ko-KR" sz="2400" dirty="0" smtClean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sz="2400" dirty="0" smtClean="0"/>
              <a:t>     n </a:t>
            </a:r>
            <a:r>
              <a:rPr lang="en-US" altLang="ko-KR" sz="2400" dirty="0"/>
              <a:t>= k		  </a:t>
            </a:r>
            <a:endParaRPr lang="ko-KR" altLang="en-US" sz="2400"/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8771" y="1828418"/>
            <a:ext cx="1763194" cy="782049"/>
            <a:chOff x="1376645" y="1393935"/>
            <a:chExt cx="1763194" cy="782049"/>
          </a:xfrm>
        </p:grpSpPr>
        <p:sp>
          <p:nvSpPr>
            <p:cNvPr id="5" name="직사각형 4"/>
            <p:cNvSpPr/>
            <p:nvPr/>
          </p:nvSpPr>
          <p:spPr>
            <a:xfrm>
              <a:off x="1376645" y="1393935"/>
              <a:ext cx="405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6775" y="1393935"/>
              <a:ext cx="593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10</a:t>
              </a:r>
              <a:endParaRPr lang="ko-KR" altLang="en-US" dirty="0">
                <a:latin typeface="+mn-lt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1556665" y="1573956"/>
              <a:ext cx="990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61099" y="1802462"/>
              <a:ext cx="521557" cy="3735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k</a:t>
              </a:r>
              <a:endParaRPr lang="ko-KR" altLang="en-US" dirty="0">
                <a:latin typeface="+mn-lt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81365" y="1808820"/>
            <a:ext cx="2167240" cy="775310"/>
            <a:chOff x="1144620" y="2703089"/>
            <a:chExt cx="2167240" cy="775310"/>
          </a:xfrm>
        </p:grpSpPr>
        <p:sp>
          <p:nvSpPr>
            <p:cNvPr id="10" name="직사각형 9"/>
            <p:cNvSpPr/>
            <p:nvPr/>
          </p:nvSpPr>
          <p:spPr>
            <a:xfrm>
              <a:off x="1363790" y="2703089"/>
              <a:ext cx="405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3919" y="2703089"/>
              <a:ext cx="77794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‘Kim’</a:t>
              </a:r>
              <a:endParaRPr lang="ko-KR" altLang="en-US" dirty="0">
                <a:latin typeface="+mn-lt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543810" y="2883110"/>
              <a:ext cx="990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44620" y="3109067"/>
              <a:ext cx="855771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name</a:t>
              </a:r>
              <a:endParaRPr lang="ko-KR" altLang="en-US" dirty="0">
                <a:latin typeface="+mn-lt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752299" y="1808820"/>
            <a:ext cx="2867124" cy="775310"/>
            <a:chOff x="1164816" y="4056330"/>
            <a:chExt cx="2867124" cy="775310"/>
          </a:xfrm>
        </p:grpSpPr>
        <p:sp>
          <p:nvSpPr>
            <p:cNvPr id="15" name="직사각형 14"/>
            <p:cNvSpPr/>
            <p:nvPr/>
          </p:nvSpPr>
          <p:spPr>
            <a:xfrm>
              <a:off x="1383986" y="4056330"/>
              <a:ext cx="405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4115" y="4056331"/>
              <a:ext cx="1477825" cy="36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[10, 20, 30]</a:t>
              </a:r>
              <a:endParaRPr lang="ko-KR" altLang="en-US" dirty="0">
                <a:latin typeface="+mn-lt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564006" y="4236351"/>
              <a:ext cx="990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4816" y="4462308"/>
              <a:ext cx="855771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lt"/>
                </a:rPr>
                <a:t> </a:t>
              </a:r>
              <a:r>
                <a:rPr lang="en-US" altLang="ko-KR" dirty="0" smtClean="0">
                  <a:latin typeface="+mn-lt"/>
                </a:rPr>
                <a:t>  </a:t>
              </a:r>
              <a:r>
                <a:rPr lang="en-US" altLang="ko-KR" dirty="0" err="1" smtClean="0">
                  <a:latin typeface="+mn-lt"/>
                </a:rPr>
                <a:t>lst</a:t>
              </a:r>
              <a:endParaRPr lang="ko-KR" altLang="en-US" dirty="0">
                <a:latin typeface="+mn-lt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48771" y="4149080"/>
            <a:ext cx="1763194" cy="1669652"/>
            <a:chOff x="1078343" y="4329100"/>
            <a:chExt cx="1763194" cy="1669652"/>
          </a:xfrm>
        </p:grpSpPr>
        <p:sp>
          <p:nvSpPr>
            <p:cNvPr id="29" name="TextBox 28"/>
            <p:cNvSpPr txBox="1"/>
            <p:nvPr/>
          </p:nvSpPr>
          <p:spPr>
            <a:xfrm>
              <a:off x="1142836" y="5625230"/>
              <a:ext cx="521557" cy="37352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lt"/>
                </a:rPr>
                <a:t>n</a:t>
              </a:r>
              <a:endParaRPr lang="ko-KR" altLang="en-US" dirty="0">
                <a:latin typeface="+mn-lt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078343" y="4329100"/>
              <a:ext cx="1763194" cy="1241947"/>
              <a:chOff x="1078343" y="4329100"/>
              <a:chExt cx="1763194" cy="1241947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078343" y="4329100"/>
                <a:ext cx="4050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48473" y="4329100"/>
                <a:ext cx="59306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lt"/>
                  </a:rPr>
                  <a:t>10</a:t>
                </a:r>
                <a:endParaRPr lang="ko-KR" altLang="en-US" dirty="0">
                  <a:latin typeface="+mn-lt"/>
                </a:endParaRPr>
              </a:p>
            </p:txBody>
          </p:sp>
          <p:cxnSp>
            <p:nvCxnSpPr>
              <p:cNvPr id="33" name="직선 화살표 연결선 32"/>
              <p:cNvCxnSpPr/>
              <p:nvPr/>
            </p:nvCxnSpPr>
            <p:spPr>
              <a:xfrm>
                <a:off x="1258363" y="4509121"/>
                <a:ext cx="9901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162797" y="4737627"/>
                <a:ext cx="521557" cy="37352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lt"/>
                  </a:rPr>
                  <a:t>k</a:t>
                </a:r>
                <a:endParaRPr lang="ko-KR" altLang="en-US" dirty="0">
                  <a:latin typeface="+mn-lt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087751" y="5201715"/>
                <a:ext cx="4050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 flipV="1">
                <a:off x="1323225" y="4698432"/>
                <a:ext cx="925248" cy="687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395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16007</TotalTime>
  <Words>869</Words>
  <Application>Microsoft Office PowerPoint</Application>
  <PresentationFormat>화면 슬라이드 쇼(4:3)</PresentationFormat>
  <Paragraphs>325</Paragraphs>
  <Slides>41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굴림</vt:lpstr>
      <vt:lpstr>맑은 고딕</vt:lpstr>
      <vt:lpstr>한양해서</vt:lpstr>
      <vt:lpstr>휴먼엑스포</vt:lpstr>
      <vt:lpstr>Arial</vt:lpstr>
      <vt:lpstr>Consolas</vt:lpstr>
      <vt:lpstr>Lucida Console</vt:lpstr>
      <vt:lpstr>Wingdings</vt:lpstr>
      <vt:lpstr>1_Office 테마</vt:lpstr>
      <vt:lpstr>파이썬 리뷰</vt:lpstr>
      <vt:lpstr>PowerPoint 프레젠테이션</vt:lpstr>
      <vt:lpstr>2.1절 ~ 2.5절 파이썬 기초</vt:lpstr>
      <vt:lpstr>2.1 파이썬이란?</vt:lpstr>
      <vt:lpstr>2.2 자료형, 리터럴과 변수</vt:lpstr>
      <vt:lpstr>PowerPoint 프레젠테이션</vt:lpstr>
      <vt:lpstr>객체 (Object)</vt:lpstr>
      <vt:lpstr>변수는 객체에 대한 참조</vt:lpstr>
      <vt:lpstr>객체에 대한 접근은 변수 사용</vt:lpstr>
      <vt:lpstr>int 타입은 불변 객체</vt:lpstr>
      <vt:lpstr>2.1절 ~ 2.5절 파이썬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2.6 컬렉션 자료형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2.7절 ~ 2.9절 함수, 변수, 모듈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2.10절 ~ 2.12절 객체지향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2장 연습문제, 실습문제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02장.배열과 클래스</dc:title>
  <dc:creator>최영규</dc:creator>
  <cp:lastModifiedBy>황환규</cp:lastModifiedBy>
  <cp:revision>260</cp:revision>
  <cp:lastPrinted>2020-03-08T08:16:05Z</cp:lastPrinted>
  <dcterms:created xsi:type="dcterms:W3CDTF">2004-02-19T02:52:38Z</dcterms:created>
  <dcterms:modified xsi:type="dcterms:W3CDTF">2021-09-08T07:27:20Z</dcterms:modified>
</cp:coreProperties>
</file>