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notesSlides/notesSlide3.xml" ContentType="application/vnd.openxmlformats-officedocument.presentationml.notesSlide+xml"/>
  <Override PartName="/ppt/theme/themeOverride3.xml" ContentType="application/vnd.openxmlformats-officedocument.themeOverr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tags/tag3.xml" ContentType="application/vnd.openxmlformats-officedocument.presentationml.tags+xml"/>
  <Override PartName="/ppt/notesSlides/notesSlide6.xml" ContentType="application/vnd.openxmlformats-officedocument.presentationml.notesSlide+xml"/>
  <Override PartName="/ppt/theme/themeOverride5.xml" ContentType="application/vnd.openxmlformats-officedocument.themeOverr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393" r:id="rId2"/>
    <p:sldId id="370" r:id="rId3"/>
    <p:sldId id="332" r:id="rId4"/>
    <p:sldId id="449" r:id="rId5"/>
    <p:sldId id="511" r:id="rId6"/>
    <p:sldId id="317" r:id="rId7"/>
    <p:sldId id="450" r:id="rId8"/>
    <p:sldId id="512" r:id="rId9"/>
    <p:sldId id="461" r:id="rId10"/>
    <p:sldId id="481" r:id="rId11"/>
    <p:sldId id="331" r:id="rId12"/>
    <p:sldId id="468" r:id="rId13"/>
    <p:sldId id="513" r:id="rId14"/>
    <p:sldId id="514" r:id="rId15"/>
    <p:sldId id="515" r:id="rId16"/>
    <p:sldId id="333" r:id="rId17"/>
    <p:sldId id="466" r:id="rId18"/>
    <p:sldId id="516" r:id="rId19"/>
    <p:sldId id="517" r:id="rId20"/>
    <p:sldId id="518" r:id="rId21"/>
    <p:sldId id="519" r:id="rId22"/>
    <p:sldId id="520" r:id="rId23"/>
    <p:sldId id="521" r:id="rId24"/>
    <p:sldId id="522" r:id="rId25"/>
    <p:sldId id="523" r:id="rId26"/>
    <p:sldId id="524" r:id="rId27"/>
    <p:sldId id="525" r:id="rId28"/>
    <p:sldId id="526" r:id="rId29"/>
    <p:sldId id="371" r:id="rId30"/>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67">
          <p15:clr>
            <a:srgbClr val="A4A3A4"/>
          </p15:clr>
        </p15:guide>
        <p15:guide id="2" pos="4766">
          <p15:clr>
            <a:srgbClr val="A4A3A4"/>
          </p15:clr>
        </p15:guide>
        <p15:guide id="3" pos="3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49AF1"/>
    <a:srgbClr val="0F58C5"/>
    <a:srgbClr val="FEFEFE"/>
    <a:srgbClr val="FF9797"/>
    <a:srgbClr val="4BBEF3"/>
    <a:srgbClr val="5ABBE4"/>
    <a:srgbClr val="53A2EC"/>
    <a:srgbClr val="5392F2"/>
    <a:srgbClr val="F18F1B"/>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23" autoAdjust="0"/>
    <p:restoredTop sz="94140" autoAdjust="0"/>
  </p:normalViewPr>
  <p:slideViewPr>
    <p:cSldViewPr snapToGrid="0" showGuides="1">
      <p:cViewPr>
        <p:scale>
          <a:sx n="50" d="100"/>
          <a:sy n="50" d="100"/>
        </p:scale>
        <p:origin x="173" y="720"/>
      </p:cViewPr>
      <p:guideLst>
        <p:guide orient="horz" pos="1967"/>
        <p:guide pos="4766"/>
        <p:guide pos="3286"/>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4C976ED8-A2F8-44B2-9E9B-484DCC3D921D}" type="datetimeFigureOut">
              <a:rPr lang="zh-CN" altLang="en-US"/>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167FA93C-29B1-4199-89B1-C9D8A0C7888C}"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7FA93C-29B1-4199-89B1-C9D8A0C7888C}" type="slidenum">
              <a:rPr lang="zh-CN" altLang="en-US" smtClean="0"/>
              <a:t>28</a:t>
            </a:fld>
            <a:endParaRPr lang="zh-CN" altLang="en-US"/>
          </a:p>
        </p:txBody>
      </p:sp>
    </p:spTree>
    <p:extLst>
      <p:ext uri="{BB962C8B-B14F-4D97-AF65-F5344CB8AC3E}">
        <p14:creationId xmlns:p14="http://schemas.microsoft.com/office/powerpoint/2010/main" val="2482439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02023064-F4B2-405D-99FA-4180D7EDDC05}" type="slidenum">
              <a:rPr lang="zh-CN" altLang="en-US">
                <a:latin typeface="Calibri" panose="020F0502020204030204" pitchFamily="34" charset="0"/>
                <a:ea typeface="宋体" panose="02010600030101010101" pitchFamily="2" charset="-122"/>
              </a:rPr>
              <a:t>29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dirty="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7FA93C-29B1-4199-89B1-C9D8A0C7888C}" type="slidenum">
              <a:rPr lang="zh-CN" altLang="en-US" smtClean="0"/>
              <a:t>8</a:t>
            </a:fld>
            <a:endParaRPr lang="zh-CN" altLang="en-US"/>
          </a:p>
        </p:txBody>
      </p:sp>
    </p:spTree>
    <p:extLst>
      <p:ext uri="{BB962C8B-B14F-4D97-AF65-F5344CB8AC3E}">
        <p14:creationId xmlns:p14="http://schemas.microsoft.com/office/powerpoint/2010/main" val="530199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11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18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4649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fld id="{575AF166-D0FE-40B3-9ED7-1C524B3E0E47}" type="slidenum">
              <a:rPr lang="zh-CN" altLang="en-US">
                <a:latin typeface="Calibri" panose="020F0502020204030204" pitchFamily="34" charset="0"/>
                <a:ea typeface="宋体" panose="02010600030101010101" pitchFamily="2" charset="-122"/>
              </a:rPr>
              <a:t>27</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227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B501654-C328-4D7F-8379-14C1805D0D0D}" type="datetimeFigureOut">
              <a:rPr lang="zh-CN" altLang="en-US"/>
              <a:t>2020/11/9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34421DB7-F3D9-48CB-8617-87E748E92883}"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D132489-02C9-4B03-8508-CE0419D7D36C}" type="datetimeFigureOut">
              <a:rPr lang="zh-CN" altLang="en-US"/>
              <a:t>2020/11/9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7F3826D8-9AD3-419B-A4E6-CC8E8BEDD67B}"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9B4E0AC-1760-453B-913D-8414A7E3B035}" type="datetimeFigureOut">
              <a:rPr lang="zh-CN" altLang="en-US"/>
              <a:t>2020/11/9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07A3F0D1-4657-4B7B-8EC0-DFDEE341E13E}"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5C3B258-F792-467C-8952-6564F7F7A64C}" type="datetimeFigureOut">
              <a:rPr lang="zh-CN" altLang="en-US"/>
              <a:t>2020/11/9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232BDC5-71A1-4D20-8EF0-8F919F29C0C1}"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8BE8ED0-4CC8-41FB-A813-AF3EE990F4EA}" type="datetimeFigureOut">
              <a:rPr lang="zh-CN" altLang="en-US"/>
              <a:t>2020/11/9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68AE3268-E185-4A0B-A5A9-CD634315B018}"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E95B230-0B8A-4324-8096-B0A755B49C08}" type="datetimeFigureOut">
              <a:rPr lang="zh-CN" altLang="en-US"/>
              <a:t>2020/11/9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5C879A5-D176-4ABC-9E08-BE7D148649D6}"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DF3C78F-01F3-4EBB-8C19-5282C12060D8}" type="datetimeFigureOut">
              <a:rPr lang="zh-CN" altLang="en-US"/>
              <a:t>2020/11/9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74A41306-BA03-4BCE-9FF0-80456018BC56}"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A828795-3798-49B7-99EE-351E9F40A0C4}" type="datetimeFigureOut">
              <a:rPr lang="zh-CN" altLang="en-US"/>
              <a:t>2020/11/9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6D707729-9787-46F8-B085-CA1F955117C8}"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DF77328-FDBE-4128-A06A-0E4EBD2AD1E0}" type="datetimeFigureOut">
              <a:rPr lang="zh-CN" altLang="en-US"/>
              <a:t>2020/11/9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5F54854-6997-4642-95D0-70E8C6EE6C37}"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38BD367-96EF-42E6-B24E-CA1E7E032EF0}" type="datetimeFigureOut">
              <a:rPr lang="zh-CN" altLang="en-US"/>
              <a:t>2020/11/9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A18B825A-7E81-44C3-B3B9-3CE7C7317BE7}"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2C4923F-5CC1-47A1-8CDC-A5AB7535644B}" type="datetimeFigureOut">
              <a:rPr lang="zh-CN" altLang="en-US"/>
              <a:t>2020/11/9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F5A47B71-0CCF-4F19-BDED-D37F0E2613A7}"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EE8DB8C-8B3F-437E-8616-505C52744BCD}" type="datetimeFigureOut">
              <a:rPr lang="zh-CN" altLang="en-US"/>
              <a:t>2020/11/9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微软雅黑" panose="020B0503020204020204" pitchFamily="34" charset="-122"/>
                <a:ea typeface="微软雅黑" panose="020B0503020204020204" pitchFamily="34" charset="-122"/>
              </a:defRPr>
            </a:lvl1pPr>
          </a:lstStyle>
          <a:p>
            <a:fld id="{780C1C8B-0847-42AA-878D-865D1C9E5090}"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hemeOverride" Target="../theme/themeOverride4.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hemeOverride" Target="../theme/themeOverride5.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3.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B2CBE109-F1FC-49A8-AC50-2F51F1C87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 y="3174"/>
            <a:ext cx="12192000" cy="6858000"/>
          </a:xfrm>
          <a:prstGeom prst="rect">
            <a:avLst/>
          </a:prstGeom>
        </p:spPr>
      </p:pic>
      <p:sp>
        <p:nvSpPr>
          <p:cNvPr id="28" name="矩形 27">
            <a:extLst>
              <a:ext uri="{FF2B5EF4-FFF2-40B4-BE49-F238E27FC236}">
                <a16:creationId xmlns:a16="http://schemas.microsoft.com/office/drawing/2014/main" id="{A9EA02BF-8805-4640-9820-836CE08D51FE}"/>
              </a:ext>
            </a:extLst>
          </p:cNvPr>
          <p:cNvSpPr/>
          <p:nvPr/>
        </p:nvSpPr>
        <p:spPr>
          <a:xfrm>
            <a:off x="-4920" y="3175"/>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29" name="矩形 28">
            <a:extLst>
              <a:ext uri="{FF2B5EF4-FFF2-40B4-BE49-F238E27FC236}">
                <a16:creationId xmlns:a16="http://schemas.microsoft.com/office/drawing/2014/main" id="{9A88296A-9357-488E-8941-A17C70397FD6}"/>
              </a:ext>
            </a:extLst>
          </p:cNvPr>
          <p:cNvSpPr/>
          <p:nvPr/>
        </p:nvSpPr>
        <p:spPr>
          <a:xfrm>
            <a:off x="4030505" y="-3175"/>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0" name="矩形 29">
            <a:extLst>
              <a:ext uri="{FF2B5EF4-FFF2-40B4-BE49-F238E27FC236}">
                <a16:creationId xmlns:a16="http://schemas.microsoft.com/office/drawing/2014/main" id="{116AFAC1-2C78-428B-B622-B862367DBA8B}"/>
              </a:ext>
            </a:extLst>
          </p:cNvPr>
          <p:cNvSpPr/>
          <p:nvPr/>
        </p:nvSpPr>
        <p:spPr>
          <a:xfrm>
            <a:off x="8134192" y="3175"/>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1" name="矩形 30">
            <a:extLst>
              <a:ext uri="{FF2B5EF4-FFF2-40B4-BE49-F238E27FC236}">
                <a16:creationId xmlns:a16="http://schemas.microsoft.com/office/drawing/2014/main" id="{9EF97909-1BBF-46BF-8CA8-96E236F4BA6C}"/>
              </a:ext>
            </a:extLst>
          </p:cNvPr>
          <p:cNvSpPr/>
          <p:nvPr/>
        </p:nvSpPr>
        <p:spPr>
          <a:xfrm>
            <a:off x="-22384" y="6705599"/>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2" name="矩形 31">
            <a:extLst>
              <a:ext uri="{FF2B5EF4-FFF2-40B4-BE49-F238E27FC236}">
                <a16:creationId xmlns:a16="http://schemas.microsoft.com/office/drawing/2014/main" id="{DA9617E7-3763-4682-99B9-5435316B9C4D}"/>
              </a:ext>
            </a:extLst>
          </p:cNvPr>
          <p:cNvSpPr/>
          <p:nvPr/>
        </p:nvSpPr>
        <p:spPr>
          <a:xfrm>
            <a:off x="4035267" y="6692899"/>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3" name="矩形 32">
            <a:extLst>
              <a:ext uri="{FF2B5EF4-FFF2-40B4-BE49-F238E27FC236}">
                <a16:creationId xmlns:a16="http://schemas.microsoft.com/office/drawing/2014/main" id="{23D99E56-FC06-470E-B8DE-F984D4C05AFD}"/>
              </a:ext>
            </a:extLst>
          </p:cNvPr>
          <p:cNvSpPr/>
          <p:nvPr/>
        </p:nvSpPr>
        <p:spPr>
          <a:xfrm>
            <a:off x="8134510" y="6705599"/>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34" name="文本框 60">
            <a:extLst>
              <a:ext uri="{FF2B5EF4-FFF2-40B4-BE49-F238E27FC236}">
                <a16:creationId xmlns:a16="http://schemas.microsoft.com/office/drawing/2014/main" id="{DB73A7E8-B793-4601-BE7D-6D9AAF83832E}"/>
              </a:ext>
            </a:extLst>
          </p:cNvPr>
          <p:cNvSpPr txBox="1">
            <a:spLocks noChangeArrowheads="1"/>
          </p:cNvSpPr>
          <p:nvPr/>
        </p:nvSpPr>
        <p:spPr bwMode="auto">
          <a:xfrm>
            <a:off x="4328499" y="1925229"/>
            <a:ext cx="351246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6000" b="1" dirty="0">
                <a:solidFill>
                  <a:srgbClr val="5392F2"/>
                </a:solidFill>
              </a:rPr>
              <a:t>鲸享好物</a:t>
            </a:r>
          </a:p>
          <a:p>
            <a:endParaRPr lang="en-US" altLang="zh-CN" sz="3200" dirty="0">
              <a:solidFill>
                <a:srgbClr val="5392F2"/>
              </a:solidFill>
            </a:endParaRPr>
          </a:p>
          <a:p>
            <a:endParaRPr lang="en-US" altLang="en-US" sz="3200" b="1" dirty="0">
              <a:solidFill>
                <a:srgbClr val="5392F2"/>
              </a:solidFill>
              <a:latin typeface="微软雅黑" panose="020B0503020204020204" pitchFamily="34" charset="-122"/>
              <a:ea typeface="微软雅黑" panose="020B0503020204020204" pitchFamily="34" charset="-122"/>
            </a:endParaRPr>
          </a:p>
        </p:txBody>
      </p:sp>
      <p:sp>
        <p:nvSpPr>
          <p:cNvPr id="35" name="文本框 9">
            <a:extLst>
              <a:ext uri="{FF2B5EF4-FFF2-40B4-BE49-F238E27FC236}">
                <a16:creationId xmlns:a16="http://schemas.microsoft.com/office/drawing/2014/main" id="{7C6A0E96-A34B-4CD6-B559-50B1901BEABE}"/>
              </a:ext>
            </a:extLst>
          </p:cNvPr>
          <p:cNvSpPr txBox="1"/>
          <p:nvPr/>
        </p:nvSpPr>
        <p:spPr>
          <a:xfrm>
            <a:off x="3946272" y="3236585"/>
            <a:ext cx="4299455" cy="746358"/>
          </a:xfrm>
          <a:prstGeom prst="rect">
            <a:avLst/>
          </a:prstGeom>
          <a:noFill/>
        </p:spPr>
        <p:txBody>
          <a:bodyPr wrap="square" lIns="68580" tIns="34290" rIns="68580" bIns="34290"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lvl="1"/>
            <a:r>
              <a:rPr lang="zh-CN" altLang="en-US" sz="4400" b="1" spc="-150" dirty="0">
                <a:solidFill>
                  <a:srgbClr val="0070C0"/>
                </a:solidFill>
                <a:latin typeface="微软雅黑" panose="020B0503020204020204" pitchFamily="34" charset="-122"/>
                <a:ea typeface="微软雅黑" panose="020B0503020204020204" pitchFamily="34" charset="-122"/>
              </a:rPr>
              <a:t>系统设计说明书</a:t>
            </a:r>
          </a:p>
        </p:txBody>
      </p:sp>
      <p:sp>
        <p:nvSpPr>
          <p:cNvPr id="36" name="Freeform 5">
            <a:extLst>
              <a:ext uri="{FF2B5EF4-FFF2-40B4-BE49-F238E27FC236}">
                <a16:creationId xmlns:a16="http://schemas.microsoft.com/office/drawing/2014/main" id="{E8C26322-2CA7-4901-9248-25181B3D001E}"/>
              </a:ext>
            </a:extLst>
          </p:cNvPr>
          <p:cNvSpPr>
            <a:spLocks noEditPoints="1"/>
          </p:cNvSpPr>
          <p:nvPr/>
        </p:nvSpPr>
        <p:spPr bwMode="auto">
          <a:xfrm>
            <a:off x="781314" y="2275482"/>
            <a:ext cx="711761" cy="700777"/>
          </a:xfrm>
          <a:custGeom>
            <a:avLst/>
            <a:gdLst>
              <a:gd name="T0" fmla="*/ 2870 w 6723"/>
              <a:gd name="T1" fmla="*/ 5989 h 5989"/>
              <a:gd name="T2" fmla="*/ 47 w 6723"/>
              <a:gd name="T3" fmla="*/ 5989 h 5989"/>
              <a:gd name="T4" fmla="*/ 47 w 6723"/>
              <a:gd name="T5" fmla="*/ 3786 h 5989"/>
              <a:gd name="T6" fmla="*/ 2112 w 6723"/>
              <a:gd name="T7" fmla="*/ 0 h 5989"/>
              <a:gd name="T8" fmla="*/ 2802 w 6723"/>
              <a:gd name="T9" fmla="*/ 755 h 5989"/>
              <a:gd name="T10" fmla="*/ 1425 w 6723"/>
              <a:gd name="T11" fmla="*/ 3096 h 5989"/>
              <a:gd name="T12" fmla="*/ 2870 w 6723"/>
              <a:gd name="T13" fmla="*/ 3096 h 5989"/>
              <a:gd name="T14" fmla="*/ 2870 w 6723"/>
              <a:gd name="T15" fmla="*/ 5989 h 5989"/>
              <a:gd name="T16" fmla="*/ 6723 w 6723"/>
              <a:gd name="T17" fmla="*/ 5989 h 5989"/>
              <a:gd name="T18" fmla="*/ 3833 w 6723"/>
              <a:gd name="T19" fmla="*/ 5989 h 5989"/>
              <a:gd name="T20" fmla="*/ 3833 w 6723"/>
              <a:gd name="T21" fmla="*/ 3786 h 5989"/>
              <a:gd name="T22" fmla="*/ 5968 w 6723"/>
              <a:gd name="T23" fmla="*/ 0 h 5989"/>
              <a:gd name="T24" fmla="*/ 6656 w 6723"/>
              <a:gd name="T25" fmla="*/ 755 h 5989"/>
              <a:gd name="T26" fmla="*/ 5211 w 6723"/>
              <a:gd name="T27" fmla="*/ 3096 h 5989"/>
              <a:gd name="T28" fmla="*/ 6723 w 6723"/>
              <a:gd name="T29" fmla="*/ 3096 h 5989"/>
              <a:gd name="T30" fmla="*/ 6723 w 6723"/>
              <a:gd name="T31" fmla="*/ 5989 h 5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3" h="5989">
                <a:moveTo>
                  <a:pt x="2870" y="5989"/>
                </a:moveTo>
                <a:lnTo>
                  <a:pt x="47" y="5989"/>
                </a:lnTo>
                <a:lnTo>
                  <a:pt x="47" y="3786"/>
                </a:lnTo>
                <a:cubicBezTo>
                  <a:pt x="0" y="2041"/>
                  <a:pt x="690" y="778"/>
                  <a:pt x="2112" y="0"/>
                </a:cubicBezTo>
                <a:lnTo>
                  <a:pt x="2802" y="755"/>
                </a:lnTo>
                <a:cubicBezTo>
                  <a:pt x="1930" y="1398"/>
                  <a:pt x="1469" y="2179"/>
                  <a:pt x="1425" y="3096"/>
                </a:cubicBezTo>
                <a:cubicBezTo>
                  <a:pt x="2068" y="3096"/>
                  <a:pt x="2550" y="3096"/>
                  <a:pt x="2870" y="3096"/>
                </a:cubicBezTo>
                <a:lnTo>
                  <a:pt x="2870" y="5989"/>
                </a:lnTo>
                <a:close/>
                <a:moveTo>
                  <a:pt x="6723" y="5989"/>
                </a:moveTo>
                <a:lnTo>
                  <a:pt x="3833" y="5989"/>
                </a:lnTo>
                <a:lnTo>
                  <a:pt x="3833" y="3786"/>
                </a:lnTo>
                <a:cubicBezTo>
                  <a:pt x="3786" y="2088"/>
                  <a:pt x="4500" y="825"/>
                  <a:pt x="5968" y="0"/>
                </a:cubicBezTo>
                <a:lnTo>
                  <a:pt x="6656" y="755"/>
                </a:lnTo>
                <a:cubicBezTo>
                  <a:pt x="5783" y="1398"/>
                  <a:pt x="5302" y="2179"/>
                  <a:pt x="5211" y="3096"/>
                </a:cubicBezTo>
                <a:cubicBezTo>
                  <a:pt x="5898" y="3096"/>
                  <a:pt x="6403" y="3096"/>
                  <a:pt x="6723" y="3096"/>
                </a:cubicBezTo>
                <a:lnTo>
                  <a:pt x="6723" y="5989"/>
                </a:lnTo>
                <a:close/>
              </a:path>
            </a:pathLst>
          </a:custGeom>
          <a:solidFill>
            <a:srgbClr val="53A2EC"/>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solidFill>
                <a:srgbClr val="5392F2"/>
              </a:solidFill>
            </a:endParaRPr>
          </a:p>
        </p:txBody>
      </p:sp>
      <p:sp>
        <p:nvSpPr>
          <p:cNvPr id="37" name="Freeform 5">
            <a:extLst>
              <a:ext uri="{FF2B5EF4-FFF2-40B4-BE49-F238E27FC236}">
                <a16:creationId xmlns:a16="http://schemas.microsoft.com/office/drawing/2014/main" id="{D03EFC40-2F8B-455A-B7B2-CF9D2D4D3DC1}"/>
              </a:ext>
            </a:extLst>
          </p:cNvPr>
          <p:cNvSpPr>
            <a:spLocks noEditPoints="1"/>
          </p:cNvSpPr>
          <p:nvPr/>
        </p:nvSpPr>
        <p:spPr bwMode="auto">
          <a:xfrm rot="10800000">
            <a:off x="9181770" y="4193118"/>
            <a:ext cx="976484" cy="1073704"/>
          </a:xfrm>
          <a:custGeom>
            <a:avLst/>
            <a:gdLst>
              <a:gd name="T0" fmla="*/ 2870 w 6723"/>
              <a:gd name="T1" fmla="*/ 5989 h 5989"/>
              <a:gd name="T2" fmla="*/ 47 w 6723"/>
              <a:gd name="T3" fmla="*/ 5989 h 5989"/>
              <a:gd name="T4" fmla="*/ 47 w 6723"/>
              <a:gd name="T5" fmla="*/ 3786 h 5989"/>
              <a:gd name="T6" fmla="*/ 2112 w 6723"/>
              <a:gd name="T7" fmla="*/ 0 h 5989"/>
              <a:gd name="T8" fmla="*/ 2802 w 6723"/>
              <a:gd name="T9" fmla="*/ 755 h 5989"/>
              <a:gd name="T10" fmla="*/ 1425 w 6723"/>
              <a:gd name="T11" fmla="*/ 3096 h 5989"/>
              <a:gd name="T12" fmla="*/ 2870 w 6723"/>
              <a:gd name="T13" fmla="*/ 3096 h 5989"/>
              <a:gd name="T14" fmla="*/ 2870 w 6723"/>
              <a:gd name="T15" fmla="*/ 5989 h 5989"/>
              <a:gd name="T16" fmla="*/ 6723 w 6723"/>
              <a:gd name="T17" fmla="*/ 5989 h 5989"/>
              <a:gd name="T18" fmla="*/ 3833 w 6723"/>
              <a:gd name="T19" fmla="*/ 5989 h 5989"/>
              <a:gd name="T20" fmla="*/ 3833 w 6723"/>
              <a:gd name="T21" fmla="*/ 3786 h 5989"/>
              <a:gd name="T22" fmla="*/ 5968 w 6723"/>
              <a:gd name="T23" fmla="*/ 0 h 5989"/>
              <a:gd name="T24" fmla="*/ 6656 w 6723"/>
              <a:gd name="T25" fmla="*/ 755 h 5989"/>
              <a:gd name="T26" fmla="*/ 5211 w 6723"/>
              <a:gd name="T27" fmla="*/ 3096 h 5989"/>
              <a:gd name="T28" fmla="*/ 6723 w 6723"/>
              <a:gd name="T29" fmla="*/ 3096 h 5989"/>
              <a:gd name="T30" fmla="*/ 6723 w 6723"/>
              <a:gd name="T31" fmla="*/ 5989 h 5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23" h="5989">
                <a:moveTo>
                  <a:pt x="2870" y="5989"/>
                </a:moveTo>
                <a:lnTo>
                  <a:pt x="47" y="5989"/>
                </a:lnTo>
                <a:lnTo>
                  <a:pt x="47" y="3786"/>
                </a:lnTo>
                <a:cubicBezTo>
                  <a:pt x="0" y="2041"/>
                  <a:pt x="690" y="778"/>
                  <a:pt x="2112" y="0"/>
                </a:cubicBezTo>
                <a:lnTo>
                  <a:pt x="2802" y="755"/>
                </a:lnTo>
                <a:cubicBezTo>
                  <a:pt x="1930" y="1398"/>
                  <a:pt x="1469" y="2179"/>
                  <a:pt x="1425" y="3096"/>
                </a:cubicBezTo>
                <a:cubicBezTo>
                  <a:pt x="2068" y="3096"/>
                  <a:pt x="2550" y="3096"/>
                  <a:pt x="2870" y="3096"/>
                </a:cubicBezTo>
                <a:lnTo>
                  <a:pt x="2870" y="5989"/>
                </a:lnTo>
                <a:close/>
                <a:moveTo>
                  <a:pt x="6723" y="5989"/>
                </a:moveTo>
                <a:lnTo>
                  <a:pt x="3833" y="5989"/>
                </a:lnTo>
                <a:lnTo>
                  <a:pt x="3833" y="3786"/>
                </a:lnTo>
                <a:cubicBezTo>
                  <a:pt x="3786" y="2088"/>
                  <a:pt x="4500" y="825"/>
                  <a:pt x="5968" y="0"/>
                </a:cubicBezTo>
                <a:lnTo>
                  <a:pt x="6656" y="755"/>
                </a:lnTo>
                <a:cubicBezTo>
                  <a:pt x="5783" y="1398"/>
                  <a:pt x="5302" y="2179"/>
                  <a:pt x="5211" y="3096"/>
                </a:cubicBezTo>
                <a:cubicBezTo>
                  <a:pt x="5898" y="3096"/>
                  <a:pt x="6403" y="3096"/>
                  <a:pt x="6723" y="3096"/>
                </a:cubicBezTo>
                <a:lnTo>
                  <a:pt x="6723" y="5989"/>
                </a:lnTo>
                <a:close/>
              </a:path>
            </a:pathLst>
          </a:custGeom>
          <a:solidFill>
            <a:srgbClr val="53A2EC"/>
          </a:solidFill>
          <a:ln>
            <a:noFill/>
          </a:ln>
        </p:spPr>
        <p:txBody>
          <a:bodyPr vert="horz" wrap="square" lIns="91440" tIns="45720" rIns="91440" bIns="45720" numCol="1" anchor="t"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solidFill>
                <a:schemeClr val="accent1">
                  <a:lumMod val="50000"/>
                </a:schemeClr>
              </a:solidFill>
            </a:endParaRPr>
          </a:p>
        </p:txBody>
      </p:sp>
      <p:sp>
        <p:nvSpPr>
          <p:cNvPr id="38" name="Rectangle 4">
            <a:extLst>
              <a:ext uri="{FF2B5EF4-FFF2-40B4-BE49-F238E27FC236}">
                <a16:creationId xmlns:a16="http://schemas.microsoft.com/office/drawing/2014/main" id="{B8D3A666-91C8-48FB-9D94-1E7465D91855}"/>
              </a:ext>
            </a:extLst>
          </p:cNvPr>
          <p:cNvSpPr txBox="1">
            <a:spLocks noChangeArrowheads="1"/>
          </p:cNvSpPr>
          <p:nvPr/>
        </p:nvSpPr>
        <p:spPr bwMode="auto">
          <a:xfrm>
            <a:off x="4201437" y="4031729"/>
            <a:ext cx="3436798" cy="4157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dist"/>
            <a:r>
              <a:rPr lang="en-US" altLang="zh-CN" sz="1400" b="1" i="1" dirty="0">
                <a:solidFill>
                  <a:srgbClr val="649AF1"/>
                </a:solidFill>
                <a:latin typeface="Meiryo UI" panose="020B0604030504040204" pitchFamily="34" charset="-128"/>
                <a:ea typeface="Meiryo UI" panose="020B0604030504040204" pitchFamily="34" charset="-128"/>
              </a:rPr>
              <a:t>System design specification</a:t>
            </a:r>
          </a:p>
        </p:txBody>
      </p:sp>
      <p:pic>
        <p:nvPicPr>
          <p:cNvPr id="39" name="图片 38">
            <a:extLst>
              <a:ext uri="{FF2B5EF4-FFF2-40B4-BE49-F238E27FC236}">
                <a16:creationId xmlns:a16="http://schemas.microsoft.com/office/drawing/2014/main" id="{715152A2-0ED2-43C1-A774-1BDA7F9E35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86252" y="422872"/>
            <a:ext cx="1927552" cy="1502357"/>
          </a:xfrm>
          <a:prstGeom prst="rect">
            <a:avLst/>
          </a:prstGeom>
        </p:spPr>
      </p:pic>
      <p:sp>
        <p:nvSpPr>
          <p:cNvPr id="40" name="文本框 9">
            <a:extLst>
              <a:ext uri="{FF2B5EF4-FFF2-40B4-BE49-F238E27FC236}">
                <a16:creationId xmlns:a16="http://schemas.microsoft.com/office/drawing/2014/main" id="{03D42D7E-2F5A-4143-9555-1E1A38D68F47}"/>
              </a:ext>
            </a:extLst>
          </p:cNvPr>
          <p:cNvSpPr txBox="1"/>
          <p:nvPr/>
        </p:nvSpPr>
        <p:spPr>
          <a:xfrm>
            <a:off x="3390322" y="4912072"/>
            <a:ext cx="5059029" cy="561692"/>
          </a:xfrm>
          <a:prstGeom prst="rect">
            <a:avLst/>
          </a:prstGeom>
          <a:noFill/>
        </p:spPr>
        <p:txBody>
          <a:bodyPr wrap="square" lIns="68580" tIns="34290" rIns="68580" bIns="34290"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lvl="1"/>
            <a:r>
              <a:rPr lang="zh-CN" altLang="en-US" sz="3200" spc="-150" dirty="0">
                <a:solidFill>
                  <a:srgbClr val="5392F2"/>
                </a:solidFill>
                <a:latin typeface="微软雅黑" panose="020B0503020204020204" pitchFamily="34" charset="-122"/>
                <a:ea typeface="微软雅黑" panose="020B0503020204020204" pitchFamily="34" charset="-122"/>
              </a:rPr>
              <a:t>团队：冬天的冰淇淋不会化</a:t>
            </a:r>
          </a:p>
        </p:txBody>
      </p:sp>
      <p:grpSp>
        <p:nvGrpSpPr>
          <p:cNvPr id="41" name="组合 54">
            <a:extLst>
              <a:ext uri="{FF2B5EF4-FFF2-40B4-BE49-F238E27FC236}">
                <a16:creationId xmlns:a16="http://schemas.microsoft.com/office/drawing/2014/main" id="{46A130CC-3F50-4645-9D5F-FD6132041CC9}"/>
              </a:ext>
            </a:extLst>
          </p:cNvPr>
          <p:cNvGrpSpPr/>
          <p:nvPr/>
        </p:nvGrpSpPr>
        <p:grpSpPr>
          <a:xfrm>
            <a:off x="5972714" y="5654824"/>
            <a:ext cx="231237" cy="720000"/>
            <a:chOff x="6205521" y="5132079"/>
            <a:chExt cx="259851" cy="856655"/>
          </a:xfrm>
          <a:solidFill>
            <a:srgbClr val="00B0F0"/>
          </a:solidFill>
        </p:grpSpPr>
        <p:sp>
          <p:nvSpPr>
            <p:cNvPr id="42" name="L 形 41">
              <a:extLst>
                <a:ext uri="{FF2B5EF4-FFF2-40B4-BE49-F238E27FC236}">
                  <a16:creationId xmlns:a16="http://schemas.microsoft.com/office/drawing/2014/main" id="{B5A0FD0A-0670-47DB-BB76-4E31B68399DF}"/>
                </a:ext>
              </a:extLst>
            </p:cNvPr>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3" name="L 形 42">
              <a:extLst>
                <a:ext uri="{FF2B5EF4-FFF2-40B4-BE49-F238E27FC236}">
                  <a16:creationId xmlns:a16="http://schemas.microsoft.com/office/drawing/2014/main" id="{550DD3FA-1434-441B-B1CC-DD744DEF49A0}"/>
                </a:ext>
              </a:extLst>
            </p:cNvPr>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 name="L 形 43">
              <a:extLst>
                <a:ext uri="{FF2B5EF4-FFF2-40B4-BE49-F238E27FC236}">
                  <a16:creationId xmlns:a16="http://schemas.microsoft.com/office/drawing/2014/main" id="{2667376C-9F58-432E-9A33-A5E97DE2E3B6}"/>
                </a:ext>
              </a:extLst>
            </p:cNvPr>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2" name="任意多边形 53">
            <a:extLst>
              <a:ext uri="{FF2B5EF4-FFF2-40B4-BE49-F238E27FC236}">
                <a16:creationId xmlns:a16="http://schemas.microsoft.com/office/drawing/2014/main" id="{A0AE8BEA-D170-4123-AEC8-D3F3C5430C7C}"/>
              </a:ext>
            </a:extLst>
          </p:cNvPr>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3" name="任意多边形 54">
            <a:extLst>
              <a:ext uri="{FF2B5EF4-FFF2-40B4-BE49-F238E27FC236}">
                <a16:creationId xmlns:a16="http://schemas.microsoft.com/office/drawing/2014/main" id="{E7251E27-ADD0-47BE-BB48-E4F599541221}"/>
              </a:ext>
            </a:extLst>
          </p:cNvPr>
          <p:cNvSpPr/>
          <p:nvPr/>
        </p:nvSpPr>
        <p:spPr>
          <a:xfrm rot="5050286">
            <a:off x="7195280" y="406028"/>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92F2"/>
              </a:solidFill>
            </a:endParaRPr>
          </a:p>
        </p:txBody>
      </p:sp>
      <p:sp>
        <p:nvSpPr>
          <p:cNvPr id="4" name="任意多边形 54">
            <a:extLst>
              <a:ext uri="{FF2B5EF4-FFF2-40B4-BE49-F238E27FC236}">
                <a16:creationId xmlns:a16="http://schemas.microsoft.com/office/drawing/2014/main" id="{DFB2FD58-6E5D-437D-AF30-8451E92A622D}"/>
              </a:ext>
            </a:extLst>
          </p:cNvPr>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2.3</a:t>
            </a:r>
            <a:r>
              <a:rPr lang="zh-CN" altLang="en-US" sz="3200" b="1" dirty="0">
                <a:solidFill>
                  <a:srgbClr val="0F58C5"/>
                </a:solidFill>
              </a:rPr>
              <a:t> 功能模块图</a:t>
            </a:r>
          </a:p>
        </p:txBody>
      </p:sp>
      <p:sp>
        <p:nvSpPr>
          <p:cNvPr id="15" name="文本框 14"/>
          <p:cNvSpPr txBox="1"/>
          <p:nvPr/>
        </p:nvSpPr>
        <p:spPr>
          <a:xfrm>
            <a:off x="381432" y="896960"/>
            <a:ext cx="3318537"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Function Module Diagram</a:t>
            </a:r>
          </a:p>
        </p:txBody>
      </p:sp>
      <p:pic>
        <p:nvPicPr>
          <p:cNvPr id="25" name="图片 24">
            <a:extLst>
              <a:ext uri="{FF2B5EF4-FFF2-40B4-BE49-F238E27FC236}">
                <a16:creationId xmlns:a16="http://schemas.microsoft.com/office/drawing/2014/main" id="{AF28F3C2-0DEF-4D32-A59D-CE79095C13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5783" y="1242284"/>
            <a:ext cx="11077704" cy="5196018"/>
          </a:xfrm>
          <a:prstGeom prst="rect">
            <a:avLst/>
          </a:prstGeom>
          <a:noFill/>
          <a:ln>
            <a:noFill/>
          </a:ln>
        </p:spPr>
      </p:pic>
      <p:pic>
        <p:nvPicPr>
          <p:cNvPr id="24" name="图片 23">
            <a:extLst>
              <a:ext uri="{FF2B5EF4-FFF2-40B4-BE49-F238E27FC236}">
                <a16:creationId xmlns:a16="http://schemas.microsoft.com/office/drawing/2014/main" id="{7607EA59-557F-4775-B9F7-69A8DCB2E7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7940" y="52526"/>
            <a:ext cx="1927552" cy="15023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a:blip r:embed="rId5">
            <a:extLst>
              <a:ext uri="{28A0092B-C50C-407E-A947-70E740481C1C}">
                <a14:useLocalDpi xmlns:a14="http://schemas.microsoft.com/office/drawing/2010/main" val="0"/>
              </a:ext>
            </a:extLst>
          </a:blip>
          <a:srcRect t="2467" b="2467"/>
          <a:stretch>
            <a:fillRect/>
          </a:stretch>
        </p:blipFill>
        <p:spPr>
          <a:xfrm>
            <a:off x="-12700" y="155436"/>
            <a:ext cx="12244388" cy="6547625"/>
          </a:xfrm>
          <a:prstGeom prst="rect">
            <a:avLst/>
          </a:prstGeom>
        </p:spPr>
      </p:pic>
      <p:sp>
        <p:nvSpPr>
          <p:cNvPr id="146" name="矩形 145"/>
          <p:cNvSpPr/>
          <p:nvPr/>
        </p:nvSpPr>
        <p:spPr>
          <a:xfrm>
            <a:off x="4763" y="1"/>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12701" y="6702425"/>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689725"/>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4219558" y="2371843"/>
            <a:ext cx="3733714" cy="830997"/>
          </a:xfrm>
          <a:prstGeom prst="rect">
            <a:avLst/>
          </a:prstGeom>
          <a:noFill/>
        </p:spPr>
        <p:txBody>
          <a:bodyPr wrap="none">
            <a:spAutoFit/>
          </a:bodyPr>
          <a:lstStyle/>
          <a:p>
            <a:pPr algn="l" fontAlgn="auto">
              <a:spcBef>
                <a:spcPts val="0"/>
              </a:spcBef>
              <a:spcAft>
                <a:spcPts val="0"/>
              </a:spcAft>
              <a:defRPr/>
            </a:pPr>
            <a:r>
              <a:rPr lang="en-US" altLang="zh-CN" sz="4800" dirty="0">
                <a:solidFill>
                  <a:srgbClr val="5392F2"/>
                </a:solidFill>
                <a:latin typeface="微软雅黑" panose="020B0503020204020204" pitchFamily="34" charset="-122"/>
                <a:ea typeface="微软雅黑" panose="020B0503020204020204" pitchFamily="34" charset="-122"/>
                <a:sym typeface="方正兰亭黑_GBK" pitchFamily="2" charset="-122"/>
              </a:rPr>
              <a:t>03  </a:t>
            </a:r>
            <a:r>
              <a:rPr lang="zh-CN" altLang="en-US" sz="4800" dirty="0">
                <a:solidFill>
                  <a:srgbClr val="5392F2"/>
                </a:solidFill>
                <a:latin typeface="微软雅黑" panose="020B0503020204020204" pitchFamily="34" charset="-122"/>
                <a:ea typeface="微软雅黑" panose="020B0503020204020204" pitchFamily="34" charset="-122"/>
                <a:sym typeface="方正兰亭黑_GBK" pitchFamily="2" charset="-122"/>
              </a:rPr>
              <a:t>接口设计</a:t>
            </a:r>
            <a:endParaRPr lang="zh-CN" altLang="en-US" sz="4800" b="1" dirty="0">
              <a:solidFill>
                <a:srgbClr val="5392F2"/>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19" name="PA_直接连接符 18"/>
          <p:cNvCxnSpPr/>
          <p:nvPr>
            <p:custDataLst>
              <p:tags r:id="rId2"/>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4502680" y="3202840"/>
            <a:ext cx="3186640" cy="369332"/>
          </a:xfrm>
          <a:prstGeom prst="rect">
            <a:avLst/>
          </a:prstGeom>
        </p:spPr>
        <p:txBody>
          <a:bodyPr wrap="square">
            <a:spAutoFit/>
          </a:bodyPr>
          <a:lstStyle/>
          <a:p>
            <a:pPr algn="dist"/>
            <a:r>
              <a:rPr lang="en-US" dirty="0">
                <a:solidFill>
                  <a:srgbClr val="649AF1"/>
                </a:solidFill>
                <a:latin typeface="Arial Unicode MS" panose="020B0604020202020204" pitchFamily="34" charset="-122"/>
                <a:ea typeface="Arial Unicode MS" panose="020B0604020202020204" pitchFamily="34" charset="-122"/>
                <a:cs typeface="Arial Unicode MS" panose="020B0604020202020204" pitchFamily="34" charset="-122"/>
              </a:rPr>
              <a:t>Interface Design</a:t>
            </a:r>
          </a:p>
        </p:txBody>
      </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4" y="5654824"/>
            <a:ext cx="231237" cy="720000"/>
            <a:chOff x="6205521" y="5132079"/>
            <a:chExt cx="259851" cy="856655"/>
          </a:xfrm>
          <a:solidFill>
            <a:srgbClr val="00B0F0"/>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3" name="任意多边形 54"/>
          <p:cNvSpPr/>
          <p:nvPr/>
        </p:nvSpPr>
        <p:spPr>
          <a:xfrm rot="5050286">
            <a:off x="7195280" y="406028"/>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92F2"/>
              </a:solidFill>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28757" y="229847"/>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rgbClr val="0F58C5"/>
                </a:solidFill>
              </a:rPr>
              <a:t>接口设计</a:t>
            </a:r>
          </a:p>
        </p:txBody>
      </p:sp>
      <p:sp>
        <p:nvSpPr>
          <p:cNvPr id="15" name="文本框 14"/>
          <p:cNvSpPr txBox="1"/>
          <p:nvPr/>
        </p:nvSpPr>
        <p:spPr>
          <a:xfrm>
            <a:off x="230421" y="721558"/>
            <a:ext cx="2394733" cy="400110"/>
          </a:xfrm>
          <a:prstGeom prst="rect">
            <a:avLst/>
          </a:prstGeom>
          <a:noFill/>
        </p:spPr>
        <p:txBody>
          <a:bodyPr wrap="squar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Interface Design</a:t>
            </a:r>
          </a:p>
        </p:txBody>
      </p:sp>
      <p:graphicFrame>
        <p:nvGraphicFramePr>
          <p:cNvPr id="19" name="表格 18">
            <a:extLst>
              <a:ext uri="{FF2B5EF4-FFF2-40B4-BE49-F238E27FC236}">
                <a16:creationId xmlns:a16="http://schemas.microsoft.com/office/drawing/2014/main" id="{923DD2AB-D3D9-4F83-902C-0486BBF37E33}"/>
              </a:ext>
            </a:extLst>
          </p:cNvPr>
          <p:cNvGraphicFramePr>
            <a:graphicFrameLocks noGrp="1"/>
          </p:cNvGraphicFramePr>
          <p:nvPr>
            <p:extLst>
              <p:ext uri="{D42A27DB-BD31-4B8C-83A1-F6EECF244321}">
                <p14:modId xmlns:p14="http://schemas.microsoft.com/office/powerpoint/2010/main" val="2085022492"/>
              </p:ext>
            </p:extLst>
          </p:nvPr>
        </p:nvGraphicFramePr>
        <p:xfrm>
          <a:off x="360946" y="2445169"/>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1254331153"/>
                    </a:ext>
                  </a:extLst>
                </a:gridCol>
                <a:gridCol w="1390650">
                  <a:extLst>
                    <a:ext uri="{9D8B030D-6E8A-4147-A177-3AD203B41FA5}">
                      <a16:colId xmlns:a16="http://schemas.microsoft.com/office/drawing/2014/main" val="1004144302"/>
                    </a:ext>
                  </a:extLst>
                </a:gridCol>
                <a:gridCol w="1390650">
                  <a:extLst>
                    <a:ext uri="{9D8B030D-6E8A-4147-A177-3AD203B41FA5}">
                      <a16:colId xmlns:a16="http://schemas.microsoft.com/office/drawing/2014/main" val="1210424619"/>
                    </a:ext>
                  </a:extLst>
                </a:gridCol>
                <a:gridCol w="1390650">
                  <a:extLst>
                    <a:ext uri="{9D8B030D-6E8A-4147-A177-3AD203B41FA5}">
                      <a16:colId xmlns:a16="http://schemas.microsoft.com/office/drawing/2014/main" val="4214070273"/>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获取个人信息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2273004"/>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297576940"/>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37345640"/>
                  </a:ext>
                </a:extLst>
              </a:tr>
              <a:tr h="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用户个人信息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50239172"/>
                  </a:ext>
                </a:extLst>
              </a:tr>
            </a:tbl>
          </a:graphicData>
        </a:graphic>
      </p:graphicFrame>
      <p:graphicFrame>
        <p:nvGraphicFramePr>
          <p:cNvPr id="22" name="表格 21">
            <a:extLst>
              <a:ext uri="{FF2B5EF4-FFF2-40B4-BE49-F238E27FC236}">
                <a16:creationId xmlns:a16="http://schemas.microsoft.com/office/drawing/2014/main" id="{DC3E8E1C-BF72-4B56-A1A2-26017A2F0A49}"/>
              </a:ext>
            </a:extLst>
          </p:cNvPr>
          <p:cNvGraphicFramePr>
            <a:graphicFrameLocks noGrp="1"/>
          </p:cNvGraphicFramePr>
          <p:nvPr>
            <p:extLst>
              <p:ext uri="{D42A27DB-BD31-4B8C-83A1-F6EECF244321}">
                <p14:modId xmlns:p14="http://schemas.microsoft.com/office/powerpoint/2010/main" val="1521484589"/>
              </p:ext>
            </p:extLst>
          </p:nvPr>
        </p:nvGraphicFramePr>
        <p:xfrm>
          <a:off x="360946" y="1068746"/>
          <a:ext cx="5562600" cy="126604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1154001618"/>
                    </a:ext>
                  </a:extLst>
                </a:gridCol>
                <a:gridCol w="1390650">
                  <a:extLst>
                    <a:ext uri="{9D8B030D-6E8A-4147-A177-3AD203B41FA5}">
                      <a16:colId xmlns:a16="http://schemas.microsoft.com/office/drawing/2014/main" val="776358616"/>
                    </a:ext>
                  </a:extLst>
                </a:gridCol>
                <a:gridCol w="1390650">
                  <a:extLst>
                    <a:ext uri="{9D8B030D-6E8A-4147-A177-3AD203B41FA5}">
                      <a16:colId xmlns:a16="http://schemas.microsoft.com/office/drawing/2014/main" val="1216262647"/>
                    </a:ext>
                  </a:extLst>
                </a:gridCol>
                <a:gridCol w="1390650">
                  <a:extLst>
                    <a:ext uri="{9D8B030D-6E8A-4147-A177-3AD203B41FA5}">
                      <a16:colId xmlns:a16="http://schemas.microsoft.com/office/drawing/2014/main" val="1059995897"/>
                    </a:ext>
                  </a:extLst>
                </a:gridCol>
              </a:tblGrid>
              <a:tr h="31651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000" kern="0">
                          <a:effectLst/>
                        </a:rPr>
                        <a:t>登录</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58940512"/>
                  </a:ext>
                </a:extLst>
              </a:tr>
              <a:tr h="31651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0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dirty="0">
                          <a:effectLst/>
                        </a:rPr>
                        <a:t>权限等级</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游客</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2302376175"/>
                  </a:ext>
                </a:extLst>
              </a:tr>
              <a:tr h="31651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000" kern="0">
                          <a:effectLst/>
                        </a:rPr>
                        <a:t>手机号、验证码 或 账户、密码 或 微信识别码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95425875"/>
                  </a:ext>
                </a:extLst>
              </a:tr>
              <a:tr h="31651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000" kern="0" dirty="0">
                          <a:effectLst/>
                        </a:rPr>
                        <a:t>登录凭证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96047592"/>
                  </a:ext>
                </a:extLst>
              </a:tr>
            </a:tbl>
          </a:graphicData>
        </a:graphic>
      </p:graphicFrame>
      <p:graphicFrame>
        <p:nvGraphicFramePr>
          <p:cNvPr id="23" name="表格 22">
            <a:extLst>
              <a:ext uri="{FF2B5EF4-FFF2-40B4-BE49-F238E27FC236}">
                <a16:creationId xmlns:a16="http://schemas.microsoft.com/office/drawing/2014/main" id="{279681A7-6A47-4269-A074-37100EED3160}"/>
              </a:ext>
            </a:extLst>
          </p:cNvPr>
          <p:cNvGraphicFramePr>
            <a:graphicFrameLocks noGrp="1"/>
          </p:cNvGraphicFramePr>
          <p:nvPr>
            <p:extLst>
              <p:ext uri="{D42A27DB-BD31-4B8C-83A1-F6EECF244321}">
                <p14:modId xmlns:p14="http://schemas.microsoft.com/office/powerpoint/2010/main" val="3789789725"/>
              </p:ext>
            </p:extLst>
          </p:nvPr>
        </p:nvGraphicFramePr>
        <p:xfrm>
          <a:off x="360946" y="3835711"/>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940617818"/>
                    </a:ext>
                  </a:extLst>
                </a:gridCol>
                <a:gridCol w="1390650">
                  <a:extLst>
                    <a:ext uri="{9D8B030D-6E8A-4147-A177-3AD203B41FA5}">
                      <a16:colId xmlns:a16="http://schemas.microsoft.com/office/drawing/2014/main" val="3270130332"/>
                    </a:ext>
                  </a:extLst>
                </a:gridCol>
                <a:gridCol w="1390650">
                  <a:extLst>
                    <a:ext uri="{9D8B030D-6E8A-4147-A177-3AD203B41FA5}">
                      <a16:colId xmlns:a16="http://schemas.microsoft.com/office/drawing/2014/main" val="2064027319"/>
                    </a:ext>
                  </a:extLst>
                </a:gridCol>
                <a:gridCol w="1390650">
                  <a:extLst>
                    <a:ext uri="{9D8B030D-6E8A-4147-A177-3AD203B41FA5}">
                      <a16:colId xmlns:a16="http://schemas.microsoft.com/office/drawing/2014/main" val="697778142"/>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修改个人信息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75492529"/>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4000480795"/>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用户个人信息</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4751604"/>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2248121"/>
                  </a:ext>
                </a:extLst>
              </a:tr>
            </a:tbl>
          </a:graphicData>
        </a:graphic>
      </p:graphicFrame>
      <p:graphicFrame>
        <p:nvGraphicFramePr>
          <p:cNvPr id="24" name="表格 23">
            <a:extLst>
              <a:ext uri="{FF2B5EF4-FFF2-40B4-BE49-F238E27FC236}">
                <a16:creationId xmlns:a16="http://schemas.microsoft.com/office/drawing/2014/main" id="{FE817C1C-9AEE-40C8-9C2B-9F8F015C5012}"/>
              </a:ext>
            </a:extLst>
          </p:cNvPr>
          <p:cNvGraphicFramePr>
            <a:graphicFrameLocks noGrp="1"/>
          </p:cNvGraphicFramePr>
          <p:nvPr>
            <p:extLst>
              <p:ext uri="{D42A27DB-BD31-4B8C-83A1-F6EECF244321}">
                <p14:modId xmlns:p14="http://schemas.microsoft.com/office/powerpoint/2010/main" val="2787202483"/>
              </p:ext>
            </p:extLst>
          </p:nvPr>
        </p:nvGraphicFramePr>
        <p:xfrm>
          <a:off x="360946" y="5229881"/>
          <a:ext cx="5562600" cy="1262992"/>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21288598"/>
                    </a:ext>
                  </a:extLst>
                </a:gridCol>
                <a:gridCol w="1390650">
                  <a:extLst>
                    <a:ext uri="{9D8B030D-6E8A-4147-A177-3AD203B41FA5}">
                      <a16:colId xmlns:a16="http://schemas.microsoft.com/office/drawing/2014/main" val="2340225182"/>
                    </a:ext>
                  </a:extLst>
                </a:gridCol>
                <a:gridCol w="1390650">
                  <a:extLst>
                    <a:ext uri="{9D8B030D-6E8A-4147-A177-3AD203B41FA5}">
                      <a16:colId xmlns:a16="http://schemas.microsoft.com/office/drawing/2014/main" val="581593665"/>
                    </a:ext>
                  </a:extLst>
                </a:gridCol>
                <a:gridCol w="1390650">
                  <a:extLst>
                    <a:ext uri="{9D8B030D-6E8A-4147-A177-3AD203B41FA5}">
                      <a16:colId xmlns:a16="http://schemas.microsoft.com/office/drawing/2014/main" val="2158973048"/>
                    </a:ext>
                  </a:extLst>
                </a:gridCol>
              </a:tblGrid>
              <a:tr h="315748">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000" kern="0">
                          <a:effectLst/>
                        </a:rPr>
                        <a:t>修改密码</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5871679"/>
                  </a:ext>
                </a:extLst>
              </a:tr>
              <a:tr h="315748">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0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777697496"/>
                  </a:ext>
                </a:extLst>
              </a:tr>
              <a:tr h="315748">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000" kern="0" dirty="0">
                          <a:effectLst/>
                        </a:rPr>
                        <a:t>原密码、新密码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64383291"/>
                  </a:ext>
                </a:extLst>
              </a:tr>
              <a:tr h="315748">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0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97968892"/>
                  </a:ext>
                </a:extLst>
              </a:tr>
            </a:tbl>
          </a:graphicData>
        </a:graphic>
      </p:graphicFrame>
      <p:graphicFrame>
        <p:nvGraphicFramePr>
          <p:cNvPr id="25" name="表格 24">
            <a:extLst>
              <a:ext uri="{FF2B5EF4-FFF2-40B4-BE49-F238E27FC236}">
                <a16:creationId xmlns:a16="http://schemas.microsoft.com/office/drawing/2014/main" id="{551A0C3C-3684-4DAA-A2B2-E58984E0F857}"/>
              </a:ext>
            </a:extLst>
          </p:cNvPr>
          <p:cNvGraphicFramePr>
            <a:graphicFrameLocks noGrp="1"/>
          </p:cNvGraphicFramePr>
          <p:nvPr>
            <p:extLst>
              <p:ext uri="{D42A27DB-BD31-4B8C-83A1-F6EECF244321}">
                <p14:modId xmlns:p14="http://schemas.microsoft.com/office/powerpoint/2010/main" val="1851721341"/>
              </p:ext>
            </p:extLst>
          </p:nvPr>
        </p:nvGraphicFramePr>
        <p:xfrm>
          <a:off x="6284492" y="1068746"/>
          <a:ext cx="5562600" cy="1280160"/>
        </p:xfrm>
        <a:graphic>
          <a:graphicData uri="http://schemas.openxmlformats.org/drawingml/2006/table">
            <a:tbl>
              <a:tblPr firstRow="1" firstCol="1" bandRow="1">
                <a:tableStyleId>{5C22544A-7EE6-4342-B048-85BDC9FD1C3A}</a:tableStyleId>
              </a:tblPr>
              <a:tblGrid>
                <a:gridCol w="1361182">
                  <a:extLst>
                    <a:ext uri="{9D8B030D-6E8A-4147-A177-3AD203B41FA5}">
                      <a16:colId xmlns:a16="http://schemas.microsoft.com/office/drawing/2014/main" val="653473228"/>
                    </a:ext>
                  </a:extLst>
                </a:gridCol>
                <a:gridCol w="1420118">
                  <a:extLst>
                    <a:ext uri="{9D8B030D-6E8A-4147-A177-3AD203B41FA5}">
                      <a16:colId xmlns:a16="http://schemas.microsoft.com/office/drawing/2014/main" val="2845014255"/>
                    </a:ext>
                  </a:extLst>
                </a:gridCol>
                <a:gridCol w="1390650">
                  <a:extLst>
                    <a:ext uri="{9D8B030D-6E8A-4147-A177-3AD203B41FA5}">
                      <a16:colId xmlns:a16="http://schemas.microsoft.com/office/drawing/2014/main" val="1596168202"/>
                    </a:ext>
                  </a:extLst>
                </a:gridCol>
                <a:gridCol w="1390650">
                  <a:extLst>
                    <a:ext uri="{9D8B030D-6E8A-4147-A177-3AD203B41FA5}">
                      <a16:colId xmlns:a16="http://schemas.microsoft.com/office/drawing/2014/main" val="2802229037"/>
                    </a:ext>
                  </a:extLst>
                </a:gridCol>
              </a:tblGrid>
              <a:tr h="316510">
                <a:tc>
                  <a:txBody>
                    <a:bodyPr/>
                    <a:lstStyle/>
                    <a:p>
                      <a:pPr algn="just"/>
                      <a:r>
                        <a:rPr lang="zh-CN" sz="1000" kern="0" dirty="0">
                          <a:effectLst/>
                        </a:rPr>
                        <a:t>接口名称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绑定微信</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15847502"/>
                  </a:ext>
                </a:extLst>
              </a:tr>
              <a:tr h="31651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896975469"/>
                  </a:ext>
                </a:extLst>
              </a:tr>
              <a:tr h="316510">
                <a:tc>
                  <a:txBody>
                    <a:bodyPr/>
                    <a:lstStyle/>
                    <a:p>
                      <a:pPr algn="just"/>
                      <a:r>
                        <a:rPr lang="zh-CN" sz="1000" kern="0" dirty="0">
                          <a:effectLst/>
                        </a:rPr>
                        <a:t>请求参数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微信个人识别码</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50452"/>
                  </a:ext>
                </a:extLst>
              </a:tr>
              <a:tr h="31651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79465311"/>
                  </a:ext>
                </a:extLst>
              </a:tr>
            </a:tbl>
          </a:graphicData>
        </a:graphic>
      </p:graphicFrame>
      <p:graphicFrame>
        <p:nvGraphicFramePr>
          <p:cNvPr id="26" name="表格 25">
            <a:extLst>
              <a:ext uri="{FF2B5EF4-FFF2-40B4-BE49-F238E27FC236}">
                <a16:creationId xmlns:a16="http://schemas.microsoft.com/office/drawing/2014/main" id="{D28E67F6-8578-4C8F-A05F-A82F6D749225}"/>
              </a:ext>
            </a:extLst>
          </p:cNvPr>
          <p:cNvGraphicFramePr>
            <a:graphicFrameLocks noGrp="1"/>
          </p:cNvGraphicFramePr>
          <p:nvPr>
            <p:extLst>
              <p:ext uri="{D42A27DB-BD31-4B8C-83A1-F6EECF244321}">
                <p14:modId xmlns:p14="http://schemas.microsoft.com/office/powerpoint/2010/main" val="2500096457"/>
              </p:ext>
            </p:extLst>
          </p:nvPr>
        </p:nvGraphicFramePr>
        <p:xfrm>
          <a:off x="6284492" y="2445169"/>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47639511"/>
                    </a:ext>
                  </a:extLst>
                </a:gridCol>
                <a:gridCol w="1390650">
                  <a:extLst>
                    <a:ext uri="{9D8B030D-6E8A-4147-A177-3AD203B41FA5}">
                      <a16:colId xmlns:a16="http://schemas.microsoft.com/office/drawing/2014/main" val="1517295759"/>
                    </a:ext>
                  </a:extLst>
                </a:gridCol>
                <a:gridCol w="1390650">
                  <a:extLst>
                    <a:ext uri="{9D8B030D-6E8A-4147-A177-3AD203B41FA5}">
                      <a16:colId xmlns:a16="http://schemas.microsoft.com/office/drawing/2014/main" val="3502128751"/>
                    </a:ext>
                  </a:extLst>
                </a:gridCol>
                <a:gridCol w="1390650">
                  <a:extLst>
                    <a:ext uri="{9D8B030D-6E8A-4147-A177-3AD203B41FA5}">
                      <a16:colId xmlns:a16="http://schemas.microsoft.com/office/drawing/2014/main" val="2739009835"/>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绑定手机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05714911"/>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3973636792"/>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手机号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08252600"/>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39814249"/>
                  </a:ext>
                </a:extLst>
              </a:tr>
            </a:tbl>
          </a:graphicData>
        </a:graphic>
      </p:graphicFrame>
      <p:graphicFrame>
        <p:nvGraphicFramePr>
          <p:cNvPr id="27" name="表格 26">
            <a:extLst>
              <a:ext uri="{FF2B5EF4-FFF2-40B4-BE49-F238E27FC236}">
                <a16:creationId xmlns:a16="http://schemas.microsoft.com/office/drawing/2014/main" id="{61B64DAB-540F-4C26-9B9D-A639D3C3C21D}"/>
              </a:ext>
            </a:extLst>
          </p:cNvPr>
          <p:cNvGraphicFramePr>
            <a:graphicFrameLocks noGrp="1"/>
          </p:cNvGraphicFramePr>
          <p:nvPr>
            <p:extLst>
              <p:ext uri="{D42A27DB-BD31-4B8C-83A1-F6EECF244321}">
                <p14:modId xmlns:p14="http://schemas.microsoft.com/office/powerpoint/2010/main" val="1357622081"/>
              </p:ext>
            </p:extLst>
          </p:nvPr>
        </p:nvGraphicFramePr>
        <p:xfrm>
          <a:off x="6284492" y="3835711"/>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502431131"/>
                    </a:ext>
                  </a:extLst>
                </a:gridCol>
                <a:gridCol w="1390650">
                  <a:extLst>
                    <a:ext uri="{9D8B030D-6E8A-4147-A177-3AD203B41FA5}">
                      <a16:colId xmlns:a16="http://schemas.microsoft.com/office/drawing/2014/main" val="611021064"/>
                    </a:ext>
                  </a:extLst>
                </a:gridCol>
                <a:gridCol w="1390650">
                  <a:extLst>
                    <a:ext uri="{9D8B030D-6E8A-4147-A177-3AD203B41FA5}">
                      <a16:colId xmlns:a16="http://schemas.microsoft.com/office/drawing/2014/main" val="1315948855"/>
                    </a:ext>
                  </a:extLst>
                </a:gridCol>
                <a:gridCol w="1390650">
                  <a:extLst>
                    <a:ext uri="{9D8B030D-6E8A-4147-A177-3AD203B41FA5}">
                      <a16:colId xmlns:a16="http://schemas.microsoft.com/office/drawing/2014/main" val="920841497"/>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查询关注列表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16514206"/>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2497704025"/>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26731248"/>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关注列表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7656727"/>
                  </a:ext>
                </a:extLst>
              </a:tr>
            </a:tbl>
          </a:graphicData>
        </a:graphic>
      </p:graphicFrame>
      <p:graphicFrame>
        <p:nvGraphicFramePr>
          <p:cNvPr id="28" name="表格 27">
            <a:extLst>
              <a:ext uri="{FF2B5EF4-FFF2-40B4-BE49-F238E27FC236}">
                <a16:creationId xmlns:a16="http://schemas.microsoft.com/office/drawing/2014/main" id="{23B7940A-6E9D-4BA8-B021-1047F5BB0B59}"/>
              </a:ext>
            </a:extLst>
          </p:cNvPr>
          <p:cNvGraphicFramePr>
            <a:graphicFrameLocks noGrp="1"/>
          </p:cNvGraphicFramePr>
          <p:nvPr>
            <p:extLst>
              <p:ext uri="{D42A27DB-BD31-4B8C-83A1-F6EECF244321}">
                <p14:modId xmlns:p14="http://schemas.microsoft.com/office/powerpoint/2010/main" val="2183939274"/>
              </p:ext>
            </p:extLst>
          </p:nvPr>
        </p:nvGraphicFramePr>
        <p:xfrm>
          <a:off x="6284492" y="5226253"/>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47838419"/>
                    </a:ext>
                  </a:extLst>
                </a:gridCol>
                <a:gridCol w="1390650">
                  <a:extLst>
                    <a:ext uri="{9D8B030D-6E8A-4147-A177-3AD203B41FA5}">
                      <a16:colId xmlns:a16="http://schemas.microsoft.com/office/drawing/2014/main" val="3433478634"/>
                    </a:ext>
                  </a:extLst>
                </a:gridCol>
                <a:gridCol w="1390650">
                  <a:extLst>
                    <a:ext uri="{9D8B030D-6E8A-4147-A177-3AD203B41FA5}">
                      <a16:colId xmlns:a16="http://schemas.microsoft.com/office/drawing/2014/main" val="3579791278"/>
                    </a:ext>
                  </a:extLst>
                </a:gridCol>
                <a:gridCol w="1390650">
                  <a:extLst>
                    <a:ext uri="{9D8B030D-6E8A-4147-A177-3AD203B41FA5}">
                      <a16:colId xmlns:a16="http://schemas.microsoft.com/office/drawing/2014/main" val="3166039861"/>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添加关注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81767079"/>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522924536"/>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关注用户的</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59814719"/>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248631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072BB-0396-4DA7-AF66-E5BAC1227CA5}"/>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07C06FB3-68BA-4E76-95A7-F72B9A7878C4}"/>
              </a:ext>
            </a:extLst>
          </p:cNvPr>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a:extLst>
              <a:ext uri="{FF2B5EF4-FFF2-40B4-BE49-F238E27FC236}">
                <a16:creationId xmlns:a16="http://schemas.microsoft.com/office/drawing/2014/main" id="{F676AAF1-4848-4D6F-A39A-384D86EC4B9B}"/>
              </a:ext>
            </a:extLst>
          </p:cNvPr>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a:extLst>
              <a:ext uri="{FF2B5EF4-FFF2-40B4-BE49-F238E27FC236}">
                <a16:creationId xmlns:a16="http://schemas.microsoft.com/office/drawing/2014/main" id="{83084AED-D784-4FEF-B057-F31EF3DB0BD8}"/>
              </a:ext>
            </a:extLst>
          </p:cNvPr>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a:extLst>
              <a:ext uri="{FF2B5EF4-FFF2-40B4-BE49-F238E27FC236}">
                <a16:creationId xmlns:a16="http://schemas.microsoft.com/office/drawing/2014/main" id="{29F25EE0-C910-4458-BED9-08C96FB59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a:extLst>
              <a:ext uri="{FF2B5EF4-FFF2-40B4-BE49-F238E27FC236}">
                <a16:creationId xmlns:a16="http://schemas.microsoft.com/office/drawing/2014/main" id="{88050F56-07E1-471A-A119-2A4E2ED91AD7}"/>
              </a:ext>
            </a:extLst>
          </p:cNvPr>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A7D0B326-31A5-4512-A2F6-B3ACABFE8D93}"/>
              </a:ext>
            </a:extLst>
          </p:cNvPr>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FAF59B83-003B-4950-B425-BCD81DDA61A7}"/>
              </a:ext>
            </a:extLst>
          </p:cNvPr>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6B313644-0126-4D4F-B17F-CB2DDF6FC2C7}"/>
              </a:ext>
            </a:extLst>
          </p:cNvPr>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42D10042-0606-4E38-9EFE-5C8826EB27E2}"/>
              </a:ext>
            </a:extLst>
          </p:cNvPr>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文本框 12">
            <a:extLst>
              <a:ext uri="{FF2B5EF4-FFF2-40B4-BE49-F238E27FC236}">
                <a16:creationId xmlns:a16="http://schemas.microsoft.com/office/drawing/2014/main" id="{41B4016F-25C6-4859-B3D4-FA8EBC021F3E}"/>
              </a:ext>
            </a:extLst>
          </p:cNvPr>
          <p:cNvSpPr txBox="1">
            <a:spLocks noChangeArrowheads="1"/>
          </p:cNvSpPr>
          <p:nvPr/>
        </p:nvSpPr>
        <p:spPr bwMode="auto">
          <a:xfrm>
            <a:off x="328757" y="229847"/>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rgbClr val="0F58C5"/>
                </a:solidFill>
              </a:rPr>
              <a:t>接口设计</a:t>
            </a:r>
          </a:p>
        </p:txBody>
      </p:sp>
      <p:sp>
        <p:nvSpPr>
          <p:cNvPr id="14" name="文本框 13">
            <a:extLst>
              <a:ext uri="{FF2B5EF4-FFF2-40B4-BE49-F238E27FC236}">
                <a16:creationId xmlns:a16="http://schemas.microsoft.com/office/drawing/2014/main" id="{22B2028C-4C28-4BA7-874C-BF353F4DDFC0}"/>
              </a:ext>
            </a:extLst>
          </p:cNvPr>
          <p:cNvSpPr txBox="1"/>
          <p:nvPr/>
        </p:nvSpPr>
        <p:spPr>
          <a:xfrm>
            <a:off x="230421" y="721558"/>
            <a:ext cx="2394733" cy="400110"/>
          </a:xfrm>
          <a:prstGeom prst="rect">
            <a:avLst/>
          </a:prstGeom>
          <a:noFill/>
        </p:spPr>
        <p:txBody>
          <a:bodyPr wrap="squar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Interface Design</a:t>
            </a:r>
          </a:p>
        </p:txBody>
      </p:sp>
      <p:graphicFrame>
        <p:nvGraphicFramePr>
          <p:cNvPr id="23" name="内容占位符 22">
            <a:extLst>
              <a:ext uri="{FF2B5EF4-FFF2-40B4-BE49-F238E27FC236}">
                <a16:creationId xmlns:a16="http://schemas.microsoft.com/office/drawing/2014/main" id="{C996DFAF-5CC4-4F4E-A78C-CBA65CC16F1D}"/>
              </a:ext>
            </a:extLst>
          </p:cNvPr>
          <p:cNvGraphicFramePr>
            <a:graphicFrameLocks noGrp="1"/>
          </p:cNvGraphicFramePr>
          <p:nvPr>
            <p:ph idx="1"/>
            <p:extLst>
              <p:ext uri="{D42A27DB-BD31-4B8C-83A1-F6EECF244321}">
                <p14:modId xmlns:p14="http://schemas.microsoft.com/office/powerpoint/2010/main" val="4009979354"/>
              </p:ext>
            </p:extLst>
          </p:nvPr>
        </p:nvGraphicFramePr>
        <p:xfrm>
          <a:off x="360946" y="1069197"/>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834033736"/>
                    </a:ext>
                  </a:extLst>
                </a:gridCol>
                <a:gridCol w="1390650">
                  <a:extLst>
                    <a:ext uri="{9D8B030D-6E8A-4147-A177-3AD203B41FA5}">
                      <a16:colId xmlns:a16="http://schemas.microsoft.com/office/drawing/2014/main" val="1801889849"/>
                    </a:ext>
                  </a:extLst>
                </a:gridCol>
                <a:gridCol w="1390650">
                  <a:extLst>
                    <a:ext uri="{9D8B030D-6E8A-4147-A177-3AD203B41FA5}">
                      <a16:colId xmlns:a16="http://schemas.microsoft.com/office/drawing/2014/main" val="181322681"/>
                    </a:ext>
                  </a:extLst>
                </a:gridCol>
                <a:gridCol w="1390650">
                  <a:extLst>
                    <a:ext uri="{9D8B030D-6E8A-4147-A177-3AD203B41FA5}">
                      <a16:colId xmlns:a16="http://schemas.microsoft.com/office/drawing/2014/main" val="1987182972"/>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删除关注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59729457"/>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delete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404651636"/>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取消关注用户的</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3749611"/>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314198"/>
                  </a:ext>
                </a:extLst>
              </a:tr>
            </a:tbl>
          </a:graphicData>
        </a:graphic>
      </p:graphicFrame>
      <p:graphicFrame>
        <p:nvGraphicFramePr>
          <p:cNvPr id="24" name="表格 23">
            <a:extLst>
              <a:ext uri="{FF2B5EF4-FFF2-40B4-BE49-F238E27FC236}">
                <a16:creationId xmlns:a16="http://schemas.microsoft.com/office/drawing/2014/main" id="{B500ED01-564B-41FD-8E2C-46363BB8E48C}"/>
              </a:ext>
            </a:extLst>
          </p:cNvPr>
          <p:cNvGraphicFramePr>
            <a:graphicFrameLocks noGrp="1"/>
          </p:cNvGraphicFramePr>
          <p:nvPr>
            <p:extLst>
              <p:ext uri="{D42A27DB-BD31-4B8C-83A1-F6EECF244321}">
                <p14:modId xmlns:p14="http://schemas.microsoft.com/office/powerpoint/2010/main" val="3527847209"/>
              </p:ext>
            </p:extLst>
          </p:nvPr>
        </p:nvGraphicFramePr>
        <p:xfrm>
          <a:off x="360946" y="2445169"/>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4076158375"/>
                    </a:ext>
                  </a:extLst>
                </a:gridCol>
                <a:gridCol w="1390650">
                  <a:extLst>
                    <a:ext uri="{9D8B030D-6E8A-4147-A177-3AD203B41FA5}">
                      <a16:colId xmlns:a16="http://schemas.microsoft.com/office/drawing/2014/main" val="2649029578"/>
                    </a:ext>
                  </a:extLst>
                </a:gridCol>
                <a:gridCol w="1390650">
                  <a:extLst>
                    <a:ext uri="{9D8B030D-6E8A-4147-A177-3AD203B41FA5}">
                      <a16:colId xmlns:a16="http://schemas.microsoft.com/office/drawing/2014/main" val="3099205355"/>
                    </a:ext>
                  </a:extLst>
                </a:gridCol>
                <a:gridCol w="1390650">
                  <a:extLst>
                    <a:ext uri="{9D8B030D-6E8A-4147-A177-3AD203B41FA5}">
                      <a16:colId xmlns:a16="http://schemas.microsoft.com/office/drawing/2014/main" val="65188416"/>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发送私信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3187082"/>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496479701"/>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接受者</a:t>
                      </a:r>
                      <a:r>
                        <a:rPr lang="en-US" sz="1100" kern="0">
                          <a:effectLst/>
                        </a:rPr>
                        <a:t>id</a:t>
                      </a:r>
                      <a:r>
                        <a:rPr lang="zh-CN" sz="1100" kern="0">
                          <a:effectLst/>
                        </a:rPr>
                        <a:t>、私信内容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5506698"/>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发送的私信的信息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64311973"/>
                  </a:ext>
                </a:extLst>
              </a:tr>
            </a:tbl>
          </a:graphicData>
        </a:graphic>
      </p:graphicFrame>
      <p:graphicFrame>
        <p:nvGraphicFramePr>
          <p:cNvPr id="27" name="表格 26">
            <a:extLst>
              <a:ext uri="{FF2B5EF4-FFF2-40B4-BE49-F238E27FC236}">
                <a16:creationId xmlns:a16="http://schemas.microsoft.com/office/drawing/2014/main" id="{E1A4FC2D-B226-482B-AD0D-F318CC70CAC3}"/>
              </a:ext>
            </a:extLst>
          </p:cNvPr>
          <p:cNvGraphicFramePr>
            <a:graphicFrameLocks noGrp="1"/>
          </p:cNvGraphicFramePr>
          <p:nvPr>
            <p:extLst>
              <p:ext uri="{D42A27DB-BD31-4B8C-83A1-F6EECF244321}">
                <p14:modId xmlns:p14="http://schemas.microsoft.com/office/powerpoint/2010/main" val="2061920314"/>
              </p:ext>
            </p:extLst>
          </p:nvPr>
        </p:nvGraphicFramePr>
        <p:xfrm>
          <a:off x="360946" y="3838921"/>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294888367"/>
                    </a:ext>
                  </a:extLst>
                </a:gridCol>
                <a:gridCol w="1390650">
                  <a:extLst>
                    <a:ext uri="{9D8B030D-6E8A-4147-A177-3AD203B41FA5}">
                      <a16:colId xmlns:a16="http://schemas.microsoft.com/office/drawing/2014/main" val="1539663246"/>
                    </a:ext>
                  </a:extLst>
                </a:gridCol>
                <a:gridCol w="1390650">
                  <a:extLst>
                    <a:ext uri="{9D8B030D-6E8A-4147-A177-3AD203B41FA5}">
                      <a16:colId xmlns:a16="http://schemas.microsoft.com/office/drawing/2014/main" val="4270292438"/>
                    </a:ext>
                  </a:extLst>
                </a:gridCol>
                <a:gridCol w="1390650">
                  <a:extLst>
                    <a:ext uri="{9D8B030D-6E8A-4147-A177-3AD203B41FA5}">
                      <a16:colId xmlns:a16="http://schemas.microsoft.com/office/drawing/2014/main" val="2895265494"/>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查询私信</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66254496"/>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351027839"/>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61747202"/>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私信列表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05023800"/>
                  </a:ext>
                </a:extLst>
              </a:tr>
            </a:tbl>
          </a:graphicData>
        </a:graphic>
      </p:graphicFrame>
      <p:graphicFrame>
        <p:nvGraphicFramePr>
          <p:cNvPr id="28" name="表格 27">
            <a:extLst>
              <a:ext uri="{FF2B5EF4-FFF2-40B4-BE49-F238E27FC236}">
                <a16:creationId xmlns:a16="http://schemas.microsoft.com/office/drawing/2014/main" id="{D0249AEC-9A34-4A50-82CB-5DA5C2EC0D0E}"/>
              </a:ext>
            </a:extLst>
          </p:cNvPr>
          <p:cNvGraphicFramePr>
            <a:graphicFrameLocks noGrp="1"/>
          </p:cNvGraphicFramePr>
          <p:nvPr>
            <p:extLst>
              <p:ext uri="{D42A27DB-BD31-4B8C-83A1-F6EECF244321}">
                <p14:modId xmlns:p14="http://schemas.microsoft.com/office/powerpoint/2010/main" val="106952917"/>
              </p:ext>
            </p:extLst>
          </p:nvPr>
        </p:nvGraphicFramePr>
        <p:xfrm>
          <a:off x="360946" y="5222270"/>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849199450"/>
                    </a:ext>
                  </a:extLst>
                </a:gridCol>
                <a:gridCol w="1390650">
                  <a:extLst>
                    <a:ext uri="{9D8B030D-6E8A-4147-A177-3AD203B41FA5}">
                      <a16:colId xmlns:a16="http://schemas.microsoft.com/office/drawing/2014/main" val="389072614"/>
                    </a:ext>
                  </a:extLst>
                </a:gridCol>
                <a:gridCol w="1390650">
                  <a:extLst>
                    <a:ext uri="{9D8B030D-6E8A-4147-A177-3AD203B41FA5}">
                      <a16:colId xmlns:a16="http://schemas.microsoft.com/office/drawing/2014/main" val="95050265"/>
                    </a:ext>
                  </a:extLst>
                </a:gridCol>
                <a:gridCol w="1390650">
                  <a:extLst>
                    <a:ext uri="{9D8B030D-6E8A-4147-A177-3AD203B41FA5}">
                      <a16:colId xmlns:a16="http://schemas.microsoft.com/office/drawing/2014/main" val="42573688"/>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查询收藏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04161007"/>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689410291"/>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198633"/>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收藏列表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15845264"/>
                  </a:ext>
                </a:extLst>
              </a:tr>
            </a:tbl>
          </a:graphicData>
        </a:graphic>
      </p:graphicFrame>
      <p:graphicFrame>
        <p:nvGraphicFramePr>
          <p:cNvPr id="29" name="表格 28">
            <a:extLst>
              <a:ext uri="{FF2B5EF4-FFF2-40B4-BE49-F238E27FC236}">
                <a16:creationId xmlns:a16="http://schemas.microsoft.com/office/drawing/2014/main" id="{013BBBD3-6E16-460A-A1BD-E6D9077BCA82}"/>
              </a:ext>
            </a:extLst>
          </p:cNvPr>
          <p:cNvGraphicFramePr>
            <a:graphicFrameLocks noGrp="1"/>
          </p:cNvGraphicFramePr>
          <p:nvPr>
            <p:extLst>
              <p:ext uri="{D42A27DB-BD31-4B8C-83A1-F6EECF244321}">
                <p14:modId xmlns:p14="http://schemas.microsoft.com/office/powerpoint/2010/main" val="3667209424"/>
              </p:ext>
            </p:extLst>
          </p:nvPr>
        </p:nvGraphicFramePr>
        <p:xfrm>
          <a:off x="6284492" y="1069197"/>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790126780"/>
                    </a:ext>
                  </a:extLst>
                </a:gridCol>
                <a:gridCol w="1390650">
                  <a:extLst>
                    <a:ext uri="{9D8B030D-6E8A-4147-A177-3AD203B41FA5}">
                      <a16:colId xmlns:a16="http://schemas.microsoft.com/office/drawing/2014/main" val="3167760468"/>
                    </a:ext>
                  </a:extLst>
                </a:gridCol>
                <a:gridCol w="1390650">
                  <a:extLst>
                    <a:ext uri="{9D8B030D-6E8A-4147-A177-3AD203B41FA5}">
                      <a16:colId xmlns:a16="http://schemas.microsoft.com/office/drawing/2014/main" val="3811641110"/>
                    </a:ext>
                  </a:extLst>
                </a:gridCol>
                <a:gridCol w="1390650">
                  <a:extLst>
                    <a:ext uri="{9D8B030D-6E8A-4147-A177-3AD203B41FA5}">
                      <a16:colId xmlns:a16="http://schemas.microsoft.com/office/drawing/2014/main" val="1494246216"/>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封禁用户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85737000"/>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管理员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016491271"/>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封禁用户的</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39736052"/>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77520534"/>
                  </a:ext>
                </a:extLst>
              </a:tr>
            </a:tbl>
          </a:graphicData>
        </a:graphic>
      </p:graphicFrame>
      <p:graphicFrame>
        <p:nvGraphicFramePr>
          <p:cNvPr id="30" name="表格 29">
            <a:extLst>
              <a:ext uri="{FF2B5EF4-FFF2-40B4-BE49-F238E27FC236}">
                <a16:creationId xmlns:a16="http://schemas.microsoft.com/office/drawing/2014/main" id="{FFCEADC3-289C-47D4-9042-7CFEE4C90624}"/>
              </a:ext>
            </a:extLst>
          </p:cNvPr>
          <p:cNvGraphicFramePr>
            <a:graphicFrameLocks noGrp="1"/>
          </p:cNvGraphicFramePr>
          <p:nvPr>
            <p:extLst>
              <p:ext uri="{D42A27DB-BD31-4B8C-83A1-F6EECF244321}">
                <p14:modId xmlns:p14="http://schemas.microsoft.com/office/powerpoint/2010/main" val="2781384390"/>
              </p:ext>
            </p:extLst>
          </p:nvPr>
        </p:nvGraphicFramePr>
        <p:xfrm>
          <a:off x="6284492" y="2445169"/>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479963821"/>
                    </a:ext>
                  </a:extLst>
                </a:gridCol>
                <a:gridCol w="1390650">
                  <a:extLst>
                    <a:ext uri="{9D8B030D-6E8A-4147-A177-3AD203B41FA5}">
                      <a16:colId xmlns:a16="http://schemas.microsoft.com/office/drawing/2014/main" val="1273848394"/>
                    </a:ext>
                  </a:extLst>
                </a:gridCol>
                <a:gridCol w="1390650">
                  <a:extLst>
                    <a:ext uri="{9D8B030D-6E8A-4147-A177-3AD203B41FA5}">
                      <a16:colId xmlns:a16="http://schemas.microsoft.com/office/drawing/2014/main" val="334384275"/>
                    </a:ext>
                  </a:extLst>
                </a:gridCol>
                <a:gridCol w="1390650">
                  <a:extLst>
                    <a:ext uri="{9D8B030D-6E8A-4147-A177-3AD203B41FA5}">
                      <a16:colId xmlns:a16="http://schemas.microsoft.com/office/drawing/2014/main" val="2856018408"/>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解封用户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01457548"/>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管理员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705149657"/>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解封用户的</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70919199"/>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51119613"/>
                  </a:ext>
                </a:extLst>
              </a:tr>
            </a:tbl>
          </a:graphicData>
        </a:graphic>
      </p:graphicFrame>
      <p:graphicFrame>
        <p:nvGraphicFramePr>
          <p:cNvPr id="31" name="表格 30">
            <a:extLst>
              <a:ext uri="{FF2B5EF4-FFF2-40B4-BE49-F238E27FC236}">
                <a16:creationId xmlns:a16="http://schemas.microsoft.com/office/drawing/2014/main" id="{F82F7DC0-191A-45CA-98C9-09677C24DFE1}"/>
              </a:ext>
            </a:extLst>
          </p:cNvPr>
          <p:cNvGraphicFramePr>
            <a:graphicFrameLocks noGrp="1"/>
          </p:cNvGraphicFramePr>
          <p:nvPr>
            <p:extLst>
              <p:ext uri="{D42A27DB-BD31-4B8C-83A1-F6EECF244321}">
                <p14:modId xmlns:p14="http://schemas.microsoft.com/office/powerpoint/2010/main" val="831553106"/>
              </p:ext>
            </p:extLst>
          </p:nvPr>
        </p:nvGraphicFramePr>
        <p:xfrm>
          <a:off x="6284492" y="3838921"/>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640918576"/>
                    </a:ext>
                  </a:extLst>
                </a:gridCol>
                <a:gridCol w="1390650">
                  <a:extLst>
                    <a:ext uri="{9D8B030D-6E8A-4147-A177-3AD203B41FA5}">
                      <a16:colId xmlns:a16="http://schemas.microsoft.com/office/drawing/2014/main" val="2085973533"/>
                    </a:ext>
                  </a:extLst>
                </a:gridCol>
                <a:gridCol w="1390650">
                  <a:extLst>
                    <a:ext uri="{9D8B030D-6E8A-4147-A177-3AD203B41FA5}">
                      <a16:colId xmlns:a16="http://schemas.microsoft.com/office/drawing/2014/main" val="4142491351"/>
                    </a:ext>
                  </a:extLst>
                </a:gridCol>
                <a:gridCol w="1390650">
                  <a:extLst>
                    <a:ext uri="{9D8B030D-6E8A-4147-A177-3AD203B41FA5}">
                      <a16:colId xmlns:a16="http://schemas.microsoft.com/office/drawing/2014/main" val="2738100937"/>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发送通知</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766502764"/>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管理员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3732021653"/>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通知标题、通知内容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87778393"/>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通知信息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79470511"/>
                  </a:ext>
                </a:extLst>
              </a:tr>
            </a:tbl>
          </a:graphicData>
        </a:graphic>
      </p:graphicFrame>
      <p:graphicFrame>
        <p:nvGraphicFramePr>
          <p:cNvPr id="32" name="表格 31">
            <a:extLst>
              <a:ext uri="{FF2B5EF4-FFF2-40B4-BE49-F238E27FC236}">
                <a16:creationId xmlns:a16="http://schemas.microsoft.com/office/drawing/2014/main" id="{823E068A-D2C5-48BB-B528-2359E8133529}"/>
              </a:ext>
            </a:extLst>
          </p:cNvPr>
          <p:cNvGraphicFramePr>
            <a:graphicFrameLocks noGrp="1"/>
          </p:cNvGraphicFramePr>
          <p:nvPr>
            <p:extLst>
              <p:ext uri="{D42A27DB-BD31-4B8C-83A1-F6EECF244321}">
                <p14:modId xmlns:p14="http://schemas.microsoft.com/office/powerpoint/2010/main" val="3166172024"/>
              </p:ext>
            </p:extLst>
          </p:nvPr>
        </p:nvGraphicFramePr>
        <p:xfrm>
          <a:off x="6284492" y="5222270"/>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434796040"/>
                    </a:ext>
                  </a:extLst>
                </a:gridCol>
                <a:gridCol w="1390650">
                  <a:extLst>
                    <a:ext uri="{9D8B030D-6E8A-4147-A177-3AD203B41FA5}">
                      <a16:colId xmlns:a16="http://schemas.microsoft.com/office/drawing/2014/main" val="816789999"/>
                    </a:ext>
                  </a:extLst>
                </a:gridCol>
                <a:gridCol w="1390650">
                  <a:extLst>
                    <a:ext uri="{9D8B030D-6E8A-4147-A177-3AD203B41FA5}">
                      <a16:colId xmlns:a16="http://schemas.microsoft.com/office/drawing/2014/main" val="898199549"/>
                    </a:ext>
                  </a:extLst>
                </a:gridCol>
                <a:gridCol w="1390650">
                  <a:extLst>
                    <a:ext uri="{9D8B030D-6E8A-4147-A177-3AD203B41FA5}">
                      <a16:colId xmlns:a16="http://schemas.microsoft.com/office/drawing/2014/main" val="2438845640"/>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发布帖子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31783940"/>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3525834637"/>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帖子文字内容，图片内容、美观、价格、质量的评分，类别</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21494314"/>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发布的帖子信息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70805495"/>
                  </a:ext>
                </a:extLst>
              </a:tr>
            </a:tbl>
          </a:graphicData>
        </a:graphic>
      </p:graphicFrame>
    </p:spTree>
    <p:extLst>
      <p:ext uri="{BB962C8B-B14F-4D97-AF65-F5344CB8AC3E}">
        <p14:creationId xmlns:p14="http://schemas.microsoft.com/office/powerpoint/2010/main" val="135389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1072BB-0396-4DA7-AF66-E5BAC1227CA5}"/>
              </a:ext>
            </a:extLst>
          </p:cNvPr>
          <p:cNvSpPr>
            <a:spLocks noGrp="1"/>
          </p:cNvSpPr>
          <p:nvPr>
            <p:ph type="title"/>
          </p:nvPr>
        </p:nvSpPr>
        <p:spPr/>
        <p:txBody>
          <a:bodyPr/>
          <a:lstStyle/>
          <a:p>
            <a:endParaRPr lang="zh-CN" altLang="en-US"/>
          </a:p>
        </p:txBody>
      </p:sp>
      <p:sp>
        <p:nvSpPr>
          <p:cNvPr id="4" name="矩形 3">
            <a:extLst>
              <a:ext uri="{FF2B5EF4-FFF2-40B4-BE49-F238E27FC236}">
                <a16:creationId xmlns:a16="http://schemas.microsoft.com/office/drawing/2014/main" id="{07C06FB3-68BA-4E76-95A7-F72B9A7878C4}"/>
              </a:ext>
            </a:extLst>
          </p:cNvPr>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a:extLst>
              <a:ext uri="{FF2B5EF4-FFF2-40B4-BE49-F238E27FC236}">
                <a16:creationId xmlns:a16="http://schemas.microsoft.com/office/drawing/2014/main" id="{F676AAF1-4848-4D6F-A39A-384D86EC4B9B}"/>
              </a:ext>
            </a:extLst>
          </p:cNvPr>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a:extLst>
              <a:ext uri="{FF2B5EF4-FFF2-40B4-BE49-F238E27FC236}">
                <a16:creationId xmlns:a16="http://schemas.microsoft.com/office/drawing/2014/main" id="{83084AED-D784-4FEF-B057-F31EF3DB0BD8}"/>
              </a:ext>
            </a:extLst>
          </p:cNvPr>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a:extLst>
              <a:ext uri="{FF2B5EF4-FFF2-40B4-BE49-F238E27FC236}">
                <a16:creationId xmlns:a16="http://schemas.microsoft.com/office/drawing/2014/main" id="{29F25EE0-C910-4458-BED9-08C96FB59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a:extLst>
              <a:ext uri="{FF2B5EF4-FFF2-40B4-BE49-F238E27FC236}">
                <a16:creationId xmlns:a16="http://schemas.microsoft.com/office/drawing/2014/main" id="{88050F56-07E1-471A-A119-2A4E2ED91AD7}"/>
              </a:ext>
            </a:extLst>
          </p:cNvPr>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A7D0B326-31A5-4512-A2F6-B3ACABFE8D93}"/>
              </a:ext>
            </a:extLst>
          </p:cNvPr>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FAF59B83-003B-4950-B425-BCD81DDA61A7}"/>
              </a:ext>
            </a:extLst>
          </p:cNvPr>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6B313644-0126-4D4F-B17F-CB2DDF6FC2C7}"/>
              </a:ext>
            </a:extLst>
          </p:cNvPr>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42D10042-0606-4E38-9EFE-5C8826EB27E2}"/>
              </a:ext>
            </a:extLst>
          </p:cNvPr>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3" name="文本框 12">
            <a:extLst>
              <a:ext uri="{FF2B5EF4-FFF2-40B4-BE49-F238E27FC236}">
                <a16:creationId xmlns:a16="http://schemas.microsoft.com/office/drawing/2014/main" id="{41B4016F-25C6-4859-B3D4-FA8EBC021F3E}"/>
              </a:ext>
            </a:extLst>
          </p:cNvPr>
          <p:cNvSpPr txBox="1">
            <a:spLocks noChangeArrowheads="1"/>
          </p:cNvSpPr>
          <p:nvPr/>
        </p:nvSpPr>
        <p:spPr bwMode="auto">
          <a:xfrm>
            <a:off x="328757" y="229847"/>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rgbClr val="0F58C5"/>
                </a:solidFill>
              </a:rPr>
              <a:t>接口设计</a:t>
            </a:r>
          </a:p>
        </p:txBody>
      </p:sp>
      <p:sp>
        <p:nvSpPr>
          <p:cNvPr id="14" name="文本框 13">
            <a:extLst>
              <a:ext uri="{FF2B5EF4-FFF2-40B4-BE49-F238E27FC236}">
                <a16:creationId xmlns:a16="http://schemas.microsoft.com/office/drawing/2014/main" id="{22B2028C-4C28-4BA7-874C-BF353F4DDFC0}"/>
              </a:ext>
            </a:extLst>
          </p:cNvPr>
          <p:cNvSpPr txBox="1"/>
          <p:nvPr/>
        </p:nvSpPr>
        <p:spPr>
          <a:xfrm>
            <a:off x="230421" y="721558"/>
            <a:ext cx="2394733" cy="400110"/>
          </a:xfrm>
          <a:prstGeom prst="rect">
            <a:avLst/>
          </a:prstGeom>
          <a:noFill/>
        </p:spPr>
        <p:txBody>
          <a:bodyPr wrap="squar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Interface Design</a:t>
            </a:r>
          </a:p>
        </p:txBody>
      </p:sp>
      <p:graphicFrame>
        <p:nvGraphicFramePr>
          <p:cNvPr id="16" name="表格 15">
            <a:extLst>
              <a:ext uri="{FF2B5EF4-FFF2-40B4-BE49-F238E27FC236}">
                <a16:creationId xmlns:a16="http://schemas.microsoft.com/office/drawing/2014/main" id="{F5CC69ED-81E8-45E0-B537-388CBBDCFA44}"/>
              </a:ext>
            </a:extLst>
          </p:cNvPr>
          <p:cNvGraphicFramePr>
            <a:graphicFrameLocks noGrp="1"/>
          </p:cNvGraphicFramePr>
          <p:nvPr>
            <p:extLst>
              <p:ext uri="{D42A27DB-BD31-4B8C-83A1-F6EECF244321}">
                <p14:modId xmlns:p14="http://schemas.microsoft.com/office/powerpoint/2010/main" val="1888889807"/>
              </p:ext>
            </p:extLst>
          </p:nvPr>
        </p:nvGraphicFramePr>
        <p:xfrm>
          <a:off x="361220" y="1069197"/>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284926500"/>
                    </a:ext>
                  </a:extLst>
                </a:gridCol>
                <a:gridCol w="1390650">
                  <a:extLst>
                    <a:ext uri="{9D8B030D-6E8A-4147-A177-3AD203B41FA5}">
                      <a16:colId xmlns:a16="http://schemas.microsoft.com/office/drawing/2014/main" val="904428316"/>
                    </a:ext>
                  </a:extLst>
                </a:gridCol>
                <a:gridCol w="1390650">
                  <a:extLst>
                    <a:ext uri="{9D8B030D-6E8A-4147-A177-3AD203B41FA5}">
                      <a16:colId xmlns:a16="http://schemas.microsoft.com/office/drawing/2014/main" val="3200067604"/>
                    </a:ext>
                  </a:extLst>
                </a:gridCol>
                <a:gridCol w="1390650">
                  <a:extLst>
                    <a:ext uri="{9D8B030D-6E8A-4147-A177-3AD203B41FA5}">
                      <a16:colId xmlns:a16="http://schemas.microsoft.com/office/drawing/2014/main" val="3385020383"/>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删除帖子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00994645"/>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delete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004069895"/>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帖子</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78107751"/>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19804849"/>
                  </a:ext>
                </a:extLst>
              </a:tr>
            </a:tbl>
          </a:graphicData>
        </a:graphic>
      </p:graphicFrame>
      <p:graphicFrame>
        <p:nvGraphicFramePr>
          <p:cNvPr id="17" name="表格 16">
            <a:extLst>
              <a:ext uri="{FF2B5EF4-FFF2-40B4-BE49-F238E27FC236}">
                <a16:creationId xmlns:a16="http://schemas.microsoft.com/office/drawing/2014/main" id="{E825C116-E4E9-4092-8D1E-7361B3AC373C}"/>
              </a:ext>
            </a:extLst>
          </p:cNvPr>
          <p:cNvGraphicFramePr>
            <a:graphicFrameLocks noGrp="1"/>
          </p:cNvGraphicFramePr>
          <p:nvPr>
            <p:extLst>
              <p:ext uri="{D42A27DB-BD31-4B8C-83A1-F6EECF244321}">
                <p14:modId xmlns:p14="http://schemas.microsoft.com/office/powerpoint/2010/main" val="385060885"/>
              </p:ext>
            </p:extLst>
          </p:nvPr>
        </p:nvGraphicFramePr>
        <p:xfrm>
          <a:off x="360946" y="2445169"/>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410471082"/>
                    </a:ext>
                  </a:extLst>
                </a:gridCol>
                <a:gridCol w="1390650">
                  <a:extLst>
                    <a:ext uri="{9D8B030D-6E8A-4147-A177-3AD203B41FA5}">
                      <a16:colId xmlns:a16="http://schemas.microsoft.com/office/drawing/2014/main" val="3099077908"/>
                    </a:ext>
                  </a:extLst>
                </a:gridCol>
                <a:gridCol w="1390650">
                  <a:extLst>
                    <a:ext uri="{9D8B030D-6E8A-4147-A177-3AD203B41FA5}">
                      <a16:colId xmlns:a16="http://schemas.microsoft.com/office/drawing/2014/main" val="1081202482"/>
                    </a:ext>
                  </a:extLst>
                </a:gridCol>
                <a:gridCol w="1390650">
                  <a:extLst>
                    <a:ext uri="{9D8B030D-6E8A-4147-A177-3AD203B41FA5}">
                      <a16:colId xmlns:a16="http://schemas.microsoft.com/office/drawing/2014/main" val="4157100700"/>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获取帖子列表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075394882"/>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游客</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2235383663"/>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23276969"/>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帖子列表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14413878"/>
                  </a:ext>
                </a:extLst>
              </a:tr>
            </a:tbl>
          </a:graphicData>
        </a:graphic>
      </p:graphicFrame>
      <p:graphicFrame>
        <p:nvGraphicFramePr>
          <p:cNvPr id="18" name="表格 17">
            <a:extLst>
              <a:ext uri="{FF2B5EF4-FFF2-40B4-BE49-F238E27FC236}">
                <a16:creationId xmlns:a16="http://schemas.microsoft.com/office/drawing/2014/main" id="{5CCC196E-2CAC-41D6-9A1B-7928798CA4F3}"/>
              </a:ext>
            </a:extLst>
          </p:cNvPr>
          <p:cNvGraphicFramePr>
            <a:graphicFrameLocks noGrp="1"/>
          </p:cNvGraphicFramePr>
          <p:nvPr>
            <p:extLst>
              <p:ext uri="{D42A27DB-BD31-4B8C-83A1-F6EECF244321}">
                <p14:modId xmlns:p14="http://schemas.microsoft.com/office/powerpoint/2010/main" val="3664581306"/>
              </p:ext>
            </p:extLst>
          </p:nvPr>
        </p:nvGraphicFramePr>
        <p:xfrm>
          <a:off x="360946" y="3838921"/>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272134114"/>
                    </a:ext>
                  </a:extLst>
                </a:gridCol>
                <a:gridCol w="1390650">
                  <a:extLst>
                    <a:ext uri="{9D8B030D-6E8A-4147-A177-3AD203B41FA5}">
                      <a16:colId xmlns:a16="http://schemas.microsoft.com/office/drawing/2014/main" val="1976810469"/>
                    </a:ext>
                  </a:extLst>
                </a:gridCol>
                <a:gridCol w="1390650">
                  <a:extLst>
                    <a:ext uri="{9D8B030D-6E8A-4147-A177-3AD203B41FA5}">
                      <a16:colId xmlns:a16="http://schemas.microsoft.com/office/drawing/2014/main" val="201042133"/>
                    </a:ext>
                  </a:extLst>
                </a:gridCol>
                <a:gridCol w="1390650">
                  <a:extLst>
                    <a:ext uri="{9D8B030D-6E8A-4147-A177-3AD203B41FA5}">
                      <a16:colId xmlns:a16="http://schemas.microsoft.com/office/drawing/2014/main" val="4026828039"/>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查看帖子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067666392"/>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游客</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204428970"/>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帖子</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38481250"/>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帖子封面图、帖子内容、评论、点赞数、踩数、收藏数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31968859"/>
                  </a:ext>
                </a:extLst>
              </a:tr>
            </a:tbl>
          </a:graphicData>
        </a:graphic>
      </p:graphicFrame>
      <p:graphicFrame>
        <p:nvGraphicFramePr>
          <p:cNvPr id="21" name="表格 20">
            <a:extLst>
              <a:ext uri="{FF2B5EF4-FFF2-40B4-BE49-F238E27FC236}">
                <a16:creationId xmlns:a16="http://schemas.microsoft.com/office/drawing/2014/main" id="{976FB690-2905-48A7-BFE7-8DBD8370979F}"/>
              </a:ext>
            </a:extLst>
          </p:cNvPr>
          <p:cNvGraphicFramePr>
            <a:graphicFrameLocks noGrp="1"/>
          </p:cNvGraphicFramePr>
          <p:nvPr>
            <p:extLst>
              <p:ext uri="{D42A27DB-BD31-4B8C-83A1-F6EECF244321}">
                <p14:modId xmlns:p14="http://schemas.microsoft.com/office/powerpoint/2010/main" val="467982462"/>
              </p:ext>
            </p:extLst>
          </p:nvPr>
        </p:nvGraphicFramePr>
        <p:xfrm>
          <a:off x="360946" y="5215286"/>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577162782"/>
                    </a:ext>
                  </a:extLst>
                </a:gridCol>
                <a:gridCol w="1390650">
                  <a:extLst>
                    <a:ext uri="{9D8B030D-6E8A-4147-A177-3AD203B41FA5}">
                      <a16:colId xmlns:a16="http://schemas.microsoft.com/office/drawing/2014/main" val="3145306836"/>
                    </a:ext>
                  </a:extLst>
                </a:gridCol>
                <a:gridCol w="1390650">
                  <a:extLst>
                    <a:ext uri="{9D8B030D-6E8A-4147-A177-3AD203B41FA5}">
                      <a16:colId xmlns:a16="http://schemas.microsoft.com/office/drawing/2014/main" val="4001110553"/>
                    </a:ext>
                  </a:extLst>
                </a:gridCol>
                <a:gridCol w="1390650">
                  <a:extLst>
                    <a:ext uri="{9D8B030D-6E8A-4147-A177-3AD203B41FA5}">
                      <a16:colId xmlns:a16="http://schemas.microsoft.com/office/drawing/2014/main" val="926330598"/>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搜索</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91508684"/>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393847061"/>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关键字</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0232127"/>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相关帖子</a:t>
                      </a:r>
                      <a:r>
                        <a:rPr lang="en-US" sz="1100" kern="0" dirty="0">
                          <a:effectLst/>
                        </a:rPr>
                        <a:t>id</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70813922"/>
                  </a:ext>
                </a:extLst>
              </a:tr>
            </a:tbl>
          </a:graphicData>
        </a:graphic>
      </p:graphicFrame>
      <p:graphicFrame>
        <p:nvGraphicFramePr>
          <p:cNvPr id="22" name="表格 21">
            <a:extLst>
              <a:ext uri="{FF2B5EF4-FFF2-40B4-BE49-F238E27FC236}">
                <a16:creationId xmlns:a16="http://schemas.microsoft.com/office/drawing/2014/main" id="{117D709A-2187-491F-BE1A-5832FA0FA1D5}"/>
              </a:ext>
            </a:extLst>
          </p:cNvPr>
          <p:cNvGraphicFramePr>
            <a:graphicFrameLocks noGrp="1"/>
          </p:cNvGraphicFramePr>
          <p:nvPr>
            <p:extLst>
              <p:ext uri="{D42A27DB-BD31-4B8C-83A1-F6EECF244321}">
                <p14:modId xmlns:p14="http://schemas.microsoft.com/office/powerpoint/2010/main" val="418375426"/>
              </p:ext>
            </p:extLst>
          </p:nvPr>
        </p:nvGraphicFramePr>
        <p:xfrm>
          <a:off x="6284492" y="1074777"/>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1519997387"/>
                    </a:ext>
                  </a:extLst>
                </a:gridCol>
                <a:gridCol w="1390650">
                  <a:extLst>
                    <a:ext uri="{9D8B030D-6E8A-4147-A177-3AD203B41FA5}">
                      <a16:colId xmlns:a16="http://schemas.microsoft.com/office/drawing/2014/main" val="3831659792"/>
                    </a:ext>
                  </a:extLst>
                </a:gridCol>
                <a:gridCol w="1390650">
                  <a:extLst>
                    <a:ext uri="{9D8B030D-6E8A-4147-A177-3AD203B41FA5}">
                      <a16:colId xmlns:a16="http://schemas.microsoft.com/office/drawing/2014/main" val="1173367043"/>
                    </a:ext>
                  </a:extLst>
                </a:gridCol>
                <a:gridCol w="1390650">
                  <a:extLst>
                    <a:ext uri="{9D8B030D-6E8A-4147-A177-3AD203B41FA5}">
                      <a16:colId xmlns:a16="http://schemas.microsoft.com/office/drawing/2014/main" val="119681664"/>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点赞</a:t>
                      </a:r>
                      <a:r>
                        <a:rPr lang="en-US" sz="1100" kern="0">
                          <a:effectLst/>
                        </a:rPr>
                        <a:t>\</a:t>
                      </a:r>
                      <a:r>
                        <a:rPr lang="zh-CN" sz="1100" kern="0">
                          <a:effectLst/>
                        </a:rPr>
                        <a:t>踩</a:t>
                      </a:r>
                      <a:r>
                        <a:rPr lang="en-US" sz="1100" kern="0">
                          <a:effectLst/>
                        </a:rPr>
                        <a:t>\</a:t>
                      </a:r>
                      <a:r>
                        <a:rPr lang="zh-CN" sz="1100" kern="0">
                          <a:effectLst/>
                        </a:rPr>
                        <a:t>收藏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17166780"/>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3673695383"/>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帖子</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83994040"/>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65323731"/>
                  </a:ext>
                </a:extLst>
              </a:tr>
            </a:tbl>
          </a:graphicData>
        </a:graphic>
      </p:graphicFrame>
      <p:graphicFrame>
        <p:nvGraphicFramePr>
          <p:cNvPr id="25" name="表格 24">
            <a:extLst>
              <a:ext uri="{FF2B5EF4-FFF2-40B4-BE49-F238E27FC236}">
                <a16:creationId xmlns:a16="http://schemas.microsoft.com/office/drawing/2014/main" id="{1D5FF2B7-F092-47C3-8856-AADA5E7C450C}"/>
              </a:ext>
            </a:extLst>
          </p:cNvPr>
          <p:cNvGraphicFramePr>
            <a:graphicFrameLocks noGrp="1"/>
          </p:cNvGraphicFramePr>
          <p:nvPr>
            <p:extLst>
              <p:ext uri="{D42A27DB-BD31-4B8C-83A1-F6EECF244321}">
                <p14:modId xmlns:p14="http://schemas.microsoft.com/office/powerpoint/2010/main" val="953668773"/>
              </p:ext>
            </p:extLst>
          </p:nvPr>
        </p:nvGraphicFramePr>
        <p:xfrm>
          <a:off x="6284492" y="2445169"/>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1965126099"/>
                    </a:ext>
                  </a:extLst>
                </a:gridCol>
                <a:gridCol w="1390650">
                  <a:extLst>
                    <a:ext uri="{9D8B030D-6E8A-4147-A177-3AD203B41FA5}">
                      <a16:colId xmlns:a16="http://schemas.microsoft.com/office/drawing/2014/main" val="2123223460"/>
                    </a:ext>
                  </a:extLst>
                </a:gridCol>
                <a:gridCol w="1390650">
                  <a:extLst>
                    <a:ext uri="{9D8B030D-6E8A-4147-A177-3AD203B41FA5}">
                      <a16:colId xmlns:a16="http://schemas.microsoft.com/office/drawing/2014/main" val="1073225998"/>
                    </a:ext>
                  </a:extLst>
                </a:gridCol>
                <a:gridCol w="1390650">
                  <a:extLst>
                    <a:ext uri="{9D8B030D-6E8A-4147-A177-3AD203B41FA5}">
                      <a16:colId xmlns:a16="http://schemas.microsoft.com/office/drawing/2014/main" val="444853479"/>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取消 点赞</a:t>
                      </a:r>
                      <a:r>
                        <a:rPr lang="en-US" sz="1100" kern="0">
                          <a:effectLst/>
                        </a:rPr>
                        <a:t>\</a:t>
                      </a:r>
                      <a:r>
                        <a:rPr lang="zh-CN" sz="1100" kern="0">
                          <a:effectLst/>
                        </a:rPr>
                        <a:t>踩</a:t>
                      </a:r>
                      <a:r>
                        <a:rPr lang="en-US" sz="1100" kern="0">
                          <a:effectLst/>
                        </a:rPr>
                        <a:t>\</a:t>
                      </a:r>
                      <a:r>
                        <a:rPr lang="zh-CN" sz="1100" kern="0">
                          <a:effectLst/>
                        </a:rPr>
                        <a:t>收藏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59352328"/>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delete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047796624"/>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帖子</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32645755"/>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074804368"/>
                  </a:ext>
                </a:extLst>
              </a:tr>
            </a:tbl>
          </a:graphicData>
        </a:graphic>
      </p:graphicFrame>
      <p:graphicFrame>
        <p:nvGraphicFramePr>
          <p:cNvPr id="26" name="表格 25">
            <a:extLst>
              <a:ext uri="{FF2B5EF4-FFF2-40B4-BE49-F238E27FC236}">
                <a16:creationId xmlns:a16="http://schemas.microsoft.com/office/drawing/2014/main" id="{4A2C8D1B-D654-4366-80E8-5CE21BC5E11E}"/>
              </a:ext>
            </a:extLst>
          </p:cNvPr>
          <p:cNvGraphicFramePr>
            <a:graphicFrameLocks noGrp="1"/>
          </p:cNvGraphicFramePr>
          <p:nvPr>
            <p:extLst>
              <p:ext uri="{D42A27DB-BD31-4B8C-83A1-F6EECF244321}">
                <p14:modId xmlns:p14="http://schemas.microsoft.com/office/powerpoint/2010/main" val="2111381592"/>
              </p:ext>
            </p:extLst>
          </p:nvPr>
        </p:nvGraphicFramePr>
        <p:xfrm>
          <a:off x="6284492" y="3838921"/>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053943770"/>
                    </a:ext>
                  </a:extLst>
                </a:gridCol>
                <a:gridCol w="1390650">
                  <a:extLst>
                    <a:ext uri="{9D8B030D-6E8A-4147-A177-3AD203B41FA5}">
                      <a16:colId xmlns:a16="http://schemas.microsoft.com/office/drawing/2014/main" val="1684649609"/>
                    </a:ext>
                  </a:extLst>
                </a:gridCol>
                <a:gridCol w="1390650">
                  <a:extLst>
                    <a:ext uri="{9D8B030D-6E8A-4147-A177-3AD203B41FA5}">
                      <a16:colId xmlns:a16="http://schemas.microsoft.com/office/drawing/2014/main" val="1750998287"/>
                    </a:ext>
                  </a:extLst>
                </a:gridCol>
                <a:gridCol w="1390650">
                  <a:extLst>
                    <a:ext uri="{9D8B030D-6E8A-4147-A177-3AD203B41FA5}">
                      <a16:colId xmlns:a16="http://schemas.microsoft.com/office/drawing/2014/main" val="3063194700"/>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后台删除</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78736864"/>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delete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管理员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477665125"/>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帖子</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60566785"/>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3778812"/>
                  </a:ext>
                </a:extLst>
              </a:tr>
            </a:tbl>
          </a:graphicData>
        </a:graphic>
      </p:graphicFrame>
      <p:graphicFrame>
        <p:nvGraphicFramePr>
          <p:cNvPr id="33" name="表格 32">
            <a:extLst>
              <a:ext uri="{FF2B5EF4-FFF2-40B4-BE49-F238E27FC236}">
                <a16:creationId xmlns:a16="http://schemas.microsoft.com/office/drawing/2014/main" id="{7B748745-0068-4277-B1BF-048D0BFA1EFE}"/>
              </a:ext>
            </a:extLst>
          </p:cNvPr>
          <p:cNvGraphicFramePr>
            <a:graphicFrameLocks noGrp="1"/>
          </p:cNvGraphicFramePr>
          <p:nvPr>
            <p:extLst>
              <p:ext uri="{D42A27DB-BD31-4B8C-83A1-F6EECF244321}">
                <p14:modId xmlns:p14="http://schemas.microsoft.com/office/powerpoint/2010/main" val="3374392415"/>
              </p:ext>
            </p:extLst>
          </p:nvPr>
        </p:nvGraphicFramePr>
        <p:xfrm>
          <a:off x="6284492" y="5212715"/>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039210616"/>
                    </a:ext>
                  </a:extLst>
                </a:gridCol>
                <a:gridCol w="1390650">
                  <a:extLst>
                    <a:ext uri="{9D8B030D-6E8A-4147-A177-3AD203B41FA5}">
                      <a16:colId xmlns:a16="http://schemas.microsoft.com/office/drawing/2014/main" val="3082553676"/>
                    </a:ext>
                  </a:extLst>
                </a:gridCol>
                <a:gridCol w="1390650">
                  <a:extLst>
                    <a:ext uri="{9D8B030D-6E8A-4147-A177-3AD203B41FA5}">
                      <a16:colId xmlns:a16="http://schemas.microsoft.com/office/drawing/2014/main" val="301369476"/>
                    </a:ext>
                  </a:extLst>
                </a:gridCol>
                <a:gridCol w="1390650">
                  <a:extLst>
                    <a:ext uri="{9D8B030D-6E8A-4147-A177-3AD203B41FA5}">
                      <a16:colId xmlns:a16="http://schemas.microsoft.com/office/drawing/2014/main" val="3523421393"/>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发布评论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52522947"/>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750541482"/>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帖子</a:t>
                      </a:r>
                      <a:r>
                        <a:rPr lang="en-US" sz="1100" kern="0">
                          <a:effectLst/>
                        </a:rPr>
                        <a:t>id</a:t>
                      </a:r>
                      <a:r>
                        <a:rPr lang="zh-CN" sz="1100" kern="0">
                          <a:effectLst/>
                        </a:rPr>
                        <a:t>，内容</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134254676"/>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发布的评论信息</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96176379"/>
                  </a:ext>
                </a:extLst>
              </a:tr>
            </a:tbl>
          </a:graphicData>
        </a:graphic>
      </p:graphicFrame>
    </p:spTree>
    <p:extLst>
      <p:ext uri="{BB962C8B-B14F-4D97-AF65-F5344CB8AC3E}">
        <p14:creationId xmlns:p14="http://schemas.microsoft.com/office/powerpoint/2010/main" val="3908584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28757" y="229847"/>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rgbClr val="0F58C5"/>
                </a:solidFill>
              </a:rPr>
              <a:t>接口设计</a:t>
            </a:r>
          </a:p>
        </p:txBody>
      </p:sp>
      <p:sp>
        <p:nvSpPr>
          <p:cNvPr id="15" name="文本框 14"/>
          <p:cNvSpPr txBox="1"/>
          <p:nvPr/>
        </p:nvSpPr>
        <p:spPr>
          <a:xfrm>
            <a:off x="230421" y="721558"/>
            <a:ext cx="2394733" cy="400110"/>
          </a:xfrm>
          <a:prstGeom prst="rect">
            <a:avLst/>
          </a:prstGeom>
          <a:noFill/>
        </p:spPr>
        <p:txBody>
          <a:bodyPr wrap="squar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Interface Design</a:t>
            </a:r>
          </a:p>
        </p:txBody>
      </p:sp>
      <p:graphicFrame>
        <p:nvGraphicFramePr>
          <p:cNvPr id="3" name="表格 2">
            <a:extLst>
              <a:ext uri="{FF2B5EF4-FFF2-40B4-BE49-F238E27FC236}">
                <a16:creationId xmlns:a16="http://schemas.microsoft.com/office/drawing/2014/main" id="{6024B7EA-70CD-49B2-919C-301FD0E5365B}"/>
              </a:ext>
            </a:extLst>
          </p:cNvPr>
          <p:cNvGraphicFramePr>
            <a:graphicFrameLocks noGrp="1"/>
          </p:cNvGraphicFramePr>
          <p:nvPr>
            <p:extLst>
              <p:ext uri="{D42A27DB-BD31-4B8C-83A1-F6EECF244321}">
                <p14:modId xmlns:p14="http://schemas.microsoft.com/office/powerpoint/2010/main" val="325145777"/>
              </p:ext>
            </p:extLst>
          </p:nvPr>
        </p:nvGraphicFramePr>
        <p:xfrm>
          <a:off x="353297" y="1050999"/>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3565740545"/>
                    </a:ext>
                  </a:extLst>
                </a:gridCol>
                <a:gridCol w="1390650">
                  <a:extLst>
                    <a:ext uri="{9D8B030D-6E8A-4147-A177-3AD203B41FA5}">
                      <a16:colId xmlns:a16="http://schemas.microsoft.com/office/drawing/2014/main" val="551151693"/>
                    </a:ext>
                  </a:extLst>
                </a:gridCol>
                <a:gridCol w="1390650">
                  <a:extLst>
                    <a:ext uri="{9D8B030D-6E8A-4147-A177-3AD203B41FA5}">
                      <a16:colId xmlns:a16="http://schemas.microsoft.com/office/drawing/2014/main" val="1589625196"/>
                    </a:ext>
                  </a:extLst>
                </a:gridCol>
                <a:gridCol w="1390650">
                  <a:extLst>
                    <a:ext uri="{9D8B030D-6E8A-4147-A177-3AD203B41FA5}">
                      <a16:colId xmlns:a16="http://schemas.microsoft.com/office/drawing/2014/main" val="913161186"/>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删除评论</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50737319"/>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delete</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1149125687"/>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评论</a:t>
                      </a:r>
                      <a:r>
                        <a:rPr lang="en-US" sz="1100" kern="0">
                          <a:effectLst/>
                        </a:rPr>
                        <a:t>id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10070648"/>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无</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83593067"/>
                  </a:ext>
                </a:extLst>
              </a:tr>
            </a:tbl>
          </a:graphicData>
        </a:graphic>
      </p:graphicFrame>
      <p:graphicFrame>
        <p:nvGraphicFramePr>
          <p:cNvPr id="16" name="表格 15">
            <a:extLst>
              <a:ext uri="{FF2B5EF4-FFF2-40B4-BE49-F238E27FC236}">
                <a16:creationId xmlns:a16="http://schemas.microsoft.com/office/drawing/2014/main" id="{722BD736-9A63-4DFE-805A-9E889371F8E7}"/>
              </a:ext>
            </a:extLst>
          </p:cNvPr>
          <p:cNvGraphicFramePr>
            <a:graphicFrameLocks noGrp="1"/>
          </p:cNvGraphicFramePr>
          <p:nvPr>
            <p:extLst>
              <p:ext uri="{D42A27DB-BD31-4B8C-83A1-F6EECF244321}">
                <p14:modId xmlns:p14="http://schemas.microsoft.com/office/powerpoint/2010/main" val="3687913947"/>
              </p:ext>
            </p:extLst>
          </p:nvPr>
        </p:nvGraphicFramePr>
        <p:xfrm>
          <a:off x="353297" y="2452762"/>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400089921"/>
                    </a:ext>
                  </a:extLst>
                </a:gridCol>
                <a:gridCol w="1390650">
                  <a:extLst>
                    <a:ext uri="{9D8B030D-6E8A-4147-A177-3AD203B41FA5}">
                      <a16:colId xmlns:a16="http://schemas.microsoft.com/office/drawing/2014/main" val="2095988388"/>
                    </a:ext>
                  </a:extLst>
                </a:gridCol>
                <a:gridCol w="1390650">
                  <a:extLst>
                    <a:ext uri="{9D8B030D-6E8A-4147-A177-3AD203B41FA5}">
                      <a16:colId xmlns:a16="http://schemas.microsoft.com/office/drawing/2014/main" val="433374570"/>
                    </a:ext>
                  </a:extLst>
                </a:gridCol>
                <a:gridCol w="1390650">
                  <a:extLst>
                    <a:ext uri="{9D8B030D-6E8A-4147-A177-3AD203B41FA5}">
                      <a16:colId xmlns:a16="http://schemas.microsoft.com/office/drawing/2014/main" val="561292182"/>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获取推荐</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2938361"/>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get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a:effectLst/>
                        </a:rPr>
                        <a:t>权限等级</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759868468"/>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无</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12955463"/>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推荐列表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06594877"/>
                  </a:ext>
                </a:extLst>
              </a:tr>
            </a:tbl>
          </a:graphicData>
        </a:graphic>
      </p:graphicFrame>
      <p:graphicFrame>
        <p:nvGraphicFramePr>
          <p:cNvPr id="17" name="表格 16">
            <a:extLst>
              <a:ext uri="{FF2B5EF4-FFF2-40B4-BE49-F238E27FC236}">
                <a16:creationId xmlns:a16="http://schemas.microsoft.com/office/drawing/2014/main" id="{B452EB25-F0BE-47D1-BD30-9533EB3AD257}"/>
              </a:ext>
            </a:extLst>
          </p:cNvPr>
          <p:cNvGraphicFramePr>
            <a:graphicFrameLocks noGrp="1"/>
          </p:cNvGraphicFramePr>
          <p:nvPr>
            <p:extLst>
              <p:ext uri="{D42A27DB-BD31-4B8C-83A1-F6EECF244321}">
                <p14:modId xmlns:p14="http://schemas.microsoft.com/office/powerpoint/2010/main" val="4091024988"/>
              </p:ext>
            </p:extLst>
          </p:nvPr>
        </p:nvGraphicFramePr>
        <p:xfrm>
          <a:off x="353296" y="3885348"/>
          <a:ext cx="5562600" cy="1280160"/>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2387236643"/>
                    </a:ext>
                  </a:extLst>
                </a:gridCol>
                <a:gridCol w="1390650">
                  <a:extLst>
                    <a:ext uri="{9D8B030D-6E8A-4147-A177-3AD203B41FA5}">
                      <a16:colId xmlns:a16="http://schemas.microsoft.com/office/drawing/2014/main" val="59975825"/>
                    </a:ext>
                  </a:extLst>
                </a:gridCol>
                <a:gridCol w="1390650">
                  <a:extLst>
                    <a:ext uri="{9D8B030D-6E8A-4147-A177-3AD203B41FA5}">
                      <a16:colId xmlns:a16="http://schemas.microsoft.com/office/drawing/2014/main" val="1254474779"/>
                    </a:ext>
                  </a:extLst>
                </a:gridCol>
                <a:gridCol w="1390650">
                  <a:extLst>
                    <a:ext uri="{9D8B030D-6E8A-4147-A177-3AD203B41FA5}">
                      <a16:colId xmlns:a16="http://schemas.microsoft.com/office/drawing/2014/main" val="2184262158"/>
                    </a:ext>
                  </a:extLst>
                </a:gridCol>
              </a:tblGrid>
              <a:tr h="266700">
                <a:tc>
                  <a:txBody>
                    <a:bodyPr/>
                    <a:lstStyle/>
                    <a:p>
                      <a:pPr algn="just"/>
                      <a:r>
                        <a:rPr lang="zh-CN" sz="1000" kern="0">
                          <a:effectLst/>
                        </a:rPr>
                        <a:t>接口名称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进行决策</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74675486"/>
                  </a:ext>
                </a:extLst>
              </a:tr>
              <a:tr h="266700">
                <a:tc>
                  <a:txBody>
                    <a:bodyPr/>
                    <a:lstStyle/>
                    <a:p>
                      <a:pPr algn="just"/>
                      <a:r>
                        <a:rPr lang="zh-CN" sz="1000" kern="0">
                          <a:effectLst/>
                        </a:rPr>
                        <a:t>请求方式</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en-US" sz="1100" kern="0">
                          <a:effectLst/>
                        </a:rPr>
                        <a:t>post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000" kern="0" dirty="0">
                          <a:effectLst/>
                        </a:rPr>
                        <a:t>权限等级</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a:txBody>
                    <a:bodyPr/>
                    <a:lstStyle/>
                    <a:p>
                      <a:pPr algn="just"/>
                      <a:r>
                        <a:rPr lang="zh-CN" sz="1100" kern="0">
                          <a:effectLst/>
                        </a:rPr>
                        <a:t>登录用户</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extLst>
                  <a:ext uri="{0D108BD9-81ED-4DB2-BD59-A6C34878D82A}">
                    <a16:rowId xmlns:a16="http://schemas.microsoft.com/office/drawing/2014/main" val="417344841"/>
                  </a:ext>
                </a:extLst>
              </a:tr>
              <a:tr h="266700">
                <a:tc>
                  <a:txBody>
                    <a:bodyPr/>
                    <a:lstStyle/>
                    <a:p>
                      <a:pPr algn="just"/>
                      <a:r>
                        <a:rPr lang="zh-CN" sz="1000" kern="0">
                          <a:effectLst/>
                        </a:rPr>
                        <a:t>请求参数</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a:effectLst/>
                        </a:rPr>
                        <a:t>待决策物品列表，决策权重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36951197"/>
                  </a:ext>
                </a:extLst>
              </a:tr>
              <a:tr h="266700">
                <a:tc>
                  <a:txBody>
                    <a:bodyPr/>
                    <a:lstStyle/>
                    <a:p>
                      <a:pPr algn="just"/>
                      <a:r>
                        <a:rPr lang="zh-CN" sz="1000" kern="0">
                          <a:effectLst/>
                        </a:rPr>
                        <a:t>返回值</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gridSpan="3">
                  <a:txBody>
                    <a:bodyPr/>
                    <a:lstStyle/>
                    <a:p>
                      <a:pPr algn="just"/>
                      <a:r>
                        <a:rPr lang="zh-CN" sz="1100" kern="0" dirty="0">
                          <a:effectLst/>
                        </a:rPr>
                        <a:t>决策结果</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38100" marR="38100" marT="76200" marB="76200"/>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751511243"/>
                  </a:ext>
                </a:extLst>
              </a:tr>
            </a:tbl>
          </a:graphicData>
        </a:graphic>
      </p:graphicFrame>
      <p:sp>
        <p:nvSpPr>
          <p:cNvPr id="18" name="文本框 17">
            <a:extLst>
              <a:ext uri="{FF2B5EF4-FFF2-40B4-BE49-F238E27FC236}">
                <a16:creationId xmlns:a16="http://schemas.microsoft.com/office/drawing/2014/main" id="{A41D34F7-8732-417C-BDD3-47379C7D0A5C}"/>
              </a:ext>
            </a:extLst>
          </p:cNvPr>
          <p:cNvSpPr txBox="1"/>
          <p:nvPr/>
        </p:nvSpPr>
        <p:spPr>
          <a:xfrm>
            <a:off x="7242176" y="2274838"/>
            <a:ext cx="4320679" cy="2308324"/>
          </a:xfrm>
          <a:prstGeom prst="rect">
            <a:avLst/>
          </a:prstGeom>
          <a:noFill/>
        </p:spPr>
        <p:txBody>
          <a:bodyPr wrap="square">
            <a:spAutoFit/>
          </a:bodyPr>
          <a:lstStyle/>
          <a:p>
            <a:pPr algn="just"/>
            <a:r>
              <a:rPr lang="zh-CN" altLang="zh-CN" sz="2400" b="1" dirty="0">
                <a:solidFill>
                  <a:srgbClr val="649AF1"/>
                </a:solidFill>
                <a:latin typeface="楷体" panose="02010609060101010101" charset="-122"/>
                <a:ea typeface="楷体" panose="02010609060101010101" charset="-122"/>
              </a:rPr>
              <a:t>注：接口的返回值均指调用成功时的返回值，若不成功，会返回失败的状态码请求参数中一般不写当前登录用户的</a:t>
            </a:r>
            <a:r>
              <a:rPr lang="en-US" altLang="zh-CN" sz="2400" b="1" dirty="0">
                <a:solidFill>
                  <a:srgbClr val="649AF1"/>
                </a:solidFill>
                <a:latin typeface="楷体" panose="02010609060101010101" charset="-122"/>
                <a:ea typeface="楷体" panose="02010609060101010101" charset="-122"/>
              </a:rPr>
              <a:t>id</a:t>
            </a:r>
            <a:r>
              <a:rPr lang="zh-CN" altLang="zh-CN" sz="2400" b="1" dirty="0">
                <a:solidFill>
                  <a:srgbClr val="649AF1"/>
                </a:solidFill>
                <a:latin typeface="楷体" panose="02010609060101010101" charset="-122"/>
                <a:ea typeface="楷体" panose="02010609060101010101" charset="-122"/>
              </a:rPr>
              <a:t>，默认后台可以获取到</a:t>
            </a:r>
            <a:r>
              <a:rPr lang="zh-CN" altLang="en-US" sz="2400" b="1" dirty="0">
                <a:solidFill>
                  <a:srgbClr val="649AF1"/>
                </a:solidFill>
                <a:latin typeface="楷体" panose="02010609060101010101" charset="-122"/>
                <a:ea typeface="楷体" panose="02010609060101010101" charset="-122"/>
              </a:rPr>
              <a:t>。</a:t>
            </a:r>
            <a:endParaRPr lang="zh-CN" altLang="zh-CN" sz="2400" b="1" dirty="0">
              <a:solidFill>
                <a:srgbClr val="649AF1"/>
              </a:solidFill>
              <a:latin typeface="楷体" panose="02010609060101010101" charset="-122"/>
              <a:ea typeface="楷体" panose="02010609060101010101" charset="-122"/>
            </a:endParaRPr>
          </a:p>
          <a:p>
            <a:pPr algn="just"/>
            <a:endParaRPr lang="zh-CN" altLang="en-US" sz="2400" b="1" dirty="0">
              <a:solidFill>
                <a:srgbClr val="649AF1"/>
              </a:solidFill>
              <a:latin typeface="楷体" panose="02010609060101010101" charset="-122"/>
              <a:ea typeface="楷体" panose="02010609060101010101" charset="-122"/>
            </a:endParaRPr>
          </a:p>
        </p:txBody>
      </p:sp>
      <p:pic>
        <p:nvPicPr>
          <p:cNvPr id="20" name="图片 19">
            <a:extLst>
              <a:ext uri="{FF2B5EF4-FFF2-40B4-BE49-F238E27FC236}">
                <a16:creationId xmlns:a16="http://schemas.microsoft.com/office/drawing/2014/main" id="{9AB89789-14AC-45D6-A373-F7366F3031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Tree>
    <p:extLst>
      <p:ext uri="{BB962C8B-B14F-4D97-AF65-F5344CB8AC3E}">
        <p14:creationId xmlns:p14="http://schemas.microsoft.com/office/powerpoint/2010/main" val="266893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a:blip r:embed="rId5">
            <a:extLst>
              <a:ext uri="{28A0092B-C50C-407E-A947-70E740481C1C}">
                <a14:useLocalDpi xmlns:a14="http://schemas.microsoft.com/office/drawing/2010/main" val="0"/>
              </a:ext>
            </a:extLst>
          </a:blip>
          <a:srcRect t="2467" b="2467"/>
          <a:stretch>
            <a:fillRect/>
          </a:stretch>
        </p:blipFill>
        <p:spPr>
          <a:xfrm>
            <a:off x="-20320" y="154801"/>
            <a:ext cx="12244388" cy="6547625"/>
          </a:xfrm>
          <a:prstGeom prst="rect">
            <a:avLst/>
          </a:prstGeom>
        </p:spPr>
      </p:pic>
      <p:sp>
        <p:nvSpPr>
          <p:cNvPr id="146" name="矩形 145"/>
          <p:cNvSpPr/>
          <p:nvPr/>
        </p:nvSpPr>
        <p:spPr>
          <a:xfrm>
            <a:off x="4763" y="1"/>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12701" y="6702425"/>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689725"/>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4763989" y="2260500"/>
            <a:ext cx="2646878" cy="830997"/>
          </a:xfrm>
          <a:prstGeom prst="rect">
            <a:avLst/>
          </a:prstGeom>
          <a:noFill/>
        </p:spPr>
        <p:txBody>
          <a:bodyPr wrap="none">
            <a:spAutoFit/>
          </a:bodyPr>
          <a:lstStyle/>
          <a:p>
            <a:pPr algn="just" fontAlgn="auto">
              <a:spcBef>
                <a:spcPts val="0"/>
              </a:spcBef>
              <a:spcAft>
                <a:spcPts val="0"/>
              </a:spcAft>
              <a:defRPr/>
            </a:pPr>
            <a:r>
              <a:rPr lang="zh-CN" altLang="en-US" sz="4800" dirty="0">
                <a:solidFill>
                  <a:srgbClr val="5392F2"/>
                </a:solidFill>
                <a:latin typeface="微软雅黑" panose="020B0503020204020204" pitchFamily="34" charset="-122"/>
                <a:ea typeface="微软雅黑" panose="020B0503020204020204" pitchFamily="34" charset="-122"/>
                <a:sym typeface="方正兰亭黑_GBK" pitchFamily="2" charset="-122"/>
              </a:rPr>
              <a:t>设计类图</a:t>
            </a:r>
          </a:p>
        </p:txBody>
      </p:sp>
      <p:cxnSp>
        <p:nvCxnSpPr>
          <p:cNvPr id="19" name="PA_直接连接符 18"/>
          <p:cNvCxnSpPr/>
          <p:nvPr>
            <p:custDataLst>
              <p:tags r:id="rId2"/>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4209265" y="3061760"/>
            <a:ext cx="3785217" cy="369332"/>
          </a:xfrm>
          <a:prstGeom prst="rect">
            <a:avLst/>
          </a:prstGeom>
        </p:spPr>
        <p:txBody>
          <a:bodyPr wrap="square">
            <a:spAutoFit/>
          </a:bodyPr>
          <a:lstStyle/>
          <a:p>
            <a:pPr algn="dist"/>
            <a:r>
              <a:rPr lang="en-US" altLang="zh-CN" dirty="0">
                <a:solidFill>
                  <a:srgbClr val="5392F2"/>
                </a:solidFill>
                <a:latin typeface="Arial Unicode MS" panose="020B0604020202020204" pitchFamily="34" charset="-122"/>
                <a:ea typeface="Arial Unicode MS" panose="020B0604020202020204" pitchFamily="34" charset="-122"/>
                <a:cs typeface="Arial Unicode MS" panose="020B0604020202020204" pitchFamily="34" charset="-122"/>
              </a:rPr>
              <a:t>Design Class Diagram</a:t>
            </a:r>
          </a:p>
        </p:txBody>
      </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4" y="5654824"/>
            <a:ext cx="231237" cy="720000"/>
            <a:chOff x="6205521" y="5132079"/>
            <a:chExt cx="259851" cy="856655"/>
          </a:xfrm>
          <a:solidFill>
            <a:srgbClr val="00B0F0"/>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3" name="任意多边形 54"/>
          <p:cNvSpPr/>
          <p:nvPr/>
        </p:nvSpPr>
        <p:spPr>
          <a:xfrm rot="5050286">
            <a:off x="7195280" y="406028"/>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92F2"/>
              </a:solidFill>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568513" y="404518"/>
            <a:ext cx="1005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rgbClr val="0F58C5"/>
                </a:solidFill>
              </a:rPr>
              <a:t>类图</a:t>
            </a:r>
          </a:p>
        </p:txBody>
      </p:sp>
      <p:sp>
        <p:nvSpPr>
          <p:cNvPr id="15" name="文本框 14"/>
          <p:cNvSpPr txBox="1"/>
          <p:nvPr/>
        </p:nvSpPr>
        <p:spPr>
          <a:xfrm>
            <a:off x="381432" y="896960"/>
            <a:ext cx="1965603"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Class Diagram</a:t>
            </a:r>
          </a:p>
        </p:txBody>
      </p:sp>
      <p:pic>
        <p:nvPicPr>
          <p:cNvPr id="17" name="图片 16"/>
          <p:cNvPicPr/>
          <p:nvPr/>
        </p:nvPicPr>
        <p:blipFill>
          <a:blip r:embed="rId3"/>
          <a:stretch>
            <a:fillRect/>
          </a:stretch>
        </p:blipFill>
        <p:spPr>
          <a:xfrm>
            <a:off x="1386251" y="1297070"/>
            <a:ext cx="9107578" cy="5403543"/>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a:blip r:embed="rId4">
            <a:extLst>
              <a:ext uri="{28A0092B-C50C-407E-A947-70E740481C1C}">
                <a14:useLocalDpi xmlns:a14="http://schemas.microsoft.com/office/drawing/2010/main" val="0"/>
              </a:ext>
            </a:extLst>
          </a:blip>
          <a:srcRect t="2467" b="2467"/>
          <a:stretch>
            <a:fillRect/>
          </a:stretch>
        </p:blipFill>
        <p:spPr>
          <a:xfrm>
            <a:off x="-20320" y="154801"/>
            <a:ext cx="12244388" cy="6547625"/>
          </a:xfrm>
          <a:prstGeom prst="rect">
            <a:avLst/>
          </a:prstGeom>
        </p:spPr>
      </p:pic>
      <p:sp>
        <p:nvSpPr>
          <p:cNvPr id="146" name="矩形 145"/>
          <p:cNvSpPr/>
          <p:nvPr/>
        </p:nvSpPr>
        <p:spPr>
          <a:xfrm>
            <a:off x="4763" y="1"/>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12701" y="6702425"/>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689725"/>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5071765" y="2260500"/>
            <a:ext cx="2031325" cy="830997"/>
          </a:xfrm>
          <a:prstGeom prst="rect">
            <a:avLst/>
          </a:prstGeom>
          <a:noFill/>
        </p:spPr>
        <p:txBody>
          <a:bodyPr wrap="none">
            <a:spAutoFit/>
          </a:bodyPr>
          <a:lstStyle/>
          <a:p>
            <a:pPr algn="just" fontAlgn="auto">
              <a:spcBef>
                <a:spcPts val="0"/>
              </a:spcBef>
              <a:spcAft>
                <a:spcPts val="0"/>
              </a:spcAft>
              <a:defRPr/>
            </a:pPr>
            <a:r>
              <a:rPr lang="zh-CN" altLang="en-US" sz="4800" dirty="0">
                <a:solidFill>
                  <a:srgbClr val="5392F2"/>
                </a:solidFill>
                <a:latin typeface="微软雅黑" panose="020B0503020204020204" pitchFamily="34" charset="-122"/>
                <a:ea typeface="微软雅黑" panose="020B0503020204020204" pitchFamily="34" charset="-122"/>
                <a:sym typeface="方正兰亭黑_GBK" pitchFamily="2" charset="-122"/>
              </a:rPr>
              <a:t>数据库</a:t>
            </a:r>
          </a:p>
        </p:txBody>
      </p:sp>
      <p:cxnSp>
        <p:nvCxnSpPr>
          <p:cNvPr id="19" name="PA_直接连接符 18"/>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5059065" y="3078289"/>
            <a:ext cx="1994686" cy="377749"/>
          </a:xfrm>
          <a:prstGeom prst="rect">
            <a:avLst/>
          </a:prstGeom>
        </p:spPr>
        <p:txBody>
          <a:bodyPr wrap="square">
            <a:spAutoFit/>
          </a:bodyPr>
          <a:lstStyle/>
          <a:p>
            <a:pPr algn="dist"/>
            <a:r>
              <a:rPr lang="en-US" altLang="zh-CN" dirty="0">
                <a:solidFill>
                  <a:srgbClr val="5392F2"/>
                </a:solidFill>
                <a:latin typeface="Arial Unicode MS" panose="020B0604020202020204" pitchFamily="34" charset="-122"/>
                <a:ea typeface="Arial Unicode MS" panose="020B0604020202020204" pitchFamily="34" charset="-122"/>
                <a:cs typeface="Arial Unicode MS" panose="020B0604020202020204" pitchFamily="34" charset="-122"/>
              </a:rPr>
              <a:t>Database</a:t>
            </a:r>
          </a:p>
        </p:txBody>
      </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4" y="5654824"/>
            <a:ext cx="231237" cy="720000"/>
            <a:chOff x="6205521" y="5132079"/>
            <a:chExt cx="259851" cy="856655"/>
          </a:xfrm>
          <a:solidFill>
            <a:srgbClr val="00B0F0"/>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3" name="任意多边形 54"/>
          <p:cNvSpPr/>
          <p:nvPr/>
        </p:nvSpPr>
        <p:spPr>
          <a:xfrm rot="5050286">
            <a:off x="7195280" y="406028"/>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92F2"/>
              </a:solidFill>
            </a:endParaRPr>
          </a:p>
        </p:txBody>
      </p:sp>
    </p:spTree>
    <p:extLst>
      <p:ext uri="{BB962C8B-B14F-4D97-AF65-F5344CB8AC3E}">
        <p14:creationId xmlns:p14="http://schemas.microsoft.com/office/powerpoint/2010/main" val="414409281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2451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5.1</a:t>
            </a:r>
            <a:r>
              <a:rPr lang="zh-CN" altLang="en-US" sz="3200" b="1" dirty="0">
                <a:solidFill>
                  <a:srgbClr val="0F58C5"/>
                </a:solidFill>
              </a:rPr>
              <a:t> </a:t>
            </a:r>
            <a:r>
              <a:rPr lang="en-US" altLang="zh-CN" sz="3200" b="1" dirty="0">
                <a:solidFill>
                  <a:srgbClr val="0F58C5"/>
                </a:solidFill>
              </a:rPr>
              <a:t>E-R</a:t>
            </a:r>
            <a:r>
              <a:rPr lang="zh-CN" altLang="en-US" sz="3200" b="1" dirty="0">
                <a:solidFill>
                  <a:srgbClr val="0F58C5"/>
                </a:solidFill>
              </a:rPr>
              <a:t>分析</a:t>
            </a:r>
          </a:p>
        </p:txBody>
      </p:sp>
      <p:sp>
        <p:nvSpPr>
          <p:cNvPr id="15" name="文本框 14"/>
          <p:cNvSpPr txBox="1"/>
          <p:nvPr/>
        </p:nvSpPr>
        <p:spPr>
          <a:xfrm>
            <a:off x="381432" y="896960"/>
            <a:ext cx="1742913"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E-R Analysis</a:t>
            </a:r>
          </a:p>
        </p:txBody>
      </p:sp>
      <p:pic>
        <p:nvPicPr>
          <p:cNvPr id="23" name="图片 22">
            <a:extLst>
              <a:ext uri="{FF2B5EF4-FFF2-40B4-BE49-F238E27FC236}">
                <a16:creationId xmlns:a16="http://schemas.microsoft.com/office/drawing/2014/main" id="{CD7E0433-38E3-4B87-A1BD-4E04697AD47C}"/>
              </a:ext>
            </a:extLst>
          </p:cNvPr>
          <p:cNvPicPr/>
          <p:nvPr/>
        </p:nvPicPr>
        <p:blipFill>
          <a:blip r:embed="rId3"/>
          <a:stretch>
            <a:fillRect/>
          </a:stretch>
        </p:blipFill>
        <p:spPr>
          <a:xfrm>
            <a:off x="381432" y="1242283"/>
            <a:ext cx="11429136" cy="5458329"/>
          </a:xfrm>
          <a:prstGeom prst="rect">
            <a:avLst/>
          </a:prstGeom>
        </p:spPr>
      </p:pic>
      <p:pic>
        <p:nvPicPr>
          <p:cNvPr id="24" name="图片 23">
            <a:extLst>
              <a:ext uri="{FF2B5EF4-FFF2-40B4-BE49-F238E27FC236}">
                <a16:creationId xmlns:a16="http://schemas.microsoft.com/office/drawing/2014/main" id="{7607EA59-557F-4775-B9F7-69A8DCB2E7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47940" y="52526"/>
            <a:ext cx="1927552" cy="1502357"/>
          </a:xfrm>
          <a:prstGeom prst="rect">
            <a:avLst/>
          </a:prstGeom>
        </p:spPr>
      </p:pic>
    </p:spTree>
    <p:extLst>
      <p:ext uri="{BB962C8B-B14F-4D97-AF65-F5344CB8AC3E}">
        <p14:creationId xmlns:p14="http://schemas.microsoft.com/office/powerpoint/2010/main" val="130712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矩形 144"/>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4" name="矩形 143"/>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6" name="矩形 145"/>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2" name="任意多边形: 形状 31"/>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任意多边形: 形状 32"/>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任意多边形: 形状 33"/>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任意多边形: 形状 43"/>
          <p:cNvSpPr/>
          <p:nvPr/>
        </p:nvSpPr>
        <p:spPr>
          <a:xfrm>
            <a:off x="-2147483648" y="911801"/>
            <a:ext cx="2147011200" cy="1739390"/>
          </a:xfrm>
          <a:custGeom>
            <a:avLst/>
            <a:gdLst/>
            <a:ahLst/>
            <a:cxnLst/>
            <a:rect l="0" t="0" r="0" b="0"/>
            <a:pathLst>
              <a:path w="2147483647" h="1739390">
                <a:moveTo>
                  <a:pt x="2147483647" y="0"/>
                </a:moveTo>
                <a:lnTo>
                  <a:pt x="0" y="0"/>
                </a:lnTo>
                <a:lnTo>
                  <a:pt x="0" y="1739389"/>
                </a:lnTo>
                <a:lnTo>
                  <a:pt x="2147483647" y="1739389"/>
                </a:lnTo>
                <a:close/>
              </a:path>
            </a:pathLst>
          </a:cu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矩形 64"/>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23" name="组合 22"/>
          <p:cNvGrpSpPr/>
          <p:nvPr/>
        </p:nvGrpSpPr>
        <p:grpSpPr>
          <a:xfrm>
            <a:off x="568513" y="489480"/>
            <a:ext cx="1877437" cy="1141166"/>
            <a:chOff x="456250" y="316484"/>
            <a:chExt cx="1877437" cy="1141166"/>
          </a:xfrm>
        </p:grpSpPr>
        <p:sp>
          <p:nvSpPr>
            <p:cNvPr id="524" name="文本框 523"/>
            <p:cNvSpPr txBox="1">
              <a:spLocks noChangeArrowheads="1"/>
            </p:cNvSpPr>
            <p:nvPr/>
          </p:nvSpPr>
          <p:spPr bwMode="auto">
            <a:xfrm>
              <a:off x="788072" y="316484"/>
              <a:ext cx="1210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4000" b="1" dirty="0">
                  <a:solidFill>
                    <a:srgbClr val="0F58C5"/>
                  </a:solidFill>
                </a:rPr>
                <a:t>目录</a:t>
              </a:r>
            </a:p>
          </p:txBody>
        </p:sp>
        <p:sp>
          <p:nvSpPr>
            <p:cNvPr id="525" name="文本框 524"/>
            <p:cNvSpPr txBox="1"/>
            <p:nvPr/>
          </p:nvSpPr>
          <p:spPr>
            <a:xfrm>
              <a:off x="456250" y="995985"/>
              <a:ext cx="1877437" cy="461665"/>
            </a:xfrm>
            <a:prstGeom prst="rect">
              <a:avLst/>
            </a:prstGeom>
            <a:noFill/>
          </p:spPr>
          <p:txBody>
            <a:bodyPr wrap="none">
              <a:spAutoFit/>
            </a:bodyPr>
            <a:lstStyle/>
            <a:p>
              <a:pPr fontAlgn="auto">
                <a:spcBef>
                  <a:spcPts val="0"/>
                </a:spcBef>
                <a:spcAft>
                  <a:spcPts val="0"/>
                </a:spcAft>
                <a:defRPr/>
              </a:pPr>
              <a:r>
                <a:rPr lang="en-US" altLang="zh-CN" sz="2400" dirty="0">
                  <a:solidFill>
                    <a:srgbClr val="0F58C5"/>
                  </a:solidFill>
                  <a:ea typeface="+mj-ea"/>
                  <a:cs typeface="Arial" panose="020B0604020202020204" pitchFamily="34" charset="0"/>
                </a:rPr>
                <a:t>CONTENTS</a:t>
              </a:r>
            </a:p>
          </p:txBody>
        </p:sp>
      </p:grpSp>
      <p:graphicFrame>
        <p:nvGraphicFramePr>
          <p:cNvPr id="9" name="表格 19"/>
          <p:cNvGraphicFramePr>
            <a:graphicFrameLocks noGrp="1"/>
          </p:cNvGraphicFramePr>
          <p:nvPr>
            <p:extLst>
              <p:ext uri="{D42A27DB-BD31-4B8C-83A1-F6EECF244321}">
                <p14:modId xmlns:p14="http://schemas.microsoft.com/office/powerpoint/2010/main" val="2646397372"/>
              </p:ext>
            </p:extLst>
          </p:nvPr>
        </p:nvGraphicFramePr>
        <p:xfrm>
          <a:off x="1146248" y="1988832"/>
          <a:ext cx="1704823" cy="396240"/>
        </p:xfrm>
        <a:graphic>
          <a:graphicData uri="http://schemas.openxmlformats.org/drawingml/2006/table">
            <a:tbl>
              <a:tblPr firstRow="1" bandRow="1">
                <a:tableStyleId>{5C22544A-7EE6-4342-B048-85BDC9FD1C3A}</a:tableStyleId>
              </a:tblPr>
              <a:tblGrid>
                <a:gridCol w="524954">
                  <a:extLst>
                    <a:ext uri="{9D8B030D-6E8A-4147-A177-3AD203B41FA5}">
                      <a16:colId xmlns:a16="http://schemas.microsoft.com/office/drawing/2014/main" val="20000"/>
                    </a:ext>
                  </a:extLst>
                </a:gridCol>
                <a:gridCol w="1179869">
                  <a:extLst>
                    <a:ext uri="{9D8B030D-6E8A-4147-A177-3AD203B41FA5}">
                      <a16:colId xmlns:a16="http://schemas.microsoft.com/office/drawing/2014/main" val="20001"/>
                    </a:ext>
                  </a:extLst>
                </a:gridCol>
              </a:tblGrid>
              <a:tr h="384554">
                <a:tc>
                  <a:txBody>
                    <a:bodyPr/>
                    <a:lstStyle/>
                    <a:p>
                      <a:pPr algn="ctr"/>
                      <a:r>
                        <a:rPr lang="en-US" altLang="zh-CN" sz="2000" b="1" cap="none" spc="0" dirty="0">
                          <a:ln w="6600">
                            <a:solidFill>
                              <a:schemeClr val="accent2"/>
                            </a:solidFill>
                            <a:prstDash val="solid"/>
                          </a:ln>
                          <a:solidFill>
                            <a:srgbClr val="FFFFFF"/>
                          </a:solidFill>
                          <a:effectLst>
                            <a:outerShdw dist="38100" dir="2700000" algn="tl" rotWithShape="0">
                              <a:schemeClr val="accent2"/>
                            </a:outerShdw>
                          </a:effectLst>
                        </a:rPr>
                        <a:t>01</a:t>
                      </a:r>
                      <a:endParaRPr lang="zh-CN" alt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a:txBody>
                  <a:tcPr>
                    <a:solidFill>
                      <a:srgbClr val="649AF1"/>
                    </a:solidFill>
                  </a:tcPr>
                </a:tc>
                <a:tc>
                  <a:txBody>
                    <a:bodyPr/>
                    <a:lstStyle/>
                    <a:p>
                      <a:pPr algn="ctr"/>
                      <a:r>
                        <a:rPr lang="zh-CN" altLang="en-US" b="1" cap="none" spc="0" dirty="0">
                          <a:ln w="6600">
                            <a:solidFill>
                              <a:schemeClr val="accent2"/>
                            </a:solidFill>
                            <a:prstDash val="solid"/>
                          </a:ln>
                          <a:solidFill>
                            <a:srgbClr val="FFFFFF"/>
                          </a:solidFill>
                          <a:effectLst>
                            <a:outerShdw dist="38100" dir="2700000" algn="tl" rotWithShape="0">
                              <a:schemeClr val="accent2"/>
                            </a:outerShdw>
                          </a:effectLst>
                        </a:rPr>
                        <a:t>引言</a:t>
                      </a:r>
                    </a:p>
                  </a:txBody>
                  <a:tcPr>
                    <a:solidFill>
                      <a:srgbClr val="649AF1"/>
                    </a:solidFill>
                  </a:tcPr>
                </a:tc>
                <a:extLst>
                  <a:ext uri="{0D108BD9-81ED-4DB2-BD59-A6C34878D82A}">
                    <a16:rowId xmlns:a16="http://schemas.microsoft.com/office/drawing/2014/main" val="10000"/>
                  </a:ext>
                </a:extLst>
              </a:tr>
            </a:tbl>
          </a:graphicData>
        </a:graphic>
      </p:graphicFrame>
      <p:sp>
        <p:nvSpPr>
          <p:cNvPr id="24" name="文本框 23"/>
          <p:cNvSpPr txBox="1"/>
          <p:nvPr/>
        </p:nvSpPr>
        <p:spPr>
          <a:xfrm>
            <a:off x="5052675" y="2575048"/>
            <a:ext cx="3086438" cy="1015663"/>
          </a:xfrm>
          <a:prstGeom prst="rect">
            <a:avLst/>
          </a:prstGeom>
          <a:noFill/>
        </p:spPr>
        <p:txBody>
          <a:bodyPr wrap="square" rtlCol="0">
            <a:spAutoFit/>
          </a:bodyPr>
          <a:lstStyle/>
          <a:p>
            <a:r>
              <a:rPr lang="en-US" altLang="zh-CN" sz="2000" b="1" dirty="0">
                <a:solidFill>
                  <a:srgbClr val="53A2EC"/>
                </a:solidFill>
                <a:latin typeface="微软雅黑" panose="020B0503020204020204" pitchFamily="34" charset="-122"/>
                <a:ea typeface="微软雅黑" panose="020B0503020204020204" pitchFamily="34" charset="-122"/>
              </a:rPr>
              <a:t>2.1 </a:t>
            </a:r>
            <a:r>
              <a:rPr lang="zh-CN" altLang="en-US" sz="2000" b="1" dirty="0">
                <a:solidFill>
                  <a:srgbClr val="53A2EC"/>
                </a:solidFill>
                <a:latin typeface="微软雅黑" panose="020B0503020204020204" pitchFamily="34" charset="-122"/>
                <a:ea typeface="微软雅黑" panose="020B0503020204020204" pitchFamily="34" charset="-122"/>
              </a:rPr>
              <a:t>功能模块层次设计</a:t>
            </a:r>
            <a:endParaRPr lang="en-US" altLang="zh-CN" sz="2000" b="1" dirty="0">
              <a:solidFill>
                <a:srgbClr val="53A2EC"/>
              </a:solidFill>
              <a:latin typeface="微软雅黑" panose="020B0503020204020204" pitchFamily="34" charset="-122"/>
              <a:ea typeface="微软雅黑" panose="020B0503020204020204" pitchFamily="34" charset="-122"/>
            </a:endParaRPr>
          </a:p>
          <a:p>
            <a:r>
              <a:rPr lang="en-US" altLang="zh-CN" sz="2000" b="1" dirty="0">
                <a:solidFill>
                  <a:srgbClr val="53A2EC"/>
                </a:solidFill>
                <a:latin typeface="微软雅黑" panose="020B0503020204020204" pitchFamily="34" charset="-122"/>
                <a:ea typeface="微软雅黑" panose="020B0503020204020204" pitchFamily="34" charset="-122"/>
              </a:rPr>
              <a:t>2.2 </a:t>
            </a:r>
            <a:r>
              <a:rPr lang="zh-CN" altLang="en-US" sz="2000" b="1" dirty="0">
                <a:solidFill>
                  <a:srgbClr val="53A2EC"/>
                </a:solidFill>
                <a:latin typeface="微软雅黑" panose="020B0503020204020204" pitchFamily="34" charset="-122"/>
                <a:ea typeface="微软雅黑" panose="020B0503020204020204" pitchFamily="34" charset="-122"/>
              </a:rPr>
              <a:t>体系结构设计</a:t>
            </a:r>
            <a:endParaRPr lang="en-US" altLang="zh-CN" sz="2000" b="1" dirty="0">
              <a:solidFill>
                <a:srgbClr val="53A2EC"/>
              </a:solidFill>
              <a:latin typeface="微软雅黑" panose="020B0503020204020204" pitchFamily="34" charset="-122"/>
              <a:ea typeface="微软雅黑" panose="020B0503020204020204" pitchFamily="34" charset="-122"/>
            </a:endParaRPr>
          </a:p>
          <a:p>
            <a:r>
              <a:rPr lang="en-US" altLang="zh-CN" sz="2000" b="1" dirty="0">
                <a:solidFill>
                  <a:srgbClr val="53A2EC"/>
                </a:solidFill>
                <a:latin typeface="微软雅黑" panose="020B0503020204020204" pitchFamily="34" charset="-122"/>
                <a:ea typeface="微软雅黑" panose="020B0503020204020204" pitchFamily="34" charset="-122"/>
              </a:rPr>
              <a:t>2.3</a:t>
            </a:r>
            <a:r>
              <a:rPr lang="zh-CN" altLang="en-US" sz="2000" b="1" dirty="0">
                <a:solidFill>
                  <a:srgbClr val="53A2EC"/>
                </a:solidFill>
                <a:latin typeface="微软雅黑" panose="020B0503020204020204" pitchFamily="34" charset="-122"/>
                <a:ea typeface="微软雅黑" panose="020B0503020204020204" pitchFamily="34" charset="-122"/>
              </a:rPr>
              <a:t> 功能模块图</a:t>
            </a:r>
          </a:p>
        </p:txBody>
      </p:sp>
      <p:sp>
        <p:nvSpPr>
          <p:cNvPr id="27" name="文本框 26"/>
          <p:cNvSpPr txBox="1"/>
          <p:nvPr/>
        </p:nvSpPr>
        <p:spPr>
          <a:xfrm>
            <a:off x="1146248" y="2574961"/>
            <a:ext cx="2510673" cy="707886"/>
          </a:xfrm>
          <a:prstGeom prst="rect">
            <a:avLst/>
          </a:prstGeom>
          <a:noFill/>
        </p:spPr>
        <p:txBody>
          <a:bodyPr wrap="square" rtlCol="0">
            <a:spAutoFit/>
          </a:bodyPr>
          <a:lstStyle/>
          <a:p>
            <a:r>
              <a:rPr lang="en-US" altLang="zh-CN" sz="2000" b="1" dirty="0">
                <a:solidFill>
                  <a:srgbClr val="53A2EC"/>
                </a:solidFill>
                <a:latin typeface="微软雅黑" panose="020B0503020204020204" pitchFamily="34" charset="-122"/>
                <a:ea typeface="微软雅黑" panose="020B0503020204020204" pitchFamily="34" charset="-122"/>
              </a:rPr>
              <a:t>1.1 </a:t>
            </a:r>
            <a:r>
              <a:rPr lang="zh-CN" altLang="en-US" sz="2000" b="1" dirty="0">
                <a:solidFill>
                  <a:srgbClr val="53A2EC"/>
                </a:solidFill>
                <a:latin typeface="微软雅黑" panose="020B0503020204020204" pitchFamily="34" charset="-122"/>
                <a:ea typeface="微软雅黑" panose="020B0503020204020204" pitchFamily="34" charset="-122"/>
              </a:rPr>
              <a:t>编写目的</a:t>
            </a:r>
            <a:endParaRPr lang="en-US" altLang="zh-CN" sz="2000" b="1" dirty="0">
              <a:solidFill>
                <a:srgbClr val="53A2EC"/>
              </a:solidFill>
              <a:latin typeface="微软雅黑" panose="020B0503020204020204" pitchFamily="34" charset="-122"/>
              <a:ea typeface="微软雅黑" panose="020B0503020204020204" pitchFamily="34" charset="-122"/>
            </a:endParaRPr>
          </a:p>
          <a:p>
            <a:r>
              <a:rPr lang="en-US" altLang="zh-CN" sz="2000" b="1" dirty="0">
                <a:solidFill>
                  <a:srgbClr val="53A2EC"/>
                </a:solidFill>
                <a:latin typeface="微软雅黑" panose="020B0503020204020204" pitchFamily="34" charset="-122"/>
                <a:ea typeface="微软雅黑" panose="020B0503020204020204" pitchFamily="34" charset="-122"/>
              </a:rPr>
              <a:t>1.2 </a:t>
            </a:r>
            <a:r>
              <a:rPr lang="zh-CN" altLang="en-US" sz="2000" b="1" dirty="0">
                <a:solidFill>
                  <a:srgbClr val="53A2EC"/>
                </a:solidFill>
                <a:latin typeface="微软雅黑" panose="020B0503020204020204" pitchFamily="34" charset="-122"/>
                <a:ea typeface="微软雅黑" panose="020B0503020204020204" pitchFamily="34" charset="-122"/>
              </a:rPr>
              <a:t>背景</a:t>
            </a:r>
            <a:endParaRPr lang="en-US" altLang="zh-CN" sz="2000" b="1" dirty="0">
              <a:solidFill>
                <a:srgbClr val="53A2EC"/>
              </a:solidFill>
              <a:latin typeface="微软雅黑" panose="020B0503020204020204" pitchFamily="34" charset="-122"/>
              <a:ea typeface="微软雅黑" panose="020B0503020204020204" pitchFamily="34" charset="-122"/>
            </a:endParaRPr>
          </a:p>
        </p:txBody>
      </p:sp>
      <p:graphicFrame>
        <p:nvGraphicFramePr>
          <p:cNvPr id="4" name="表格 19">
            <a:extLst>
              <a:ext uri="{FF2B5EF4-FFF2-40B4-BE49-F238E27FC236}">
                <a16:creationId xmlns:a16="http://schemas.microsoft.com/office/drawing/2014/main" id="{289660C1-4A22-4471-BA9F-AF4B6E611A6B}"/>
              </a:ext>
            </a:extLst>
          </p:cNvPr>
          <p:cNvGraphicFramePr>
            <a:graphicFrameLocks noGrp="1"/>
          </p:cNvGraphicFramePr>
          <p:nvPr>
            <p:extLst>
              <p:ext uri="{D42A27DB-BD31-4B8C-83A1-F6EECF244321}">
                <p14:modId xmlns:p14="http://schemas.microsoft.com/office/powerpoint/2010/main" val="2047969412"/>
              </p:ext>
            </p:extLst>
          </p:nvPr>
        </p:nvGraphicFramePr>
        <p:xfrm>
          <a:off x="5160288" y="1988832"/>
          <a:ext cx="1704823" cy="396240"/>
        </p:xfrm>
        <a:graphic>
          <a:graphicData uri="http://schemas.openxmlformats.org/drawingml/2006/table">
            <a:tbl>
              <a:tblPr firstRow="1" bandRow="1">
                <a:tableStyleId>{5C22544A-7EE6-4342-B048-85BDC9FD1C3A}</a:tableStyleId>
              </a:tblPr>
              <a:tblGrid>
                <a:gridCol w="524954">
                  <a:extLst>
                    <a:ext uri="{9D8B030D-6E8A-4147-A177-3AD203B41FA5}">
                      <a16:colId xmlns:a16="http://schemas.microsoft.com/office/drawing/2014/main" val="20000"/>
                    </a:ext>
                  </a:extLst>
                </a:gridCol>
                <a:gridCol w="1179869">
                  <a:extLst>
                    <a:ext uri="{9D8B030D-6E8A-4147-A177-3AD203B41FA5}">
                      <a16:colId xmlns:a16="http://schemas.microsoft.com/office/drawing/2014/main" val="20001"/>
                    </a:ext>
                  </a:extLst>
                </a:gridCol>
              </a:tblGrid>
              <a:tr h="384554">
                <a:tc>
                  <a:txBody>
                    <a:bodyPr/>
                    <a:lstStyle/>
                    <a:p>
                      <a:pPr algn="ctr"/>
                      <a:r>
                        <a:rPr lang="en-US" altLang="zh-CN" sz="2000" b="1" cap="none" spc="0" dirty="0">
                          <a:ln w="6600">
                            <a:solidFill>
                              <a:schemeClr val="accent2"/>
                            </a:solidFill>
                            <a:prstDash val="solid"/>
                          </a:ln>
                          <a:solidFill>
                            <a:srgbClr val="FFFFFF"/>
                          </a:solidFill>
                          <a:effectLst>
                            <a:outerShdw dist="38100" dir="2700000" algn="tl" rotWithShape="0">
                              <a:schemeClr val="accent2"/>
                            </a:outerShdw>
                          </a:effectLst>
                        </a:rPr>
                        <a:t>02</a:t>
                      </a:r>
                      <a:endParaRPr lang="zh-CN" alt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a:txBody>
                  <a:tcPr>
                    <a:solidFill>
                      <a:srgbClr val="649AF1"/>
                    </a:solidFill>
                  </a:tcPr>
                </a:tc>
                <a:tc>
                  <a:txBody>
                    <a:bodyPr/>
                    <a:lstStyle/>
                    <a:p>
                      <a:pPr algn="ctr"/>
                      <a:r>
                        <a:rPr lang="zh-CN" altLang="en-US" b="1" cap="none" spc="0" dirty="0">
                          <a:ln w="6600">
                            <a:solidFill>
                              <a:schemeClr val="accent2"/>
                            </a:solidFill>
                            <a:prstDash val="solid"/>
                          </a:ln>
                          <a:solidFill>
                            <a:srgbClr val="FFFFFF"/>
                          </a:solidFill>
                          <a:effectLst>
                            <a:outerShdw dist="38100" dir="2700000" algn="tl" rotWithShape="0">
                              <a:schemeClr val="accent2"/>
                            </a:outerShdw>
                          </a:effectLst>
                        </a:rPr>
                        <a:t>功能模块</a:t>
                      </a:r>
                    </a:p>
                  </a:txBody>
                  <a:tcPr>
                    <a:solidFill>
                      <a:srgbClr val="649AF1"/>
                    </a:solidFill>
                  </a:tcPr>
                </a:tc>
                <a:extLst>
                  <a:ext uri="{0D108BD9-81ED-4DB2-BD59-A6C34878D82A}">
                    <a16:rowId xmlns:a16="http://schemas.microsoft.com/office/drawing/2014/main" val="10000"/>
                  </a:ext>
                </a:extLst>
              </a:tr>
            </a:tbl>
          </a:graphicData>
        </a:graphic>
      </p:graphicFrame>
      <p:graphicFrame>
        <p:nvGraphicFramePr>
          <p:cNvPr id="5" name="表格 19">
            <a:extLst>
              <a:ext uri="{FF2B5EF4-FFF2-40B4-BE49-F238E27FC236}">
                <a16:creationId xmlns:a16="http://schemas.microsoft.com/office/drawing/2014/main" id="{E60C3E28-8C2F-4618-94DF-A43A507FC8BC}"/>
              </a:ext>
            </a:extLst>
          </p:cNvPr>
          <p:cNvGraphicFramePr>
            <a:graphicFrameLocks noGrp="1"/>
          </p:cNvGraphicFramePr>
          <p:nvPr>
            <p:extLst>
              <p:ext uri="{D42A27DB-BD31-4B8C-83A1-F6EECF244321}">
                <p14:modId xmlns:p14="http://schemas.microsoft.com/office/powerpoint/2010/main" val="2139979725"/>
              </p:ext>
            </p:extLst>
          </p:nvPr>
        </p:nvGraphicFramePr>
        <p:xfrm>
          <a:off x="9340926" y="1988832"/>
          <a:ext cx="1704823" cy="396240"/>
        </p:xfrm>
        <a:graphic>
          <a:graphicData uri="http://schemas.openxmlformats.org/drawingml/2006/table">
            <a:tbl>
              <a:tblPr firstRow="1" bandRow="1">
                <a:tableStyleId>{5C22544A-7EE6-4342-B048-85BDC9FD1C3A}</a:tableStyleId>
              </a:tblPr>
              <a:tblGrid>
                <a:gridCol w="524954">
                  <a:extLst>
                    <a:ext uri="{9D8B030D-6E8A-4147-A177-3AD203B41FA5}">
                      <a16:colId xmlns:a16="http://schemas.microsoft.com/office/drawing/2014/main" val="20000"/>
                    </a:ext>
                  </a:extLst>
                </a:gridCol>
                <a:gridCol w="1179869">
                  <a:extLst>
                    <a:ext uri="{9D8B030D-6E8A-4147-A177-3AD203B41FA5}">
                      <a16:colId xmlns:a16="http://schemas.microsoft.com/office/drawing/2014/main" val="20001"/>
                    </a:ext>
                  </a:extLst>
                </a:gridCol>
              </a:tblGrid>
              <a:tr h="384554">
                <a:tc>
                  <a:txBody>
                    <a:bodyPr/>
                    <a:lstStyle/>
                    <a:p>
                      <a:pPr algn="ctr"/>
                      <a:r>
                        <a:rPr lang="en-US" altLang="zh-CN" sz="2000" b="1" cap="none" spc="0" dirty="0">
                          <a:ln w="6600">
                            <a:solidFill>
                              <a:schemeClr val="accent2"/>
                            </a:solidFill>
                            <a:prstDash val="solid"/>
                          </a:ln>
                          <a:solidFill>
                            <a:srgbClr val="FFFFFF"/>
                          </a:solidFill>
                          <a:effectLst>
                            <a:outerShdw dist="38100" dir="2700000" algn="tl" rotWithShape="0">
                              <a:schemeClr val="accent2"/>
                            </a:outerShdw>
                          </a:effectLst>
                        </a:rPr>
                        <a:t>03</a:t>
                      </a:r>
                      <a:endParaRPr lang="zh-CN" alt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a:txBody>
                  <a:tcPr>
                    <a:solidFill>
                      <a:srgbClr val="649AF1"/>
                    </a:solidFill>
                  </a:tcPr>
                </a:tc>
                <a:tc>
                  <a:txBody>
                    <a:bodyPr/>
                    <a:lstStyle/>
                    <a:p>
                      <a:pPr algn="ctr"/>
                      <a:r>
                        <a:rPr lang="zh-CN" altLang="en-US" b="1" cap="none" spc="0" dirty="0">
                          <a:ln w="6600">
                            <a:solidFill>
                              <a:schemeClr val="accent2"/>
                            </a:solidFill>
                            <a:prstDash val="solid"/>
                          </a:ln>
                          <a:solidFill>
                            <a:srgbClr val="FFFFFF"/>
                          </a:solidFill>
                          <a:effectLst>
                            <a:outerShdw dist="38100" dir="2700000" algn="tl" rotWithShape="0">
                              <a:schemeClr val="accent2"/>
                            </a:outerShdw>
                          </a:effectLst>
                        </a:rPr>
                        <a:t>接口设计</a:t>
                      </a:r>
                    </a:p>
                  </a:txBody>
                  <a:tcPr>
                    <a:solidFill>
                      <a:srgbClr val="649AF1"/>
                    </a:solidFill>
                  </a:tcPr>
                </a:tc>
                <a:extLst>
                  <a:ext uri="{0D108BD9-81ED-4DB2-BD59-A6C34878D82A}">
                    <a16:rowId xmlns:a16="http://schemas.microsoft.com/office/drawing/2014/main" val="10000"/>
                  </a:ext>
                </a:extLst>
              </a:tr>
            </a:tbl>
          </a:graphicData>
        </a:graphic>
      </p:graphicFrame>
      <p:graphicFrame>
        <p:nvGraphicFramePr>
          <p:cNvPr id="6" name="表格 19">
            <a:extLst>
              <a:ext uri="{FF2B5EF4-FFF2-40B4-BE49-F238E27FC236}">
                <a16:creationId xmlns:a16="http://schemas.microsoft.com/office/drawing/2014/main" id="{0B1DD69D-AC73-47E2-8F04-89D3B2B7FC1A}"/>
              </a:ext>
            </a:extLst>
          </p:cNvPr>
          <p:cNvGraphicFramePr>
            <a:graphicFrameLocks noGrp="1"/>
          </p:cNvGraphicFramePr>
          <p:nvPr>
            <p:extLst>
              <p:ext uri="{D42A27DB-BD31-4B8C-83A1-F6EECF244321}">
                <p14:modId xmlns:p14="http://schemas.microsoft.com/office/powerpoint/2010/main" val="2936713107"/>
              </p:ext>
            </p:extLst>
          </p:nvPr>
        </p:nvGraphicFramePr>
        <p:xfrm>
          <a:off x="1146248" y="4083116"/>
          <a:ext cx="1704823" cy="396240"/>
        </p:xfrm>
        <a:graphic>
          <a:graphicData uri="http://schemas.openxmlformats.org/drawingml/2006/table">
            <a:tbl>
              <a:tblPr firstRow="1" bandRow="1">
                <a:tableStyleId>{5C22544A-7EE6-4342-B048-85BDC9FD1C3A}</a:tableStyleId>
              </a:tblPr>
              <a:tblGrid>
                <a:gridCol w="524954">
                  <a:extLst>
                    <a:ext uri="{9D8B030D-6E8A-4147-A177-3AD203B41FA5}">
                      <a16:colId xmlns:a16="http://schemas.microsoft.com/office/drawing/2014/main" val="20000"/>
                    </a:ext>
                  </a:extLst>
                </a:gridCol>
                <a:gridCol w="1179869">
                  <a:extLst>
                    <a:ext uri="{9D8B030D-6E8A-4147-A177-3AD203B41FA5}">
                      <a16:colId xmlns:a16="http://schemas.microsoft.com/office/drawing/2014/main" val="20001"/>
                    </a:ext>
                  </a:extLst>
                </a:gridCol>
              </a:tblGrid>
              <a:tr h="384554">
                <a:tc>
                  <a:txBody>
                    <a:bodyPr/>
                    <a:lstStyle/>
                    <a:p>
                      <a:pPr algn="ctr"/>
                      <a:r>
                        <a:rPr lang="en-US" altLang="zh-CN" sz="2000" b="1" cap="none" spc="0" dirty="0">
                          <a:ln w="6600">
                            <a:solidFill>
                              <a:schemeClr val="accent2"/>
                            </a:solidFill>
                            <a:prstDash val="solid"/>
                          </a:ln>
                          <a:solidFill>
                            <a:srgbClr val="FFFFFF"/>
                          </a:solidFill>
                          <a:effectLst>
                            <a:outerShdw dist="38100" dir="2700000" algn="tl" rotWithShape="0">
                              <a:schemeClr val="accent2"/>
                            </a:outerShdw>
                          </a:effectLst>
                        </a:rPr>
                        <a:t>04</a:t>
                      </a:r>
                      <a:endParaRPr lang="zh-CN" alt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a:txBody>
                  <a:tcPr>
                    <a:solidFill>
                      <a:srgbClr val="649AF1"/>
                    </a:solidFill>
                  </a:tcPr>
                </a:tc>
                <a:tc>
                  <a:txBody>
                    <a:bodyPr/>
                    <a:lstStyle/>
                    <a:p>
                      <a:pPr algn="ctr"/>
                      <a:r>
                        <a:rPr lang="zh-CN" altLang="en-US" b="1" cap="none" spc="0" dirty="0">
                          <a:ln w="6600">
                            <a:solidFill>
                              <a:schemeClr val="accent2"/>
                            </a:solidFill>
                            <a:prstDash val="solid"/>
                          </a:ln>
                          <a:solidFill>
                            <a:srgbClr val="FFFFFF"/>
                          </a:solidFill>
                          <a:effectLst>
                            <a:outerShdw dist="38100" dir="2700000" algn="tl" rotWithShape="0">
                              <a:schemeClr val="accent2"/>
                            </a:outerShdw>
                          </a:effectLst>
                        </a:rPr>
                        <a:t>设计类图</a:t>
                      </a:r>
                    </a:p>
                  </a:txBody>
                  <a:tcPr>
                    <a:solidFill>
                      <a:srgbClr val="649AF1"/>
                    </a:solidFill>
                  </a:tcPr>
                </a:tc>
                <a:extLst>
                  <a:ext uri="{0D108BD9-81ED-4DB2-BD59-A6C34878D82A}">
                    <a16:rowId xmlns:a16="http://schemas.microsoft.com/office/drawing/2014/main" val="10000"/>
                  </a:ext>
                </a:extLst>
              </a:tr>
            </a:tbl>
          </a:graphicData>
        </a:graphic>
      </p:graphicFrame>
      <p:graphicFrame>
        <p:nvGraphicFramePr>
          <p:cNvPr id="7" name="表格 19">
            <a:extLst>
              <a:ext uri="{FF2B5EF4-FFF2-40B4-BE49-F238E27FC236}">
                <a16:creationId xmlns:a16="http://schemas.microsoft.com/office/drawing/2014/main" id="{FFD18768-365C-4E9B-A16D-4A51259EE97E}"/>
              </a:ext>
            </a:extLst>
          </p:cNvPr>
          <p:cNvGraphicFramePr>
            <a:graphicFrameLocks noGrp="1"/>
          </p:cNvGraphicFramePr>
          <p:nvPr>
            <p:extLst>
              <p:ext uri="{D42A27DB-BD31-4B8C-83A1-F6EECF244321}">
                <p14:modId xmlns:p14="http://schemas.microsoft.com/office/powerpoint/2010/main" val="2767239679"/>
              </p:ext>
            </p:extLst>
          </p:nvPr>
        </p:nvGraphicFramePr>
        <p:xfrm>
          <a:off x="5160287" y="4083116"/>
          <a:ext cx="1704823" cy="396240"/>
        </p:xfrm>
        <a:graphic>
          <a:graphicData uri="http://schemas.openxmlformats.org/drawingml/2006/table">
            <a:tbl>
              <a:tblPr firstRow="1" bandRow="1">
                <a:tableStyleId>{5C22544A-7EE6-4342-B048-85BDC9FD1C3A}</a:tableStyleId>
              </a:tblPr>
              <a:tblGrid>
                <a:gridCol w="524954">
                  <a:extLst>
                    <a:ext uri="{9D8B030D-6E8A-4147-A177-3AD203B41FA5}">
                      <a16:colId xmlns:a16="http://schemas.microsoft.com/office/drawing/2014/main" val="20000"/>
                    </a:ext>
                  </a:extLst>
                </a:gridCol>
                <a:gridCol w="1179869">
                  <a:extLst>
                    <a:ext uri="{9D8B030D-6E8A-4147-A177-3AD203B41FA5}">
                      <a16:colId xmlns:a16="http://schemas.microsoft.com/office/drawing/2014/main" val="20001"/>
                    </a:ext>
                  </a:extLst>
                </a:gridCol>
              </a:tblGrid>
              <a:tr h="384554">
                <a:tc>
                  <a:txBody>
                    <a:bodyPr/>
                    <a:lstStyle/>
                    <a:p>
                      <a:pPr algn="ctr"/>
                      <a:r>
                        <a:rPr lang="en-US" altLang="zh-CN" sz="2000" b="1" cap="none" spc="0" dirty="0">
                          <a:ln w="6600">
                            <a:solidFill>
                              <a:schemeClr val="accent2"/>
                            </a:solidFill>
                            <a:prstDash val="solid"/>
                          </a:ln>
                          <a:solidFill>
                            <a:srgbClr val="FFFFFF"/>
                          </a:solidFill>
                          <a:effectLst>
                            <a:outerShdw dist="38100" dir="2700000" algn="tl" rotWithShape="0">
                              <a:schemeClr val="accent2"/>
                            </a:outerShdw>
                          </a:effectLst>
                        </a:rPr>
                        <a:t>05</a:t>
                      </a:r>
                      <a:endParaRPr lang="zh-CN" alt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a:txBody>
                  <a:tcPr>
                    <a:solidFill>
                      <a:srgbClr val="649AF1"/>
                    </a:solidFill>
                  </a:tcPr>
                </a:tc>
                <a:tc>
                  <a:txBody>
                    <a:bodyPr/>
                    <a:lstStyle/>
                    <a:p>
                      <a:pPr algn="ctr"/>
                      <a:r>
                        <a:rPr lang="zh-CN" altLang="en-US" b="1" cap="none" spc="0" dirty="0">
                          <a:ln w="6600">
                            <a:solidFill>
                              <a:schemeClr val="accent2"/>
                            </a:solidFill>
                            <a:prstDash val="solid"/>
                          </a:ln>
                          <a:solidFill>
                            <a:srgbClr val="FFFFFF"/>
                          </a:solidFill>
                          <a:effectLst>
                            <a:outerShdw dist="38100" dir="2700000" algn="tl" rotWithShape="0">
                              <a:schemeClr val="accent2"/>
                            </a:outerShdw>
                          </a:effectLst>
                        </a:rPr>
                        <a:t>数据库</a:t>
                      </a:r>
                    </a:p>
                  </a:txBody>
                  <a:tcPr>
                    <a:solidFill>
                      <a:srgbClr val="649AF1"/>
                    </a:solidFill>
                  </a:tcPr>
                </a:tc>
                <a:extLst>
                  <a:ext uri="{0D108BD9-81ED-4DB2-BD59-A6C34878D82A}">
                    <a16:rowId xmlns:a16="http://schemas.microsoft.com/office/drawing/2014/main" val="10000"/>
                  </a:ext>
                </a:extLst>
              </a:tr>
            </a:tbl>
          </a:graphicData>
        </a:graphic>
      </p:graphicFrame>
      <p:graphicFrame>
        <p:nvGraphicFramePr>
          <p:cNvPr id="8" name="表格 19">
            <a:extLst>
              <a:ext uri="{FF2B5EF4-FFF2-40B4-BE49-F238E27FC236}">
                <a16:creationId xmlns:a16="http://schemas.microsoft.com/office/drawing/2014/main" id="{3560CE00-A7D4-453B-A105-2C89B40FC23F}"/>
              </a:ext>
            </a:extLst>
          </p:cNvPr>
          <p:cNvGraphicFramePr>
            <a:graphicFrameLocks noGrp="1"/>
          </p:cNvGraphicFramePr>
          <p:nvPr>
            <p:extLst>
              <p:ext uri="{D42A27DB-BD31-4B8C-83A1-F6EECF244321}">
                <p14:modId xmlns:p14="http://schemas.microsoft.com/office/powerpoint/2010/main" val="1582502312"/>
              </p:ext>
            </p:extLst>
          </p:nvPr>
        </p:nvGraphicFramePr>
        <p:xfrm>
          <a:off x="9340926" y="4083116"/>
          <a:ext cx="1704823" cy="396240"/>
        </p:xfrm>
        <a:graphic>
          <a:graphicData uri="http://schemas.openxmlformats.org/drawingml/2006/table">
            <a:tbl>
              <a:tblPr firstRow="1" bandRow="1">
                <a:tableStyleId>{5C22544A-7EE6-4342-B048-85BDC9FD1C3A}</a:tableStyleId>
              </a:tblPr>
              <a:tblGrid>
                <a:gridCol w="524954">
                  <a:extLst>
                    <a:ext uri="{9D8B030D-6E8A-4147-A177-3AD203B41FA5}">
                      <a16:colId xmlns:a16="http://schemas.microsoft.com/office/drawing/2014/main" val="20000"/>
                    </a:ext>
                  </a:extLst>
                </a:gridCol>
                <a:gridCol w="1179869">
                  <a:extLst>
                    <a:ext uri="{9D8B030D-6E8A-4147-A177-3AD203B41FA5}">
                      <a16:colId xmlns:a16="http://schemas.microsoft.com/office/drawing/2014/main" val="20001"/>
                    </a:ext>
                  </a:extLst>
                </a:gridCol>
              </a:tblGrid>
              <a:tr h="384554">
                <a:tc>
                  <a:txBody>
                    <a:bodyPr/>
                    <a:lstStyle/>
                    <a:p>
                      <a:pPr algn="ctr"/>
                      <a:r>
                        <a:rPr lang="en-US" altLang="zh-CN" sz="2000" b="1" cap="none" spc="0" dirty="0">
                          <a:ln w="6600">
                            <a:solidFill>
                              <a:schemeClr val="accent2"/>
                            </a:solidFill>
                            <a:prstDash val="solid"/>
                          </a:ln>
                          <a:solidFill>
                            <a:srgbClr val="FFFFFF"/>
                          </a:solidFill>
                          <a:effectLst>
                            <a:outerShdw dist="38100" dir="2700000" algn="tl" rotWithShape="0">
                              <a:schemeClr val="accent2"/>
                            </a:outerShdw>
                          </a:effectLst>
                        </a:rPr>
                        <a:t>06</a:t>
                      </a:r>
                      <a:endParaRPr lang="zh-CN" altLang="en-US" sz="2000" b="1" cap="none" spc="0" dirty="0">
                        <a:ln w="6600">
                          <a:solidFill>
                            <a:schemeClr val="accent2"/>
                          </a:solidFill>
                          <a:prstDash val="solid"/>
                        </a:ln>
                        <a:solidFill>
                          <a:srgbClr val="FFFFFF"/>
                        </a:solidFill>
                        <a:effectLst>
                          <a:outerShdw dist="38100" dir="2700000" algn="tl" rotWithShape="0">
                            <a:schemeClr val="accent2"/>
                          </a:outerShdw>
                        </a:effectLst>
                      </a:endParaRPr>
                    </a:p>
                  </a:txBody>
                  <a:tcPr>
                    <a:solidFill>
                      <a:srgbClr val="649AF1"/>
                    </a:solidFill>
                  </a:tcPr>
                </a:tc>
                <a:tc>
                  <a:txBody>
                    <a:bodyPr/>
                    <a:lstStyle/>
                    <a:p>
                      <a:pPr algn="ctr"/>
                      <a:r>
                        <a:rPr lang="zh-CN" altLang="en-US" b="1" cap="none" spc="0" dirty="0">
                          <a:ln w="6600">
                            <a:solidFill>
                              <a:schemeClr val="accent2"/>
                            </a:solidFill>
                            <a:prstDash val="solid"/>
                          </a:ln>
                          <a:solidFill>
                            <a:srgbClr val="FFFFFF"/>
                          </a:solidFill>
                          <a:effectLst>
                            <a:outerShdw dist="38100" dir="2700000" algn="tl" rotWithShape="0">
                              <a:schemeClr val="accent2"/>
                            </a:outerShdw>
                          </a:effectLst>
                        </a:rPr>
                        <a:t>系统安全</a:t>
                      </a:r>
                    </a:p>
                  </a:txBody>
                  <a:tcPr>
                    <a:solidFill>
                      <a:srgbClr val="649AF1"/>
                    </a:solidFill>
                  </a:tcPr>
                </a:tc>
                <a:extLst>
                  <a:ext uri="{0D108BD9-81ED-4DB2-BD59-A6C34878D82A}">
                    <a16:rowId xmlns:a16="http://schemas.microsoft.com/office/drawing/2014/main" val="10000"/>
                  </a:ext>
                </a:extLst>
              </a:tr>
            </a:tbl>
          </a:graphicData>
        </a:graphic>
      </p:graphicFrame>
      <p:pic>
        <p:nvPicPr>
          <p:cNvPr id="12" name="图片 11">
            <a:extLst>
              <a:ext uri="{FF2B5EF4-FFF2-40B4-BE49-F238E27FC236}">
                <a16:creationId xmlns:a16="http://schemas.microsoft.com/office/drawing/2014/main" id="{BAA1368D-888A-4FA8-B5A0-125D3DCA43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13" name="文本框 12">
            <a:extLst>
              <a:ext uri="{FF2B5EF4-FFF2-40B4-BE49-F238E27FC236}">
                <a16:creationId xmlns:a16="http://schemas.microsoft.com/office/drawing/2014/main" id="{6327FC26-7861-4B2F-B3F0-344790B5D227}"/>
              </a:ext>
            </a:extLst>
          </p:cNvPr>
          <p:cNvSpPr txBox="1"/>
          <p:nvPr/>
        </p:nvSpPr>
        <p:spPr>
          <a:xfrm>
            <a:off x="5045690" y="4575618"/>
            <a:ext cx="3086438" cy="707886"/>
          </a:xfrm>
          <a:prstGeom prst="rect">
            <a:avLst/>
          </a:prstGeom>
          <a:noFill/>
        </p:spPr>
        <p:txBody>
          <a:bodyPr wrap="square" rtlCol="0">
            <a:spAutoFit/>
          </a:bodyPr>
          <a:lstStyle/>
          <a:p>
            <a:r>
              <a:rPr lang="en-US" altLang="zh-CN" sz="2000" b="1" dirty="0">
                <a:solidFill>
                  <a:srgbClr val="53A2EC"/>
                </a:solidFill>
                <a:latin typeface="微软雅黑" panose="020B0503020204020204" pitchFamily="34" charset="-122"/>
                <a:ea typeface="微软雅黑" panose="020B0503020204020204" pitchFamily="34" charset="-122"/>
              </a:rPr>
              <a:t>2.1 E-R</a:t>
            </a:r>
            <a:r>
              <a:rPr lang="zh-CN" altLang="en-US" sz="2000" b="1" dirty="0">
                <a:solidFill>
                  <a:srgbClr val="53A2EC"/>
                </a:solidFill>
                <a:latin typeface="微软雅黑" panose="020B0503020204020204" pitchFamily="34" charset="-122"/>
                <a:ea typeface="微软雅黑" panose="020B0503020204020204" pitchFamily="34" charset="-122"/>
              </a:rPr>
              <a:t>分析</a:t>
            </a:r>
            <a:endParaRPr lang="en-US" altLang="zh-CN" sz="2000" b="1" dirty="0">
              <a:solidFill>
                <a:srgbClr val="53A2EC"/>
              </a:solidFill>
              <a:latin typeface="微软雅黑" panose="020B0503020204020204" pitchFamily="34" charset="-122"/>
              <a:ea typeface="微软雅黑" panose="020B0503020204020204" pitchFamily="34" charset="-122"/>
            </a:endParaRPr>
          </a:p>
          <a:p>
            <a:r>
              <a:rPr lang="en-US" altLang="zh-CN" sz="2000" b="1" dirty="0">
                <a:solidFill>
                  <a:srgbClr val="53A2EC"/>
                </a:solidFill>
                <a:latin typeface="微软雅黑" panose="020B0503020204020204" pitchFamily="34" charset="-122"/>
                <a:ea typeface="微软雅黑" panose="020B0503020204020204" pitchFamily="34" charset="-122"/>
              </a:rPr>
              <a:t>5.2 </a:t>
            </a:r>
            <a:r>
              <a:rPr lang="zh-CN" altLang="en-US" sz="2000" b="1" dirty="0">
                <a:solidFill>
                  <a:srgbClr val="53A2EC"/>
                </a:solidFill>
                <a:latin typeface="微软雅黑" panose="020B0503020204020204" pitchFamily="34" charset="-122"/>
                <a:ea typeface="微软雅黑" panose="020B0503020204020204" pitchFamily="34" charset="-122"/>
              </a:rPr>
              <a:t>表结构设计</a:t>
            </a:r>
            <a:endParaRPr lang="en-US" altLang="zh-CN" sz="2000" b="1" dirty="0">
              <a:solidFill>
                <a:srgbClr val="53A2E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5.2</a:t>
            </a:r>
            <a:r>
              <a:rPr lang="zh-CN" altLang="en-US" sz="3200" b="1" dirty="0">
                <a:solidFill>
                  <a:srgbClr val="0F58C5"/>
                </a:solidFill>
              </a:rPr>
              <a:t> 表结构设计</a:t>
            </a:r>
          </a:p>
        </p:txBody>
      </p:sp>
      <p:sp>
        <p:nvSpPr>
          <p:cNvPr id="15" name="文本框 14"/>
          <p:cNvSpPr txBox="1"/>
          <p:nvPr/>
        </p:nvSpPr>
        <p:spPr>
          <a:xfrm>
            <a:off x="381432" y="896960"/>
            <a:ext cx="2982035"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Table Structure Design</a:t>
            </a:r>
          </a:p>
        </p:txBody>
      </p:sp>
      <p:sp>
        <p:nvSpPr>
          <p:cNvPr id="19" name="文本框 18">
            <a:extLst>
              <a:ext uri="{FF2B5EF4-FFF2-40B4-BE49-F238E27FC236}">
                <a16:creationId xmlns:a16="http://schemas.microsoft.com/office/drawing/2014/main" id="{A6C1DB5E-2D24-4C01-B00C-8D91A85E8E10}"/>
              </a:ext>
            </a:extLst>
          </p:cNvPr>
          <p:cNvSpPr txBox="1"/>
          <p:nvPr/>
        </p:nvSpPr>
        <p:spPr>
          <a:xfrm>
            <a:off x="295954" y="1254659"/>
            <a:ext cx="7628845" cy="954107"/>
          </a:xfrm>
          <a:prstGeom prst="rect">
            <a:avLst/>
          </a:prstGeom>
          <a:noFill/>
        </p:spPr>
        <p:txBody>
          <a:bodyPr wrap="square">
            <a:spAutoFit/>
          </a:bodyPr>
          <a:lstStyle/>
          <a:p>
            <a:pPr marL="114300" algn="l"/>
            <a:r>
              <a:rPr lang="en-US" altLang="zh-CN" sz="2800" b="1" dirty="0">
                <a:solidFill>
                  <a:srgbClr val="649AF1"/>
                </a:solidFill>
                <a:latin typeface="楷体" panose="02010609060101010101" charset="-122"/>
                <a:ea typeface="楷体" panose="02010609060101010101" charset="-122"/>
              </a:rPr>
              <a:t>user</a:t>
            </a:r>
          </a:p>
          <a:p>
            <a:pPr marL="114300"/>
            <a:r>
              <a:rPr lang="zh-CN" altLang="zh-CN" sz="2800" dirty="0">
                <a:solidFill>
                  <a:srgbClr val="649AF1"/>
                </a:solidFill>
                <a:latin typeface="楷体" panose="02010609060101010101" charset="-122"/>
                <a:ea typeface="楷体" panose="02010609060101010101" charset="-122"/>
              </a:rPr>
              <a:t>用户表，用于存储用于登录所需要的相关信息</a:t>
            </a:r>
          </a:p>
        </p:txBody>
      </p:sp>
      <p:graphicFrame>
        <p:nvGraphicFramePr>
          <p:cNvPr id="17" name="内容占位符 16">
            <a:extLst>
              <a:ext uri="{FF2B5EF4-FFF2-40B4-BE49-F238E27FC236}">
                <a16:creationId xmlns:a16="http://schemas.microsoft.com/office/drawing/2014/main" id="{E8DB8003-6EA2-450C-9B2A-CC28A42FDDD0}"/>
              </a:ext>
            </a:extLst>
          </p:cNvPr>
          <p:cNvGraphicFramePr>
            <a:graphicFrameLocks noGrp="1"/>
          </p:cNvGraphicFramePr>
          <p:nvPr>
            <p:ph idx="1"/>
            <p:extLst>
              <p:ext uri="{D42A27DB-BD31-4B8C-83A1-F6EECF244321}">
                <p14:modId xmlns:p14="http://schemas.microsoft.com/office/powerpoint/2010/main" val="3845649105"/>
              </p:ext>
            </p:extLst>
          </p:nvPr>
        </p:nvGraphicFramePr>
        <p:xfrm>
          <a:off x="595085" y="2222523"/>
          <a:ext cx="9231085" cy="4222089"/>
        </p:xfrm>
        <a:graphic>
          <a:graphicData uri="http://schemas.openxmlformats.org/drawingml/2006/table">
            <a:tbl>
              <a:tblPr firstRow="1" firstCol="1" bandRow="1">
                <a:tableStyleId>{5C22544A-7EE6-4342-B048-85BDC9FD1C3A}</a:tableStyleId>
              </a:tblPr>
              <a:tblGrid>
                <a:gridCol w="1875562">
                  <a:extLst>
                    <a:ext uri="{9D8B030D-6E8A-4147-A177-3AD203B41FA5}">
                      <a16:colId xmlns:a16="http://schemas.microsoft.com/office/drawing/2014/main" val="2093800176"/>
                    </a:ext>
                  </a:extLst>
                </a:gridCol>
                <a:gridCol w="1305728">
                  <a:extLst>
                    <a:ext uri="{9D8B030D-6E8A-4147-A177-3AD203B41FA5}">
                      <a16:colId xmlns:a16="http://schemas.microsoft.com/office/drawing/2014/main" val="3041056175"/>
                    </a:ext>
                  </a:extLst>
                </a:gridCol>
                <a:gridCol w="1489985">
                  <a:extLst>
                    <a:ext uri="{9D8B030D-6E8A-4147-A177-3AD203B41FA5}">
                      <a16:colId xmlns:a16="http://schemas.microsoft.com/office/drawing/2014/main" val="71516250"/>
                    </a:ext>
                  </a:extLst>
                </a:gridCol>
                <a:gridCol w="664237">
                  <a:extLst>
                    <a:ext uri="{9D8B030D-6E8A-4147-A177-3AD203B41FA5}">
                      <a16:colId xmlns:a16="http://schemas.microsoft.com/office/drawing/2014/main" val="1057004589"/>
                    </a:ext>
                  </a:extLst>
                </a:gridCol>
                <a:gridCol w="3895573">
                  <a:extLst>
                    <a:ext uri="{9D8B030D-6E8A-4147-A177-3AD203B41FA5}">
                      <a16:colId xmlns:a16="http://schemas.microsoft.com/office/drawing/2014/main" val="48447669"/>
                    </a:ext>
                  </a:extLst>
                </a:gridCol>
              </a:tblGrid>
              <a:tr h="576986">
                <a:tc>
                  <a:txBody>
                    <a:bodyPr/>
                    <a:lstStyle/>
                    <a:p>
                      <a:pPr marL="33020" algn="l">
                        <a:spcBef>
                          <a:spcPts val="465"/>
                        </a:spcBef>
                        <a:spcAft>
                          <a:spcPts val="0"/>
                        </a:spcAft>
                      </a:pPr>
                      <a:r>
                        <a:rPr lang="zh-CN" sz="1600" kern="100">
                          <a:effectLst/>
                        </a:rPr>
                        <a:t>列名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含义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类型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主键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备注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079313110"/>
                  </a:ext>
                </a:extLst>
              </a:tr>
              <a:tr h="573695">
                <a:tc>
                  <a:txBody>
                    <a:bodyPr/>
                    <a:lstStyle/>
                    <a:p>
                      <a:pPr marL="33020" algn="l">
                        <a:spcBef>
                          <a:spcPts val="705"/>
                        </a:spcBef>
                        <a:spcAft>
                          <a:spcPts val="0"/>
                        </a:spcAft>
                      </a:pPr>
                      <a:r>
                        <a:rPr lang="en-US" sz="1600" kern="100">
                          <a:effectLst/>
                        </a:rPr>
                        <a:t>user_id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用户</a:t>
                      </a:r>
                      <a:r>
                        <a:rPr lang="zh-CN" sz="1600" kern="100" spc="-265">
                          <a:effectLst/>
                        </a:rPr>
                        <a:t> </a:t>
                      </a:r>
                      <a:r>
                        <a:rPr lang="en-US" sz="1600" kern="100">
                          <a:effectLst/>
                        </a:rPr>
                        <a:t>id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int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是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用于唯一标识用户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028978238"/>
                  </a:ext>
                </a:extLst>
              </a:tr>
              <a:tr h="576986">
                <a:tc>
                  <a:txBody>
                    <a:bodyPr/>
                    <a:lstStyle/>
                    <a:p>
                      <a:pPr marL="33020" algn="l">
                        <a:spcBef>
                          <a:spcPts val="705"/>
                        </a:spcBef>
                        <a:spcAft>
                          <a:spcPts val="0"/>
                        </a:spcAft>
                      </a:pPr>
                      <a:r>
                        <a:rPr lang="en-US" sz="1600" kern="100">
                          <a:effectLst/>
                        </a:rPr>
                        <a:t>password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600" kern="100">
                          <a:effectLst/>
                        </a:rPr>
                        <a:t>密码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varchar(255)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600" kern="100">
                          <a:effectLst/>
                        </a:rPr>
                        <a:t>用户密码，加盐加密存储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056507603"/>
                  </a:ext>
                </a:extLst>
              </a:tr>
              <a:tr h="576986">
                <a:tc>
                  <a:txBody>
                    <a:bodyPr/>
                    <a:lstStyle/>
                    <a:p>
                      <a:pPr marL="33020" algn="l">
                        <a:spcBef>
                          <a:spcPts val="705"/>
                        </a:spcBef>
                        <a:spcAft>
                          <a:spcPts val="0"/>
                        </a:spcAft>
                      </a:pPr>
                      <a:r>
                        <a:rPr lang="en-US" sz="1600" kern="100">
                          <a:effectLst/>
                        </a:rPr>
                        <a:t>phone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600" kern="100">
                          <a:effectLst/>
                        </a:rPr>
                        <a:t>手机号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varchar(30)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600" kern="100">
                          <a:effectLst/>
                        </a:rPr>
                        <a:t>用户手机号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871149197"/>
                  </a:ext>
                </a:extLst>
              </a:tr>
              <a:tr h="576986">
                <a:tc>
                  <a:txBody>
                    <a:bodyPr/>
                    <a:lstStyle/>
                    <a:p>
                      <a:pPr marL="33020" algn="l">
                        <a:spcBef>
                          <a:spcPts val="710"/>
                        </a:spcBef>
                        <a:spcAft>
                          <a:spcPts val="0"/>
                        </a:spcAft>
                      </a:pPr>
                      <a:r>
                        <a:rPr lang="en-US" sz="1600" kern="100">
                          <a:effectLst/>
                        </a:rPr>
                        <a:t>open_id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微信标识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1600" kern="100">
                          <a:effectLst/>
                        </a:rPr>
                        <a:t>varchar(100)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微信接口返回的唯一标识符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207487202"/>
                  </a:ext>
                </a:extLst>
              </a:tr>
              <a:tr h="576986">
                <a:tc>
                  <a:txBody>
                    <a:bodyPr/>
                    <a:lstStyle/>
                    <a:p>
                      <a:pPr marL="33020" algn="l">
                        <a:spcBef>
                          <a:spcPts val="705"/>
                        </a:spcBef>
                        <a:spcAft>
                          <a:spcPts val="0"/>
                        </a:spcAft>
                      </a:pPr>
                      <a:r>
                        <a:rPr lang="en-US" sz="1600" kern="100">
                          <a:effectLst/>
                        </a:rPr>
                        <a:t>register_time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注册时间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timestamp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600" kern="100">
                          <a:effectLst/>
                        </a:rPr>
                        <a:t>用户注册时间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81827772"/>
                  </a:ext>
                </a:extLst>
              </a:tr>
              <a:tr h="763464">
                <a:tc>
                  <a:txBody>
                    <a:bodyPr/>
                    <a:lstStyle/>
                    <a:p>
                      <a:pPr algn="l">
                        <a:spcBef>
                          <a:spcPts val="10"/>
                        </a:spcBef>
                      </a:pPr>
                      <a:r>
                        <a:rPr lang="en-US" sz="1600" kern="100">
                          <a:effectLst/>
                        </a:rPr>
                        <a:t> </a:t>
                      </a:r>
                      <a:endParaRPr lang="zh-CN" sz="1600" kern="100">
                        <a:effectLst/>
                      </a:endParaRPr>
                    </a:p>
                    <a:p>
                      <a:pPr marL="33020" algn="l"/>
                      <a:r>
                        <a:rPr lang="en-US" sz="1600" kern="100">
                          <a:effectLst/>
                        </a:rPr>
                        <a:t>last_changetime</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marR="75565" algn="l">
                        <a:spcBef>
                          <a:spcPts val="130"/>
                        </a:spcBef>
                        <a:spcAft>
                          <a:spcPts val="0"/>
                        </a:spcAft>
                      </a:pPr>
                      <a:r>
                        <a:rPr lang="zh-CN" sz="1600" kern="100">
                          <a:effectLst/>
                        </a:rPr>
                        <a:t>最后修改 密码时间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1055"/>
                        </a:spcBef>
                        <a:spcAft>
                          <a:spcPts val="0"/>
                        </a:spcAft>
                      </a:pPr>
                      <a:r>
                        <a:rPr lang="en-US" sz="1600" kern="100">
                          <a:effectLst/>
                        </a:rPr>
                        <a:t>timestamp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255"/>
                        </a:spcBef>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10"/>
                        </a:lnSpc>
                        <a:spcBef>
                          <a:spcPts val="130"/>
                        </a:spcBef>
                        <a:spcAft>
                          <a:spcPts val="0"/>
                        </a:spcAft>
                      </a:pPr>
                      <a:r>
                        <a:rPr lang="zh-CN" sz="1600" kern="100" dirty="0">
                          <a:effectLst/>
                        </a:rPr>
                        <a:t>用户最后修改密码时间</a:t>
                      </a:r>
                      <a:r>
                        <a:rPr lang="en-US" sz="1600" kern="100" dirty="0">
                          <a:effectLst/>
                        </a:rPr>
                        <a:t>,</a:t>
                      </a:r>
                      <a:r>
                        <a:rPr lang="zh-CN" sz="1600" kern="100" dirty="0">
                          <a:effectLst/>
                        </a:rPr>
                        <a:t>可用于标识</a:t>
                      </a:r>
                    </a:p>
                    <a:p>
                      <a:pPr marL="33020" algn="l">
                        <a:lnSpc>
                          <a:spcPts val="1410"/>
                        </a:lnSpc>
                      </a:pPr>
                      <a:r>
                        <a:rPr lang="en-US" sz="1600" kern="100" dirty="0">
                          <a:effectLst/>
                        </a:rPr>
                        <a:t>token</a:t>
                      </a:r>
                      <a:r>
                        <a:rPr lang="en-US" sz="1600" kern="100" spc="-50" dirty="0">
                          <a:effectLst/>
                        </a:rPr>
                        <a:t> </a:t>
                      </a:r>
                      <a:r>
                        <a:rPr lang="zh-CN" sz="1600" kern="100" dirty="0">
                          <a:effectLst/>
                        </a:rPr>
                        <a:t>黑名单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505840614"/>
                  </a:ext>
                </a:extLst>
              </a:tr>
            </a:tbl>
          </a:graphicData>
        </a:graphic>
      </p:graphicFrame>
      <p:pic>
        <p:nvPicPr>
          <p:cNvPr id="18" name="图片 17">
            <a:extLst>
              <a:ext uri="{FF2B5EF4-FFF2-40B4-BE49-F238E27FC236}">
                <a16:creationId xmlns:a16="http://schemas.microsoft.com/office/drawing/2014/main" id="{1B8B81AF-6327-4468-BC09-AE6766155F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Tree>
    <p:extLst>
      <p:ext uri="{BB962C8B-B14F-4D97-AF65-F5344CB8AC3E}">
        <p14:creationId xmlns:p14="http://schemas.microsoft.com/office/powerpoint/2010/main" val="1184170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5.2</a:t>
            </a:r>
            <a:r>
              <a:rPr lang="zh-CN" altLang="en-US" sz="3200" b="1" dirty="0">
                <a:solidFill>
                  <a:srgbClr val="0F58C5"/>
                </a:solidFill>
              </a:rPr>
              <a:t> 表结构设计</a:t>
            </a:r>
          </a:p>
        </p:txBody>
      </p:sp>
      <p:sp>
        <p:nvSpPr>
          <p:cNvPr id="15" name="文本框 14"/>
          <p:cNvSpPr txBox="1"/>
          <p:nvPr/>
        </p:nvSpPr>
        <p:spPr>
          <a:xfrm>
            <a:off x="381432" y="896960"/>
            <a:ext cx="2982035"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Table Structure Design</a:t>
            </a:r>
          </a:p>
        </p:txBody>
      </p:sp>
      <p:sp>
        <p:nvSpPr>
          <p:cNvPr id="19" name="文本框 18">
            <a:extLst>
              <a:ext uri="{FF2B5EF4-FFF2-40B4-BE49-F238E27FC236}">
                <a16:creationId xmlns:a16="http://schemas.microsoft.com/office/drawing/2014/main" id="{A6C1DB5E-2D24-4C01-B00C-8D91A85E8E10}"/>
              </a:ext>
            </a:extLst>
          </p:cNvPr>
          <p:cNvSpPr txBox="1"/>
          <p:nvPr/>
        </p:nvSpPr>
        <p:spPr>
          <a:xfrm>
            <a:off x="163532" y="1254660"/>
            <a:ext cx="7628845" cy="1261884"/>
          </a:xfrm>
          <a:prstGeom prst="rect">
            <a:avLst/>
          </a:prstGeom>
          <a:noFill/>
        </p:spPr>
        <p:txBody>
          <a:bodyPr wrap="square">
            <a:spAutoFit/>
          </a:bodyPr>
          <a:lstStyle/>
          <a:p>
            <a:pPr marL="114300"/>
            <a:r>
              <a:rPr lang="en-US" altLang="zh-CN" sz="2400" b="1" dirty="0">
                <a:solidFill>
                  <a:srgbClr val="649AF1"/>
                </a:solidFill>
                <a:latin typeface="楷体" panose="02010609060101010101" charset="-122"/>
                <a:ea typeface="楷体" panose="02010609060101010101" charset="-122"/>
              </a:rPr>
              <a:t>role</a:t>
            </a:r>
          </a:p>
          <a:p>
            <a:pPr marL="114300"/>
            <a:r>
              <a:rPr lang="zh-CN" altLang="zh-CN" sz="2400" dirty="0">
                <a:solidFill>
                  <a:srgbClr val="649AF1"/>
                </a:solidFill>
                <a:latin typeface="楷体" panose="02010609060101010101" charset="-122"/>
                <a:ea typeface="楷体" panose="02010609060101010101" charset="-122"/>
              </a:rPr>
              <a:t>角色表，</a:t>
            </a:r>
            <a:r>
              <a:rPr lang="en-US" altLang="zh-CN" sz="2400" dirty="0">
                <a:solidFill>
                  <a:srgbClr val="649AF1"/>
                </a:solidFill>
                <a:latin typeface="楷体" panose="02010609060101010101" charset="-122"/>
                <a:ea typeface="楷体" panose="02010609060101010101" charset="-122"/>
              </a:rPr>
              <a:t>RBAC </a:t>
            </a:r>
            <a:r>
              <a:rPr lang="zh-CN" altLang="zh-CN" sz="2400" dirty="0">
                <a:solidFill>
                  <a:srgbClr val="649AF1"/>
                </a:solidFill>
                <a:latin typeface="楷体" panose="02010609060101010101" charset="-122"/>
                <a:ea typeface="楷体" panose="02010609060101010101" charset="-122"/>
              </a:rPr>
              <a:t>权限模型中的角色，用于鉴权</a:t>
            </a:r>
          </a:p>
          <a:p>
            <a:pPr marL="114300"/>
            <a:endParaRPr lang="zh-CN" altLang="zh-CN" sz="2800" b="1" dirty="0">
              <a:solidFill>
                <a:srgbClr val="649AF1"/>
              </a:solidFill>
              <a:latin typeface="楷体" panose="02010609060101010101" charset="-122"/>
              <a:ea typeface="楷体" panose="02010609060101010101" charset="-122"/>
            </a:endParaRPr>
          </a:p>
        </p:txBody>
      </p:sp>
      <p:graphicFrame>
        <p:nvGraphicFramePr>
          <p:cNvPr id="18" name="表格 17">
            <a:extLst>
              <a:ext uri="{FF2B5EF4-FFF2-40B4-BE49-F238E27FC236}">
                <a16:creationId xmlns:a16="http://schemas.microsoft.com/office/drawing/2014/main" id="{5F8B31D1-319F-4DE5-9B53-26E0342A05B4}"/>
              </a:ext>
            </a:extLst>
          </p:cNvPr>
          <p:cNvGraphicFramePr>
            <a:graphicFrameLocks noGrp="1"/>
          </p:cNvGraphicFramePr>
          <p:nvPr>
            <p:extLst>
              <p:ext uri="{D42A27DB-BD31-4B8C-83A1-F6EECF244321}">
                <p14:modId xmlns:p14="http://schemas.microsoft.com/office/powerpoint/2010/main" val="1474007213"/>
              </p:ext>
            </p:extLst>
          </p:nvPr>
        </p:nvGraphicFramePr>
        <p:xfrm>
          <a:off x="490782" y="2181747"/>
          <a:ext cx="6751395" cy="1460918"/>
        </p:xfrm>
        <a:graphic>
          <a:graphicData uri="http://schemas.openxmlformats.org/drawingml/2006/table">
            <a:tbl>
              <a:tblPr firstRow="1" firstCol="1" bandRow="1">
                <a:tableStyleId>{5C22544A-7EE6-4342-B048-85BDC9FD1C3A}</a:tableStyleId>
              </a:tblPr>
              <a:tblGrid>
                <a:gridCol w="936098">
                  <a:extLst>
                    <a:ext uri="{9D8B030D-6E8A-4147-A177-3AD203B41FA5}">
                      <a16:colId xmlns:a16="http://schemas.microsoft.com/office/drawing/2014/main" val="1907650430"/>
                    </a:ext>
                  </a:extLst>
                </a:gridCol>
                <a:gridCol w="875333">
                  <a:extLst>
                    <a:ext uri="{9D8B030D-6E8A-4147-A177-3AD203B41FA5}">
                      <a16:colId xmlns:a16="http://schemas.microsoft.com/office/drawing/2014/main" val="1062974152"/>
                    </a:ext>
                  </a:extLst>
                </a:gridCol>
                <a:gridCol w="1354056">
                  <a:extLst>
                    <a:ext uri="{9D8B030D-6E8A-4147-A177-3AD203B41FA5}">
                      <a16:colId xmlns:a16="http://schemas.microsoft.com/office/drawing/2014/main" val="1088514110"/>
                    </a:ext>
                  </a:extLst>
                </a:gridCol>
                <a:gridCol w="617495">
                  <a:extLst>
                    <a:ext uri="{9D8B030D-6E8A-4147-A177-3AD203B41FA5}">
                      <a16:colId xmlns:a16="http://schemas.microsoft.com/office/drawing/2014/main" val="309498977"/>
                    </a:ext>
                  </a:extLst>
                </a:gridCol>
                <a:gridCol w="2968413">
                  <a:extLst>
                    <a:ext uri="{9D8B030D-6E8A-4147-A177-3AD203B41FA5}">
                      <a16:colId xmlns:a16="http://schemas.microsoft.com/office/drawing/2014/main" val="3059752908"/>
                    </a:ext>
                  </a:extLst>
                </a:gridCol>
              </a:tblGrid>
              <a:tr h="341701">
                <a:tc>
                  <a:txBody>
                    <a:bodyPr/>
                    <a:lstStyle/>
                    <a:p>
                      <a:pPr marL="33020" algn="l">
                        <a:spcBef>
                          <a:spcPts val="475"/>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含义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备注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569117650"/>
                  </a:ext>
                </a:extLst>
              </a:tr>
              <a:tr h="350796">
                <a:tc>
                  <a:txBody>
                    <a:bodyPr/>
                    <a:lstStyle/>
                    <a:p>
                      <a:pPr marL="33020" algn="l">
                        <a:spcBef>
                          <a:spcPts val="740"/>
                        </a:spcBef>
                        <a:spcAft>
                          <a:spcPts val="0"/>
                        </a:spcAft>
                      </a:pPr>
                      <a:r>
                        <a:rPr lang="en-US" sz="1400" kern="100">
                          <a:effectLst/>
                        </a:rPr>
                        <a:t>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dirty="0" err="1">
                          <a:effectLst/>
                        </a:rPr>
                        <a:t>角色</a:t>
                      </a:r>
                      <a:r>
                        <a:rPr lang="en-US" sz="1400" kern="100" spc="-270" dirty="0">
                          <a:effectLst/>
                        </a:rPr>
                        <a:t> </a:t>
                      </a:r>
                      <a:r>
                        <a:rPr lang="en-US" sz="1400" kern="100" dirty="0">
                          <a:effectLst/>
                        </a:rPr>
                        <a:t>id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40"/>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zh-CN" sz="1400" kern="100" dirty="0">
                          <a:effectLst/>
                        </a:rPr>
                        <a:t>用于唯一标识一种角色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952076590"/>
                  </a:ext>
                </a:extLst>
              </a:tr>
              <a:tr h="350796">
                <a:tc>
                  <a:txBody>
                    <a:bodyPr/>
                    <a:lstStyle/>
                    <a:p>
                      <a:pPr marL="33020" algn="l">
                        <a:spcBef>
                          <a:spcPts val="705"/>
                        </a:spcBef>
                        <a:spcAft>
                          <a:spcPts val="0"/>
                        </a:spcAft>
                      </a:pPr>
                      <a:r>
                        <a:rPr lang="en-US" sz="1400" kern="100">
                          <a:effectLst/>
                        </a:rPr>
                        <a:t>role_name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角色名字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varchar(50)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400" kern="100" dirty="0">
                          <a:effectLst/>
                        </a:rPr>
                        <a:t>角色的名字如普通用户、管理员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044458781"/>
                  </a:ext>
                </a:extLst>
              </a:tr>
              <a:tr h="341701">
                <a:tc>
                  <a:txBody>
                    <a:bodyPr/>
                    <a:lstStyle/>
                    <a:p>
                      <a:pPr marL="33020" algn="l">
                        <a:spcBef>
                          <a:spcPts val="705"/>
                        </a:spcBef>
                        <a:spcAft>
                          <a:spcPts val="0"/>
                        </a:spcAft>
                      </a:pPr>
                      <a:r>
                        <a:rPr lang="en-US" sz="1400" kern="100">
                          <a:effectLst/>
                        </a:rPr>
                        <a:t>role_desc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角色描述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varchar(255)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dirty="0" err="1">
                          <a:effectLst/>
                        </a:rPr>
                        <a:t>描述角色的</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14516396"/>
                  </a:ext>
                </a:extLst>
              </a:tr>
            </a:tbl>
          </a:graphicData>
        </a:graphic>
      </p:graphicFrame>
      <p:pic>
        <p:nvPicPr>
          <p:cNvPr id="20" name="图片 19">
            <a:extLst>
              <a:ext uri="{FF2B5EF4-FFF2-40B4-BE49-F238E27FC236}">
                <a16:creationId xmlns:a16="http://schemas.microsoft.com/office/drawing/2014/main" id="{5894F8C2-BDB9-48D1-9CC1-5335EE322C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25" name="文本框 24">
            <a:extLst>
              <a:ext uri="{FF2B5EF4-FFF2-40B4-BE49-F238E27FC236}">
                <a16:creationId xmlns:a16="http://schemas.microsoft.com/office/drawing/2014/main" id="{62BEE83B-22AE-4003-80D3-C3FA444F5866}"/>
              </a:ext>
            </a:extLst>
          </p:cNvPr>
          <p:cNvSpPr txBox="1"/>
          <p:nvPr/>
        </p:nvSpPr>
        <p:spPr>
          <a:xfrm>
            <a:off x="163532" y="3527327"/>
            <a:ext cx="7294518" cy="830997"/>
          </a:xfrm>
          <a:prstGeom prst="rect">
            <a:avLst/>
          </a:prstGeom>
          <a:noFill/>
        </p:spPr>
        <p:txBody>
          <a:bodyPr wrap="square">
            <a:spAutoFit/>
          </a:bodyPr>
          <a:lstStyle/>
          <a:p>
            <a:pPr marL="114300"/>
            <a:r>
              <a:rPr lang="en-US" altLang="zh-CN" sz="2400" b="1" dirty="0" err="1">
                <a:solidFill>
                  <a:srgbClr val="649AF1"/>
                </a:solidFill>
                <a:latin typeface="楷体" panose="02010609060101010101" charset="-122"/>
                <a:ea typeface="楷体" panose="02010609060101010101" charset="-122"/>
              </a:rPr>
              <a:t>user_role</a:t>
            </a:r>
            <a:r>
              <a:rPr lang="en-US" altLang="zh-CN" sz="2400" b="1" dirty="0">
                <a:solidFill>
                  <a:srgbClr val="649AF1"/>
                </a:solidFill>
                <a:latin typeface="楷体" panose="02010609060101010101" charset="-122"/>
                <a:ea typeface="楷体" panose="02010609060101010101" charset="-122"/>
              </a:rPr>
              <a:t> </a:t>
            </a:r>
            <a:endParaRPr lang="zh-CN" altLang="zh-CN" sz="2400" b="1" dirty="0">
              <a:solidFill>
                <a:srgbClr val="649AF1"/>
              </a:solidFill>
              <a:latin typeface="楷体" panose="02010609060101010101" charset="-122"/>
              <a:ea typeface="楷体" panose="02010609060101010101" charset="-122"/>
            </a:endParaRPr>
          </a:p>
          <a:p>
            <a:pPr marL="114300"/>
            <a:r>
              <a:rPr lang="zh-CN" altLang="zh-CN" sz="2400" dirty="0">
                <a:solidFill>
                  <a:srgbClr val="649AF1"/>
                </a:solidFill>
                <a:latin typeface="楷体" panose="02010609060101010101" charset="-122"/>
                <a:ea typeface="楷体" panose="02010609060101010101" charset="-122"/>
              </a:rPr>
              <a:t>用户</a:t>
            </a:r>
            <a:r>
              <a:rPr lang="en-US" altLang="zh-CN" sz="2400" dirty="0">
                <a:solidFill>
                  <a:srgbClr val="649AF1"/>
                </a:solidFill>
                <a:latin typeface="楷体" panose="02010609060101010101" charset="-122"/>
                <a:ea typeface="楷体" panose="02010609060101010101" charset="-122"/>
              </a:rPr>
              <a:t>-</a:t>
            </a:r>
            <a:r>
              <a:rPr lang="zh-CN" altLang="zh-CN" sz="2400" dirty="0">
                <a:solidFill>
                  <a:srgbClr val="649AF1"/>
                </a:solidFill>
                <a:latin typeface="楷体" panose="02010609060101010101" charset="-122"/>
                <a:ea typeface="楷体" panose="02010609060101010101" charset="-122"/>
              </a:rPr>
              <a:t>角色关联表，用于标识用户具有的角色</a:t>
            </a:r>
            <a:endParaRPr lang="zh-CN" altLang="en-US" sz="2400" dirty="0">
              <a:solidFill>
                <a:srgbClr val="649AF1"/>
              </a:solidFill>
              <a:latin typeface="楷体" panose="02010609060101010101" charset="-122"/>
              <a:ea typeface="楷体" panose="02010609060101010101" charset="-122"/>
            </a:endParaRPr>
          </a:p>
        </p:txBody>
      </p:sp>
      <p:graphicFrame>
        <p:nvGraphicFramePr>
          <p:cNvPr id="23" name="表格 22">
            <a:extLst>
              <a:ext uri="{FF2B5EF4-FFF2-40B4-BE49-F238E27FC236}">
                <a16:creationId xmlns:a16="http://schemas.microsoft.com/office/drawing/2014/main" id="{A126B13C-7D78-42EF-8CE6-A2711E960198}"/>
              </a:ext>
            </a:extLst>
          </p:cNvPr>
          <p:cNvGraphicFramePr>
            <a:graphicFrameLocks noGrp="1"/>
          </p:cNvGraphicFramePr>
          <p:nvPr>
            <p:extLst>
              <p:ext uri="{D42A27DB-BD31-4B8C-83A1-F6EECF244321}">
                <p14:modId xmlns:p14="http://schemas.microsoft.com/office/powerpoint/2010/main" val="329817849"/>
              </p:ext>
            </p:extLst>
          </p:nvPr>
        </p:nvGraphicFramePr>
        <p:xfrm>
          <a:off x="490782" y="4451418"/>
          <a:ext cx="6751394" cy="1108771"/>
        </p:xfrm>
        <a:graphic>
          <a:graphicData uri="http://schemas.openxmlformats.org/drawingml/2006/table">
            <a:tbl>
              <a:tblPr firstRow="1" firstCol="1" bandRow="1">
                <a:tableStyleId>{5C22544A-7EE6-4342-B048-85BDC9FD1C3A}</a:tableStyleId>
              </a:tblPr>
              <a:tblGrid>
                <a:gridCol w="828989">
                  <a:extLst>
                    <a:ext uri="{9D8B030D-6E8A-4147-A177-3AD203B41FA5}">
                      <a16:colId xmlns:a16="http://schemas.microsoft.com/office/drawing/2014/main" val="1692874901"/>
                    </a:ext>
                  </a:extLst>
                </a:gridCol>
                <a:gridCol w="703734">
                  <a:extLst>
                    <a:ext uri="{9D8B030D-6E8A-4147-A177-3AD203B41FA5}">
                      <a16:colId xmlns:a16="http://schemas.microsoft.com/office/drawing/2014/main" val="1335917179"/>
                    </a:ext>
                  </a:extLst>
                </a:gridCol>
                <a:gridCol w="669124">
                  <a:extLst>
                    <a:ext uri="{9D8B030D-6E8A-4147-A177-3AD203B41FA5}">
                      <a16:colId xmlns:a16="http://schemas.microsoft.com/office/drawing/2014/main" val="1259233073"/>
                    </a:ext>
                  </a:extLst>
                </a:gridCol>
                <a:gridCol w="1358849">
                  <a:extLst>
                    <a:ext uri="{9D8B030D-6E8A-4147-A177-3AD203B41FA5}">
                      <a16:colId xmlns:a16="http://schemas.microsoft.com/office/drawing/2014/main" val="1738440585"/>
                    </a:ext>
                  </a:extLst>
                </a:gridCol>
                <a:gridCol w="3190698">
                  <a:extLst>
                    <a:ext uri="{9D8B030D-6E8A-4147-A177-3AD203B41FA5}">
                      <a16:colId xmlns:a16="http://schemas.microsoft.com/office/drawing/2014/main" val="363369200"/>
                    </a:ext>
                  </a:extLst>
                </a:gridCol>
              </a:tblGrid>
              <a:tr h="376801">
                <a:tc>
                  <a:txBody>
                    <a:bodyPr/>
                    <a:lstStyle/>
                    <a:p>
                      <a:pPr marL="33020" algn="l">
                        <a:spcBef>
                          <a:spcPts val="500"/>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00"/>
                        </a:spcBef>
                        <a:spcAft>
                          <a:spcPts val="0"/>
                        </a:spcAft>
                      </a:pPr>
                      <a:r>
                        <a:rPr lang="en-US" sz="1400" kern="100">
                          <a:effectLst/>
                        </a:rPr>
                        <a:t>含义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00"/>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00"/>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00"/>
                        </a:spcBef>
                        <a:spcAft>
                          <a:spcPts val="0"/>
                        </a:spcAft>
                      </a:pPr>
                      <a:r>
                        <a:rPr lang="en-US" sz="1400" kern="100" dirty="0" err="1">
                          <a:effectLst/>
                        </a:rPr>
                        <a:t>备注</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26535674"/>
                  </a:ext>
                </a:extLst>
              </a:tr>
              <a:tr h="364938">
                <a:tc>
                  <a:txBody>
                    <a:bodyPr/>
                    <a:lstStyle/>
                    <a:p>
                      <a:pPr marL="33020" algn="l">
                        <a:spcBef>
                          <a:spcPts val="705"/>
                        </a:spcBef>
                        <a:spcAft>
                          <a:spcPts val="0"/>
                        </a:spcAft>
                      </a:pPr>
                      <a:r>
                        <a:rPr lang="en-US" sz="1400" kern="100">
                          <a:effectLst/>
                        </a:rPr>
                        <a:t>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用户</a:t>
                      </a:r>
                      <a:r>
                        <a:rPr lang="en-US" sz="1400" kern="100" spc="-27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dirty="0" err="1">
                          <a:effectLst/>
                        </a:rPr>
                        <a:t>用于唯一标识用户</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095942653"/>
                  </a:ext>
                </a:extLst>
              </a:tr>
              <a:tr h="367032">
                <a:tc>
                  <a:txBody>
                    <a:bodyPr/>
                    <a:lstStyle/>
                    <a:p>
                      <a:pPr marL="33020" algn="l">
                        <a:spcBef>
                          <a:spcPts val="705"/>
                        </a:spcBef>
                        <a:spcAft>
                          <a:spcPts val="0"/>
                        </a:spcAft>
                      </a:pPr>
                      <a:r>
                        <a:rPr lang="en-US" sz="1400" kern="100">
                          <a:effectLst/>
                        </a:rPr>
                        <a:t>role_id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角色</a:t>
                      </a:r>
                      <a:r>
                        <a:rPr lang="en-US" sz="1400" kern="100" spc="-27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400" kern="100" dirty="0">
                          <a:effectLst/>
                        </a:rPr>
                        <a:t>用于唯一标识一种角色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790092"/>
                  </a:ext>
                </a:extLst>
              </a:tr>
            </a:tbl>
          </a:graphicData>
        </a:graphic>
      </p:graphicFrame>
    </p:spTree>
    <p:extLst>
      <p:ext uri="{BB962C8B-B14F-4D97-AF65-F5344CB8AC3E}">
        <p14:creationId xmlns:p14="http://schemas.microsoft.com/office/powerpoint/2010/main" val="3929040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5.2</a:t>
            </a:r>
            <a:r>
              <a:rPr lang="zh-CN" altLang="en-US" sz="3200" b="1" dirty="0">
                <a:solidFill>
                  <a:srgbClr val="0F58C5"/>
                </a:solidFill>
              </a:rPr>
              <a:t> 表结构设计</a:t>
            </a:r>
          </a:p>
        </p:txBody>
      </p:sp>
      <p:sp>
        <p:nvSpPr>
          <p:cNvPr id="15" name="文本框 14"/>
          <p:cNvSpPr txBox="1"/>
          <p:nvPr/>
        </p:nvSpPr>
        <p:spPr>
          <a:xfrm>
            <a:off x="381432" y="896960"/>
            <a:ext cx="2982035"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Table Structure Design</a:t>
            </a:r>
          </a:p>
        </p:txBody>
      </p:sp>
      <p:sp>
        <p:nvSpPr>
          <p:cNvPr id="19" name="文本框 18">
            <a:extLst>
              <a:ext uri="{FF2B5EF4-FFF2-40B4-BE49-F238E27FC236}">
                <a16:creationId xmlns:a16="http://schemas.microsoft.com/office/drawing/2014/main" id="{A6C1DB5E-2D24-4C01-B00C-8D91A85E8E10}"/>
              </a:ext>
            </a:extLst>
          </p:cNvPr>
          <p:cNvSpPr txBox="1"/>
          <p:nvPr/>
        </p:nvSpPr>
        <p:spPr>
          <a:xfrm>
            <a:off x="295954" y="1254659"/>
            <a:ext cx="7628845" cy="954107"/>
          </a:xfrm>
          <a:prstGeom prst="rect">
            <a:avLst/>
          </a:prstGeom>
          <a:noFill/>
        </p:spPr>
        <p:txBody>
          <a:bodyPr wrap="square">
            <a:spAutoFit/>
          </a:bodyPr>
          <a:lstStyle/>
          <a:p>
            <a:pPr marL="114300" algn="l"/>
            <a:r>
              <a:rPr lang="en-US" altLang="zh-CN" sz="2800" b="1" dirty="0" err="1">
                <a:solidFill>
                  <a:srgbClr val="649AF1"/>
                </a:solidFill>
                <a:latin typeface="楷体" panose="02010609060101010101" charset="-122"/>
                <a:ea typeface="楷体" panose="02010609060101010101" charset="-122"/>
              </a:rPr>
              <a:t>user_info</a:t>
            </a:r>
            <a:endParaRPr lang="en-US" altLang="zh-CN" sz="2800" b="1" dirty="0">
              <a:solidFill>
                <a:srgbClr val="649AF1"/>
              </a:solidFill>
              <a:latin typeface="楷体" panose="02010609060101010101" charset="-122"/>
              <a:ea typeface="楷体" panose="02010609060101010101" charset="-122"/>
            </a:endParaRPr>
          </a:p>
          <a:p>
            <a:pPr marL="114300" algn="l"/>
            <a:r>
              <a:rPr lang="zh-CN" altLang="zh-CN" sz="2800" dirty="0">
                <a:solidFill>
                  <a:srgbClr val="649AF1"/>
                </a:solidFill>
                <a:latin typeface="楷体" panose="02010609060101010101" charset="-122"/>
                <a:ea typeface="楷体" panose="02010609060101010101" charset="-122"/>
              </a:rPr>
              <a:t>用户表，用于存储用于登录所需要的相关信息</a:t>
            </a:r>
          </a:p>
        </p:txBody>
      </p:sp>
      <p:pic>
        <p:nvPicPr>
          <p:cNvPr id="18" name="图片 17">
            <a:extLst>
              <a:ext uri="{FF2B5EF4-FFF2-40B4-BE49-F238E27FC236}">
                <a16:creationId xmlns:a16="http://schemas.microsoft.com/office/drawing/2014/main" id="{1B8B81AF-6327-4468-BC09-AE6766155F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graphicFrame>
        <p:nvGraphicFramePr>
          <p:cNvPr id="20" name="内容占位符 19">
            <a:extLst>
              <a:ext uri="{FF2B5EF4-FFF2-40B4-BE49-F238E27FC236}">
                <a16:creationId xmlns:a16="http://schemas.microsoft.com/office/drawing/2014/main" id="{6FF79EE1-C1D6-47D3-8D46-820A790023AC}"/>
              </a:ext>
            </a:extLst>
          </p:cNvPr>
          <p:cNvGraphicFramePr>
            <a:graphicFrameLocks noGrp="1"/>
          </p:cNvGraphicFramePr>
          <p:nvPr>
            <p:ph idx="1"/>
            <p:extLst>
              <p:ext uri="{D42A27DB-BD31-4B8C-83A1-F6EECF244321}">
                <p14:modId xmlns:p14="http://schemas.microsoft.com/office/powerpoint/2010/main" val="2400724814"/>
              </p:ext>
            </p:extLst>
          </p:nvPr>
        </p:nvGraphicFramePr>
        <p:xfrm>
          <a:off x="493485" y="2182399"/>
          <a:ext cx="9405258" cy="4518217"/>
        </p:xfrm>
        <a:graphic>
          <a:graphicData uri="http://schemas.openxmlformats.org/drawingml/2006/table">
            <a:tbl>
              <a:tblPr firstRow="1" firstCol="1" bandRow="1">
                <a:tableStyleId>{5C22544A-7EE6-4342-B048-85BDC9FD1C3A}</a:tableStyleId>
              </a:tblPr>
              <a:tblGrid>
                <a:gridCol w="1902718">
                  <a:extLst>
                    <a:ext uri="{9D8B030D-6E8A-4147-A177-3AD203B41FA5}">
                      <a16:colId xmlns:a16="http://schemas.microsoft.com/office/drawing/2014/main" val="1399306608"/>
                    </a:ext>
                  </a:extLst>
                </a:gridCol>
                <a:gridCol w="1900413">
                  <a:extLst>
                    <a:ext uri="{9D8B030D-6E8A-4147-A177-3AD203B41FA5}">
                      <a16:colId xmlns:a16="http://schemas.microsoft.com/office/drawing/2014/main" val="708415177"/>
                    </a:ext>
                  </a:extLst>
                </a:gridCol>
                <a:gridCol w="1903870">
                  <a:extLst>
                    <a:ext uri="{9D8B030D-6E8A-4147-A177-3AD203B41FA5}">
                      <a16:colId xmlns:a16="http://schemas.microsoft.com/office/drawing/2014/main" val="457814774"/>
                    </a:ext>
                  </a:extLst>
                </a:gridCol>
                <a:gridCol w="829774">
                  <a:extLst>
                    <a:ext uri="{9D8B030D-6E8A-4147-A177-3AD203B41FA5}">
                      <a16:colId xmlns:a16="http://schemas.microsoft.com/office/drawing/2014/main" val="783186386"/>
                    </a:ext>
                  </a:extLst>
                </a:gridCol>
                <a:gridCol w="2868483">
                  <a:extLst>
                    <a:ext uri="{9D8B030D-6E8A-4147-A177-3AD203B41FA5}">
                      <a16:colId xmlns:a16="http://schemas.microsoft.com/office/drawing/2014/main" val="149606079"/>
                    </a:ext>
                  </a:extLst>
                </a:gridCol>
              </a:tblGrid>
              <a:tr h="486506">
                <a:tc>
                  <a:txBody>
                    <a:bodyPr/>
                    <a:lstStyle/>
                    <a:p>
                      <a:pPr marL="33020" algn="l">
                        <a:spcBef>
                          <a:spcPts val="475"/>
                        </a:spcBef>
                        <a:spcAft>
                          <a:spcPts val="0"/>
                        </a:spcAft>
                      </a:pPr>
                      <a:r>
                        <a:rPr lang="en-US" sz="1600" kern="100">
                          <a:effectLst/>
                        </a:rPr>
                        <a:t>列名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含义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类型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主键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备注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798376692"/>
                  </a:ext>
                </a:extLst>
              </a:tr>
              <a:tr h="486506">
                <a:tc>
                  <a:txBody>
                    <a:bodyPr/>
                    <a:lstStyle/>
                    <a:p>
                      <a:pPr marL="33020" algn="l">
                        <a:spcBef>
                          <a:spcPts val="705"/>
                        </a:spcBef>
                        <a:spcAft>
                          <a:spcPts val="0"/>
                        </a:spcAft>
                      </a:pPr>
                      <a:r>
                        <a:rPr lang="en-US" sz="1600" kern="100">
                          <a:effectLst/>
                        </a:rPr>
                        <a:t>user_id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用户</a:t>
                      </a:r>
                      <a:r>
                        <a:rPr lang="en-US" sz="1600" kern="100" spc="-265">
                          <a:effectLst/>
                        </a:rPr>
                        <a:t> </a:t>
                      </a:r>
                      <a:r>
                        <a:rPr lang="en-US" sz="1600" kern="100">
                          <a:effectLst/>
                        </a:rPr>
                        <a:t>id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int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是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用于唯一标识用户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67826154"/>
                  </a:ext>
                </a:extLst>
              </a:tr>
              <a:tr h="486506">
                <a:tc>
                  <a:txBody>
                    <a:bodyPr/>
                    <a:lstStyle/>
                    <a:p>
                      <a:pPr marL="33020" algn="l">
                        <a:spcBef>
                          <a:spcPts val="705"/>
                        </a:spcBef>
                        <a:spcAft>
                          <a:spcPts val="0"/>
                        </a:spcAft>
                      </a:pPr>
                      <a:r>
                        <a:rPr lang="en-US" sz="1600" kern="100">
                          <a:effectLst/>
                        </a:rPr>
                        <a:t>username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600" kern="100">
                          <a:effectLst/>
                        </a:rPr>
                        <a:t>昵称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varchar(255)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600" kern="100">
                          <a:effectLst/>
                        </a:rPr>
                        <a:t>用户昵称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195072896"/>
                  </a:ext>
                </a:extLst>
              </a:tr>
              <a:tr h="615069">
                <a:tc>
                  <a:txBody>
                    <a:bodyPr/>
                    <a:lstStyle/>
                    <a:p>
                      <a:pPr marL="33020" algn="l">
                        <a:spcBef>
                          <a:spcPts val="1055"/>
                        </a:spcBef>
                        <a:spcAft>
                          <a:spcPts val="0"/>
                        </a:spcAft>
                      </a:pPr>
                      <a:r>
                        <a:rPr lang="en-US" sz="1600" kern="100">
                          <a:effectLst/>
                        </a:rPr>
                        <a:t>sex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825"/>
                        </a:spcBef>
                        <a:spcAft>
                          <a:spcPts val="0"/>
                        </a:spcAft>
                      </a:pPr>
                      <a:r>
                        <a:rPr lang="en-US" sz="1600" kern="100">
                          <a:effectLst/>
                        </a:rPr>
                        <a:t>性别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1055"/>
                        </a:spcBef>
                        <a:spcAft>
                          <a:spcPts val="0"/>
                        </a:spcAft>
                      </a:pPr>
                      <a:r>
                        <a:rPr lang="en-US" sz="1600" kern="100">
                          <a:effectLst/>
                        </a:rPr>
                        <a:t>bit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265"/>
                        </a:spcBef>
                        <a:spcAft>
                          <a:spcPts val="0"/>
                        </a:spcAft>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00"/>
                        </a:lnSpc>
                        <a:spcBef>
                          <a:spcPts val="140"/>
                        </a:spcBef>
                        <a:spcAft>
                          <a:spcPts val="0"/>
                        </a:spcAft>
                      </a:pPr>
                      <a:r>
                        <a:rPr lang="zh-CN" sz="1600" kern="100">
                          <a:effectLst/>
                        </a:rPr>
                        <a:t>用户性别， </a:t>
                      </a:r>
                      <a:r>
                        <a:rPr lang="en-US" sz="1600" kern="100">
                          <a:effectLst/>
                        </a:rPr>
                        <a:t>0</a:t>
                      </a:r>
                      <a:r>
                        <a:rPr lang="en-US" sz="1600" kern="100" spc="-20">
                          <a:effectLst/>
                        </a:rPr>
                        <a:t> </a:t>
                      </a:r>
                      <a:r>
                        <a:rPr lang="zh-CN" sz="1600" kern="100">
                          <a:effectLst/>
                        </a:rPr>
                        <a:t>代表女性，</a:t>
                      </a:r>
                    </a:p>
                    <a:p>
                      <a:pPr marL="33020" algn="l">
                        <a:lnSpc>
                          <a:spcPts val="1400"/>
                        </a:lnSpc>
                      </a:pPr>
                      <a:r>
                        <a:rPr lang="en-US" sz="1600" kern="100">
                          <a:effectLst/>
                        </a:rPr>
                        <a:t>1</a:t>
                      </a:r>
                      <a:r>
                        <a:rPr lang="en-US" sz="1600" kern="100" spc="-35">
                          <a:effectLst/>
                        </a:rPr>
                        <a:t> </a:t>
                      </a:r>
                      <a:r>
                        <a:rPr lang="zh-CN" sz="1600" kern="100">
                          <a:effectLst/>
                        </a:rPr>
                        <a:t>代表男性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24676815"/>
                  </a:ext>
                </a:extLst>
              </a:tr>
              <a:tr h="499455">
                <a:tc>
                  <a:txBody>
                    <a:bodyPr/>
                    <a:lstStyle/>
                    <a:p>
                      <a:pPr marL="33020" algn="l">
                        <a:spcBef>
                          <a:spcPts val="740"/>
                        </a:spcBef>
                        <a:spcAft>
                          <a:spcPts val="0"/>
                        </a:spcAft>
                      </a:pPr>
                      <a:r>
                        <a:rPr lang="en-US" sz="1600" kern="100">
                          <a:effectLst/>
                        </a:rPr>
                        <a:t>birth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600" kern="100">
                          <a:effectLst/>
                        </a:rPr>
                        <a:t>生日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40"/>
                        </a:spcBef>
                        <a:spcAft>
                          <a:spcPts val="0"/>
                        </a:spcAft>
                      </a:pPr>
                      <a:r>
                        <a:rPr lang="en-US" sz="1600" kern="100">
                          <a:effectLst/>
                        </a:rPr>
                        <a:t>date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525"/>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600" kern="100">
                          <a:effectLst/>
                        </a:rPr>
                        <a:t>用户生日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789938371"/>
                  </a:ext>
                </a:extLst>
              </a:tr>
              <a:tr h="486506">
                <a:tc>
                  <a:txBody>
                    <a:bodyPr/>
                    <a:lstStyle/>
                    <a:p>
                      <a:pPr marL="33020" algn="l">
                        <a:spcBef>
                          <a:spcPts val="705"/>
                        </a:spcBef>
                        <a:spcAft>
                          <a:spcPts val="0"/>
                        </a:spcAft>
                      </a:pPr>
                      <a:r>
                        <a:rPr lang="en-US" sz="1600" kern="100">
                          <a:effectLst/>
                        </a:rPr>
                        <a:t>user_sign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签名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varchar(255)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用户签名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200045845"/>
                  </a:ext>
                </a:extLst>
              </a:tr>
              <a:tr h="486506">
                <a:tc>
                  <a:txBody>
                    <a:bodyPr/>
                    <a:lstStyle/>
                    <a:p>
                      <a:pPr marL="33020" algn="l">
                        <a:spcBef>
                          <a:spcPts val="705"/>
                        </a:spcBef>
                        <a:spcAft>
                          <a:spcPts val="0"/>
                        </a:spcAft>
                      </a:pPr>
                      <a:r>
                        <a:rPr lang="en-US" sz="1600" kern="100">
                          <a:effectLst/>
                        </a:rPr>
                        <a:t>head_link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600" kern="100">
                          <a:effectLst/>
                        </a:rPr>
                        <a:t>头像链接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varchar(255)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600" kern="100">
                          <a:effectLst/>
                        </a:rPr>
                        <a:t>用户头像的地址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908548258"/>
                  </a:ext>
                </a:extLst>
              </a:tr>
              <a:tr h="484657">
                <a:tc>
                  <a:txBody>
                    <a:bodyPr/>
                    <a:lstStyle/>
                    <a:p>
                      <a:pPr marL="33020" algn="l">
                        <a:spcBef>
                          <a:spcPts val="710"/>
                        </a:spcBef>
                        <a:spcAft>
                          <a:spcPts val="0"/>
                        </a:spcAft>
                      </a:pPr>
                      <a:r>
                        <a:rPr lang="en-US" sz="1600" kern="100">
                          <a:effectLst/>
                        </a:rPr>
                        <a:t>share_num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600" kern="100">
                          <a:effectLst/>
                        </a:rPr>
                        <a:t>分享帖数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1600" kern="100">
                          <a:effectLst/>
                        </a:rPr>
                        <a:t>int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600" kern="100">
                          <a:effectLst/>
                        </a:rPr>
                        <a:t>用户发布的分享帖数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600661130"/>
                  </a:ext>
                </a:extLst>
              </a:tr>
              <a:tr h="486506">
                <a:tc>
                  <a:txBody>
                    <a:bodyPr/>
                    <a:lstStyle/>
                    <a:p>
                      <a:pPr marL="33020" algn="l">
                        <a:spcBef>
                          <a:spcPts val="705"/>
                        </a:spcBef>
                        <a:spcAft>
                          <a:spcPts val="0"/>
                        </a:spcAft>
                      </a:pPr>
                      <a:r>
                        <a:rPr lang="en-US" sz="1600" kern="100">
                          <a:effectLst/>
                        </a:rPr>
                        <a:t>fan_num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a:effectLst/>
                        </a:rPr>
                        <a:t>粉丝数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600" kern="100">
                          <a:effectLst/>
                        </a:rPr>
                        <a:t>int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600" kern="100">
                          <a:effectLst/>
                        </a:rPr>
                        <a:t> </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600" kern="100" dirty="0" err="1">
                          <a:effectLst/>
                        </a:rPr>
                        <a:t>用户的粉丝数</a:t>
                      </a:r>
                      <a:r>
                        <a:rPr lang="en-US" sz="1600" kern="100" dirty="0">
                          <a:effectLst/>
                        </a:rPr>
                        <a:t> </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80021421"/>
                  </a:ext>
                </a:extLst>
              </a:tr>
            </a:tbl>
          </a:graphicData>
        </a:graphic>
      </p:graphicFrame>
    </p:spTree>
    <p:extLst>
      <p:ext uri="{BB962C8B-B14F-4D97-AF65-F5344CB8AC3E}">
        <p14:creationId xmlns:p14="http://schemas.microsoft.com/office/powerpoint/2010/main" val="14170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5.2</a:t>
            </a:r>
            <a:r>
              <a:rPr lang="zh-CN" altLang="en-US" sz="3200" b="1" dirty="0">
                <a:solidFill>
                  <a:srgbClr val="0F58C5"/>
                </a:solidFill>
              </a:rPr>
              <a:t> 表结构设计</a:t>
            </a:r>
          </a:p>
        </p:txBody>
      </p:sp>
      <p:sp>
        <p:nvSpPr>
          <p:cNvPr id="15" name="文本框 14"/>
          <p:cNvSpPr txBox="1"/>
          <p:nvPr/>
        </p:nvSpPr>
        <p:spPr>
          <a:xfrm>
            <a:off x="381432" y="896960"/>
            <a:ext cx="2982035"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Table Structure Design</a:t>
            </a:r>
          </a:p>
        </p:txBody>
      </p:sp>
      <p:sp>
        <p:nvSpPr>
          <p:cNvPr id="19" name="文本框 18">
            <a:extLst>
              <a:ext uri="{FF2B5EF4-FFF2-40B4-BE49-F238E27FC236}">
                <a16:creationId xmlns:a16="http://schemas.microsoft.com/office/drawing/2014/main" id="{A6C1DB5E-2D24-4C01-B00C-8D91A85E8E10}"/>
              </a:ext>
            </a:extLst>
          </p:cNvPr>
          <p:cNvSpPr txBox="1"/>
          <p:nvPr/>
        </p:nvSpPr>
        <p:spPr>
          <a:xfrm>
            <a:off x="163532" y="1131819"/>
            <a:ext cx="7628845" cy="1261884"/>
          </a:xfrm>
          <a:prstGeom prst="rect">
            <a:avLst/>
          </a:prstGeom>
          <a:noFill/>
        </p:spPr>
        <p:txBody>
          <a:bodyPr wrap="square">
            <a:spAutoFit/>
          </a:bodyPr>
          <a:lstStyle/>
          <a:p>
            <a:pPr marL="114300"/>
            <a:r>
              <a:rPr lang="en-US" altLang="zh-CN" sz="2400" b="1" dirty="0">
                <a:solidFill>
                  <a:srgbClr val="649AF1"/>
                </a:solidFill>
                <a:latin typeface="楷体" panose="02010609060101010101" charset="-122"/>
                <a:ea typeface="楷体" panose="02010609060101010101" charset="-122"/>
              </a:rPr>
              <a:t>concern</a:t>
            </a:r>
          </a:p>
          <a:p>
            <a:pPr marL="114300"/>
            <a:r>
              <a:rPr lang="zh-CN" altLang="zh-CN" sz="2400" dirty="0">
                <a:solidFill>
                  <a:srgbClr val="649AF1"/>
                </a:solidFill>
                <a:latin typeface="楷体" panose="02010609060101010101" charset="-122"/>
                <a:ea typeface="楷体" panose="02010609060101010101" charset="-122"/>
              </a:rPr>
              <a:t>关注表，用于存储用户的关注列表</a:t>
            </a:r>
          </a:p>
          <a:p>
            <a:pPr marL="114300"/>
            <a:endParaRPr lang="zh-CN" altLang="zh-CN" sz="2800" b="1" dirty="0">
              <a:solidFill>
                <a:srgbClr val="649AF1"/>
              </a:solidFill>
              <a:latin typeface="楷体" panose="02010609060101010101" charset="-122"/>
              <a:ea typeface="楷体" panose="02010609060101010101" charset="-122"/>
            </a:endParaRPr>
          </a:p>
        </p:txBody>
      </p:sp>
      <p:pic>
        <p:nvPicPr>
          <p:cNvPr id="20" name="图片 19">
            <a:extLst>
              <a:ext uri="{FF2B5EF4-FFF2-40B4-BE49-F238E27FC236}">
                <a16:creationId xmlns:a16="http://schemas.microsoft.com/office/drawing/2014/main" id="{5894F8C2-BDB9-48D1-9CC1-5335EE322C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25" name="文本框 24">
            <a:extLst>
              <a:ext uri="{FF2B5EF4-FFF2-40B4-BE49-F238E27FC236}">
                <a16:creationId xmlns:a16="http://schemas.microsoft.com/office/drawing/2014/main" id="{62BEE83B-22AE-4003-80D3-C3FA444F5866}"/>
              </a:ext>
            </a:extLst>
          </p:cNvPr>
          <p:cNvSpPr txBox="1"/>
          <p:nvPr/>
        </p:nvSpPr>
        <p:spPr>
          <a:xfrm>
            <a:off x="163532" y="3279284"/>
            <a:ext cx="7294518" cy="830997"/>
          </a:xfrm>
          <a:prstGeom prst="rect">
            <a:avLst/>
          </a:prstGeom>
          <a:noFill/>
        </p:spPr>
        <p:txBody>
          <a:bodyPr wrap="square">
            <a:spAutoFit/>
          </a:bodyPr>
          <a:lstStyle/>
          <a:p>
            <a:pPr marL="114300"/>
            <a:r>
              <a:rPr lang="en-US" altLang="zh-CN" sz="2400" b="1" dirty="0">
                <a:solidFill>
                  <a:srgbClr val="649AF1"/>
                </a:solidFill>
                <a:latin typeface="楷体" panose="02010609060101010101" charset="-122"/>
                <a:ea typeface="楷体" panose="02010609060101010101" charset="-122"/>
              </a:rPr>
              <a:t>notice</a:t>
            </a:r>
            <a:endParaRPr lang="zh-CN" altLang="zh-CN" sz="2400" b="1" dirty="0">
              <a:solidFill>
                <a:srgbClr val="649AF1"/>
              </a:solidFill>
              <a:latin typeface="楷体" panose="02010609060101010101" charset="-122"/>
              <a:ea typeface="楷体" panose="02010609060101010101" charset="-122"/>
            </a:endParaRPr>
          </a:p>
          <a:p>
            <a:pPr marL="114300"/>
            <a:r>
              <a:rPr lang="zh-CN" altLang="zh-CN" sz="2400" dirty="0">
                <a:solidFill>
                  <a:srgbClr val="649AF1"/>
                </a:solidFill>
                <a:latin typeface="楷体" panose="02010609060101010101" charset="-122"/>
                <a:ea typeface="楷体" panose="02010609060101010101" charset="-122"/>
              </a:rPr>
              <a:t>通知表，用于存储系统对用户下发的通知</a:t>
            </a:r>
            <a:endParaRPr lang="zh-CN" altLang="en-US" sz="2400" dirty="0">
              <a:solidFill>
                <a:srgbClr val="649AF1"/>
              </a:solidFill>
              <a:latin typeface="楷体" panose="02010609060101010101" charset="-122"/>
              <a:ea typeface="楷体" panose="02010609060101010101" charset="-122"/>
            </a:endParaRPr>
          </a:p>
        </p:txBody>
      </p:sp>
      <p:graphicFrame>
        <p:nvGraphicFramePr>
          <p:cNvPr id="3" name="表格 2">
            <a:extLst>
              <a:ext uri="{FF2B5EF4-FFF2-40B4-BE49-F238E27FC236}">
                <a16:creationId xmlns:a16="http://schemas.microsoft.com/office/drawing/2014/main" id="{4EF8FB6D-EBE3-4B28-97E9-03165A2B57B6}"/>
              </a:ext>
            </a:extLst>
          </p:cNvPr>
          <p:cNvGraphicFramePr>
            <a:graphicFrameLocks noGrp="1"/>
          </p:cNvGraphicFramePr>
          <p:nvPr>
            <p:extLst>
              <p:ext uri="{D42A27DB-BD31-4B8C-83A1-F6EECF244321}">
                <p14:modId xmlns:p14="http://schemas.microsoft.com/office/powerpoint/2010/main" val="532433830"/>
              </p:ext>
            </p:extLst>
          </p:nvPr>
        </p:nvGraphicFramePr>
        <p:xfrm>
          <a:off x="381432" y="2021539"/>
          <a:ext cx="6860744" cy="1295958"/>
        </p:xfrm>
        <a:graphic>
          <a:graphicData uri="http://schemas.openxmlformats.org/drawingml/2006/table">
            <a:tbl>
              <a:tblPr firstRow="1" firstCol="1" bandRow="1">
                <a:tableStyleId>{5C22544A-7EE6-4342-B048-85BDC9FD1C3A}</a:tableStyleId>
              </a:tblPr>
              <a:tblGrid>
                <a:gridCol w="1804680">
                  <a:extLst>
                    <a:ext uri="{9D8B030D-6E8A-4147-A177-3AD203B41FA5}">
                      <a16:colId xmlns:a16="http://schemas.microsoft.com/office/drawing/2014/main" val="1507548744"/>
                    </a:ext>
                  </a:extLst>
                </a:gridCol>
                <a:gridCol w="1436253">
                  <a:extLst>
                    <a:ext uri="{9D8B030D-6E8A-4147-A177-3AD203B41FA5}">
                      <a16:colId xmlns:a16="http://schemas.microsoft.com/office/drawing/2014/main" val="1989455911"/>
                    </a:ext>
                  </a:extLst>
                </a:gridCol>
                <a:gridCol w="849210">
                  <a:extLst>
                    <a:ext uri="{9D8B030D-6E8A-4147-A177-3AD203B41FA5}">
                      <a16:colId xmlns:a16="http://schemas.microsoft.com/office/drawing/2014/main" val="3298947821"/>
                    </a:ext>
                  </a:extLst>
                </a:gridCol>
                <a:gridCol w="823951">
                  <a:extLst>
                    <a:ext uri="{9D8B030D-6E8A-4147-A177-3AD203B41FA5}">
                      <a16:colId xmlns:a16="http://schemas.microsoft.com/office/drawing/2014/main" val="599412711"/>
                    </a:ext>
                  </a:extLst>
                </a:gridCol>
                <a:gridCol w="1946650">
                  <a:extLst>
                    <a:ext uri="{9D8B030D-6E8A-4147-A177-3AD203B41FA5}">
                      <a16:colId xmlns:a16="http://schemas.microsoft.com/office/drawing/2014/main" val="1575172124"/>
                    </a:ext>
                  </a:extLst>
                </a:gridCol>
              </a:tblGrid>
              <a:tr h="428187">
                <a:tc>
                  <a:txBody>
                    <a:bodyPr/>
                    <a:lstStyle/>
                    <a:p>
                      <a:pPr marL="33020" algn="l">
                        <a:spcBef>
                          <a:spcPts val="465"/>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含义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备注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935393878"/>
                  </a:ext>
                </a:extLst>
              </a:tr>
              <a:tr h="439584">
                <a:tc>
                  <a:txBody>
                    <a:bodyPr/>
                    <a:lstStyle/>
                    <a:p>
                      <a:pPr marL="33020" algn="l">
                        <a:spcBef>
                          <a:spcPts val="740"/>
                        </a:spcBef>
                        <a:spcAft>
                          <a:spcPts val="0"/>
                        </a:spcAft>
                      </a:pPr>
                      <a:r>
                        <a:rPr lang="en-US" sz="1400" kern="100">
                          <a:effectLst/>
                        </a:rPr>
                        <a:t>concern_user_id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00"/>
                        </a:spcBef>
                        <a:spcAft>
                          <a:spcPts val="0"/>
                        </a:spcAft>
                      </a:pPr>
                      <a:r>
                        <a:rPr lang="en-US" sz="1400" kern="100">
                          <a:effectLst/>
                        </a:rPr>
                        <a:t>关注的用户</a:t>
                      </a:r>
                      <a:r>
                        <a:rPr lang="en-US" sz="1400" kern="100" spc="-260">
                          <a:effectLst/>
                        </a:rPr>
                        <a:t> </a:t>
                      </a:r>
                      <a:r>
                        <a:rPr lang="en-US" sz="1400" kern="100" spc="-15">
                          <a:effectLst/>
                        </a:rPr>
                        <a:t>id</a:t>
                      </a: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40"/>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00"/>
                        </a:spcBef>
                        <a:spcAft>
                          <a:spcPts val="0"/>
                        </a:spcAft>
                      </a:pPr>
                      <a:r>
                        <a:rPr lang="en-US" sz="1400" kern="100" dirty="0">
                          <a:effectLst/>
                        </a:rPr>
                        <a:t>是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00"/>
                        </a:spcBef>
                        <a:spcAft>
                          <a:spcPts val="0"/>
                        </a:spcAft>
                      </a:pPr>
                      <a:r>
                        <a:rPr lang="en-US" sz="1400" kern="100">
                          <a:effectLst/>
                        </a:rPr>
                        <a:t>关注用户的</a:t>
                      </a:r>
                      <a:r>
                        <a:rPr lang="en-US" sz="1400" kern="100" spc="-260">
                          <a:effectLst/>
                        </a:rPr>
                        <a:t> </a:t>
                      </a:r>
                      <a:r>
                        <a:rPr lang="en-US" sz="1400" kern="100" spc="-15">
                          <a:effectLst/>
                        </a:rPr>
                        <a:t>id</a:t>
                      </a: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96832216"/>
                  </a:ext>
                </a:extLst>
              </a:tr>
              <a:tr h="428187">
                <a:tc>
                  <a:txBody>
                    <a:bodyPr/>
                    <a:lstStyle/>
                    <a:p>
                      <a:pPr marL="33020" algn="l">
                        <a:spcBef>
                          <a:spcPts val="705"/>
                        </a:spcBef>
                        <a:spcAft>
                          <a:spcPts val="0"/>
                        </a:spcAft>
                      </a:pPr>
                      <a:r>
                        <a:rPr lang="en-US" sz="1400" kern="100">
                          <a:effectLst/>
                        </a:rPr>
                        <a:t>concerned_user_id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dirty="0" err="1">
                          <a:effectLst/>
                        </a:rPr>
                        <a:t>被关注用户</a:t>
                      </a:r>
                      <a:r>
                        <a:rPr lang="en-US" sz="1400" kern="100" spc="-255" dirty="0">
                          <a:effectLst/>
                        </a:rPr>
                        <a:t> </a:t>
                      </a:r>
                      <a:r>
                        <a:rPr lang="en-US" sz="1400" kern="100" spc="-15" dirty="0">
                          <a:effectLst/>
                        </a:rPr>
                        <a:t>id</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dirty="0" err="1">
                          <a:effectLst/>
                        </a:rPr>
                        <a:t>被关注用户的</a:t>
                      </a:r>
                      <a:r>
                        <a:rPr lang="en-US" sz="1400" kern="100" spc="-270" dirty="0">
                          <a:effectLst/>
                        </a:rPr>
                        <a:t> </a:t>
                      </a:r>
                      <a:r>
                        <a:rPr lang="en-US" sz="1400" kern="100" dirty="0">
                          <a:effectLst/>
                        </a:rPr>
                        <a:t>id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652458947"/>
                  </a:ext>
                </a:extLst>
              </a:tr>
            </a:tbl>
          </a:graphicData>
        </a:graphic>
      </p:graphicFrame>
      <p:graphicFrame>
        <p:nvGraphicFramePr>
          <p:cNvPr id="16" name="表格 15">
            <a:extLst>
              <a:ext uri="{FF2B5EF4-FFF2-40B4-BE49-F238E27FC236}">
                <a16:creationId xmlns:a16="http://schemas.microsoft.com/office/drawing/2014/main" id="{1E55248F-1364-4D18-B3F1-A47DCD6A3963}"/>
              </a:ext>
            </a:extLst>
          </p:cNvPr>
          <p:cNvGraphicFramePr>
            <a:graphicFrameLocks noGrp="1"/>
          </p:cNvGraphicFramePr>
          <p:nvPr>
            <p:extLst>
              <p:ext uri="{D42A27DB-BD31-4B8C-83A1-F6EECF244321}">
                <p14:modId xmlns:p14="http://schemas.microsoft.com/office/powerpoint/2010/main" val="1996983776"/>
              </p:ext>
            </p:extLst>
          </p:nvPr>
        </p:nvGraphicFramePr>
        <p:xfrm>
          <a:off x="381432" y="4192940"/>
          <a:ext cx="6860744" cy="2509486"/>
        </p:xfrm>
        <a:graphic>
          <a:graphicData uri="http://schemas.openxmlformats.org/drawingml/2006/table">
            <a:tbl>
              <a:tblPr firstRow="1" firstCol="1" bandRow="1">
                <a:tableStyleId>{5C22544A-7EE6-4342-B048-85BDC9FD1C3A}</a:tableStyleId>
              </a:tblPr>
              <a:tblGrid>
                <a:gridCol w="1380174">
                  <a:extLst>
                    <a:ext uri="{9D8B030D-6E8A-4147-A177-3AD203B41FA5}">
                      <a16:colId xmlns:a16="http://schemas.microsoft.com/office/drawing/2014/main" val="260047634"/>
                    </a:ext>
                  </a:extLst>
                </a:gridCol>
                <a:gridCol w="1378502">
                  <a:extLst>
                    <a:ext uri="{9D8B030D-6E8A-4147-A177-3AD203B41FA5}">
                      <a16:colId xmlns:a16="http://schemas.microsoft.com/office/drawing/2014/main" val="2776625414"/>
                    </a:ext>
                  </a:extLst>
                </a:gridCol>
                <a:gridCol w="1381010">
                  <a:extLst>
                    <a:ext uri="{9D8B030D-6E8A-4147-A177-3AD203B41FA5}">
                      <a16:colId xmlns:a16="http://schemas.microsoft.com/office/drawing/2014/main" val="1123761283"/>
                    </a:ext>
                  </a:extLst>
                </a:gridCol>
                <a:gridCol w="537524">
                  <a:extLst>
                    <a:ext uri="{9D8B030D-6E8A-4147-A177-3AD203B41FA5}">
                      <a16:colId xmlns:a16="http://schemas.microsoft.com/office/drawing/2014/main" val="845601916"/>
                    </a:ext>
                  </a:extLst>
                </a:gridCol>
                <a:gridCol w="2183534">
                  <a:extLst>
                    <a:ext uri="{9D8B030D-6E8A-4147-A177-3AD203B41FA5}">
                      <a16:colId xmlns:a16="http://schemas.microsoft.com/office/drawing/2014/main" val="3639138205"/>
                    </a:ext>
                  </a:extLst>
                </a:gridCol>
              </a:tblGrid>
              <a:tr h="414418">
                <a:tc>
                  <a:txBody>
                    <a:bodyPr/>
                    <a:lstStyle/>
                    <a:p>
                      <a:pPr marL="33020" algn="l">
                        <a:spcBef>
                          <a:spcPts val="465"/>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含义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备注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523616683"/>
                  </a:ext>
                </a:extLst>
              </a:tr>
              <a:tr h="427888">
                <a:tc>
                  <a:txBody>
                    <a:bodyPr/>
                    <a:lstStyle/>
                    <a:p>
                      <a:pPr marL="33020" algn="l">
                        <a:spcBef>
                          <a:spcPts val="755"/>
                        </a:spcBef>
                        <a:spcAft>
                          <a:spcPts val="0"/>
                        </a:spcAft>
                      </a:pPr>
                      <a:r>
                        <a:rPr lang="en-US" sz="1400" kern="100" dirty="0" err="1">
                          <a:effectLst/>
                        </a:rPr>
                        <a:t>notice_id</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dirty="0" err="1">
                          <a:effectLst/>
                        </a:rPr>
                        <a:t>通知</a:t>
                      </a:r>
                      <a:r>
                        <a:rPr lang="en-US" sz="1400" kern="100" spc="-265" dirty="0">
                          <a:effectLst/>
                        </a:rPr>
                        <a:t> </a:t>
                      </a:r>
                      <a:r>
                        <a:rPr lang="en-US" sz="1400" kern="100" dirty="0">
                          <a:effectLst/>
                        </a:rPr>
                        <a:t>id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5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a:effectLst/>
                        </a:rPr>
                        <a:t>用于唯一标识用户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08665768"/>
                  </a:ext>
                </a:extLst>
              </a:tr>
              <a:tr h="416795">
                <a:tc>
                  <a:txBody>
                    <a:bodyPr/>
                    <a:lstStyle/>
                    <a:p>
                      <a:pPr marL="33020" algn="l">
                        <a:spcBef>
                          <a:spcPts val="705"/>
                        </a:spcBef>
                        <a:spcAft>
                          <a:spcPts val="0"/>
                        </a:spcAft>
                      </a:pPr>
                      <a:r>
                        <a:rPr lang="en-US" sz="1400" kern="100">
                          <a:effectLst/>
                        </a:rPr>
                        <a:t>accept_id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接受者</a:t>
                      </a:r>
                      <a:r>
                        <a:rPr lang="en-US" sz="1400" kern="100" spc="-250">
                          <a:effectLst/>
                        </a:rPr>
                        <a:t> </a:t>
                      </a:r>
                      <a:r>
                        <a:rPr lang="en-US" sz="1400" kern="100" spc="-15">
                          <a:effectLst/>
                        </a:rPr>
                        <a:t>id</a:t>
                      </a: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接受用户的</a:t>
                      </a:r>
                      <a:r>
                        <a:rPr lang="en-US" sz="1400" kern="100" spc="-255">
                          <a:effectLst/>
                        </a:rPr>
                        <a:t> </a:t>
                      </a:r>
                      <a:r>
                        <a:rPr lang="en-US" sz="1400" kern="100" spc="-15">
                          <a:effectLst/>
                        </a:rPr>
                        <a:t>id</a:t>
                      </a: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223776549"/>
                  </a:ext>
                </a:extLst>
              </a:tr>
              <a:tr h="416795">
                <a:tc>
                  <a:txBody>
                    <a:bodyPr/>
                    <a:lstStyle/>
                    <a:p>
                      <a:pPr marL="33020" algn="l">
                        <a:spcBef>
                          <a:spcPts val="705"/>
                        </a:spcBef>
                        <a:spcAft>
                          <a:spcPts val="0"/>
                        </a:spcAft>
                      </a:pPr>
                      <a:r>
                        <a:rPr lang="en-US" sz="1400" kern="100">
                          <a:effectLst/>
                        </a:rPr>
                        <a:t>headline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标题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varchar(255)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通知标题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546961578"/>
                  </a:ext>
                </a:extLst>
              </a:tr>
              <a:tr h="416795">
                <a:tc>
                  <a:txBody>
                    <a:bodyPr/>
                    <a:lstStyle/>
                    <a:p>
                      <a:pPr marL="33020" algn="l">
                        <a:spcBef>
                          <a:spcPts val="705"/>
                        </a:spcBef>
                        <a:spcAft>
                          <a:spcPts val="0"/>
                        </a:spcAft>
                      </a:pPr>
                      <a:r>
                        <a:rPr lang="en-US" sz="1400" kern="100">
                          <a:effectLst/>
                        </a:rPr>
                        <a:t>content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内容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varchar(255)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通知内容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71872638"/>
                  </a:ext>
                </a:extLst>
              </a:tr>
              <a:tr h="416795">
                <a:tc>
                  <a:txBody>
                    <a:bodyPr/>
                    <a:lstStyle/>
                    <a:p>
                      <a:pPr marL="33020" algn="l">
                        <a:spcBef>
                          <a:spcPts val="710"/>
                        </a:spcBef>
                        <a:spcAft>
                          <a:spcPts val="0"/>
                        </a:spcAft>
                      </a:pPr>
                      <a:r>
                        <a:rPr lang="en-US" sz="1400" kern="100">
                          <a:effectLst/>
                        </a:rPr>
                        <a:t>release_time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发布时间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1400" kern="100">
                          <a:effectLst/>
                        </a:rPr>
                        <a:t>timestamp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8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dirty="0" err="1">
                          <a:effectLst/>
                        </a:rPr>
                        <a:t>发布时间</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91275268"/>
                  </a:ext>
                </a:extLst>
              </a:tr>
            </a:tbl>
          </a:graphicData>
        </a:graphic>
      </p:graphicFrame>
    </p:spTree>
    <p:extLst>
      <p:ext uri="{BB962C8B-B14F-4D97-AF65-F5344CB8AC3E}">
        <p14:creationId xmlns:p14="http://schemas.microsoft.com/office/powerpoint/2010/main" val="168115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5.2</a:t>
            </a:r>
            <a:r>
              <a:rPr lang="zh-CN" altLang="en-US" sz="3200" b="1" dirty="0">
                <a:solidFill>
                  <a:srgbClr val="0F58C5"/>
                </a:solidFill>
              </a:rPr>
              <a:t> 表结构设计</a:t>
            </a:r>
          </a:p>
        </p:txBody>
      </p:sp>
      <p:sp>
        <p:nvSpPr>
          <p:cNvPr id="15" name="文本框 14"/>
          <p:cNvSpPr txBox="1"/>
          <p:nvPr/>
        </p:nvSpPr>
        <p:spPr>
          <a:xfrm>
            <a:off x="381432" y="896960"/>
            <a:ext cx="2982035"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Table Structure Design</a:t>
            </a:r>
          </a:p>
        </p:txBody>
      </p:sp>
      <p:sp>
        <p:nvSpPr>
          <p:cNvPr id="19" name="文本框 18">
            <a:extLst>
              <a:ext uri="{FF2B5EF4-FFF2-40B4-BE49-F238E27FC236}">
                <a16:creationId xmlns:a16="http://schemas.microsoft.com/office/drawing/2014/main" id="{A6C1DB5E-2D24-4C01-B00C-8D91A85E8E10}"/>
              </a:ext>
            </a:extLst>
          </p:cNvPr>
          <p:cNvSpPr txBox="1"/>
          <p:nvPr/>
        </p:nvSpPr>
        <p:spPr>
          <a:xfrm>
            <a:off x="250106" y="1037347"/>
            <a:ext cx="7628845" cy="892552"/>
          </a:xfrm>
          <a:prstGeom prst="rect">
            <a:avLst/>
          </a:prstGeom>
          <a:noFill/>
        </p:spPr>
        <p:txBody>
          <a:bodyPr wrap="square">
            <a:spAutoFit/>
          </a:bodyPr>
          <a:lstStyle/>
          <a:p>
            <a:pPr marL="114300" algn="l"/>
            <a:r>
              <a:rPr lang="en-US" altLang="zh-CN" sz="2800" b="1" dirty="0">
                <a:solidFill>
                  <a:srgbClr val="649AF1"/>
                </a:solidFill>
                <a:latin typeface="楷体" panose="02010609060101010101" charset="-122"/>
                <a:ea typeface="楷体" panose="02010609060101010101" charset="-122"/>
              </a:rPr>
              <a:t>post</a:t>
            </a:r>
          </a:p>
          <a:p>
            <a:pPr marL="114300"/>
            <a:r>
              <a:rPr lang="zh-CN" altLang="zh-CN" sz="2400" dirty="0">
                <a:solidFill>
                  <a:srgbClr val="649AF1"/>
                </a:solidFill>
                <a:latin typeface="楷体" panose="02010609060101010101" charset="-122"/>
                <a:ea typeface="楷体" panose="02010609060101010101" charset="-122"/>
              </a:rPr>
              <a:t>分享帖表，用于存储分享帖的信息</a:t>
            </a:r>
          </a:p>
        </p:txBody>
      </p:sp>
      <p:pic>
        <p:nvPicPr>
          <p:cNvPr id="18" name="图片 17">
            <a:extLst>
              <a:ext uri="{FF2B5EF4-FFF2-40B4-BE49-F238E27FC236}">
                <a16:creationId xmlns:a16="http://schemas.microsoft.com/office/drawing/2014/main" id="{1B8B81AF-6327-4468-BC09-AE6766155F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graphicFrame>
        <p:nvGraphicFramePr>
          <p:cNvPr id="17" name="内容占位符 16">
            <a:extLst>
              <a:ext uri="{FF2B5EF4-FFF2-40B4-BE49-F238E27FC236}">
                <a16:creationId xmlns:a16="http://schemas.microsoft.com/office/drawing/2014/main" id="{5A9BEBD7-6BAD-4076-9BA5-280F43C07883}"/>
              </a:ext>
            </a:extLst>
          </p:cNvPr>
          <p:cNvGraphicFramePr>
            <a:graphicFrameLocks noGrp="1"/>
          </p:cNvGraphicFramePr>
          <p:nvPr>
            <p:ph idx="1"/>
            <p:extLst>
              <p:ext uri="{D42A27DB-BD31-4B8C-83A1-F6EECF244321}">
                <p14:modId xmlns:p14="http://schemas.microsoft.com/office/powerpoint/2010/main" val="1488186181"/>
              </p:ext>
            </p:extLst>
          </p:nvPr>
        </p:nvGraphicFramePr>
        <p:xfrm>
          <a:off x="274004" y="1874382"/>
          <a:ext cx="11079796" cy="4980913"/>
        </p:xfrm>
        <a:graphic>
          <a:graphicData uri="http://schemas.openxmlformats.org/drawingml/2006/table">
            <a:tbl>
              <a:tblPr firstRow="1" firstCol="1" bandRow="1">
                <a:tableStyleId>{5C22544A-7EE6-4342-B048-85BDC9FD1C3A}</a:tableStyleId>
              </a:tblPr>
              <a:tblGrid>
                <a:gridCol w="2237123">
                  <a:extLst>
                    <a:ext uri="{9D8B030D-6E8A-4147-A177-3AD203B41FA5}">
                      <a16:colId xmlns:a16="http://schemas.microsoft.com/office/drawing/2014/main" val="2904760347"/>
                    </a:ext>
                  </a:extLst>
                </a:gridCol>
                <a:gridCol w="2237123">
                  <a:extLst>
                    <a:ext uri="{9D8B030D-6E8A-4147-A177-3AD203B41FA5}">
                      <a16:colId xmlns:a16="http://schemas.microsoft.com/office/drawing/2014/main" val="3780688354"/>
                    </a:ext>
                  </a:extLst>
                </a:gridCol>
                <a:gridCol w="2241193">
                  <a:extLst>
                    <a:ext uri="{9D8B030D-6E8A-4147-A177-3AD203B41FA5}">
                      <a16:colId xmlns:a16="http://schemas.microsoft.com/office/drawing/2014/main" val="2506919290"/>
                    </a:ext>
                  </a:extLst>
                </a:gridCol>
                <a:gridCol w="960512">
                  <a:extLst>
                    <a:ext uri="{9D8B030D-6E8A-4147-A177-3AD203B41FA5}">
                      <a16:colId xmlns:a16="http://schemas.microsoft.com/office/drawing/2014/main" val="3021743677"/>
                    </a:ext>
                  </a:extLst>
                </a:gridCol>
                <a:gridCol w="3403845">
                  <a:extLst>
                    <a:ext uri="{9D8B030D-6E8A-4147-A177-3AD203B41FA5}">
                      <a16:colId xmlns:a16="http://schemas.microsoft.com/office/drawing/2014/main" val="3678351780"/>
                    </a:ext>
                  </a:extLst>
                </a:gridCol>
              </a:tblGrid>
              <a:tr h="254248">
                <a:tc>
                  <a:txBody>
                    <a:bodyPr/>
                    <a:lstStyle/>
                    <a:p>
                      <a:pPr marL="33020" algn="l">
                        <a:spcBef>
                          <a:spcPts val="465"/>
                        </a:spcBef>
                        <a:spcAft>
                          <a:spcPts val="0"/>
                        </a:spcAft>
                      </a:pPr>
                      <a:r>
                        <a:rPr lang="en-US" sz="700" kern="100">
                          <a:effectLst/>
                        </a:rPr>
                        <a:t>列名</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含义</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类型</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主键</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备注</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24524037"/>
                  </a:ext>
                </a:extLst>
              </a:tr>
              <a:tr h="255705">
                <a:tc>
                  <a:txBody>
                    <a:bodyPr/>
                    <a:lstStyle/>
                    <a:p>
                      <a:pPr marL="33020" algn="l">
                        <a:spcBef>
                          <a:spcPts val="705"/>
                        </a:spcBef>
                        <a:spcAft>
                          <a:spcPts val="0"/>
                        </a:spcAft>
                      </a:pPr>
                      <a:r>
                        <a:rPr lang="en-US" sz="700" kern="100">
                          <a:effectLst/>
                        </a:rPr>
                        <a:t>post_id</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a:effectLst/>
                        </a:rPr>
                        <a:t>分享帖</a:t>
                      </a:r>
                      <a:r>
                        <a:rPr lang="en-US" sz="700" kern="100" spc="-250">
                          <a:effectLst/>
                        </a:rPr>
                        <a:t> </a:t>
                      </a:r>
                      <a:r>
                        <a:rPr lang="en-US" sz="700" kern="100" spc="-15">
                          <a:effectLst/>
                        </a:rPr>
                        <a:t>id</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a:effectLst/>
                        </a:rPr>
                        <a:t>是</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700" kern="100">
                          <a:effectLst/>
                        </a:rPr>
                        <a:t>用于唯一表示一个分享帖</a:t>
                      </a:r>
                      <a:r>
                        <a:rPr lang="zh-CN"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980712866"/>
                  </a:ext>
                </a:extLst>
              </a:tr>
              <a:tr h="255705">
                <a:tc>
                  <a:txBody>
                    <a:bodyPr/>
                    <a:lstStyle/>
                    <a:p>
                      <a:pPr marL="33020" algn="l">
                        <a:spcBef>
                          <a:spcPts val="705"/>
                        </a:spcBef>
                        <a:spcAft>
                          <a:spcPts val="0"/>
                        </a:spcAft>
                      </a:pPr>
                      <a:r>
                        <a:rPr lang="en-US" sz="700" kern="100">
                          <a:effectLst/>
                        </a:rPr>
                        <a:t>release_id</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a:effectLst/>
                        </a:rPr>
                        <a:t>发布人</a:t>
                      </a:r>
                      <a:r>
                        <a:rPr lang="en-US" sz="700" kern="100" spc="-250">
                          <a:effectLst/>
                        </a:rPr>
                        <a:t> </a:t>
                      </a:r>
                      <a:r>
                        <a:rPr lang="en-US" sz="700" kern="100" spc="-15">
                          <a:effectLst/>
                        </a:rPr>
                        <a:t>id</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a:effectLst/>
                        </a:rPr>
                        <a:t>发帖者的</a:t>
                      </a:r>
                      <a:r>
                        <a:rPr lang="en-US" sz="700" kern="100" spc="-275">
                          <a:effectLst/>
                        </a:rPr>
                        <a:t> </a:t>
                      </a:r>
                      <a:r>
                        <a:rPr lang="en-US" sz="700" kern="100">
                          <a:effectLst/>
                        </a:rPr>
                        <a:t>id</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939748908"/>
                  </a:ext>
                </a:extLst>
              </a:tr>
              <a:tr h="255705">
                <a:tc>
                  <a:txBody>
                    <a:bodyPr/>
                    <a:lstStyle/>
                    <a:p>
                      <a:pPr marL="33020" algn="l">
                        <a:spcBef>
                          <a:spcPts val="710"/>
                        </a:spcBef>
                        <a:spcAft>
                          <a:spcPts val="0"/>
                        </a:spcAft>
                      </a:pPr>
                      <a:r>
                        <a:rPr lang="en-US" sz="700" kern="100">
                          <a:effectLst/>
                        </a:rPr>
                        <a:t>release_time</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发布时间</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700" kern="100">
                          <a:effectLst/>
                        </a:rPr>
                        <a:t>timestamp</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分享帖的发布时间</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82007475"/>
                  </a:ext>
                </a:extLst>
              </a:tr>
              <a:tr h="254248">
                <a:tc>
                  <a:txBody>
                    <a:bodyPr/>
                    <a:lstStyle/>
                    <a:p>
                      <a:pPr marL="33020" algn="l">
                        <a:spcBef>
                          <a:spcPts val="705"/>
                        </a:spcBef>
                        <a:spcAft>
                          <a:spcPts val="0"/>
                        </a:spcAft>
                      </a:pPr>
                      <a:r>
                        <a:rPr lang="en-US" sz="700" kern="100">
                          <a:effectLst/>
                        </a:rPr>
                        <a:t>content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内容</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text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分享帖的内容</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33728770"/>
                  </a:ext>
                </a:extLst>
              </a:tr>
              <a:tr h="457451">
                <a:tc>
                  <a:txBody>
                    <a:bodyPr/>
                    <a:lstStyle/>
                    <a:p>
                      <a:pPr algn="l">
                        <a:spcBef>
                          <a:spcPts val="50"/>
                        </a:spcBef>
                      </a:pPr>
                      <a:r>
                        <a:rPr lang="en-US" sz="900" kern="100">
                          <a:effectLst/>
                        </a:rPr>
                        <a:t> </a:t>
                      </a:r>
                      <a:endParaRPr lang="zh-CN" sz="700" kern="100">
                        <a:effectLst/>
                      </a:endParaRPr>
                    </a:p>
                    <a:p>
                      <a:pPr marL="33020" algn="l"/>
                      <a:r>
                        <a:rPr lang="en-US" sz="700" kern="100">
                          <a:effectLst/>
                        </a:rPr>
                        <a:t>check_state</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l">
                        <a:spcBef>
                          <a:spcPts val="5"/>
                        </a:spcBef>
                      </a:pPr>
                      <a:r>
                        <a:rPr lang="en-US" sz="800" kern="100">
                          <a:effectLst/>
                        </a:rPr>
                        <a:t> </a:t>
                      </a:r>
                      <a:endParaRPr lang="zh-CN" sz="700" kern="100">
                        <a:effectLst/>
                      </a:endParaRPr>
                    </a:p>
                    <a:p>
                      <a:pPr marL="33020" algn="l"/>
                      <a:r>
                        <a:rPr lang="en-US" sz="700" kern="100">
                          <a:effectLst/>
                        </a:rPr>
                        <a:t>审核状态</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l">
                        <a:spcBef>
                          <a:spcPts val="50"/>
                        </a:spcBef>
                      </a:pPr>
                      <a:r>
                        <a:rPr lang="en-US" sz="900" kern="100">
                          <a:effectLst/>
                        </a:rPr>
                        <a:t> </a:t>
                      </a:r>
                      <a:endParaRPr lang="zh-CN" sz="700" kern="100">
                        <a:effectLst/>
                      </a:endParaRPr>
                    </a:p>
                    <a:p>
                      <a:pPr marL="33020" algn="l"/>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950"/>
                        </a:spcBef>
                        <a:spcAft>
                          <a:spcPts val="0"/>
                        </a:spcAft>
                      </a:pPr>
                      <a:r>
                        <a:rPr lang="en-US" sz="800" kern="100" dirty="0">
                          <a:effectLst/>
                        </a:rPr>
                        <a:t> </a:t>
                      </a:r>
                      <a:endParaRPr lang="zh-CN" sz="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marR="30480" algn="just">
                        <a:lnSpc>
                          <a:spcPts val="1370"/>
                        </a:lnSpc>
                        <a:spcBef>
                          <a:spcPts val="270"/>
                        </a:spcBef>
                        <a:spcAft>
                          <a:spcPts val="0"/>
                        </a:spcAft>
                      </a:pPr>
                      <a:r>
                        <a:rPr lang="zh-CN" sz="700" kern="100" spc="-60">
                          <a:effectLst/>
                        </a:rPr>
                        <a:t>帖子的审核状态。</a:t>
                      </a:r>
                      <a:r>
                        <a:rPr lang="en-US" sz="700" kern="100" spc="-60">
                          <a:effectLst/>
                        </a:rPr>
                        <a:t>0</a:t>
                      </a:r>
                      <a:r>
                        <a:rPr lang="en-US" sz="700" kern="100" spc="25">
                          <a:effectLst/>
                        </a:rPr>
                        <a:t> </a:t>
                      </a:r>
                      <a:r>
                        <a:rPr lang="zh-CN" sz="700" kern="100">
                          <a:effectLst/>
                        </a:rPr>
                        <a:t>代表审</a:t>
                      </a:r>
                      <a:r>
                        <a:rPr lang="zh-CN" sz="700" kern="100" spc="-500">
                          <a:effectLst/>
                        </a:rPr>
                        <a:t> </a:t>
                      </a:r>
                      <a:r>
                        <a:rPr lang="zh-CN" sz="700" kern="100" spc="-35">
                          <a:effectLst/>
                        </a:rPr>
                        <a:t>核中，</a:t>
                      </a:r>
                      <a:r>
                        <a:rPr lang="en-US" sz="700" kern="100" spc="-35">
                          <a:effectLst/>
                        </a:rPr>
                        <a:t>1</a:t>
                      </a:r>
                      <a:r>
                        <a:rPr lang="en-US" sz="700" kern="100" spc="-5">
                          <a:effectLst/>
                        </a:rPr>
                        <a:t> </a:t>
                      </a:r>
                      <a:r>
                        <a:rPr lang="zh-CN" sz="700" kern="100" spc="-30">
                          <a:effectLst/>
                        </a:rPr>
                        <a:t>代表通过，</a:t>
                      </a:r>
                      <a:r>
                        <a:rPr lang="en-US" sz="700" kern="100" spc="-30">
                          <a:effectLst/>
                        </a:rPr>
                        <a:t>2</a:t>
                      </a:r>
                      <a:r>
                        <a:rPr lang="en-US" sz="700" kern="100" spc="5">
                          <a:effectLst/>
                        </a:rPr>
                        <a:t> </a:t>
                      </a:r>
                      <a:r>
                        <a:rPr lang="zh-CN" sz="700" kern="100" spc="-15">
                          <a:effectLst/>
                        </a:rPr>
                        <a:t>代表</a:t>
                      </a:r>
                      <a:r>
                        <a:rPr lang="zh-CN" sz="700" kern="100" spc="-510">
                          <a:effectLst/>
                        </a:rPr>
                        <a:t> </a:t>
                      </a:r>
                      <a:r>
                        <a:rPr lang="zh-CN" sz="700" kern="100">
                          <a:effectLst/>
                        </a:rPr>
                        <a:t>不通过</a:t>
                      </a:r>
                      <a:r>
                        <a:rPr lang="zh-CN"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96719494"/>
                  </a:ext>
                </a:extLst>
              </a:tr>
              <a:tr h="254248">
                <a:tc>
                  <a:txBody>
                    <a:bodyPr/>
                    <a:lstStyle/>
                    <a:p>
                      <a:pPr marL="33020" algn="l">
                        <a:spcBef>
                          <a:spcPts val="705"/>
                        </a:spcBef>
                        <a:spcAft>
                          <a:spcPts val="0"/>
                        </a:spcAft>
                      </a:pPr>
                      <a:r>
                        <a:rPr lang="en-US" sz="700" kern="100">
                          <a:effectLst/>
                        </a:rPr>
                        <a:t>deleted</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逻辑删除</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700" kern="100">
                          <a:effectLst/>
                        </a:rPr>
                        <a:t>用于表示帖子是否删除</a:t>
                      </a:r>
                      <a:r>
                        <a:rPr lang="zh-CN"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595911428"/>
                  </a:ext>
                </a:extLst>
              </a:tr>
              <a:tr h="255705">
                <a:tc>
                  <a:txBody>
                    <a:bodyPr/>
                    <a:lstStyle/>
                    <a:p>
                      <a:pPr marL="33020" algn="l">
                        <a:spcBef>
                          <a:spcPts val="705"/>
                        </a:spcBef>
                        <a:spcAft>
                          <a:spcPts val="0"/>
                        </a:spcAft>
                      </a:pPr>
                      <a:r>
                        <a:rPr lang="en-US" sz="700" kern="100">
                          <a:effectLst/>
                        </a:rPr>
                        <a:t>cover_link</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a:effectLst/>
                        </a:rPr>
                        <a:t>封面图链接</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varchar(255)</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a:effectLst/>
                        </a:rPr>
                        <a:t>封面图的链接地址</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53156192"/>
                  </a:ext>
                </a:extLst>
              </a:tr>
              <a:tr h="324737">
                <a:tc>
                  <a:txBody>
                    <a:bodyPr/>
                    <a:lstStyle/>
                    <a:p>
                      <a:pPr marL="33020" algn="l">
                        <a:spcBef>
                          <a:spcPts val="1070"/>
                        </a:spcBef>
                        <a:spcAft>
                          <a:spcPts val="0"/>
                        </a:spcAft>
                      </a:pPr>
                      <a:r>
                        <a:rPr lang="en-US" sz="700" kern="100">
                          <a:effectLst/>
                        </a:rPr>
                        <a:t>pic_link</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825"/>
                        </a:spcBef>
                        <a:spcAft>
                          <a:spcPts val="0"/>
                        </a:spcAft>
                      </a:pPr>
                      <a:r>
                        <a:rPr lang="en-US" sz="700" kern="100">
                          <a:effectLst/>
                        </a:rPr>
                        <a:t>其他图片链接</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1070"/>
                        </a:spcBef>
                        <a:spcAft>
                          <a:spcPts val="0"/>
                        </a:spcAft>
                      </a:pPr>
                      <a:r>
                        <a:rPr lang="en-US" sz="700" kern="100">
                          <a:effectLst/>
                        </a:rPr>
                        <a:t>text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265"/>
                        </a:spcBef>
                        <a:spcAft>
                          <a:spcPts val="0"/>
                        </a:spcAft>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marR="79375" algn="l">
                        <a:spcBef>
                          <a:spcPts val="140"/>
                        </a:spcBef>
                        <a:spcAft>
                          <a:spcPts val="0"/>
                        </a:spcAft>
                      </a:pPr>
                      <a:r>
                        <a:rPr lang="zh-CN" sz="700" kern="100">
                          <a:effectLst/>
                        </a:rPr>
                        <a:t>其他图片的链接地址，链 接之间使用</a:t>
                      </a:r>
                      <a:r>
                        <a:rPr lang="zh-CN" sz="700" kern="100" spc="-10">
                          <a:effectLst/>
                        </a:rPr>
                        <a:t> </a:t>
                      </a:r>
                      <a:r>
                        <a:rPr lang="en-US" sz="700" kern="100">
                          <a:effectLst/>
                        </a:rPr>
                        <a:t>';'</a:t>
                      </a:r>
                      <a:r>
                        <a:rPr lang="zh-CN" sz="700" kern="100">
                          <a:effectLst/>
                        </a:rPr>
                        <a:t>隔开</a:t>
                      </a:r>
                      <a:r>
                        <a:rPr lang="zh-CN"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224946281"/>
                  </a:ext>
                </a:extLst>
              </a:tr>
              <a:tr h="351473">
                <a:tc>
                  <a:txBody>
                    <a:bodyPr/>
                    <a:lstStyle/>
                    <a:p>
                      <a:pPr marL="33020" algn="l">
                        <a:spcBef>
                          <a:spcPts val="705"/>
                        </a:spcBef>
                        <a:spcAft>
                          <a:spcPts val="0"/>
                        </a:spcAft>
                      </a:pPr>
                      <a:r>
                        <a:rPr lang="en-US" sz="700" kern="100">
                          <a:effectLst/>
                        </a:rPr>
                        <a:t>beauty</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美观</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700" kern="100">
                          <a:effectLst/>
                        </a:rPr>
                        <a:t>用户对当前产品的美观度评分</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915252210"/>
                  </a:ext>
                </a:extLst>
              </a:tr>
              <a:tr h="323278">
                <a:tc>
                  <a:txBody>
                    <a:bodyPr/>
                    <a:lstStyle/>
                    <a:p>
                      <a:pPr marL="33020" algn="l">
                        <a:spcBef>
                          <a:spcPts val="1055"/>
                        </a:spcBef>
                        <a:spcAft>
                          <a:spcPts val="0"/>
                        </a:spcAft>
                      </a:pPr>
                      <a:r>
                        <a:rPr lang="en-US" sz="700" kern="100">
                          <a:effectLst/>
                        </a:rPr>
                        <a:t>price</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825"/>
                        </a:spcBef>
                        <a:spcAft>
                          <a:spcPts val="0"/>
                        </a:spcAft>
                      </a:pPr>
                      <a:r>
                        <a:rPr lang="en-US" sz="700" kern="100">
                          <a:effectLst/>
                        </a:rPr>
                        <a:t>价格</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105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265"/>
                        </a:spcBef>
                        <a:spcAft>
                          <a:spcPts val="0"/>
                        </a:spcAft>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marR="79375" algn="l">
                        <a:lnSpc>
                          <a:spcPts val="1360"/>
                        </a:lnSpc>
                        <a:spcBef>
                          <a:spcPts val="280"/>
                        </a:spcBef>
                        <a:spcAft>
                          <a:spcPts val="0"/>
                        </a:spcAft>
                      </a:pPr>
                      <a:r>
                        <a:rPr lang="zh-CN" sz="700" kern="100">
                          <a:effectLst/>
                        </a:rPr>
                        <a:t>用户对当前产品的价格评 分</a:t>
                      </a:r>
                      <a:r>
                        <a:rPr lang="zh-CN"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640405815"/>
                  </a:ext>
                </a:extLst>
              </a:tr>
              <a:tr h="324251">
                <a:tc>
                  <a:txBody>
                    <a:bodyPr/>
                    <a:lstStyle/>
                    <a:p>
                      <a:pPr marL="33020" algn="l">
                        <a:spcBef>
                          <a:spcPts val="1065"/>
                        </a:spcBef>
                        <a:spcAft>
                          <a:spcPts val="0"/>
                        </a:spcAft>
                      </a:pPr>
                      <a:r>
                        <a:rPr lang="en-US" sz="700" kern="100">
                          <a:effectLst/>
                        </a:rPr>
                        <a:t>quality</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825"/>
                        </a:spcBef>
                        <a:spcAft>
                          <a:spcPts val="0"/>
                        </a:spcAft>
                      </a:pPr>
                      <a:r>
                        <a:rPr lang="en-US" sz="700" kern="100">
                          <a:effectLst/>
                        </a:rPr>
                        <a:t>质量</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106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265"/>
                        </a:spcBef>
                        <a:spcAft>
                          <a:spcPts val="0"/>
                        </a:spcAft>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marR="79375" algn="l">
                        <a:spcBef>
                          <a:spcPts val="140"/>
                        </a:spcBef>
                        <a:spcAft>
                          <a:spcPts val="0"/>
                        </a:spcAft>
                      </a:pPr>
                      <a:r>
                        <a:rPr lang="zh-CN" sz="700" kern="100">
                          <a:effectLst/>
                        </a:rPr>
                        <a:t>用户对当前产品的质量评 分</a:t>
                      </a:r>
                      <a:r>
                        <a:rPr lang="zh-CN"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236396440"/>
                  </a:ext>
                </a:extLst>
              </a:tr>
              <a:tr h="648501">
                <a:tc>
                  <a:txBody>
                    <a:bodyPr/>
                    <a:lstStyle/>
                    <a:p>
                      <a:pPr algn="l"/>
                      <a:r>
                        <a:rPr lang="en-US" sz="800" kern="100">
                          <a:effectLst/>
                        </a:rPr>
                        <a:t> </a:t>
                      </a:r>
                      <a:endParaRPr lang="zh-CN" sz="700" kern="100">
                        <a:effectLst/>
                      </a:endParaRPr>
                    </a:p>
                    <a:p>
                      <a:pPr algn="l">
                        <a:spcBef>
                          <a:spcPts val="40"/>
                        </a:spcBef>
                      </a:pPr>
                      <a:r>
                        <a:rPr lang="en-US" sz="600" kern="100">
                          <a:effectLst/>
                        </a:rPr>
                        <a:t> </a:t>
                      </a:r>
                      <a:endParaRPr lang="zh-CN" sz="700" kern="100">
                        <a:effectLst/>
                      </a:endParaRPr>
                    </a:p>
                    <a:p>
                      <a:pPr marL="33020" algn="l"/>
                      <a:r>
                        <a:rPr lang="en-US" sz="700" kern="100">
                          <a:effectLst/>
                        </a:rPr>
                        <a:t>type</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l"/>
                      <a:r>
                        <a:rPr lang="en-US" sz="800" kern="100">
                          <a:effectLst/>
                        </a:rPr>
                        <a:t> </a:t>
                      </a:r>
                      <a:endParaRPr lang="zh-CN" sz="700" kern="100">
                        <a:effectLst/>
                      </a:endParaRPr>
                    </a:p>
                    <a:p>
                      <a:pPr marL="33020" algn="l">
                        <a:spcBef>
                          <a:spcPts val="920"/>
                        </a:spcBef>
                        <a:spcAft>
                          <a:spcPts val="0"/>
                        </a:spcAft>
                      </a:pPr>
                      <a:r>
                        <a:rPr lang="en-US" sz="700" kern="100">
                          <a:effectLst/>
                        </a:rPr>
                        <a:t>类别</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l"/>
                      <a:r>
                        <a:rPr lang="en-US" sz="800" kern="100">
                          <a:effectLst/>
                        </a:rPr>
                        <a:t> </a:t>
                      </a:r>
                      <a:endParaRPr lang="zh-CN" sz="700" kern="100">
                        <a:effectLst/>
                      </a:endParaRPr>
                    </a:p>
                    <a:p>
                      <a:pPr algn="l">
                        <a:spcBef>
                          <a:spcPts val="40"/>
                        </a:spcBef>
                      </a:pPr>
                      <a:r>
                        <a:rPr lang="en-US" sz="600" kern="100">
                          <a:effectLst/>
                        </a:rPr>
                        <a:t> </a:t>
                      </a:r>
                      <a:endParaRPr lang="zh-CN" sz="700" kern="100">
                        <a:effectLst/>
                      </a:endParaRPr>
                    </a:p>
                    <a:p>
                      <a:pPr marL="33020" algn="l"/>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algn="l">
                        <a:spcBef>
                          <a:spcPts val="35"/>
                        </a:spcBef>
                      </a:pPr>
                      <a:r>
                        <a:rPr lang="en-US" sz="1000" kern="100">
                          <a:effectLst/>
                        </a:rPr>
                        <a:t> </a:t>
                      </a:r>
                      <a:endParaRPr lang="zh-CN" sz="700" kern="100">
                        <a:effectLst/>
                      </a:endParaRPr>
                    </a:p>
                    <a:p>
                      <a:pPr marL="33020" algn="l"/>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marR="30480" algn="just">
                        <a:lnSpc>
                          <a:spcPts val="1370"/>
                        </a:lnSpc>
                        <a:spcBef>
                          <a:spcPts val="570"/>
                        </a:spcBef>
                        <a:spcAft>
                          <a:spcPts val="0"/>
                        </a:spcAft>
                      </a:pPr>
                      <a:r>
                        <a:rPr lang="zh-CN" sz="700" kern="100" spc="-60">
                          <a:effectLst/>
                        </a:rPr>
                        <a:t>当前分享的种类，</a:t>
                      </a:r>
                      <a:r>
                        <a:rPr lang="en-US" sz="700" kern="100" spc="-60">
                          <a:effectLst/>
                        </a:rPr>
                        <a:t>0</a:t>
                      </a:r>
                      <a:r>
                        <a:rPr lang="en-US" sz="700" kern="100" spc="25">
                          <a:effectLst/>
                        </a:rPr>
                        <a:t> </a:t>
                      </a:r>
                      <a:r>
                        <a:rPr lang="zh-CN" sz="700" kern="100">
                          <a:effectLst/>
                        </a:rPr>
                        <a:t>表示学</a:t>
                      </a:r>
                      <a:r>
                        <a:rPr lang="zh-CN" sz="700" kern="100" spc="-500">
                          <a:effectLst/>
                        </a:rPr>
                        <a:t> </a:t>
                      </a:r>
                      <a:r>
                        <a:rPr lang="zh-CN" sz="700" kern="100" spc="-35">
                          <a:effectLst/>
                        </a:rPr>
                        <a:t>习类，</a:t>
                      </a:r>
                      <a:r>
                        <a:rPr lang="en-US" sz="700" kern="100" spc="-35">
                          <a:effectLst/>
                        </a:rPr>
                        <a:t>1</a:t>
                      </a:r>
                      <a:r>
                        <a:rPr lang="en-US" sz="700" kern="100" spc="-5">
                          <a:effectLst/>
                        </a:rPr>
                        <a:t> </a:t>
                      </a:r>
                      <a:r>
                        <a:rPr lang="zh-CN" sz="700" kern="100" spc="-25">
                          <a:effectLst/>
                        </a:rPr>
                        <a:t>表示食品类，</a:t>
                      </a:r>
                      <a:r>
                        <a:rPr lang="en-US" sz="700" kern="100" spc="-25">
                          <a:effectLst/>
                        </a:rPr>
                        <a:t>2</a:t>
                      </a:r>
                      <a:r>
                        <a:rPr lang="en-US" sz="700" kern="100" spc="-5">
                          <a:effectLst/>
                        </a:rPr>
                        <a:t> </a:t>
                      </a:r>
                      <a:r>
                        <a:rPr lang="zh-CN" sz="700" kern="100">
                          <a:effectLst/>
                        </a:rPr>
                        <a:t>表</a:t>
                      </a:r>
                      <a:r>
                        <a:rPr lang="zh-CN" sz="700" kern="100" spc="-515">
                          <a:effectLst/>
                        </a:rPr>
                        <a:t> </a:t>
                      </a:r>
                      <a:r>
                        <a:rPr lang="zh-CN" sz="700" kern="100" spc="-85">
                          <a:effectLst/>
                        </a:rPr>
                        <a:t>示衣物类，</a:t>
                      </a:r>
                      <a:r>
                        <a:rPr lang="en-US" sz="700" kern="100" spc="-85">
                          <a:effectLst/>
                        </a:rPr>
                        <a:t>3</a:t>
                      </a:r>
                      <a:r>
                        <a:rPr lang="en-US" sz="700" kern="100" spc="5">
                          <a:effectLst/>
                        </a:rPr>
                        <a:t> </a:t>
                      </a:r>
                      <a:r>
                        <a:rPr lang="zh-CN" sz="700" kern="100">
                          <a:effectLst/>
                        </a:rPr>
                        <a:t>表示宿舍用品</a:t>
                      </a:r>
                      <a:r>
                        <a:rPr lang="zh-CN" sz="700" kern="100" spc="-515">
                          <a:effectLst/>
                        </a:rPr>
                        <a:t> </a:t>
                      </a:r>
                      <a:r>
                        <a:rPr lang="zh-CN" sz="700" kern="100">
                          <a:effectLst/>
                        </a:rPr>
                        <a:t>类，</a:t>
                      </a:r>
                      <a:r>
                        <a:rPr lang="en-US" sz="700" kern="100">
                          <a:effectLst/>
                        </a:rPr>
                        <a:t>4</a:t>
                      </a:r>
                      <a:r>
                        <a:rPr lang="en-US" sz="700" kern="100" spc="-30">
                          <a:effectLst/>
                        </a:rPr>
                        <a:t> </a:t>
                      </a:r>
                      <a:r>
                        <a:rPr lang="zh-CN" sz="700" kern="100">
                          <a:effectLst/>
                        </a:rPr>
                        <a:t>表示其他</a:t>
                      </a:r>
                      <a:r>
                        <a:rPr lang="zh-CN"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68047437"/>
                  </a:ext>
                </a:extLst>
              </a:tr>
              <a:tr h="255705">
                <a:tc>
                  <a:txBody>
                    <a:bodyPr/>
                    <a:lstStyle/>
                    <a:p>
                      <a:pPr marL="33020" algn="l">
                        <a:spcBef>
                          <a:spcPts val="710"/>
                        </a:spcBef>
                        <a:spcAft>
                          <a:spcPts val="0"/>
                        </a:spcAft>
                      </a:pPr>
                      <a:r>
                        <a:rPr lang="en-US" sz="700" kern="100">
                          <a:effectLst/>
                        </a:rPr>
                        <a:t>collect_num</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收藏数</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当前帖子的收藏数</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00403720"/>
                  </a:ext>
                </a:extLst>
              </a:tr>
              <a:tr h="254248">
                <a:tc>
                  <a:txBody>
                    <a:bodyPr/>
                    <a:lstStyle/>
                    <a:p>
                      <a:pPr marL="33020" algn="l">
                        <a:spcBef>
                          <a:spcPts val="705"/>
                        </a:spcBef>
                        <a:spcAft>
                          <a:spcPts val="0"/>
                        </a:spcAft>
                      </a:pPr>
                      <a:r>
                        <a:rPr lang="en-US" sz="700" kern="100">
                          <a:effectLst/>
                        </a:rPr>
                        <a:t>good_num</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点赞数</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700" kern="100">
                          <a:effectLst/>
                        </a:rPr>
                        <a:t>当前帖子的点赞数</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633178634"/>
                  </a:ext>
                </a:extLst>
              </a:tr>
              <a:tr h="255705">
                <a:tc>
                  <a:txBody>
                    <a:bodyPr/>
                    <a:lstStyle/>
                    <a:p>
                      <a:pPr marL="33020" algn="l">
                        <a:spcBef>
                          <a:spcPts val="705"/>
                        </a:spcBef>
                        <a:spcAft>
                          <a:spcPts val="0"/>
                        </a:spcAft>
                      </a:pPr>
                      <a:r>
                        <a:rPr lang="en-US" sz="700" kern="100">
                          <a:effectLst/>
                        </a:rPr>
                        <a:t>bad_num</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a:effectLst/>
                        </a:rPr>
                        <a:t>踩数</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700" kern="100">
                          <a:effectLst/>
                        </a:rPr>
                        <a:t>int</a:t>
                      </a: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800" kern="100">
                          <a:effectLst/>
                        </a:rPr>
                        <a:t> </a:t>
                      </a:r>
                      <a:endParaRPr lang="zh-CN" sz="7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700" kern="100" dirty="0" err="1">
                          <a:effectLst/>
                        </a:rPr>
                        <a:t>当前帖子的点踩数</a:t>
                      </a:r>
                      <a:r>
                        <a:rPr lang="en-US" sz="800" kern="100" dirty="0">
                          <a:effectLst/>
                        </a:rPr>
                        <a:t> </a:t>
                      </a:r>
                      <a:endParaRPr lang="zh-CN" sz="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397830979"/>
                  </a:ext>
                </a:extLst>
              </a:tr>
            </a:tbl>
          </a:graphicData>
        </a:graphic>
      </p:graphicFrame>
    </p:spTree>
    <p:extLst>
      <p:ext uri="{BB962C8B-B14F-4D97-AF65-F5344CB8AC3E}">
        <p14:creationId xmlns:p14="http://schemas.microsoft.com/office/powerpoint/2010/main" val="1790853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259197" y="9795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5.2</a:t>
            </a:r>
            <a:r>
              <a:rPr lang="zh-CN" altLang="en-US" sz="3200" b="1" dirty="0">
                <a:solidFill>
                  <a:srgbClr val="0F58C5"/>
                </a:solidFill>
              </a:rPr>
              <a:t> 表结构设计</a:t>
            </a:r>
          </a:p>
        </p:txBody>
      </p:sp>
      <p:sp>
        <p:nvSpPr>
          <p:cNvPr id="15" name="文本框 14"/>
          <p:cNvSpPr txBox="1"/>
          <p:nvPr/>
        </p:nvSpPr>
        <p:spPr>
          <a:xfrm>
            <a:off x="309940" y="589670"/>
            <a:ext cx="2982035"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Table Structure Design</a:t>
            </a:r>
          </a:p>
        </p:txBody>
      </p:sp>
      <p:sp>
        <p:nvSpPr>
          <p:cNvPr id="19" name="文本框 18">
            <a:extLst>
              <a:ext uri="{FF2B5EF4-FFF2-40B4-BE49-F238E27FC236}">
                <a16:creationId xmlns:a16="http://schemas.microsoft.com/office/drawing/2014/main" id="{A6C1DB5E-2D24-4C01-B00C-8D91A85E8E10}"/>
              </a:ext>
            </a:extLst>
          </p:cNvPr>
          <p:cNvSpPr txBox="1"/>
          <p:nvPr/>
        </p:nvSpPr>
        <p:spPr>
          <a:xfrm>
            <a:off x="163532" y="756198"/>
            <a:ext cx="7628845" cy="830997"/>
          </a:xfrm>
          <a:prstGeom prst="rect">
            <a:avLst/>
          </a:prstGeom>
          <a:noFill/>
        </p:spPr>
        <p:txBody>
          <a:bodyPr wrap="square">
            <a:spAutoFit/>
          </a:bodyPr>
          <a:lstStyle/>
          <a:p>
            <a:pPr marL="114300"/>
            <a:r>
              <a:rPr lang="en-US" altLang="zh-CN" sz="2400" b="1" dirty="0">
                <a:solidFill>
                  <a:srgbClr val="649AF1"/>
                </a:solidFill>
                <a:latin typeface="楷体" panose="02010609060101010101" charset="-122"/>
                <a:ea typeface="楷体" panose="02010609060101010101" charset="-122"/>
              </a:rPr>
              <a:t>comment</a:t>
            </a:r>
          </a:p>
          <a:p>
            <a:pPr marL="114300"/>
            <a:r>
              <a:rPr lang="zh-CN" altLang="zh-CN" sz="2400" dirty="0">
                <a:solidFill>
                  <a:srgbClr val="649AF1"/>
                </a:solidFill>
                <a:latin typeface="楷体" panose="02010609060101010101" charset="-122"/>
                <a:ea typeface="楷体" panose="02010609060101010101" charset="-122"/>
              </a:rPr>
              <a:t>评论表，用于存储用户对分享帖的评论</a:t>
            </a:r>
          </a:p>
        </p:txBody>
      </p:sp>
      <p:pic>
        <p:nvPicPr>
          <p:cNvPr id="20" name="图片 19">
            <a:extLst>
              <a:ext uri="{FF2B5EF4-FFF2-40B4-BE49-F238E27FC236}">
                <a16:creationId xmlns:a16="http://schemas.microsoft.com/office/drawing/2014/main" id="{5894F8C2-BDB9-48D1-9CC1-5335EE322C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25" name="文本框 24">
            <a:extLst>
              <a:ext uri="{FF2B5EF4-FFF2-40B4-BE49-F238E27FC236}">
                <a16:creationId xmlns:a16="http://schemas.microsoft.com/office/drawing/2014/main" id="{62BEE83B-22AE-4003-80D3-C3FA444F5866}"/>
              </a:ext>
            </a:extLst>
          </p:cNvPr>
          <p:cNvSpPr txBox="1"/>
          <p:nvPr/>
        </p:nvSpPr>
        <p:spPr>
          <a:xfrm>
            <a:off x="163532" y="3781058"/>
            <a:ext cx="7294518" cy="830997"/>
          </a:xfrm>
          <a:prstGeom prst="rect">
            <a:avLst/>
          </a:prstGeom>
          <a:noFill/>
        </p:spPr>
        <p:txBody>
          <a:bodyPr wrap="square">
            <a:spAutoFit/>
          </a:bodyPr>
          <a:lstStyle/>
          <a:p>
            <a:pPr marL="114300"/>
            <a:r>
              <a:rPr lang="en-US" altLang="zh-CN" sz="2400" b="1" dirty="0" err="1">
                <a:solidFill>
                  <a:srgbClr val="649AF1"/>
                </a:solidFill>
                <a:latin typeface="楷体" panose="02010609060101010101" charset="-122"/>
                <a:ea typeface="楷体" panose="02010609060101010101" charset="-122"/>
              </a:rPr>
              <a:t>post_operation</a:t>
            </a:r>
            <a:endParaRPr lang="zh-CN" altLang="zh-CN" sz="2400" b="1" dirty="0">
              <a:solidFill>
                <a:srgbClr val="649AF1"/>
              </a:solidFill>
              <a:latin typeface="楷体" panose="02010609060101010101" charset="-122"/>
              <a:ea typeface="楷体" panose="02010609060101010101" charset="-122"/>
            </a:endParaRPr>
          </a:p>
          <a:p>
            <a:pPr marL="114300"/>
            <a:r>
              <a:rPr lang="en-US" altLang="zh-CN" sz="2400" dirty="0" err="1">
                <a:solidFill>
                  <a:srgbClr val="649AF1"/>
                </a:solidFill>
                <a:latin typeface="楷体" panose="02010609060101010101" charset="-122"/>
                <a:ea typeface="楷体" panose="02010609060101010101" charset="-122"/>
              </a:rPr>
              <a:t>私信表，用于存储用户之间的私信</a:t>
            </a:r>
            <a:endParaRPr lang="zh-CN" altLang="en-US" sz="2400" dirty="0">
              <a:solidFill>
                <a:srgbClr val="649AF1"/>
              </a:solidFill>
              <a:latin typeface="楷体" panose="02010609060101010101" charset="-122"/>
              <a:ea typeface="楷体" panose="02010609060101010101" charset="-122"/>
            </a:endParaRPr>
          </a:p>
        </p:txBody>
      </p:sp>
      <p:graphicFrame>
        <p:nvGraphicFramePr>
          <p:cNvPr id="17" name="表格 16">
            <a:extLst>
              <a:ext uri="{FF2B5EF4-FFF2-40B4-BE49-F238E27FC236}">
                <a16:creationId xmlns:a16="http://schemas.microsoft.com/office/drawing/2014/main" id="{45D3301E-EA85-4E58-AEBB-B8211AA4DBC1}"/>
              </a:ext>
            </a:extLst>
          </p:cNvPr>
          <p:cNvGraphicFramePr>
            <a:graphicFrameLocks noGrp="1"/>
          </p:cNvGraphicFramePr>
          <p:nvPr>
            <p:extLst>
              <p:ext uri="{D42A27DB-BD31-4B8C-83A1-F6EECF244321}">
                <p14:modId xmlns:p14="http://schemas.microsoft.com/office/powerpoint/2010/main" val="2623844131"/>
              </p:ext>
            </p:extLst>
          </p:nvPr>
        </p:nvGraphicFramePr>
        <p:xfrm>
          <a:off x="369849" y="1543947"/>
          <a:ext cx="7716556" cy="2353945"/>
        </p:xfrm>
        <a:graphic>
          <a:graphicData uri="http://schemas.openxmlformats.org/drawingml/2006/table">
            <a:tbl>
              <a:tblPr firstRow="1" firstCol="1" bandRow="1">
                <a:tableStyleId>{5C22544A-7EE6-4342-B048-85BDC9FD1C3A}</a:tableStyleId>
              </a:tblPr>
              <a:tblGrid>
                <a:gridCol w="1724733">
                  <a:extLst>
                    <a:ext uri="{9D8B030D-6E8A-4147-A177-3AD203B41FA5}">
                      <a16:colId xmlns:a16="http://schemas.microsoft.com/office/drawing/2014/main" val="693141645"/>
                    </a:ext>
                  </a:extLst>
                </a:gridCol>
                <a:gridCol w="1553296">
                  <a:extLst>
                    <a:ext uri="{9D8B030D-6E8A-4147-A177-3AD203B41FA5}">
                      <a16:colId xmlns:a16="http://schemas.microsoft.com/office/drawing/2014/main" val="1305688135"/>
                    </a:ext>
                  </a:extLst>
                </a:gridCol>
                <a:gridCol w="1556122">
                  <a:extLst>
                    <a:ext uri="{9D8B030D-6E8A-4147-A177-3AD203B41FA5}">
                      <a16:colId xmlns:a16="http://schemas.microsoft.com/office/drawing/2014/main" val="474613165"/>
                    </a:ext>
                  </a:extLst>
                </a:gridCol>
                <a:gridCol w="549164">
                  <a:extLst>
                    <a:ext uri="{9D8B030D-6E8A-4147-A177-3AD203B41FA5}">
                      <a16:colId xmlns:a16="http://schemas.microsoft.com/office/drawing/2014/main" val="2188130384"/>
                    </a:ext>
                  </a:extLst>
                </a:gridCol>
                <a:gridCol w="2333241">
                  <a:extLst>
                    <a:ext uri="{9D8B030D-6E8A-4147-A177-3AD203B41FA5}">
                      <a16:colId xmlns:a16="http://schemas.microsoft.com/office/drawing/2014/main" val="614592809"/>
                    </a:ext>
                  </a:extLst>
                </a:gridCol>
              </a:tblGrid>
              <a:tr h="334010">
                <a:tc>
                  <a:txBody>
                    <a:bodyPr/>
                    <a:lstStyle/>
                    <a:p>
                      <a:pPr marL="33020" algn="l">
                        <a:spcBef>
                          <a:spcPts val="475"/>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dirty="0" err="1">
                          <a:effectLst/>
                        </a:rPr>
                        <a:t>含义</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备注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063845788"/>
                  </a:ext>
                </a:extLst>
              </a:tr>
              <a:tr h="334010">
                <a:tc>
                  <a:txBody>
                    <a:bodyPr/>
                    <a:lstStyle/>
                    <a:p>
                      <a:pPr marL="33020" algn="l">
                        <a:spcBef>
                          <a:spcPts val="710"/>
                        </a:spcBef>
                        <a:spcAft>
                          <a:spcPts val="0"/>
                        </a:spcAft>
                      </a:pPr>
                      <a:r>
                        <a:rPr lang="en-US" sz="1400" kern="100">
                          <a:effectLst/>
                        </a:rPr>
                        <a:t>comment_id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80"/>
                        </a:spcBef>
                        <a:spcAft>
                          <a:spcPts val="0"/>
                        </a:spcAft>
                      </a:pPr>
                      <a:r>
                        <a:rPr lang="en-US" sz="1400" kern="100">
                          <a:effectLst/>
                        </a:rPr>
                        <a:t>评论</a:t>
                      </a:r>
                      <a:r>
                        <a:rPr lang="en-US" sz="1400" kern="100" spc="-265">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80"/>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80"/>
                        </a:spcBef>
                        <a:spcAft>
                          <a:spcPts val="0"/>
                        </a:spcAft>
                      </a:pPr>
                      <a:r>
                        <a:rPr lang="zh-CN" sz="1400" kern="100" dirty="0">
                          <a:effectLst/>
                        </a:rPr>
                        <a:t>用于唯一表示一个评论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894865710"/>
                  </a:ext>
                </a:extLst>
              </a:tr>
              <a:tr h="334010">
                <a:tc>
                  <a:txBody>
                    <a:bodyPr/>
                    <a:lstStyle/>
                    <a:p>
                      <a:pPr marL="33020" algn="l">
                        <a:spcBef>
                          <a:spcPts val="705"/>
                        </a:spcBef>
                        <a:spcAft>
                          <a:spcPts val="0"/>
                        </a:spcAft>
                      </a:pPr>
                      <a:r>
                        <a:rPr lang="en-US" sz="1400" kern="100">
                          <a:effectLst/>
                        </a:rPr>
                        <a:t>post_id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帖子</a:t>
                      </a:r>
                      <a:r>
                        <a:rPr lang="en-US" sz="1400" kern="100" spc="-265">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评论所在帖子的</a:t>
                      </a:r>
                      <a:r>
                        <a:rPr lang="en-US" sz="1400" kern="100" spc="-27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502119462"/>
                  </a:ext>
                </a:extLst>
              </a:tr>
              <a:tr h="332105">
                <a:tc>
                  <a:txBody>
                    <a:bodyPr/>
                    <a:lstStyle/>
                    <a:p>
                      <a:pPr marL="33020" algn="l">
                        <a:spcBef>
                          <a:spcPts val="705"/>
                        </a:spcBef>
                        <a:spcAft>
                          <a:spcPts val="0"/>
                        </a:spcAft>
                      </a:pPr>
                      <a:r>
                        <a:rPr lang="en-US" sz="1400" kern="100">
                          <a:effectLst/>
                        </a:rPr>
                        <a:t>comment_user_id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评论的用户的</a:t>
                      </a:r>
                      <a:r>
                        <a:rPr lang="en-US" sz="1400" kern="100" spc="-275">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7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400" kern="100">
                          <a:effectLst/>
                        </a:rPr>
                        <a:t>发布该评论的用户的</a:t>
                      </a:r>
                      <a:r>
                        <a:rPr lang="zh-CN" sz="1400" kern="100" spc="-275">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04971635"/>
                  </a:ext>
                </a:extLst>
              </a:tr>
              <a:tr h="342900">
                <a:tc>
                  <a:txBody>
                    <a:bodyPr/>
                    <a:lstStyle/>
                    <a:p>
                      <a:pPr marL="33020" algn="l">
                        <a:spcBef>
                          <a:spcPts val="755"/>
                        </a:spcBef>
                        <a:spcAft>
                          <a:spcPts val="0"/>
                        </a:spcAft>
                      </a:pPr>
                      <a:r>
                        <a:rPr lang="en-US" sz="1400" kern="100">
                          <a:effectLst/>
                        </a:rPr>
                        <a:t>content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a:effectLst/>
                        </a:rPr>
                        <a:t>评论内容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55"/>
                        </a:spcBef>
                        <a:spcAft>
                          <a:spcPts val="0"/>
                        </a:spcAft>
                      </a:pPr>
                      <a:r>
                        <a:rPr lang="en-US" sz="1400" kern="100">
                          <a:effectLst/>
                        </a:rPr>
                        <a:t>varchar(255)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52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a:effectLst/>
                        </a:rPr>
                        <a:t>评论的内容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176296543"/>
                  </a:ext>
                </a:extLst>
              </a:tr>
              <a:tr h="342900">
                <a:tc>
                  <a:txBody>
                    <a:bodyPr/>
                    <a:lstStyle/>
                    <a:p>
                      <a:pPr marL="33020" algn="l">
                        <a:spcBef>
                          <a:spcPts val="755"/>
                        </a:spcBef>
                        <a:spcAft>
                          <a:spcPts val="0"/>
                        </a:spcAft>
                      </a:pPr>
                      <a:r>
                        <a:rPr lang="en-US" sz="1400" kern="100">
                          <a:effectLst/>
                        </a:rPr>
                        <a:t>release_time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a:effectLst/>
                        </a:rPr>
                        <a:t>发布时间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55"/>
                        </a:spcBef>
                        <a:spcAft>
                          <a:spcPts val="0"/>
                        </a:spcAft>
                      </a:pPr>
                      <a:r>
                        <a:rPr lang="en-US" sz="1400" kern="100">
                          <a:effectLst/>
                        </a:rPr>
                        <a:t>timestamp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52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en-US" sz="1400" kern="100">
                          <a:effectLst/>
                        </a:rPr>
                        <a:t>评论的发布时间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40935141"/>
                  </a:ext>
                </a:extLst>
              </a:tr>
              <a:tr h="334010">
                <a:tc>
                  <a:txBody>
                    <a:bodyPr/>
                    <a:lstStyle/>
                    <a:p>
                      <a:pPr marL="33020" algn="l">
                        <a:spcBef>
                          <a:spcPts val="705"/>
                        </a:spcBef>
                        <a:spcAft>
                          <a:spcPts val="0"/>
                        </a:spcAft>
                      </a:pPr>
                      <a:r>
                        <a:rPr lang="en-US" sz="1400" kern="100" dirty="0">
                          <a:effectLst/>
                        </a:rPr>
                        <a:t>deleted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逻辑删除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400" kern="100" dirty="0">
                          <a:effectLst/>
                        </a:rPr>
                        <a:t>用于表示该评论是否删除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635705338"/>
                  </a:ext>
                </a:extLst>
              </a:tr>
            </a:tbl>
          </a:graphicData>
        </a:graphic>
      </p:graphicFrame>
      <p:graphicFrame>
        <p:nvGraphicFramePr>
          <p:cNvPr id="18" name="表格 17">
            <a:extLst>
              <a:ext uri="{FF2B5EF4-FFF2-40B4-BE49-F238E27FC236}">
                <a16:creationId xmlns:a16="http://schemas.microsoft.com/office/drawing/2014/main" id="{07B71659-1C05-4E13-BA03-B7CA716BEEA5}"/>
              </a:ext>
            </a:extLst>
          </p:cNvPr>
          <p:cNvGraphicFramePr>
            <a:graphicFrameLocks noGrp="1"/>
          </p:cNvGraphicFramePr>
          <p:nvPr>
            <p:extLst>
              <p:ext uri="{D42A27DB-BD31-4B8C-83A1-F6EECF244321}">
                <p14:modId xmlns:p14="http://schemas.microsoft.com/office/powerpoint/2010/main" val="2678232580"/>
              </p:ext>
            </p:extLst>
          </p:nvPr>
        </p:nvGraphicFramePr>
        <p:xfrm>
          <a:off x="369849" y="4643511"/>
          <a:ext cx="7707030" cy="2058912"/>
        </p:xfrm>
        <a:graphic>
          <a:graphicData uri="http://schemas.openxmlformats.org/drawingml/2006/table">
            <a:tbl>
              <a:tblPr firstRow="1" firstCol="1" bandRow="1">
                <a:tableStyleId>{5C22544A-7EE6-4342-B048-85BDC9FD1C3A}</a:tableStyleId>
              </a:tblPr>
              <a:tblGrid>
                <a:gridCol w="1803679">
                  <a:extLst>
                    <a:ext uri="{9D8B030D-6E8A-4147-A177-3AD203B41FA5}">
                      <a16:colId xmlns:a16="http://schemas.microsoft.com/office/drawing/2014/main" val="463426514"/>
                    </a:ext>
                  </a:extLst>
                </a:gridCol>
                <a:gridCol w="1615832">
                  <a:extLst>
                    <a:ext uri="{9D8B030D-6E8A-4147-A177-3AD203B41FA5}">
                      <a16:colId xmlns:a16="http://schemas.microsoft.com/office/drawing/2014/main" val="3612139542"/>
                    </a:ext>
                  </a:extLst>
                </a:gridCol>
                <a:gridCol w="1257055">
                  <a:extLst>
                    <a:ext uri="{9D8B030D-6E8A-4147-A177-3AD203B41FA5}">
                      <a16:colId xmlns:a16="http://schemas.microsoft.com/office/drawing/2014/main" val="2132059817"/>
                    </a:ext>
                  </a:extLst>
                </a:gridCol>
                <a:gridCol w="534159">
                  <a:extLst>
                    <a:ext uri="{9D8B030D-6E8A-4147-A177-3AD203B41FA5}">
                      <a16:colId xmlns:a16="http://schemas.microsoft.com/office/drawing/2014/main" val="3900913525"/>
                    </a:ext>
                  </a:extLst>
                </a:gridCol>
                <a:gridCol w="2496305">
                  <a:extLst>
                    <a:ext uri="{9D8B030D-6E8A-4147-A177-3AD203B41FA5}">
                      <a16:colId xmlns:a16="http://schemas.microsoft.com/office/drawing/2014/main" val="773883000"/>
                    </a:ext>
                  </a:extLst>
                </a:gridCol>
              </a:tblGrid>
              <a:tr h="341852">
                <a:tc>
                  <a:txBody>
                    <a:bodyPr/>
                    <a:lstStyle/>
                    <a:p>
                      <a:pPr marL="33020" algn="l">
                        <a:spcBef>
                          <a:spcPts val="475"/>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75"/>
                        </a:spcBef>
                        <a:spcAft>
                          <a:spcPts val="0"/>
                        </a:spcAft>
                      </a:pPr>
                      <a:r>
                        <a:rPr lang="en-US" sz="1400" kern="100">
                          <a:effectLst/>
                        </a:rPr>
                        <a:t>含义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备注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761769192"/>
                  </a:ext>
                </a:extLst>
              </a:tr>
              <a:tr h="341852">
                <a:tc>
                  <a:txBody>
                    <a:bodyPr/>
                    <a:lstStyle/>
                    <a:p>
                      <a:pPr marL="33020" algn="l">
                        <a:spcBef>
                          <a:spcPts val="705"/>
                        </a:spcBef>
                        <a:spcAft>
                          <a:spcPts val="0"/>
                        </a:spcAft>
                      </a:pPr>
                      <a:r>
                        <a:rPr lang="en-US" sz="1400" kern="100">
                          <a:effectLst/>
                        </a:rPr>
                        <a:t>chat_id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75"/>
                        </a:spcBef>
                        <a:spcAft>
                          <a:spcPts val="0"/>
                        </a:spcAft>
                      </a:pPr>
                      <a:r>
                        <a:rPr lang="en-US" sz="1400" kern="100" dirty="0" err="1">
                          <a:effectLst/>
                        </a:rPr>
                        <a:t>私信</a:t>
                      </a:r>
                      <a:r>
                        <a:rPr lang="en-US" sz="1400" kern="100" spc="-270" dirty="0">
                          <a:effectLst/>
                        </a:rPr>
                        <a:t> </a:t>
                      </a:r>
                      <a:r>
                        <a:rPr lang="en-US" sz="1400" kern="100" dirty="0">
                          <a:effectLst/>
                        </a:rPr>
                        <a:t>id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400" kern="100">
                          <a:effectLst/>
                        </a:rPr>
                        <a:t>用于唯一表示一条私信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720925380"/>
                  </a:ext>
                </a:extLst>
              </a:tr>
              <a:tr h="350951">
                <a:tc>
                  <a:txBody>
                    <a:bodyPr/>
                    <a:lstStyle/>
                    <a:p>
                      <a:pPr marL="33020" algn="l">
                        <a:spcBef>
                          <a:spcPts val="740"/>
                        </a:spcBef>
                        <a:spcAft>
                          <a:spcPts val="0"/>
                        </a:spcAft>
                      </a:pPr>
                      <a:r>
                        <a:rPr lang="en-US" sz="1400" kern="100">
                          <a:effectLst/>
                        </a:rPr>
                        <a:t>send_user_id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510"/>
                        </a:spcBef>
                        <a:spcAft>
                          <a:spcPts val="0"/>
                        </a:spcAft>
                      </a:pPr>
                      <a:r>
                        <a:rPr lang="en-US" sz="1400" kern="100">
                          <a:effectLst/>
                        </a:rPr>
                        <a:t>发送私信的用户</a:t>
                      </a:r>
                      <a:r>
                        <a:rPr lang="en-US" sz="1400" kern="100" spc="-255">
                          <a:effectLst/>
                        </a:rPr>
                        <a:t> </a:t>
                      </a:r>
                      <a:r>
                        <a:rPr lang="en-US" sz="1400" kern="100">
                          <a:effectLst/>
                        </a:rPr>
                        <a:t>id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40"/>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52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zh-CN" sz="1400" kern="100">
                          <a:effectLst/>
                        </a:rPr>
                        <a:t>发送该私信的用户</a:t>
                      </a:r>
                      <a:r>
                        <a:rPr lang="zh-CN" sz="1400" kern="100" spc="-28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421271475"/>
                  </a:ext>
                </a:extLst>
              </a:tr>
              <a:tr h="341852">
                <a:tc>
                  <a:txBody>
                    <a:bodyPr/>
                    <a:lstStyle/>
                    <a:p>
                      <a:pPr marL="33020" algn="l">
                        <a:spcBef>
                          <a:spcPts val="705"/>
                        </a:spcBef>
                        <a:spcAft>
                          <a:spcPts val="0"/>
                        </a:spcAft>
                      </a:pPr>
                      <a:r>
                        <a:rPr lang="en-US" sz="1400" kern="100">
                          <a:effectLst/>
                        </a:rPr>
                        <a:t>receive_user_id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65"/>
                        </a:spcBef>
                        <a:spcAft>
                          <a:spcPts val="0"/>
                        </a:spcAft>
                      </a:pPr>
                      <a:r>
                        <a:rPr lang="en-US" sz="1400" kern="100">
                          <a:effectLst/>
                        </a:rPr>
                        <a:t>收到私信的用户</a:t>
                      </a:r>
                      <a:r>
                        <a:rPr lang="en-US" sz="1400" kern="100" spc="-255">
                          <a:effectLst/>
                        </a:rPr>
                        <a:t> </a:t>
                      </a:r>
                      <a:r>
                        <a:rPr lang="en-US" sz="1400" kern="100">
                          <a:effectLst/>
                        </a:rPr>
                        <a:t>id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400" kern="100">
                          <a:effectLst/>
                        </a:rPr>
                        <a:t>收到该私信的用户</a:t>
                      </a:r>
                      <a:r>
                        <a:rPr lang="zh-CN" sz="1400" kern="100" spc="-28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770768025"/>
                  </a:ext>
                </a:extLst>
              </a:tr>
              <a:tr h="340553">
                <a:tc>
                  <a:txBody>
                    <a:bodyPr/>
                    <a:lstStyle/>
                    <a:p>
                      <a:pPr marL="33020" algn="l">
                        <a:spcBef>
                          <a:spcPts val="710"/>
                        </a:spcBef>
                        <a:spcAft>
                          <a:spcPts val="0"/>
                        </a:spcAft>
                      </a:pPr>
                      <a:r>
                        <a:rPr lang="en-US" sz="1400" kern="100">
                          <a:effectLst/>
                        </a:rPr>
                        <a:t>send_time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65"/>
                        </a:spcBef>
                        <a:spcAft>
                          <a:spcPts val="0"/>
                        </a:spcAft>
                      </a:pPr>
                      <a:r>
                        <a:rPr lang="en-US" sz="1400" kern="100">
                          <a:effectLst/>
                        </a:rPr>
                        <a:t>发送时间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1400" kern="100">
                          <a:effectLst/>
                        </a:rPr>
                        <a:t>timestamp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8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发送私信的时间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061186476"/>
                  </a:ext>
                </a:extLst>
              </a:tr>
              <a:tr h="341852">
                <a:tc>
                  <a:txBody>
                    <a:bodyPr/>
                    <a:lstStyle/>
                    <a:p>
                      <a:pPr marL="33020" algn="l">
                        <a:spcBef>
                          <a:spcPts val="705"/>
                        </a:spcBef>
                        <a:spcAft>
                          <a:spcPts val="0"/>
                        </a:spcAft>
                      </a:pPr>
                      <a:r>
                        <a:rPr lang="en-US" sz="1400" kern="100">
                          <a:effectLst/>
                        </a:rPr>
                        <a:t>content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75"/>
                        </a:spcBef>
                        <a:spcAft>
                          <a:spcPts val="0"/>
                        </a:spcAft>
                      </a:pPr>
                      <a:r>
                        <a:rPr lang="en-US" sz="1400" kern="100" dirty="0" err="1">
                          <a:effectLst/>
                        </a:rPr>
                        <a:t>内容</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varchar(255)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en-US" sz="1400" kern="100" dirty="0" err="1">
                          <a:effectLst/>
                        </a:rPr>
                        <a:t>私信内容</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39165182"/>
                  </a:ext>
                </a:extLst>
              </a:tr>
            </a:tbl>
          </a:graphicData>
        </a:graphic>
      </p:graphicFrame>
    </p:spTree>
    <p:extLst>
      <p:ext uri="{BB962C8B-B14F-4D97-AF65-F5344CB8AC3E}">
        <p14:creationId xmlns:p14="http://schemas.microsoft.com/office/powerpoint/2010/main" val="53612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259197" y="97959"/>
            <a:ext cx="29819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5.2</a:t>
            </a:r>
            <a:r>
              <a:rPr lang="zh-CN" altLang="en-US" sz="3200" b="1" dirty="0">
                <a:solidFill>
                  <a:srgbClr val="0F58C5"/>
                </a:solidFill>
              </a:rPr>
              <a:t> 表结构设计</a:t>
            </a:r>
          </a:p>
        </p:txBody>
      </p:sp>
      <p:sp>
        <p:nvSpPr>
          <p:cNvPr id="15" name="文本框 14"/>
          <p:cNvSpPr txBox="1"/>
          <p:nvPr/>
        </p:nvSpPr>
        <p:spPr>
          <a:xfrm>
            <a:off x="309940" y="589670"/>
            <a:ext cx="2982035"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Table Structure Design</a:t>
            </a:r>
          </a:p>
        </p:txBody>
      </p:sp>
      <p:sp>
        <p:nvSpPr>
          <p:cNvPr id="19" name="文本框 18">
            <a:extLst>
              <a:ext uri="{FF2B5EF4-FFF2-40B4-BE49-F238E27FC236}">
                <a16:creationId xmlns:a16="http://schemas.microsoft.com/office/drawing/2014/main" id="{A6C1DB5E-2D24-4C01-B00C-8D91A85E8E10}"/>
              </a:ext>
            </a:extLst>
          </p:cNvPr>
          <p:cNvSpPr txBox="1"/>
          <p:nvPr/>
        </p:nvSpPr>
        <p:spPr>
          <a:xfrm>
            <a:off x="163532" y="756198"/>
            <a:ext cx="7628845" cy="830997"/>
          </a:xfrm>
          <a:prstGeom prst="rect">
            <a:avLst/>
          </a:prstGeom>
          <a:noFill/>
        </p:spPr>
        <p:txBody>
          <a:bodyPr wrap="square">
            <a:spAutoFit/>
          </a:bodyPr>
          <a:lstStyle/>
          <a:p>
            <a:pPr marL="114300"/>
            <a:r>
              <a:rPr lang="en-US" altLang="zh-CN" sz="2400" b="1" dirty="0">
                <a:solidFill>
                  <a:srgbClr val="649AF1"/>
                </a:solidFill>
                <a:latin typeface="楷体" panose="02010609060101010101" charset="-122"/>
                <a:ea typeface="楷体" panose="02010609060101010101" charset="-122"/>
              </a:rPr>
              <a:t>chat</a:t>
            </a:r>
          </a:p>
          <a:p>
            <a:pPr marL="114300"/>
            <a:r>
              <a:rPr lang="zh-CN" altLang="zh-CN" sz="2400" dirty="0">
                <a:solidFill>
                  <a:srgbClr val="649AF1"/>
                </a:solidFill>
                <a:latin typeface="楷体" panose="02010609060101010101" charset="-122"/>
                <a:ea typeface="楷体" panose="02010609060101010101" charset="-122"/>
              </a:rPr>
              <a:t>私信表，用于存储用户之间的私信</a:t>
            </a:r>
          </a:p>
        </p:txBody>
      </p:sp>
      <p:pic>
        <p:nvPicPr>
          <p:cNvPr id="20" name="图片 19">
            <a:extLst>
              <a:ext uri="{FF2B5EF4-FFF2-40B4-BE49-F238E27FC236}">
                <a16:creationId xmlns:a16="http://schemas.microsoft.com/office/drawing/2014/main" id="{5894F8C2-BDB9-48D1-9CC1-5335EE322C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25" name="文本框 24">
            <a:extLst>
              <a:ext uri="{FF2B5EF4-FFF2-40B4-BE49-F238E27FC236}">
                <a16:creationId xmlns:a16="http://schemas.microsoft.com/office/drawing/2014/main" id="{62BEE83B-22AE-4003-80D3-C3FA444F5866}"/>
              </a:ext>
            </a:extLst>
          </p:cNvPr>
          <p:cNvSpPr txBox="1"/>
          <p:nvPr/>
        </p:nvSpPr>
        <p:spPr>
          <a:xfrm>
            <a:off x="163532" y="3484357"/>
            <a:ext cx="7294518" cy="830997"/>
          </a:xfrm>
          <a:prstGeom prst="rect">
            <a:avLst/>
          </a:prstGeom>
          <a:noFill/>
        </p:spPr>
        <p:txBody>
          <a:bodyPr wrap="square">
            <a:spAutoFit/>
          </a:bodyPr>
          <a:lstStyle/>
          <a:p>
            <a:pPr marL="114300"/>
            <a:r>
              <a:rPr lang="en-US" altLang="zh-CN" sz="2400" b="1" dirty="0">
                <a:solidFill>
                  <a:srgbClr val="649AF1"/>
                </a:solidFill>
                <a:latin typeface="楷体" panose="02010609060101010101" charset="-122"/>
                <a:ea typeface="楷体" panose="02010609060101010101" charset="-122"/>
              </a:rPr>
              <a:t>prefer</a:t>
            </a:r>
            <a:endParaRPr lang="zh-CN" altLang="zh-CN" sz="2400" b="1" dirty="0">
              <a:solidFill>
                <a:srgbClr val="649AF1"/>
              </a:solidFill>
              <a:latin typeface="楷体" panose="02010609060101010101" charset="-122"/>
              <a:ea typeface="楷体" panose="02010609060101010101" charset="-122"/>
            </a:endParaRPr>
          </a:p>
          <a:p>
            <a:pPr marL="114300"/>
            <a:r>
              <a:rPr lang="zh-CN" altLang="zh-CN" sz="2400" dirty="0">
                <a:solidFill>
                  <a:srgbClr val="649AF1"/>
                </a:solidFill>
                <a:latin typeface="楷体" panose="02010609060101010101" charset="-122"/>
                <a:ea typeface="楷体" panose="02010609060101010101" charset="-122"/>
              </a:rPr>
              <a:t>偏好表，存储用户偏好以用于推荐</a:t>
            </a:r>
            <a:endParaRPr lang="zh-CN" altLang="en-US" sz="2400" dirty="0">
              <a:solidFill>
                <a:srgbClr val="649AF1"/>
              </a:solidFill>
              <a:latin typeface="楷体" panose="02010609060101010101" charset="-122"/>
              <a:ea typeface="楷体" panose="02010609060101010101" charset="-122"/>
            </a:endParaRPr>
          </a:p>
        </p:txBody>
      </p:sp>
      <p:graphicFrame>
        <p:nvGraphicFramePr>
          <p:cNvPr id="3" name="表格 2">
            <a:extLst>
              <a:ext uri="{FF2B5EF4-FFF2-40B4-BE49-F238E27FC236}">
                <a16:creationId xmlns:a16="http://schemas.microsoft.com/office/drawing/2014/main" id="{B9AE165E-3C69-42C8-A17B-97D5100B8E99}"/>
              </a:ext>
            </a:extLst>
          </p:cNvPr>
          <p:cNvGraphicFramePr>
            <a:graphicFrameLocks noGrp="1"/>
          </p:cNvGraphicFramePr>
          <p:nvPr>
            <p:extLst>
              <p:ext uri="{D42A27DB-BD31-4B8C-83A1-F6EECF244321}">
                <p14:modId xmlns:p14="http://schemas.microsoft.com/office/powerpoint/2010/main" val="1165914494"/>
              </p:ext>
            </p:extLst>
          </p:nvPr>
        </p:nvGraphicFramePr>
        <p:xfrm>
          <a:off x="309940" y="1587195"/>
          <a:ext cx="7606904" cy="2011045"/>
        </p:xfrm>
        <a:graphic>
          <a:graphicData uri="http://schemas.openxmlformats.org/drawingml/2006/table">
            <a:tbl>
              <a:tblPr firstRow="1" firstCol="1" bandRow="1">
                <a:tableStyleId>{5C22544A-7EE6-4342-B048-85BDC9FD1C3A}</a:tableStyleId>
              </a:tblPr>
              <a:tblGrid>
                <a:gridCol w="1780246">
                  <a:extLst>
                    <a:ext uri="{9D8B030D-6E8A-4147-A177-3AD203B41FA5}">
                      <a16:colId xmlns:a16="http://schemas.microsoft.com/office/drawing/2014/main" val="1704348410"/>
                    </a:ext>
                  </a:extLst>
                </a:gridCol>
                <a:gridCol w="1594840">
                  <a:extLst>
                    <a:ext uri="{9D8B030D-6E8A-4147-A177-3AD203B41FA5}">
                      <a16:colId xmlns:a16="http://schemas.microsoft.com/office/drawing/2014/main" val="3265053281"/>
                    </a:ext>
                  </a:extLst>
                </a:gridCol>
                <a:gridCol w="1240724">
                  <a:extLst>
                    <a:ext uri="{9D8B030D-6E8A-4147-A177-3AD203B41FA5}">
                      <a16:colId xmlns:a16="http://schemas.microsoft.com/office/drawing/2014/main" val="1964974345"/>
                    </a:ext>
                  </a:extLst>
                </a:gridCol>
                <a:gridCol w="527219">
                  <a:extLst>
                    <a:ext uri="{9D8B030D-6E8A-4147-A177-3AD203B41FA5}">
                      <a16:colId xmlns:a16="http://schemas.microsoft.com/office/drawing/2014/main" val="1674653595"/>
                    </a:ext>
                  </a:extLst>
                </a:gridCol>
                <a:gridCol w="2463875">
                  <a:extLst>
                    <a:ext uri="{9D8B030D-6E8A-4147-A177-3AD203B41FA5}">
                      <a16:colId xmlns:a16="http://schemas.microsoft.com/office/drawing/2014/main" val="1381485769"/>
                    </a:ext>
                  </a:extLst>
                </a:gridCol>
              </a:tblGrid>
              <a:tr h="334010">
                <a:tc>
                  <a:txBody>
                    <a:bodyPr/>
                    <a:lstStyle/>
                    <a:p>
                      <a:pPr marL="33020" algn="l">
                        <a:spcBef>
                          <a:spcPts val="465"/>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65"/>
                        </a:spcBef>
                        <a:spcAft>
                          <a:spcPts val="0"/>
                        </a:spcAft>
                      </a:pPr>
                      <a:r>
                        <a:rPr lang="en-US" sz="1400" kern="100">
                          <a:effectLst/>
                        </a:rPr>
                        <a:t>含义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备注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025505097"/>
                  </a:ext>
                </a:extLst>
              </a:tr>
              <a:tr h="332105">
                <a:tc>
                  <a:txBody>
                    <a:bodyPr/>
                    <a:lstStyle/>
                    <a:p>
                      <a:pPr marL="33020" algn="l">
                        <a:spcBef>
                          <a:spcPts val="705"/>
                        </a:spcBef>
                        <a:spcAft>
                          <a:spcPts val="0"/>
                        </a:spcAft>
                      </a:pPr>
                      <a:r>
                        <a:rPr lang="en-US" sz="1400" kern="100">
                          <a:effectLst/>
                        </a:rPr>
                        <a:t>chat_id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65"/>
                        </a:spcBef>
                        <a:spcAft>
                          <a:spcPts val="0"/>
                        </a:spcAft>
                      </a:pPr>
                      <a:r>
                        <a:rPr lang="en-US" sz="1400" kern="100">
                          <a:effectLst/>
                        </a:rPr>
                        <a:t>私信</a:t>
                      </a:r>
                      <a:r>
                        <a:rPr lang="en-US" sz="1400" kern="100" spc="-27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zh-CN" sz="1400" kern="100">
                          <a:effectLst/>
                        </a:rPr>
                        <a:t>用于唯一表示一条私信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848826796"/>
                  </a:ext>
                </a:extLst>
              </a:tr>
              <a:tr h="342900">
                <a:tc>
                  <a:txBody>
                    <a:bodyPr/>
                    <a:lstStyle/>
                    <a:p>
                      <a:pPr marL="33020" algn="l">
                        <a:spcBef>
                          <a:spcPts val="755"/>
                        </a:spcBef>
                        <a:spcAft>
                          <a:spcPts val="0"/>
                        </a:spcAft>
                      </a:pPr>
                      <a:r>
                        <a:rPr lang="en-US" sz="1400" kern="100">
                          <a:effectLst/>
                        </a:rPr>
                        <a:t>send_user_id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510"/>
                        </a:spcBef>
                        <a:spcAft>
                          <a:spcPts val="0"/>
                        </a:spcAft>
                      </a:pPr>
                      <a:r>
                        <a:rPr lang="en-US" sz="1400" kern="100">
                          <a:effectLst/>
                        </a:rPr>
                        <a:t>发送私信的用户</a:t>
                      </a:r>
                      <a:r>
                        <a:rPr lang="en-US" sz="1400" kern="100" spc="-255">
                          <a:effectLst/>
                        </a:rPr>
                        <a:t> </a:t>
                      </a:r>
                      <a:r>
                        <a:rPr lang="en-US" sz="1400" kern="100">
                          <a:effectLst/>
                        </a:rPr>
                        <a:t>id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5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52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zh-CN" sz="1400" kern="100">
                          <a:effectLst/>
                        </a:rPr>
                        <a:t>发送该私信的用户</a:t>
                      </a:r>
                      <a:r>
                        <a:rPr lang="zh-CN" sz="1400" kern="100" spc="-28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896943202"/>
                  </a:ext>
                </a:extLst>
              </a:tr>
              <a:tr h="334010">
                <a:tc>
                  <a:txBody>
                    <a:bodyPr/>
                    <a:lstStyle/>
                    <a:p>
                      <a:pPr marL="33020" algn="l">
                        <a:spcBef>
                          <a:spcPts val="705"/>
                        </a:spcBef>
                        <a:spcAft>
                          <a:spcPts val="0"/>
                        </a:spcAft>
                      </a:pPr>
                      <a:r>
                        <a:rPr lang="en-US" sz="1400" kern="100">
                          <a:effectLst/>
                        </a:rPr>
                        <a:t>receive_user_id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75"/>
                        </a:spcBef>
                        <a:spcAft>
                          <a:spcPts val="0"/>
                        </a:spcAft>
                      </a:pPr>
                      <a:r>
                        <a:rPr lang="en-US" sz="1400" kern="100">
                          <a:effectLst/>
                        </a:rPr>
                        <a:t>收到私信的用户</a:t>
                      </a:r>
                      <a:r>
                        <a:rPr lang="en-US" sz="1400" kern="100" spc="-255">
                          <a:effectLst/>
                        </a:rPr>
                        <a:t> </a:t>
                      </a:r>
                      <a:r>
                        <a:rPr lang="en-US" sz="1400" kern="100">
                          <a:effectLst/>
                        </a:rPr>
                        <a:t>id</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400" kern="100">
                          <a:effectLst/>
                        </a:rPr>
                        <a:t>收到该私信的用户</a:t>
                      </a:r>
                      <a:r>
                        <a:rPr lang="zh-CN" sz="1400" kern="100" spc="-28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516935584"/>
                  </a:ext>
                </a:extLst>
              </a:tr>
              <a:tr h="334010">
                <a:tc>
                  <a:txBody>
                    <a:bodyPr/>
                    <a:lstStyle/>
                    <a:p>
                      <a:pPr marL="33020" algn="l">
                        <a:spcBef>
                          <a:spcPts val="710"/>
                        </a:spcBef>
                        <a:spcAft>
                          <a:spcPts val="0"/>
                        </a:spcAft>
                      </a:pPr>
                      <a:r>
                        <a:rPr lang="en-US" sz="1400" kern="100">
                          <a:effectLst/>
                        </a:rPr>
                        <a:t>send_time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80"/>
                        </a:spcBef>
                        <a:spcAft>
                          <a:spcPts val="0"/>
                        </a:spcAft>
                      </a:pPr>
                      <a:r>
                        <a:rPr lang="en-US" sz="1400" kern="100">
                          <a:effectLst/>
                        </a:rPr>
                        <a:t>发送时间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10"/>
                        </a:spcBef>
                        <a:spcAft>
                          <a:spcPts val="0"/>
                        </a:spcAft>
                      </a:pPr>
                      <a:r>
                        <a:rPr lang="en-US" sz="1400" kern="100">
                          <a:effectLst/>
                        </a:rPr>
                        <a:t>timestamp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80"/>
                        </a:spcBef>
                        <a:spcAft>
                          <a:spcPts val="0"/>
                        </a:spcAft>
                      </a:pPr>
                      <a:r>
                        <a:rPr lang="en-US" sz="1400" kern="100">
                          <a:effectLst/>
                        </a:rPr>
                        <a:t>发送私信的时间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755081434"/>
                  </a:ext>
                </a:extLst>
              </a:tr>
              <a:tr h="334010">
                <a:tc>
                  <a:txBody>
                    <a:bodyPr/>
                    <a:lstStyle/>
                    <a:p>
                      <a:pPr marL="33020" algn="l">
                        <a:spcBef>
                          <a:spcPts val="705"/>
                        </a:spcBef>
                        <a:spcAft>
                          <a:spcPts val="0"/>
                        </a:spcAft>
                      </a:pPr>
                      <a:r>
                        <a:rPr lang="en-US" sz="1400" kern="100">
                          <a:effectLst/>
                        </a:rPr>
                        <a:t>content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65"/>
                        </a:spcBef>
                        <a:spcAft>
                          <a:spcPts val="0"/>
                        </a:spcAft>
                      </a:pPr>
                      <a:r>
                        <a:rPr lang="en-US" sz="1400" kern="100">
                          <a:effectLst/>
                        </a:rPr>
                        <a:t>内容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varchar(255)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dirty="0" err="1">
                          <a:effectLst/>
                        </a:rPr>
                        <a:t>私信内容</a:t>
                      </a: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058841145"/>
                  </a:ext>
                </a:extLst>
              </a:tr>
            </a:tbl>
          </a:graphicData>
        </a:graphic>
      </p:graphicFrame>
      <p:graphicFrame>
        <p:nvGraphicFramePr>
          <p:cNvPr id="16" name="表格 15">
            <a:extLst>
              <a:ext uri="{FF2B5EF4-FFF2-40B4-BE49-F238E27FC236}">
                <a16:creationId xmlns:a16="http://schemas.microsoft.com/office/drawing/2014/main" id="{2CCCD35F-0CB0-4577-A18F-4DD62C865FB2}"/>
              </a:ext>
            </a:extLst>
          </p:cNvPr>
          <p:cNvGraphicFramePr>
            <a:graphicFrameLocks noGrp="1"/>
          </p:cNvGraphicFramePr>
          <p:nvPr>
            <p:extLst>
              <p:ext uri="{D42A27DB-BD31-4B8C-83A1-F6EECF244321}">
                <p14:modId xmlns:p14="http://schemas.microsoft.com/office/powerpoint/2010/main" val="1814965543"/>
              </p:ext>
            </p:extLst>
          </p:nvPr>
        </p:nvGraphicFramePr>
        <p:xfrm>
          <a:off x="336284" y="4258945"/>
          <a:ext cx="7580559" cy="2447925"/>
        </p:xfrm>
        <a:graphic>
          <a:graphicData uri="http://schemas.openxmlformats.org/drawingml/2006/table">
            <a:tbl>
              <a:tblPr firstRow="1" firstCol="1" bandRow="1">
                <a:tableStyleId>{5C22544A-7EE6-4342-B048-85BDC9FD1C3A}</a:tableStyleId>
              </a:tblPr>
              <a:tblGrid>
                <a:gridCol w="1774080">
                  <a:extLst>
                    <a:ext uri="{9D8B030D-6E8A-4147-A177-3AD203B41FA5}">
                      <a16:colId xmlns:a16="http://schemas.microsoft.com/office/drawing/2014/main" val="2296566506"/>
                    </a:ext>
                  </a:extLst>
                </a:gridCol>
                <a:gridCol w="1589317">
                  <a:extLst>
                    <a:ext uri="{9D8B030D-6E8A-4147-A177-3AD203B41FA5}">
                      <a16:colId xmlns:a16="http://schemas.microsoft.com/office/drawing/2014/main" val="4119941618"/>
                    </a:ext>
                  </a:extLst>
                </a:gridCol>
                <a:gridCol w="1236427">
                  <a:extLst>
                    <a:ext uri="{9D8B030D-6E8A-4147-A177-3AD203B41FA5}">
                      <a16:colId xmlns:a16="http://schemas.microsoft.com/office/drawing/2014/main" val="2617681298"/>
                    </a:ext>
                  </a:extLst>
                </a:gridCol>
                <a:gridCol w="525394">
                  <a:extLst>
                    <a:ext uri="{9D8B030D-6E8A-4147-A177-3AD203B41FA5}">
                      <a16:colId xmlns:a16="http://schemas.microsoft.com/office/drawing/2014/main" val="348717375"/>
                    </a:ext>
                  </a:extLst>
                </a:gridCol>
                <a:gridCol w="2455341">
                  <a:extLst>
                    <a:ext uri="{9D8B030D-6E8A-4147-A177-3AD203B41FA5}">
                      <a16:colId xmlns:a16="http://schemas.microsoft.com/office/drawing/2014/main" val="754299282"/>
                    </a:ext>
                  </a:extLst>
                </a:gridCol>
              </a:tblGrid>
              <a:tr h="334010">
                <a:tc>
                  <a:txBody>
                    <a:bodyPr/>
                    <a:lstStyle/>
                    <a:p>
                      <a:pPr marL="33020" algn="l">
                        <a:spcBef>
                          <a:spcPts val="465"/>
                        </a:spcBef>
                        <a:spcAft>
                          <a:spcPts val="0"/>
                        </a:spcAft>
                      </a:pPr>
                      <a:r>
                        <a:rPr lang="en-US" sz="1400" kern="100">
                          <a:effectLst/>
                        </a:rPr>
                        <a:t>列名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65"/>
                        </a:spcBef>
                        <a:spcAft>
                          <a:spcPts val="0"/>
                        </a:spcAft>
                      </a:pPr>
                      <a:r>
                        <a:rPr lang="en-US" sz="1400" kern="100">
                          <a:effectLst/>
                        </a:rPr>
                        <a:t>含义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类型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主键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备注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819855912"/>
                  </a:ext>
                </a:extLst>
              </a:tr>
              <a:tr h="332105">
                <a:tc>
                  <a:txBody>
                    <a:bodyPr/>
                    <a:lstStyle/>
                    <a:p>
                      <a:pPr marL="33020" algn="l">
                        <a:spcBef>
                          <a:spcPts val="420"/>
                        </a:spcBef>
                        <a:spcAft>
                          <a:spcPts val="0"/>
                        </a:spcAft>
                      </a:pPr>
                      <a:r>
                        <a:rPr lang="en-US" sz="1400" kern="100">
                          <a:effectLst/>
                        </a:rPr>
                        <a:t>user_id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65"/>
                        </a:spcBef>
                        <a:spcAft>
                          <a:spcPts val="0"/>
                        </a:spcAft>
                      </a:pPr>
                      <a:r>
                        <a:rPr lang="en-US" sz="1400" kern="100">
                          <a:effectLst/>
                        </a:rPr>
                        <a:t>用户</a:t>
                      </a:r>
                      <a:r>
                        <a:rPr lang="en-US" sz="1400" kern="100" spc="-270">
                          <a:effectLst/>
                        </a:rPr>
                        <a:t> </a:t>
                      </a:r>
                      <a:r>
                        <a:rPr lang="en-US" sz="1400" kern="100">
                          <a:effectLst/>
                        </a:rPr>
                        <a:t>id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是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65"/>
                        </a:spcBef>
                        <a:spcAft>
                          <a:spcPts val="0"/>
                        </a:spcAft>
                      </a:pPr>
                      <a:r>
                        <a:rPr lang="en-US" sz="1400" kern="100">
                          <a:effectLst/>
                        </a:rPr>
                        <a:t>用于唯一标识用户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880777737"/>
                  </a:ext>
                </a:extLst>
              </a:tr>
              <a:tr h="342900">
                <a:tc>
                  <a:txBody>
                    <a:bodyPr/>
                    <a:lstStyle/>
                    <a:p>
                      <a:pPr marL="33020" algn="l">
                        <a:spcBef>
                          <a:spcPts val="470"/>
                        </a:spcBef>
                        <a:spcAft>
                          <a:spcPts val="0"/>
                        </a:spcAft>
                      </a:pPr>
                      <a:r>
                        <a:rPr lang="en-US" sz="1400" kern="100">
                          <a:effectLst/>
                        </a:rPr>
                        <a:t>study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70"/>
                        </a:spcBef>
                        <a:spcAft>
                          <a:spcPts val="0"/>
                        </a:spcAft>
                      </a:pPr>
                      <a:r>
                        <a:rPr lang="en-US" sz="1400" kern="100">
                          <a:effectLst/>
                        </a:rPr>
                        <a:t>学习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5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52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5"/>
                        </a:spcBef>
                        <a:spcAft>
                          <a:spcPts val="0"/>
                        </a:spcAft>
                      </a:pPr>
                      <a:r>
                        <a:rPr lang="zh-CN" sz="1400" kern="100">
                          <a:effectLst/>
                        </a:rPr>
                        <a:t>用户对学习类物品的偏好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1420885"/>
                  </a:ext>
                </a:extLst>
              </a:tr>
              <a:tr h="334010">
                <a:tc>
                  <a:txBody>
                    <a:bodyPr/>
                    <a:lstStyle/>
                    <a:p>
                      <a:pPr marL="33020" algn="l">
                        <a:spcBef>
                          <a:spcPts val="430"/>
                        </a:spcBef>
                        <a:spcAft>
                          <a:spcPts val="0"/>
                        </a:spcAft>
                      </a:pPr>
                      <a:r>
                        <a:rPr lang="en-US" sz="1400" kern="100">
                          <a:effectLst/>
                        </a:rPr>
                        <a:t>food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75"/>
                        </a:spcBef>
                        <a:spcAft>
                          <a:spcPts val="0"/>
                        </a:spcAft>
                      </a:pPr>
                      <a:r>
                        <a:rPr lang="en-US" sz="1400" kern="100">
                          <a:effectLst/>
                        </a:rPr>
                        <a:t>食品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400" kern="100">
                          <a:effectLst/>
                        </a:rPr>
                        <a:t>用户对食品类物品的偏好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075550527"/>
                  </a:ext>
                </a:extLst>
              </a:tr>
              <a:tr h="334010">
                <a:tc>
                  <a:txBody>
                    <a:bodyPr/>
                    <a:lstStyle/>
                    <a:p>
                      <a:pPr marL="33020" algn="l">
                        <a:spcBef>
                          <a:spcPts val="430"/>
                        </a:spcBef>
                        <a:spcAft>
                          <a:spcPts val="0"/>
                        </a:spcAft>
                      </a:pPr>
                      <a:r>
                        <a:rPr lang="en-US" sz="1400" kern="100">
                          <a:effectLst/>
                        </a:rPr>
                        <a:t>cloth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475"/>
                        </a:spcBef>
                        <a:spcAft>
                          <a:spcPts val="0"/>
                        </a:spcAft>
                      </a:pPr>
                      <a:r>
                        <a:rPr lang="en-US" sz="1400" kern="100">
                          <a:effectLst/>
                        </a:rPr>
                        <a:t>衣物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0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490"/>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475"/>
                        </a:spcBef>
                        <a:spcAft>
                          <a:spcPts val="0"/>
                        </a:spcAft>
                      </a:pPr>
                      <a:r>
                        <a:rPr lang="zh-CN" sz="1400" kern="100">
                          <a:effectLst/>
                        </a:rPr>
                        <a:t>用户对衣物类物品的偏好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21005146"/>
                  </a:ext>
                </a:extLst>
              </a:tr>
              <a:tr h="422275">
                <a:tc>
                  <a:txBody>
                    <a:bodyPr/>
                    <a:lstStyle/>
                    <a:p>
                      <a:pPr marL="33020" algn="l">
                        <a:spcBef>
                          <a:spcPts val="780"/>
                        </a:spcBef>
                        <a:spcAft>
                          <a:spcPts val="0"/>
                        </a:spcAft>
                      </a:pPr>
                      <a:r>
                        <a:rPr lang="en-US" sz="1400" kern="100">
                          <a:effectLst/>
                        </a:rPr>
                        <a:t>room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825"/>
                        </a:spcBef>
                        <a:spcAft>
                          <a:spcPts val="0"/>
                        </a:spcAft>
                      </a:pPr>
                      <a:r>
                        <a:rPr lang="en-US" sz="1400" kern="100">
                          <a:effectLst/>
                        </a:rPr>
                        <a:t>宿舍用品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105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265"/>
                        </a:spcBef>
                        <a:spcAft>
                          <a:spcPts val="0"/>
                        </a:spcAft>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marR="133985" algn="l">
                        <a:spcBef>
                          <a:spcPts val="140"/>
                        </a:spcBef>
                        <a:spcAft>
                          <a:spcPts val="0"/>
                        </a:spcAft>
                      </a:pPr>
                      <a:r>
                        <a:rPr lang="zh-CN" sz="1400" kern="100" spc="-10">
                          <a:effectLst/>
                        </a:rPr>
                        <a:t>用户对宿舍用品类物品的偏</a:t>
                      </a:r>
                      <a:r>
                        <a:rPr lang="zh-CN" sz="1400" kern="100" spc="-410">
                          <a:effectLst/>
                        </a:rPr>
                        <a:t> </a:t>
                      </a:r>
                      <a:r>
                        <a:rPr lang="zh-CN" sz="1400" kern="100">
                          <a:effectLst/>
                        </a:rPr>
                        <a:t>好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728342470"/>
                  </a:ext>
                </a:extLst>
              </a:tr>
              <a:tr h="344170">
                <a:tc>
                  <a:txBody>
                    <a:bodyPr/>
                    <a:lstStyle/>
                    <a:p>
                      <a:pPr marL="33020" algn="l">
                        <a:spcBef>
                          <a:spcPts val="465"/>
                        </a:spcBef>
                        <a:spcAft>
                          <a:spcPts val="0"/>
                        </a:spcAft>
                      </a:pPr>
                      <a:r>
                        <a:rPr lang="en-US" sz="1400" kern="100">
                          <a:effectLst/>
                        </a:rPr>
                        <a:t>others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655" algn="l">
                        <a:spcBef>
                          <a:spcPts val="510"/>
                        </a:spcBef>
                        <a:spcAft>
                          <a:spcPts val="0"/>
                        </a:spcAft>
                      </a:pPr>
                      <a:r>
                        <a:rPr lang="en-US" sz="1400" kern="100">
                          <a:effectLst/>
                        </a:rPr>
                        <a:t>其他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755"/>
                        </a:spcBef>
                        <a:spcAft>
                          <a:spcPts val="0"/>
                        </a:spcAft>
                      </a:pPr>
                      <a:r>
                        <a:rPr lang="en-US" sz="1400" kern="100">
                          <a:effectLst/>
                        </a:rPr>
                        <a:t>int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lnSpc>
                          <a:spcPts val="1525"/>
                        </a:lnSpc>
                      </a:pP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tc>
                  <a:txBody>
                    <a:bodyPr/>
                    <a:lstStyle/>
                    <a:p>
                      <a:pPr marL="33020" algn="l">
                        <a:spcBef>
                          <a:spcPts val="510"/>
                        </a:spcBef>
                        <a:spcAft>
                          <a:spcPts val="0"/>
                        </a:spcAft>
                      </a:pPr>
                      <a:r>
                        <a:rPr lang="zh-CN" sz="1400" kern="100" dirty="0">
                          <a:effectLst/>
                        </a:rPr>
                        <a:t>用户对其他类物品的偏好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83849617"/>
                  </a:ext>
                </a:extLst>
              </a:tr>
            </a:tbl>
          </a:graphicData>
        </a:graphic>
      </p:graphicFrame>
    </p:spTree>
    <p:extLst>
      <p:ext uri="{BB962C8B-B14F-4D97-AF65-F5344CB8AC3E}">
        <p14:creationId xmlns:p14="http://schemas.microsoft.com/office/powerpoint/2010/main" val="635762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a:blip r:embed="rId4">
            <a:extLst>
              <a:ext uri="{28A0092B-C50C-407E-A947-70E740481C1C}">
                <a14:useLocalDpi xmlns:a14="http://schemas.microsoft.com/office/drawing/2010/main" val="0"/>
              </a:ext>
            </a:extLst>
          </a:blip>
          <a:srcRect t="2467" b="2467"/>
          <a:stretch>
            <a:fillRect/>
          </a:stretch>
        </p:blipFill>
        <p:spPr>
          <a:xfrm>
            <a:off x="-20320" y="154801"/>
            <a:ext cx="12244388" cy="6547625"/>
          </a:xfrm>
          <a:prstGeom prst="rect">
            <a:avLst/>
          </a:prstGeom>
        </p:spPr>
      </p:pic>
      <p:sp>
        <p:nvSpPr>
          <p:cNvPr id="146" name="矩形 145"/>
          <p:cNvSpPr/>
          <p:nvPr/>
        </p:nvSpPr>
        <p:spPr>
          <a:xfrm>
            <a:off x="4763" y="1"/>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12701" y="6702425"/>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689725"/>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4763989" y="2260500"/>
            <a:ext cx="2646878" cy="830997"/>
          </a:xfrm>
          <a:prstGeom prst="rect">
            <a:avLst/>
          </a:prstGeom>
          <a:noFill/>
        </p:spPr>
        <p:txBody>
          <a:bodyPr wrap="none">
            <a:spAutoFit/>
          </a:bodyPr>
          <a:lstStyle/>
          <a:p>
            <a:pPr algn="just" fontAlgn="auto">
              <a:spcBef>
                <a:spcPts val="0"/>
              </a:spcBef>
              <a:spcAft>
                <a:spcPts val="0"/>
              </a:spcAft>
              <a:defRPr/>
            </a:pPr>
            <a:r>
              <a:rPr lang="zh-CN" altLang="en-US" sz="4800" dirty="0">
                <a:solidFill>
                  <a:srgbClr val="5392F2"/>
                </a:solidFill>
                <a:latin typeface="微软雅黑" panose="020B0503020204020204" pitchFamily="34" charset="-122"/>
                <a:ea typeface="微软雅黑" panose="020B0503020204020204" pitchFamily="34" charset="-122"/>
                <a:sym typeface="方正兰亭黑_GBK" pitchFamily="2" charset="-122"/>
              </a:rPr>
              <a:t>系统安全</a:t>
            </a:r>
          </a:p>
        </p:txBody>
      </p:sp>
      <p:cxnSp>
        <p:nvCxnSpPr>
          <p:cNvPr id="19" name="PA_直接连接符 18"/>
          <p:cNvCxnSpPr/>
          <p:nvPr>
            <p:custDataLst>
              <p:tags r:id="rId1"/>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4596062" y="3094846"/>
            <a:ext cx="2880975" cy="369332"/>
          </a:xfrm>
          <a:prstGeom prst="rect">
            <a:avLst/>
          </a:prstGeom>
        </p:spPr>
        <p:txBody>
          <a:bodyPr wrap="square">
            <a:spAutoFit/>
          </a:bodyPr>
          <a:lstStyle/>
          <a:p>
            <a:pPr algn="dist"/>
            <a:r>
              <a:rPr lang="en-US" altLang="zh-CN" dirty="0">
                <a:solidFill>
                  <a:srgbClr val="5392F2"/>
                </a:solidFill>
                <a:latin typeface="Arial Unicode MS" panose="020B0604020202020204" pitchFamily="34" charset="-122"/>
                <a:ea typeface="Arial Unicode MS" panose="020B0604020202020204" pitchFamily="34" charset="-122"/>
                <a:cs typeface="Arial Unicode MS" panose="020B0604020202020204" pitchFamily="34" charset="-122"/>
              </a:rPr>
              <a:t>System Security</a:t>
            </a:r>
          </a:p>
        </p:txBody>
      </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4" y="5654824"/>
            <a:ext cx="231237" cy="720000"/>
            <a:chOff x="6205521" y="5132079"/>
            <a:chExt cx="259851" cy="856655"/>
          </a:xfrm>
          <a:solidFill>
            <a:srgbClr val="00B0F0"/>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3" name="任意多边形 54"/>
          <p:cNvSpPr/>
          <p:nvPr/>
        </p:nvSpPr>
        <p:spPr>
          <a:xfrm rot="5050286">
            <a:off x="7195280" y="406028"/>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92F2"/>
              </a:solidFill>
            </a:endParaRPr>
          </a:p>
        </p:txBody>
      </p:sp>
    </p:spTree>
    <p:extLst>
      <p:ext uri="{BB962C8B-B14F-4D97-AF65-F5344CB8AC3E}">
        <p14:creationId xmlns:p14="http://schemas.microsoft.com/office/powerpoint/2010/main" val="4063402604"/>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9AB44-8666-463D-A912-9639404497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5442CF-80B7-4DE8-8193-8223B1A0443B}"/>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165938FD-644F-4364-847A-154E62FEADDE}"/>
              </a:ext>
            </a:extLst>
          </p:cNvPr>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a:extLst>
              <a:ext uri="{FF2B5EF4-FFF2-40B4-BE49-F238E27FC236}">
                <a16:creationId xmlns:a16="http://schemas.microsoft.com/office/drawing/2014/main" id="{43EA1FC8-6876-4561-A324-5C618C18C996}"/>
              </a:ext>
            </a:extLst>
          </p:cNvPr>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a:extLst>
              <a:ext uri="{FF2B5EF4-FFF2-40B4-BE49-F238E27FC236}">
                <a16:creationId xmlns:a16="http://schemas.microsoft.com/office/drawing/2014/main" id="{39EC0E00-35EA-4DB1-9F93-10A392C7C8A6}"/>
              </a:ext>
            </a:extLst>
          </p:cNvPr>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a:extLst>
              <a:ext uri="{FF2B5EF4-FFF2-40B4-BE49-F238E27FC236}">
                <a16:creationId xmlns:a16="http://schemas.microsoft.com/office/drawing/2014/main" id="{8144D97F-8DEE-4E67-929D-B20D75F09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 y="0"/>
            <a:ext cx="12192000" cy="6858000"/>
          </a:xfrm>
          <a:prstGeom prst="rect">
            <a:avLst/>
          </a:prstGeom>
        </p:spPr>
      </p:pic>
      <p:sp>
        <p:nvSpPr>
          <p:cNvPr id="8" name="矩形 7">
            <a:extLst>
              <a:ext uri="{FF2B5EF4-FFF2-40B4-BE49-F238E27FC236}">
                <a16:creationId xmlns:a16="http://schemas.microsoft.com/office/drawing/2014/main" id="{E6E015FE-CD6E-458A-A820-185D990E6823}"/>
              </a:ext>
            </a:extLst>
          </p:cNvPr>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E444300C-F9B2-48D3-BD1A-F15E29A209A2}"/>
              </a:ext>
            </a:extLst>
          </p:cNvPr>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505A34DB-30BB-4638-92CE-5F3E8DD2FF78}"/>
              </a:ext>
            </a:extLst>
          </p:cNvPr>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B12E77F4-0BD1-4F50-86D6-EB7E76A6CC75}"/>
              </a:ext>
            </a:extLst>
          </p:cNvPr>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6182692F-1381-421B-A351-DF187614AAD2}"/>
              </a:ext>
            </a:extLst>
          </p:cNvPr>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a:extLst>
              <a:ext uri="{FF2B5EF4-FFF2-40B4-BE49-F238E27FC236}">
                <a16:creationId xmlns:a16="http://schemas.microsoft.com/office/drawing/2014/main" id="{28B510FE-539A-4722-B9CD-77819B6FBD98}"/>
              </a:ext>
            </a:extLst>
          </p:cNvPr>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a:extLst>
              <a:ext uri="{FF2B5EF4-FFF2-40B4-BE49-F238E27FC236}">
                <a16:creationId xmlns:a16="http://schemas.microsoft.com/office/drawing/2014/main" id="{B62B34FC-11F6-4D68-80C3-EDE12C5BC547}"/>
              </a:ext>
            </a:extLst>
          </p:cNvPr>
          <p:cNvSpPr txBox="1">
            <a:spLocks noChangeArrowheads="1"/>
          </p:cNvSpPr>
          <p:nvPr/>
        </p:nvSpPr>
        <p:spPr bwMode="auto">
          <a:xfrm>
            <a:off x="330689" y="405249"/>
            <a:ext cx="18261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zh-CN" altLang="en-US" sz="3200" b="1" dirty="0">
                <a:solidFill>
                  <a:srgbClr val="0F58C5"/>
                </a:solidFill>
              </a:rPr>
              <a:t>系统安全</a:t>
            </a:r>
          </a:p>
        </p:txBody>
      </p:sp>
      <p:sp>
        <p:nvSpPr>
          <p:cNvPr id="15" name="文本框 14">
            <a:extLst>
              <a:ext uri="{FF2B5EF4-FFF2-40B4-BE49-F238E27FC236}">
                <a16:creationId xmlns:a16="http://schemas.microsoft.com/office/drawing/2014/main" id="{6146D2D0-193F-4812-99E0-FC1652D1B33C}"/>
              </a:ext>
            </a:extLst>
          </p:cNvPr>
          <p:cNvSpPr txBox="1"/>
          <p:nvPr/>
        </p:nvSpPr>
        <p:spPr>
          <a:xfrm>
            <a:off x="260392" y="898812"/>
            <a:ext cx="2178802" cy="707886"/>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System Security</a:t>
            </a:r>
          </a:p>
          <a:p>
            <a:pPr fontAlgn="auto">
              <a:spcBef>
                <a:spcPts val="0"/>
              </a:spcBef>
              <a:spcAft>
                <a:spcPts val="0"/>
              </a:spcAft>
              <a:defRPr/>
            </a:pPr>
            <a:endParaRPr lang="en-US" altLang="zh-CN" sz="2000" b="1" i="1" dirty="0">
              <a:solidFill>
                <a:srgbClr val="0F58C5"/>
              </a:solidFill>
              <a:ea typeface="+mj-ea"/>
              <a:cs typeface="Arial" panose="020B0604020202020204" pitchFamily="34" charset="0"/>
            </a:endParaRPr>
          </a:p>
        </p:txBody>
      </p:sp>
      <p:sp>
        <p:nvSpPr>
          <p:cNvPr id="17" name="文本框 16">
            <a:extLst>
              <a:ext uri="{FF2B5EF4-FFF2-40B4-BE49-F238E27FC236}">
                <a16:creationId xmlns:a16="http://schemas.microsoft.com/office/drawing/2014/main" id="{26FC1B6A-1096-4D02-9079-3537EE74B99E}"/>
              </a:ext>
            </a:extLst>
          </p:cNvPr>
          <p:cNvSpPr txBox="1"/>
          <p:nvPr/>
        </p:nvSpPr>
        <p:spPr>
          <a:xfrm>
            <a:off x="388043" y="1606698"/>
            <a:ext cx="9276463" cy="3816429"/>
          </a:xfrm>
          <a:prstGeom prst="rect">
            <a:avLst/>
          </a:prstGeom>
          <a:noFill/>
        </p:spPr>
        <p:txBody>
          <a:bodyPr wrap="square" rtlCol="0">
            <a:spAutoFit/>
          </a:bodyPr>
          <a:lstStyle/>
          <a:p>
            <a:pPr marL="342900" lvl="0" indent="-342900" algn="just">
              <a:buFont typeface="+mj-lt"/>
              <a:buAutoNum type="alphaLcPeriod"/>
            </a:pPr>
            <a:r>
              <a:rPr lang="zh-CN" altLang="zh-CN" sz="2800" kern="100" dirty="0">
                <a:latin typeface="楷体" panose="02010609060101010101" charset="-122"/>
                <a:ea typeface="楷体" panose="02010609060101010101" charset="-122"/>
              </a:rPr>
              <a:t>后端启用</a:t>
            </a:r>
            <a:r>
              <a:rPr lang="en-US" altLang="zh-CN" sz="2800" kern="100" dirty="0">
                <a:latin typeface="楷体" panose="02010609060101010101" charset="-122"/>
                <a:ea typeface="楷体" panose="02010609060101010101" charset="-122"/>
              </a:rPr>
              <a:t>https</a:t>
            </a:r>
            <a:r>
              <a:rPr lang="zh-CN" altLang="zh-CN" sz="2800" kern="100" dirty="0">
                <a:latin typeface="楷体" panose="02010609060101010101" charset="-122"/>
                <a:ea typeface="楷体" panose="02010609060101010101" charset="-122"/>
              </a:rPr>
              <a:t>加密连接，保证数据在传输过程中的安全性</a:t>
            </a:r>
          </a:p>
          <a:p>
            <a:pPr marL="342900" lvl="0" indent="-342900" algn="just">
              <a:buFont typeface="+mj-lt"/>
              <a:buAutoNum type="alphaLcPeriod"/>
            </a:pPr>
            <a:r>
              <a:rPr lang="zh-CN" altLang="zh-CN" sz="2800" kern="100" dirty="0">
                <a:latin typeface="楷体" panose="02010609060101010101" charset="-122"/>
                <a:ea typeface="楷体" panose="02010609060101010101" charset="-122"/>
              </a:rPr>
              <a:t>登录校验采用</a:t>
            </a:r>
            <a:r>
              <a:rPr lang="en-US" altLang="zh-CN" sz="2800" kern="100" dirty="0">
                <a:latin typeface="楷体" panose="02010609060101010101" charset="-122"/>
                <a:ea typeface="楷体" panose="02010609060101010101" charset="-122"/>
              </a:rPr>
              <a:t> </a:t>
            </a:r>
            <a:r>
              <a:rPr lang="en-US" altLang="zh-CN" sz="2800" kern="100" dirty="0" err="1">
                <a:latin typeface="楷体" panose="02010609060101010101" charset="-122"/>
                <a:ea typeface="楷体" panose="02010609060101010101" charset="-122"/>
              </a:rPr>
              <a:t>jwt</a:t>
            </a:r>
            <a:r>
              <a:rPr lang="zh-CN" altLang="zh-CN" sz="2800" kern="100" dirty="0">
                <a:latin typeface="楷体" panose="02010609060101010101" charset="-122"/>
                <a:ea typeface="楷体" panose="02010609060101010101" charset="-122"/>
              </a:rPr>
              <a:t>的形式，有效避免</a:t>
            </a:r>
            <a:r>
              <a:rPr lang="en-US" altLang="zh-CN" sz="2800" kern="100" dirty="0" err="1">
                <a:latin typeface="楷体" panose="02010609060101010101" charset="-122"/>
                <a:ea typeface="楷体" panose="02010609060101010101" charset="-122"/>
              </a:rPr>
              <a:t>csrf</a:t>
            </a:r>
            <a:r>
              <a:rPr lang="zh-CN" altLang="zh-CN" sz="2800" kern="100" dirty="0">
                <a:latin typeface="楷体" panose="02010609060101010101" charset="-122"/>
                <a:ea typeface="楷体" panose="02010609060101010101" charset="-122"/>
              </a:rPr>
              <a:t>攻击</a:t>
            </a:r>
          </a:p>
          <a:p>
            <a:pPr marL="342900" lvl="0" indent="-342900" algn="just">
              <a:buFont typeface="+mj-lt"/>
              <a:buAutoNum type="alphaLcPeriod"/>
            </a:pPr>
            <a:r>
              <a:rPr lang="zh-CN" altLang="zh-CN" sz="2800" kern="100" dirty="0">
                <a:latin typeface="楷体" panose="02010609060101010101" charset="-122"/>
                <a:ea typeface="楷体" panose="02010609060101010101" charset="-122"/>
              </a:rPr>
              <a:t>前端和后端对数据进行双重校验，保证数据的合法性</a:t>
            </a:r>
          </a:p>
          <a:p>
            <a:pPr marL="342900" lvl="0" indent="-342900" algn="just">
              <a:buFont typeface="+mj-lt"/>
              <a:buAutoNum type="alphaLcPeriod"/>
            </a:pPr>
            <a:r>
              <a:rPr lang="zh-CN" altLang="zh-CN" sz="2800" kern="100" dirty="0">
                <a:latin typeface="楷体" panose="02010609060101010101" charset="-122"/>
                <a:ea typeface="楷体" panose="02010609060101010101" charset="-122"/>
              </a:rPr>
              <a:t>后端操作数据库使用预编译</a:t>
            </a:r>
            <a:r>
              <a:rPr lang="en-US" altLang="zh-CN" sz="2800" kern="100" dirty="0">
                <a:latin typeface="楷体" panose="02010609060101010101" charset="-122"/>
                <a:ea typeface="楷体" panose="02010609060101010101" charset="-122"/>
              </a:rPr>
              <a:t>SQL</a:t>
            </a:r>
            <a:r>
              <a:rPr lang="zh-CN" altLang="zh-CN" sz="2800" kern="100" dirty="0">
                <a:latin typeface="楷体" panose="02010609060101010101" charset="-122"/>
                <a:ea typeface="楷体" panose="02010609060101010101" charset="-122"/>
              </a:rPr>
              <a:t>语句，防止</a:t>
            </a:r>
            <a:r>
              <a:rPr lang="en-US" altLang="zh-CN" sz="2800" kern="100" dirty="0">
                <a:latin typeface="楷体" panose="02010609060101010101" charset="-122"/>
                <a:ea typeface="楷体" panose="02010609060101010101" charset="-122"/>
              </a:rPr>
              <a:t>SQL</a:t>
            </a:r>
            <a:r>
              <a:rPr lang="zh-CN" altLang="zh-CN" sz="2800" kern="100" dirty="0">
                <a:latin typeface="楷体" panose="02010609060101010101" charset="-122"/>
                <a:ea typeface="楷体" panose="02010609060101010101" charset="-122"/>
              </a:rPr>
              <a:t>注入攻击</a:t>
            </a:r>
            <a:endParaRPr lang="en-US" altLang="zh-CN" sz="2800" kern="100" dirty="0">
              <a:latin typeface="楷体" panose="02010609060101010101" charset="-122"/>
              <a:ea typeface="楷体" panose="02010609060101010101" charset="-122"/>
            </a:endParaRPr>
          </a:p>
          <a:p>
            <a:pPr marL="342900" lvl="0" indent="-342900" algn="just">
              <a:buFont typeface="+mj-lt"/>
              <a:buAutoNum type="alphaLcPeriod"/>
            </a:pPr>
            <a:r>
              <a:rPr lang="zh-CN" altLang="zh-CN" sz="2800" kern="100" dirty="0">
                <a:latin typeface="楷体" panose="02010609060101010101" charset="-122"/>
                <a:ea typeface="楷体" panose="02010609060101010101" charset="-122"/>
              </a:rPr>
              <a:t>权限模型采用简化版的</a:t>
            </a:r>
            <a:r>
              <a:rPr lang="en-US" altLang="zh-CN" sz="2800" kern="100" dirty="0">
                <a:latin typeface="楷体" panose="02010609060101010101" charset="-122"/>
                <a:ea typeface="楷体" panose="02010609060101010101" charset="-122"/>
              </a:rPr>
              <a:t> RBAC </a:t>
            </a:r>
            <a:r>
              <a:rPr lang="zh-CN" altLang="zh-CN" sz="2800" kern="100" dirty="0">
                <a:latin typeface="楷体" panose="02010609060101010101" charset="-122"/>
                <a:ea typeface="楷体" panose="02010609060101010101" charset="-122"/>
              </a:rPr>
              <a:t>权限管理模型，设计简单，易于扩展，每名用户拥有角色用户和角色之间为多对多，目前角色暂时分为登录用户和管理员两类。</a:t>
            </a:r>
          </a:p>
          <a:p>
            <a:endParaRPr lang="zh-CN" altLang="en-US" dirty="0"/>
          </a:p>
        </p:txBody>
      </p:sp>
      <p:pic>
        <p:nvPicPr>
          <p:cNvPr id="20" name="图片 19">
            <a:extLst>
              <a:ext uri="{FF2B5EF4-FFF2-40B4-BE49-F238E27FC236}">
                <a16:creationId xmlns:a16="http://schemas.microsoft.com/office/drawing/2014/main" id="{1957D3AA-112B-4ED9-B015-5E2C2177ED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Tree>
    <p:extLst>
      <p:ext uri="{BB962C8B-B14F-4D97-AF65-F5344CB8AC3E}">
        <p14:creationId xmlns:p14="http://schemas.microsoft.com/office/powerpoint/2010/main" val="2539332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0" y="-3211"/>
            <a:ext cx="12192000" cy="6861212"/>
          </a:xfrm>
          <a:prstGeom prst="rect">
            <a:avLst/>
          </a:prstGeom>
        </p:spPr>
      </p:pic>
      <p:sp>
        <p:nvSpPr>
          <p:cNvPr id="3" name="文本框 2"/>
          <p:cNvSpPr txBox="1"/>
          <p:nvPr/>
        </p:nvSpPr>
        <p:spPr>
          <a:xfrm>
            <a:off x="2077403" y="2467143"/>
            <a:ext cx="8037195" cy="1445260"/>
          </a:xfrm>
          <a:prstGeom prst="rect">
            <a:avLst/>
          </a:prstGeom>
          <a:noFill/>
        </p:spPr>
        <p:txBody>
          <a:bodyPr wrap="none">
            <a:spAutoFit/>
          </a:bodyPr>
          <a:lstStyle/>
          <a:p>
            <a:pPr algn="ctr" fontAlgn="auto">
              <a:spcBef>
                <a:spcPts val="0"/>
              </a:spcBef>
              <a:spcAft>
                <a:spcPts val="0"/>
              </a:spcAft>
              <a:defRPr/>
            </a:pPr>
            <a:r>
              <a:rPr lang="zh-CN" altLang="en-US" sz="8800" b="1" dirty="0">
                <a:solidFill>
                  <a:srgbClr val="649AF1"/>
                </a:solidFill>
                <a:latin typeface="思源黑体 CN Medium" panose="020B0600000000000000" pitchFamily="34" charset="-122"/>
                <a:ea typeface="思源黑体 CN Medium" panose="020B0600000000000000" pitchFamily="34" charset="-122"/>
              </a:rPr>
              <a:t>感谢您看到最后</a:t>
            </a:r>
          </a:p>
        </p:txBody>
      </p:sp>
      <p:cxnSp>
        <p:nvCxnSpPr>
          <p:cNvPr id="13" name="直接连接符 12"/>
          <p:cNvCxnSpPr/>
          <p:nvPr/>
        </p:nvCxnSpPr>
        <p:spPr>
          <a:xfrm rot="10800000">
            <a:off x="1885036" y="2344705"/>
            <a:ext cx="6799262" cy="39687"/>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rot="3259845">
            <a:off x="909251" y="5843198"/>
            <a:ext cx="471487" cy="47160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chemeClr val="bg1">
              <a:lumMod val="7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46" name="直接连接符 45"/>
          <p:cNvCxnSpPr/>
          <p:nvPr/>
        </p:nvCxnSpPr>
        <p:spPr>
          <a:xfrm>
            <a:off x="4447340" y="3996201"/>
            <a:ext cx="5354637" cy="30162"/>
          </a:xfrm>
          <a:prstGeom prst="line">
            <a:avLst/>
          </a:prstGeom>
          <a:ln>
            <a:solidFill>
              <a:schemeClr val="accent6">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6921" y="4038752"/>
            <a:ext cx="2734452" cy="213126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a:blip r:embed="rId5">
            <a:extLst>
              <a:ext uri="{28A0092B-C50C-407E-A947-70E740481C1C}">
                <a14:useLocalDpi xmlns:a14="http://schemas.microsoft.com/office/drawing/2010/main" val="0"/>
              </a:ext>
            </a:extLst>
          </a:blip>
          <a:srcRect t="2467" b="2467"/>
          <a:stretch>
            <a:fillRect/>
          </a:stretch>
        </p:blipFill>
        <p:spPr>
          <a:xfrm>
            <a:off x="19850" y="155187"/>
            <a:ext cx="12244388" cy="6547625"/>
          </a:xfrm>
          <a:prstGeom prst="rect">
            <a:avLst/>
          </a:prstGeom>
        </p:spPr>
      </p:pic>
      <p:sp>
        <p:nvSpPr>
          <p:cNvPr id="146" name="矩形 145"/>
          <p:cNvSpPr/>
          <p:nvPr/>
        </p:nvSpPr>
        <p:spPr>
          <a:xfrm>
            <a:off x="4763" y="1"/>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12701" y="6702425"/>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689725"/>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4315966" y="2341999"/>
            <a:ext cx="3951161" cy="830997"/>
          </a:xfrm>
          <a:prstGeom prst="rect">
            <a:avLst/>
          </a:prstGeom>
          <a:noFill/>
        </p:spPr>
        <p:txBody>
          <a:bodyPr wrap="square">
            <a:spAutoFit/>
          </a:bodyPr>
          <a:lstStyle/>
          <a:p>
            <a:pPr algn="l" fontAlgn="auto">
              <a:spcBef>
                <a:spcPts val="0"/>
              </a:spcBef>
              <a:spcAft>
                <a:spcPts val="0"/>
              </a:spcAft>
              <a:defRPr/>
            </a:pPr>
            <a:r>
              <a:rPr lang="en-US" altLang="zh-CN" sz="4800" dirty="0">
                <a:solidFill>
                  <a:srgbClr val="5392F2"/>
                </a:solidFill>
                <a:latin typeface="微软雅黑" panose="020B0503020204020204" pitchFamily="34" charset="-122"/>
                <a:ea typeface="微软雅黑" panose="020B0503020204020204" pitchFamily="34" charset="-122"/>
                <a:sym typeface="方正兰亭黑_GBK" pitchFamily="2" charset="-122"/>
              </a:rPr>
              <a:t>01  </a:t>
            </a:r>
            <a:r>
              <a:rPr lang="zh-CN" altLang="en-US" sz="4800" dirty="0">
                <a:solidFill>
                  <a:srgbClr val="5392F2"/>
                </a:solidFill>
                <a:latin typeface="微软雅黑" panose="020B0503020204020204" pitchFamily="34" charset="-122"/>
                <a:ea typeface="微软雅黑" panose="020B0503020204020204" pitchFamily="34" charset="-122"/>
                <a:sym typeface="方正兰亭黑_GBK" pitchFamily="2" charset="-122"/>
              </a:rPr>
              <a:t>引言</a:t>
            </a:r>
            <a:endParaRPr lang="zh-CN" altLang="en-US" sz="4800" b="1" dirty="0">
              <a:solidFill>
                <a:srgbClr val="5392F2"/>
              </a:solidFill>
              <a:latin typeface="微软雅黑" panose="020B0503020204020204" pitchFamily="34" charset="-122"/>
              <a:ea typeface="微软雅黑" panose="020B0503020204020204" pitchFamily="34" charset="-122"/>
              <a:sym typeface="方正兰亭黑_GBK" pitchFamily="2" charset="-122"/>
            </a:endParaRPr>
          </a:p>
        </p:txBody>
      </p:sp>
      <p:cxnSp>
        <p:nvCxnSpPr>
          <p:cNvPr id="19" name="PA_直接连接符 18"/>
          <p:cNvCxnSpPr/>
          <p:nvPr>
            <p:custDataLst>
              <p:tags r:id="rId2"/>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27" name="任意多边形 54"/>
          <p:cNvSpPr/>
          <p:nvPr/>
        </p:nvSpPr>
        <p:spPr>
          <a:xfrm rot="5050286">
            <a:off x="7195280" y="406028"/>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92F2"/>
              </a:solidFill>
            </a:endParaRPr>
          </a:p>
        </p:txBody>
      </p:sp>
      <p:sp>
        <p:nvSpPr>
          <p:cNvPr id="5" name="矩形 4"/>
          <p:cNvSpPr/>
          <p:nvPr/>
        </p:nvSpPr>
        <p:spPr>
          <a:xfrm>
            <a:off x="4902985" y="3125819"/>
            <a:ext cx="2382853" cy="369332"/>
          </a:xfrm>
          <a:prstGeom prst="rect">
            <a:avLst/>
          </a:prstGeom>
        </p:spPr>
        <p:txBody>
          <a:bodyPr wrap="square">
            <a:spAutoFit/>
          </a:bodyPr>
          <a:lstStyle/>
          <a:p>
            <a:pPr algn="dist"/>
            <a:r>
              <a:rPr lang="en-US" altLang="zh-CN" dirty="0">
                <a:solidFill>
                  <a:srgbClr val="649AF1"/>
                </a:solidFill>
                <a:ea typeface="Arial Unicode MS" panose="020B0604020202020204" pitchFamily="34" charset="-122"/>
              </a:rPr>
              <a:t>Introduction</a:t>
            </a:r>
            <a:endParaRPr lang="en-US" dirty="0">
              <a:solidFill>
                <a:srgbClr val="649AF1"/>
              </a:solidFill>
              <a:ea typeface="Arial Unicode MS" panose="020B0604020202020204" pitchFamily="34" charset="-122"/>
            </a:endParaRPr>
          </a:p>
        </p:txBody>
      </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4" y="5654824"/>
            <a:ext cx="231237" cy="720000"/>
            <a:chOff x="6205521" y="5132079"/>
            <a:chExt cx="259851" cy="856655"/>
          </a:xfrm>
          <a:solidFill>
            <a:srgbClr val="00B0F0"/>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5" name="文本框 14"/>
          <p:cNvSpPr txBox="1">
            <a:spLocks noChangeArrowheads="1"/>
          </p:cNvSpPr>
          <p:nvPr/>
        </p:nvSpPr>
        <p:spPr bwMode="auto">
          <a:xfrm>
            <a:off x="330689" y="405249"/>
            <a:ext cx="2571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1.1</a:t>
            </a:r>
            <a:r>
              <a:rPr lang="zh-CN" altLang="en-US" sz="3200" b="1" dirty="0">
                <a:solidFill>
                  <a:srgbClr val="0F58C5"/>
                </a:solidFill>
              </a:rPr>
              <a:t> 编写目的</a:t>
            </a:r>
          </a:p>
        </p:txBody>
      </p:sp>
      <p:sp>
        <p:nvSpPr>
          <p:cNvPr id="16" name="文本框 15"/>
          <p:cNvSpPr txBox="1"/>
          <p:nvPr/>
        </p:nvSpPr>
        <p:spPr>
          <a:xfrm>
            <a:off x="330689" y="899270"/>
            <a:ext cx="2433680"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Purpose of writing</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22" name="文本框 21"/>
          <p:cNvSpPr txBox="1"/>
          <p:nvPr/>
        </p:nvSpPr>
        <p:spPr>
          <a:xfrm>
            <a:off x="255079" y="1249313"/>
            <a:ext cx="9585832" cy="1169551"/>
          </a:xfrm>
          <a:prstGeom prst="rect">
            <a:avLst/>
          </a:prstGeom>
          <a:noFill/>
        </p:spPr>
        <p:txBody>
          <a:bodyPr wrap="square" rtlCol="0">
            <a:spAutoFit/>
          </a:bodyPr>
          <a:lstStyle/>
          <a:p>
            <a:pPr algn="just"/>
            <a:r>
              <a:rPr lang="en-US" altLang="zh-CN" b="1" dirty="0">
                <a:latin typeface="楷体" panose="02010609060101010101" charset="-122"/>
                <a:ea typeface="楷体" panose="02010609060101010101" charset="-122"/>
              </a:rPr>
              <a:t>    </a:t>
            </a:r>
            <a:r>
              <a:rPr lang="zh-CN" altLang="zh-CN" dirty="0">
                <a:latin typeface="楷体" panose="02010609060101010101" charset="-122"/>
                <a:ea typeface="楷体" panose="02010609060101010101" charset="-122"/>
              </a:rPr>
              <a:t>该文档首先给出项目的整体结构和功能结构概貌，试图从总体架构上给出整个系统的轮廓。同时对功能需求、性能需求进行了详细的描述。便于用户、开发人员进行理解和交流，反映出用户问题的结构，可以作为软件开发工作的基础和依据以及确认测试和验收的依据。</a:t>
            </a:r>
          </a:p>
          <a:p>
            <a:pPr algn="just">
              <a:lnSpc>
                <a:spcPct val="100000"/>
              </a:lnSpc>
            </a:pPr>
            <a:endParaRPr lang="zh-CN" altLang="en-US" sz="1600" b="1" dirty="0">
              <a:effectLst/>
              <a:latin typeface="楷体" panose="02010609060101010101" charset="-122"/>
              <a:ea typeface="楷体" panose="02010609060101010101" charset="-122"/>
              <a:cs typeface="楷体" panose="02010609060101010101" charset="-122"/>
            </a:endParaRPr>
          </a:p>
        </p:txBody>
      </p:sp>
      <p:sp>
        <p:nvSpPr>
          <p:cNvPr id="24" name="文本框 23">
            <a:extLst>
              <a:ext uri="{FF2B5EF4-FFF2-40B4-BE49-F238E27FC236}">
                <a16:creationId xmlns:a16="http://schemas.microsoft.com/office/drawing/2014/main" id="{EDC1A5ED-D172-4039-85B2-57146E63598B}"/>
              </a:ext>
            </a:extLst>
          </p:cNvPr>
          <p:cNvSpPr txBox="1"/>
          <p:nvPr/>
        </p:nvSpPr>
        <p:spPr>
          <a:xfrm>
            <a:off x="231130" y="2286726"/>
            <a:ext cx="6212114" cy="461665"/>
          </a:xfrm>
          <a:prstGeom prst="rect">
            <a:avLst/>
          </a:prstGeom>
          <a:noFill/>
        </p:spPr>
        <p:txBody>
          <a:bodyPr wrap="square">
            <a:spAutoFit/>
          </a:bodyPr>
          <a:lstStyle/>
          <a:p>
            <a:pPr algn="just"/>
            <a:r>
              <a:rPr lang="zh-CN" altLang="zh-CN" sz="2400" b="1" dirty="0">
                <a:solidFill>
                  <a:srgbClr val="649AF1"/>
                </a:solidFill>
                <a:latin typeface="楷体" panose="02010609060101010101" charset="-122"/>
                <a:ea typeface="楷体" panose="02010609060101010101" charset="-122"/>
              </a:rPr>
              <a:t>本文档面向多种读者对象</a:t>
            </a:r>
            <a:r>
              <a:rPr lang="zh-CN" altLang="en-US" sz="2400" b="1" kern="100" dirty="0">
                <a:solidFill>
                  <a:srgbClr val="649AF1"/>
                </a:solidFill>
                <a:latin typeface="等线" panose="02010600030101010101" pitchFamily="2" charset="-122"/>
                <a:cs typeface="Times New Roman" panose="02020603050405020304" pitchFamily="18" charset="0"/>
              </a:rPr>
              <a:t>：</a:t>
            </a:r>
            <a:endParaRPr lang="zh-CN" altLang="zh-CN" sz="2400" kern="100" dirty="0">
              <a:solidFill>
                <a:srgbClr val="649AF1"/>
              </a:solidFill>
              <a:effectLst/>
              <a:latin typeface="等线" panose="02010600030101010101" pitchFamily="2" charset="-122"/>
              <a:ea typeface="等线" panose="02010600030101010101" pitchFamily="2" charset="-122"/>
              <a:cs typeface="Times New Roman" panose="02020603050405020304" pitchFamily="18" charset="0"/>
            </a:endParaRPr>
          </a:p>
        </p:txBody>
      </p:sp>
      <p:grpSp>
        <p:nvGrpSpPr>
          <p:cNvPr id="57" name="组合 56">
            <a:extLst>
              <a:ext uri="{FF2B5EF4-FFF2-40B4-BE49-F238E27FC236}">
                <a16:creationId xmlns:a16="http://schemas.microsoft.com/office/drawing/2014/main" id="{A1A742C5-3870-474F-A5D5-754985333C79}"/>
              </a:ext>
            </a:extLst>
          </p:cNvPr>
          <p:cNvGrpSpPr/>
          <p:nvPr/>
        </p:nvGrpSpPr>
        <p:grpSpPr>
          <a:xfrm>
            <a:off x="564919" y="2158409"/>
            <a:ext cx="11379073" cy="3800321"/>
            <a:chOff x="564918" y="2158409"/>
            <a:chExt cx="11087241" cy="3971841"/>
          </a:xfrm>
        </p:grpSpPr>
        <p:grpSp>
          <p:nvGrpSpPr>
            <p:cNvPr id="26" name="组合 25">
              <a:extLst>
                <a:ext uri="{FF2B5EF4-FFF2-40B4-BE49-F238E27FC236}">
                  <a16:creationId xmlns:a16="http://schemas.microsoft.com/office/drawing/2014/main" id="{6BC1C9A1-FC68-4127-A7EE-B8AE0DE6EF98}"/>
                </a:ext>
              </a:extLst>
            </p:cNvPr>
            <p:cNvGrpSpPr/>
            <p:nvPr/>
          </p:nvGrpSpPr>
          <p:grpSpPr>
            <a:xfrm>
              <a:off x="4668048" y="2158409"/>
              <a:ext cx="2409188" cy="3971841"/>
              <a:chOff x="4686225" y="2547393"/>
              <a:chExt cx="1104267" cy="3627410"/>
            </a:xfrm>
            <a:solidFill>
              <a:srgbClr val="649AF1"/>
            </a:solidFill>
          </p:grpSpPr>
          <p:sp>
            <p:nvSpPr>
              <p:cNvPr id="29" name="任意多边形: 形状 28">
                <a:extLst>
                  <a:ext uri="{FF2B5EF4-FFF2-40B4-BE49-F238E27FC236}">
                    <a16:creationId xmlns:a16="http://schemas.microsoft.com/office/drawing/2014/main" id="{AB09B6E3-9A0F-4FB7-96A3-891E0F856E76}"/>
                  </a:ext>
                </a:extLst>
              </p:cNvPr>
              <p:cNvSpPr/>
              <p:nvPr/>
            </p:nvSpPr>
            <p:spPr>
              <a:xfrm>
                <a:off x="4686225" y="2547393"/>
                <a:ext cx="718021" cy="825311"/>
              </a:xfrm>
              <a:custGeom>
                <a:avLst/>
                <a:gdLst>
                  <a:gd name="connsiteX0" fmla="*/ 0 w 825311"/>
                  <a:gd name="connsiteY0" fmla="*/ 359011 h 718021"/>
                  <a:gd name="connsiteX1" fmla="*/ 179505 w 825311"/>
                  <a:gd name="connsiteY1" fmla="*/ 0 h 718021"/>
                  <a:gd name="connsiteX2" fmla="*/ 645806 w 825311"/>
                  <a:gd name="connsiteY2" fmla="*/ 0 h 718021"/>
                  <a:gd name="connsiteX3" fmla="*/ 825311 w 825311"/>
                  <a:gd name="connsiteY3" fmla="*/ 359011 h 718021"/>
                  <a:gd name="connsiteX4" fmla="*/ 645806 w 825311"/>
                  <a:gd name="connsiteY4" fmla="*/ 718021 h 718021"/>
                  <a:gd name="connsiteX5" fmla="*/ 179505 w 825311"/>
                  <a:gd name="connsiteY5" fmla="*/ 718021 h 718021"/>
                  <a:gd name="connsiteX6" fmla="*/ 0 w 825311"/>
                  <a:gd name="connsiteY6" fmla="*/ 359011 h 7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311" h="718021">
                    <a:moveTo>
                      <a:pt x="412655" y="0"/>
                    </a:moveTo>
                    <a:lnTo>
                      <a:pt x="825311" y="156169"/>
                    </a:lnTo>
                    <a:lnTo>
                      <a:pt x="825311" y="561852"/>
                    </a:lnTo>
                    <a:lnTo>
                      <a:pt x="412655" y="718021"/>
                    </a:lnTo>
                    <a:lnTo>
                      <a:pt x="0" y="561852"/>
                    </a:lnTo>
                    <a:lnTo>
                      <a:pt x="0" y="156169"/>
                    </a:lnTo>
                    <a:lnTo>
                      <a:pt x="412655"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892" tIns="128611" rIns="111892" bIns="128611" numCol="1" spcCol="1270" anchor="ctr" anchorCtr="0">
                <a:noAutofit/>
              </a:bodyPr>
              <a:lstStyle/>
              <a:p>
                <a:pPr marL="0" lvl="0" indent="0" algn="ctr" defTabSz="1244600">
                  <a:lnSpc>
                    <a:spcPct val="90000"/>
                  </a:lnSpc>
                  <a:spcBef>
                    <a:spcPct val="0"/>
                  </a:spcBef>
                  <a:spcAft>
                    <a:spcPct val="35000"/>
                  </a:spcAft>
                  <a:buNone/>
                </a:pPr>
                <a:r>
                  <a:rPr lang="zh-CN" altLang="en-US" sz="2400" b="1" kern="1200" spc="50" dirty="0">
                    <a:ln w="9525" cmpd="sng">
                      <a:solidFill>
                        <a:schemeClr val="accent1"/>
                      </a:solidFill>
                      <a:prstDash val="solid"/>
                    </a:ln>
                    <a:solidFill>
                      <a:srgbClr val="70AD47">
                        <a:tint val="1000"/>
                      </a:srgbClr>
                    </a:solidFill>
                    <a:effectLst>
                      <a:glow rad="38100">
                        <a:schemeClr val="accent1">
                          <a:alpha val="40000"/>
                        </a:schemeClr>
                      </a:glow>
                    </a:effectLst>
                  </a:rPr>
                  <a:t>项目经理</a:t>
                </a:r>
              </a:p>
            </p:txBody>
          </p:sp>
          <p:sp>
            <p:nvSpPr>
              <p:cNvPr id="30" name="任意多边形: 形状 29">
                <a:extLst>
                  <a:ext uri="{FF2B5EF4-FFF2-40B4-BE49-F238E27FC236}">
                    <a16:creationId xmlns:a16="http://schemas.microsoft.com/office/drawing/2014/main" id="{4C36312A-D1A7-42A1-AF3D-3E9BA25E9446}"/>
                  </a:ext>
                </a:extLst>
              </p:cNvPr>
              <p:cNvSpPr/>
              <p:nvPr/>
            </p:nvSpPr>
            <p:spPr>
              <a:xfrm>
                <a:off x="5072471" y="3247918"/>
                <a:ext cx="718021" cy="825311"/>
              </a:xfrm>
              <a:custGeom>
                <a:avLst/>
                <a:gdLst>
                  <a:gd name="connsiteX0" fmla="*/ 0 w 825311"/>
                  <a:gd name="connsiteY0" fmla="*/ 359011 h 718021"/>
                  <a:gd name="connsiteX1" fmla="*/ 179505 w 825311"/>
                  <a:gd name="connsiteY1" fmla="*/ 0 h 718021"/>
                  <a:gd name="connsiteX2" fmla="*/ 645806 w 825311"/>
                  <a:gd name="connsiteY2" fmla="*/ 0 h 718021"/>
                  <a:gd name="connsiteX3" fmla="*/ 825311 w 825311"/>
                  <a:gd name="connsiteY3" fmla="*/ 359011 h 718021"/>
                  <a:gd name="connsiteX4" fmla="*/ 645806 w 825311"/>
                  <a:gd name="connsiteY4" fmla="*/ 718021 h 718021"/>
                  <a:gd name="connsiteX5" fmla="*/ 179505 w 825311"/>
                  <a:gd name="connsiteY5" fmla="*/ 718021 h 718021"/>
                  <a:gd name="connsiteX6" fmla="*/ 0 w 825311"/>
                  <a:gd name="connsiteY6" fmla="*/ 359011 h 7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311" h="718021">
                    <a:moveTo>
                      <a:pt x="412655" y="0"/>
                    </a:moveTo>
                    <a:lnTo>
                      <a:pt x="825311" y="156169"/>
                    </a:lnTo>
                    <a:lnTo>
                      <a:pt x="825311" y="561852"/>
                    </a:lnTo>
                    <a:lnTo>
                      <a:pt x="412655" y="718021"/>
                    </a:lnTo>
                    <a:lnTo>
                      <a:pt x="0" y="561852"/>
                    </a:lnTo>
                    <a:lnTo>
                      <a:pt x="0" y="156169"/>
                    </a:lnTo>
                    <a:lnTo>
                      <a:pt x="412655"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422" tIns="178141" rIns="161422" bIns="178141" numCol="1" spcCol="1270" anchor="ctr" anchorCtr="0">
                <a:noAutofit/>
              </a:bodyPr>
              <a:lstStyle/>
              <a:p>
                <a:pPr marL="0" lvl="0" indent="0" algn="ctr" defTabSz="577850">
                  <a:lnSpc>
                    <a:spcPct val="90000"/>
                  </a:lnSpc>
                  <a:spcBef>
                    <a:spcPct val="0"/>
                  </a:spcBef>
                  <a:spcAft>
                    <a:spcPct val="35000"/>
                  </a:spcAft>
                  <a:buNone/>
                </a:pPr>
                <a:r>
                  <a:rPr lang="zh-CN" altLang="en-US" sz="2400" b="1" kern="1200" spc="50" dirty="0">
                    <a:ln w="9525" cmpd="sng">
                      <a:solidFill>
                        <a:schemeClr val="accent1"/>
                      </a:solidFill>
                      <a:prstDash val="solid"/>
                    </a:ln>
                    <a:solidFill>
                      <a:srgbClr val="70AD47">
                        <a:tint val="1000"/>
                      </a:srgbClr>
                    </a:solidFill>
                    <a:effectLst>
                      <a:glow rad="38100">
                        <a:schemeClr val="accent1">
                          <a:alpha val="40000"/>
                        </a:schemeClr>
                      </a:glow>
                    </a:effectLst>
                  </a:rPr>
                  <a:t>设计员</a:t>
                </a:r>
              </a:p>
            </p:txBody>
          </p:sp>
          <p:sp>
            <p:nvSpPr>
              <p:cNvPr id="35" name="任意多边形: 形状 34">
                <a:extLst>
                  <a:ext uri="{FF2B5EF4-FFF2-40B4-BE49-F238E27FC236}">
                    <a16:creationId xmlns:a16="http://schemas.microsoft.com/office/drawing/2014/main" id="{92704FB7-CD57-4E8F-AEB3-907F916C8154}"/>
                  </a:ext>
                </a:extLst>
              </p:cNvPr>
              <p:cNvSpPr/>
              <p:nvPr/>
            </p:nvSpPr>
            <p:spPr>
              <a:xfrm>
                <a:off x="4686225" y="3948442"/>
                <a:ext cx="718021" cy="825311"/>
              </a:xfrm>
              <a:custGeom>
                <a:avLst/>
                <a:gdLst>
                  <a:gd name="connsiteX0" fmla="*/ 0 w 825311"/>
                  <a:gd name="connsiteY0" fmla="*/ 359011 h 718021"/>
                  <a:gd name="connsiteX1" fmla="*/ 179505 w 825311"/>
                  <a:gd name="connsiteY1" fmla="*/ 0 h 718021"/>
                  <a:gd name="connsiteX2" fmla="*/ 645806 w 825311"/>
                  <a:gd name="connsiteY2" fmla="*/ 0 h 718021"/>
                  <a:gd name="connsiteX3" fmla="*/ 825311 w 825311"/>
                  <a:gd name="connsiteY3" fmla="*/ 359011 h 718021"/>
                  <a:gd name="connsiteX4" fmla="*/ 645806 w 825311"/>
                  <a:gd name="connsiteY4" fmla="*/ 718021 h 718021"/>
                  <a:gd name="connsiteX5" fmla="*/ 179505 w 825311"/>
                  <a:gd name="connsiteY5" fmla="*/ 718021 h 718021"/>
                  <a:gd name="connsiteX6" fmla="*/ 0 w 825311"/>
                  <a:gd name="connsiteY6" fmla="*/ 359011 h 7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311" h="718021">
                    <a:moveTo>
                      <a:pt x="412655" y="0"/>
                    </a:moveTo>
                    <a:lnTo>
                      <a:pt x="825311" y="156169"/>
                    </a:lnTo>
                    <a:lnTo>
                      <a:pt x="825311" y="561852"/>
                    </a:lnTo>
                    <a:lnTo>
                      <a:pt x="412655" y="718021"/>
                    </a:lnTo>
                    <a:lnTo>
                      <a:pt x="0" y="561852"/>
                    </a:lnTo>
                    <a:lnTo>
                      <a:pt x="0" y="156169"/>
                    </a:lnTo>
                    <a:lnTo>
                      <a:pt x="412655"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892" tIns="128611" rIns="111892" bIns="128611" numCol="1" spcCol="1270" anchor="ctr" anchorCtr="0">
                <a:noAutofit/>
              </a:bodyPr>
              <a:lstStyle/>
              <a:p>
                <a:pPr marL="0" lvl="0" indent="0" algn="ctr" defTabSz="1244600">
                  <a:lnSpc>
                    <a:spcPct val="90000"/>
                  </a:lnSpc>
                  <a:spcBef>
                    <a:spcPct val="0"/>
                  </a:spcBef>
                  <a:spcAft>
                    <a:spcPct val="35000"/>
                  </a:spcAft>
                  <a:buNone/>
                </a:pPr>
                <a:r>
                  <a:rPr lang="zh-CN" altLang="en-US" sz="2400" b="1" spc="50" dirty="0">
                    <a:ln w="9525" cmpd="sng">
                      <a:solidFill>
                        <a:schemeClr val="accent1"/>
                      </a:solidFill>
                      <a:prstDash val="solid"/>
                    </a:ln>
                    <a:solidFill>
                      <a:srgbClr val="70AD47">
                        <a:tint val="1000"/>
                      </a:srgbClr>
                    </a:solidFill>
                    <a:effectLst>
                      <a:glow rad="38100">
                        <a:schemeClr val="accent1">
                          <a:alpha val="40000"/>
                        </a:schemeClr>
                      </a:glow>
                    </a:effectLst>
                  </a:rPr>
                  <a:t>程序员</a:t>
                </a:r>
                <a:endParaRPr lang="zh-CN" altLang="en-US" sz="2400" b="1" kern="1200"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6" name="任意多边形: 形状 35">
                <a:extLst>
                  <a:ext uri="{FF2B5EF4-FFF2-40B4-BE49-F238E27FC236}">
                    <a16:creationId xmlns:a16="http://schemas.microsoft.com/office/drawing/2014/main" id="{849E1134-D275-4023-8ABA-716799FB7BD0}"/>
                  </a:ext>
                </a:extLst>
              </p:cNvPr>
              <p:cNvSpPr/>
              <p:nvPr/>
            </p:nvSpPr>
            <p:spPr>
              <a:xfrm>
                <a:off x="5072471" y="4648967"/>
                <a:ext cx="718021" cy="825311"/>
              </a:xfrm>
              <a:custGeom>
                <a:avLst/>
                <a:gdLst>
                  <a:gd name="connsiteX0" fmla="*/ 0 w 825311"/>
                  <a:gd name="connsiteY0" fmla="*/ 359011 h 718021"/>
                  <a:gd name="connsiteX1" fmla="*/ 179505 w 825311"/>
                  <a:gd name="connsiteY1" fmla="*/ 0 h 718021"/>
                  <a:gd name="connsiteX2" fmla="*/ 645806 w 825311"/>
                  <a:gd name="connsiteY2" fmla="*/ 0 h 718021"/>
                  <a:gd name="connsiteX3" fmla="*/ 825311 w 825311"/>
                  <a:gd name="connsiteY3" fmla="*/ 359011 h 718021"/>
                  <a:gd name="connsiteX4" fmla="*/ 645806 w 825311"/>
                  <a:gd name="connsiteY4" fmla="*/ 718021 h 718021"/>
                  <a:gd name="connsiteX5" fmla="*/ 179505 w 825311"/>
                  <a:gd name="connsiteY5" fmla="*/ 718021 h 718021"/>
                  <a:gd name="connsiteX6" fmla="*/ 0 w 825311"/>
                  <a:gd name="connsiteY6" fmla="*/ 359011 h 7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311" h="718021">
                    <a:moveTo>
                      <a:pt x="412655" y="0"/>
                    </a:moveTo>
                    <a:lnTo>
                      <a:pt x="825311" y="156169"/>
                    </a:lnTo>
                    <a:lnTo>
                      <a:pt x="825311" y="561852"/>
                    </a:lnTo>
                    <a:lnTo>
                      <a:pt x="412655" y="718021"/>
                    </a:lnTo>
                    <a:lnTo>
                      <a:pt x="0" y="561852"/>
                    </a:lnTo>
                    <a:lnTo>
                      <a:pt x="0" y="156169"/>
                    </a:lnTo>
                    <a:lnTo>
                      <a:pt x="412655"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1422" tIns="178141" rIns="161422" bIns="178141" numCol="1" spcCol="1270" anchor="ctr" anchorCtr="0">
                <a:noAutofit/>
              </a:bodyPr>
              <a:lstStyle/>
              <a:p>
                <a:pPr marL="0" lvl="0" indent="0" algn="ctr" defTabSz="577850">
                  <a:lnSpc>
                    <a:spcPct val="90000"/>
                  </a:lnSpc>
                  <a:spcBef>
                    <a:spcPct val="0"/>
                  </a:spcBef>
                  <a:spcAft>
                    <a:spcPct val="35000"/>
                  </a:spcAft>
                  <a:buNone/>
                </a:pPr>
                <a:r>
                  <a:rPr lang="zh-CN" altLang="en-US" sz="2400" b="1" kern="1200" spc="50" dirty="0">
                    <a:ln w="9525" cmpd="sng">
                      <a:solidFill>
                        <a:schemeClr val="accent1"/>
                      </a:solidFill>
                      <a:prstDash val="solid"/>
                    </a:ln>
                    <a:solidFill>
                      <a:srgbClr val="70AD47">
                        <a:tint val="1000"/>
                      </a:srgbClr>
                    </a:solidFill>
                    <a:effectLst>
                      <a:glow rad="38100">
                        <a:schemeClr val="accent1">
                          <a:alpha val="40000"/>
                        </a:schemeClr>
                      </a:glow>
                    </a:effectLst>
                  </a:rPr>
                  <a:t>测试员</a:t>
                </a:r>
              </a:p>
            </p:txBody>
          </p:sp>
          <p:sp>
            <p:nvSpPr>
              <p:cNvPr id="41" name="任意多边形: 形状 40">
                <a:extLst>
                  <a:ext uri="{FF2B5EF4-FFF2-40B4-BE49-F238E27FC236}">
                    <a16:creationId xmlns:a16="http://schemas.microsoft.com/office/drawing/2014/main" id="{B033E435-EBBE-4B9C-8309-24273674BF38}"/>
                  </a:ext>
                </a:extLst>
              </p:cNvPr>
              <p:cNvSpPr/>
              <p:nvPr/>
            </p:nvSpPr>
            <p:spPr>
              <a:xfrm>
                <a:off x="4686225" y="5349492"/>
                <a:ext cx="718021" cy="825311"/>
              </a:xfrm>
              <a:custGeom>
                <a:avLst/>
                <a:gdLst>
                  <a:gd name="connsiteX0" fmla="*/ 0 w 825311"/>
                  <a:gd name="connsiteY0" fmla="*/ 359011 h 718021"/>
                  <a:gd name="connsiteX1" fmla="*/ 179505 w 825311"/>
                  <a:gd name="connsiteY1" fmla="*/ 0 h 718021"/>
                  <a:gd name="connsiteX2" fmla="*/ 645806 w 825311"/>
                  <a:gd name="connsiteY2" fmla="*/ 0 h 718021"/>
                  <a:gd name="connsiteX3" fmla="*/ 825311 w 825311"/>
                  <a:gd name="connsiteY3" fmla="*/ 359011 h 718021"/>
                  <a:gd name="connsiteX4" fmla="*/ 645806 w 825311"/>
                  <a:gd name="connsiteY4" fmla="*/ 718021 h 718021"/>
                  <a:gd name="connsiteX5" fmla="*/ 179505 w 825311"/>
                  <a:gd name="connsiteY5" fmla="*/ 718021 h 718021"/>
                  <a:gd name="connsiteX6" fmla="*/ 0 w 825311"/>
                  <a:gd name="connsiteY6" fmla="*/ 359011 h 71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5311" h="718021">
                    <a:moveTo>
                      <a:pt x="412655" y="0"/>
                    </a:moveTo>
                    <a:lnTo>
                      <a:pt x="825311" y="156169"/>
                    </a:lnTo>
                    <a:lnTo>
                      <a:pt x="825311" y="561852"/>
                    </a:lnTo>
                    <a:lnTo>
                      <a:pt x="412655" y="718021"/>
                    </a:lnTo>
                    <a:lnTo>
                      <a:pt x="0" y="561852"/>
                    </a:lnTo>
                    <a:lnTo>
                      <a:pt x="0" y="156169"/>
                    </a:lnTo>
                    <a:lnTo>
                      <a:pt x="412655" y="0"/>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1892" tIns="128611" rIns="111892" bIns="128611" numCol="1" spcCol="1270" anchor="ctr" anchorCtr="0">
                <a:noAutofit/>
              </a:bodyPr>
              <a:lstStyle/>
              <a:p>
                <a:pPr marL="0" lvl="0" indent="0" algn="ctr" defTabSz="1244600">
                  <a:lnSpc>
                    <a:spcPct val="90000"/>
                  </a:lnSpc>
                  <a:spcBef>
                    <a:spcPct val="0"/>
                  </a:spcBef>
                  <a:spcAft>
                    <a:spcPct val="35000"/>
                  </a:spcAft>
                  <a:buNone/>
                </a:pPr>
                <a:r>
                  <a:rPr lang="zh-CN" altLang="en-US" sz="2400" b="1" kern="1200" spc="50" dirty="0">
                    <a:ln w="9525" cmpd="sng">
                      <a:solidFill>
                        <a:schemeClr val="accent1"/>
                      </a:solidFill>
                      <a:prstDash val="solid"/>
                    </a:ln>
                    <a:solidFill>
                      <a:srgbClr val="70AD47">
                        <a:tint val="1000"/>
                      </a:srgbClr>
                    </a:solidFill>
                    <a:effectLst>
                      <a:glow rad="38100">
                        <a:schemeClr val="accent1">
                          <a:alpha val="40000"/>
                        </a:schemeClr>
                      </a:glow>
                    </a:effectLst>
                  </a:rPr>
                  <a:t>用户</a:t>
                </a:r>
              </a:p>
            </p:txBody>
          </p:sp>
        </p:grpSp>
        <p:cxnSp>
          <p:nvCxnSpPr>
            <p:cNvPr id="43" name="直接连接符 42">
              <a:extLst>
                <a:ext uri="{FF2B5EF4-FFF2-40B4-BE49-F238E27FC236}">
                  <a16:creationId xmlns:a16="http://schemas.microsoft.com/office/drawing/2014/main" id="{BACE788A-DA74-4908-8B4D-BD254A4C6638}"/>
                </a:ext>
              </a:extLst>
            </p:cNvPr>
            <p:cNvCxnSpPr>
              <a:cxnSpLocks/>
            </p:cNvCxnSpPr>
            <p:nvPr/>
          </p:nvCxnSpPr>
          <p:spPr>
            <a:xfrm>
              <a:off x="7473636" y="3377288"/>
              <a:ext cx="3541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990AFAE-15D5-4636-954B-7E0E103624E6}"/>
                </a:ext>
              </a:extLst>
            </p:cNvPr>
            <p:cNvCxnSpPr>
              <a:cxnSpLocks/>
            </p:cNvCxnSpPr>
            <p:nvPr/>
          </p:nvCxnSpPr>
          <p:spPr>
            <a:xfrm>
              <a:off x="7473636" y="4911370"/>
              <a:ext cx="35414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C0BD6FB-D79C-4EF5-B640-5B1A78CC9C2D}"/>
                </a:ext>
              </a:extLst>
            </p:cNvPr>
            <p:cNvCxnSpPr>
              <a:cxnSpLocks/>
            </p:cNvCxnSpPr>
            <p:nvPr/>
          </p:nvCxnSpPr>
          <p:spPr>
            <a:xfrm>
              <a:off x="698701" y="4140227"/>
              <a:ext cx="3541486"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579A56A9-1364-413A-800E-ECCC28E4277D}"/>
                </a:ext>
              </a:extLst>
            </p:cNvPr>
            <p:cNvSpPr txBox="1"/>
            <p:nvPr/>
          </p:nvSpPr>
          <p:spPr>
            <a:xfrm>
              <a:off x="6605711" y="2211991"/>
              <a:ext cx="5046448" cy="739835"/>
            </a:xfrm>
            <a:prstGeom prst="rect">
              <a:avLst/>
            </a:prstGeom>
            <a:noFill/>
          </p:spPr>
          <p:txBody>
            <a:bodyPr wrap="square">
              <a:spAutoFit/>
            </a:bodyPr>
            <a:lstStyle/>
            <a:p>
              <a:pPr algn="just"/>
              <a:r>
                <a:rPr lang="zh-CN" altLang="zh-CN" sz="2000" dirty="0">
                  <a:latin typeface="楷体" panose="02010609060101010101" charset="-122"/>
                  <a:ea typeface="楷体" panose="02010609060101010101" charset="-122"/>
                </a:rPr>
                <a:t>项目经理可以根据该文档了解预期产品的功能，并据此进行系统设计、项目管理。</a:t>
              </a:r>
              <a:endParaRPr lang="zh-CN" altLang="en-US" sz="2000" dirty="0">
                <a:latin typeface="楷体" panose="02010609060101010101" charset="-122"/>
                <a:ea typeface="楷体" panose="02010609060101010101" charset="-122"/>
              </a:endParaRPr>
            </a:p>
          </p:txBody>
        </p:sp>
        <p:sp>
          <p:nvSpPr>
            <p:cNvPr id="50" name="文本框 49">
              <a:extLst>
                <a:ext uri="{FF2B5EF4-FFF2-40B4-BE49-F238E27FC236}">
                  <a16:creationId xmlns:a16="http://schemas.microsoft.com/office/drawing/2014/main" id="{D958A863-4A7A-4484-A6C5-6553D23A568E}"/>
                </a:ext>
              </a:extLst>
            </p:cNvPr>
            <p:cNvSpPr txBox="1"/>
            <p:nvPr/>
          </p:nvSpPr>
          <p:spPr>
            <a:xfrm>
              <a:off x="564918" y="2985188"/>
              <a:ext cx="4549405" cy="739835"/>
            </a:xfrm>
            <a:prstGeom prst="rect">
              <a:avLst/>
            </a:prstGeom>
            <a:noFill/>
          </p:spPr>
          <p:txBody>
            <a:bodyPr wrap="square">
              <a:spAutoFit/>
            </a:bodyPr>
            <a:lstStyle/>
            <a:p>
              <a:r>
                <a:rPr lang="zh-CN" altLang="zh-CN" sz="2000" dirty="0">
                  <a:latin typeface="楷体" panose="02010609060101010101" charset="-122"/>
                  <a:ea typeface="楷体" panose="02010609060101010101" charset="-122"/>
                </a:rPr>
                <a:t>对需求进行分析，并设计出系统，包括数据库的设计。</a:t>
              </a:r>
              <a:endParaRPr lang="zh-CN" altLang="en-US" sz="2000" dirty="0">
                <a:latin typeface="楷体" panose="02010609060101010101" charset="-122"/>
                <a:ea typeface="楷体" panose="02010609060101010101" charset="-122"/>
              </a:endParaRPr>
            </a:p>
          </p:txBody>
        </p:sp>
        <p:sp>
          <p:nvSpPr>
            <p:cNvPr id="52" name="文本框 51">
              <a:extLst>
                <a:ext uri="{FF2B5EF4-FFF2-40B4-BE49-F238E27FC236}">
                  <a16:creationId xmlns:a16="http://schemas.microsoft.com/office/drawing/2014/main" id="{BF125A43-C523-418E-916A-1A6E5573D6AD}"/>
                </a:ext>
              </a:extLst>
            </p:cNvPr>
            <p:cNvSpPr txBox="1"/>
            <p:nvPr/>
          </p:nvSpPr>
          <p:spPr>
            <a:xfrm>
              <a:off x="587173" y="4572040"/>
              <a:ext cx="4527151" cy="739835"/>
            </a:xfrm>
            <a:prstGeom prst="rect">
              <a:avLst/>
            </a:prstGeom>
            <a:noFill/>
          </p:spPr>
          <p:txBody>
            <a:bodyPr wrap="square">
              <a:spAutoFit/>
            </a:bodyPr>
            <a:lstStyle/>
            <a:p>
              <a:r>
                <a:rPr lang="zh-CN" altLang="zh-CN" sz="2000" dirty="0">
                  <a:latin typeface="楷体" panose="02010609060101010101" charset="-122"/>
                  <a:ea typeface="楷体" panose="02010609060101010101" charset="-122"/>
                </a:rPr>
                <a:t>根据本文档编写测试用例，并对软件产品进行功能性测试和非功能性测试。</a:t>
              </a:r>
              <a:endParaRPr lang="zh-CN" altLang="en-US" sz="2000" dirty="0">
                <a:latin typeface="楷体" panose="02010609060101010101" charset="-122"/>
                <a:ea typeface="楷体" panose="02010609060101010101" charset="-122"/>
              </a:endParaRPr>
            </a:p>
          </p:txBody>
        </p:sp>
        <p:sp>
          <p:nvSpPr>
            <p:cNvPr id="54" name="文本框 53">
              <a:extLst>
                <a:ext uri="{FF2B5EF4-FFF2-40B4-BE49-F238E27FC236}">
                  <a16:creationId xmlns:a16="http://schemas.microsoft.com/office/drawing/2014/main" id="{73CF7170-5B93-421D-A18D-C6BFC9B10EFF}"/>
                </a:ext>
              </a:extLst>
            </p:cNvPr>
            <p:cNvSpPr txBox="1"/>
            <p:nvPr/>
          </p:nvSpPr>
          <p:spPr>
            <a:xfrm>
              <a:off x="6578179" y="5340461"/>
              <a:ext cx="4969477" cy="739835"/>
            </a:xfrm>
            <a:prstGeom prst="rect">
              <a:avLst/>
            </a:prstGeom>
            <a:noFill/>
          </p:spPr>
          <p:txBody>
            <a:bodyPr wrap="square">
              <a:spAutoFit/>
            </a:bodyPr>
            <a:lstStyle/>
            <a:p>
              <a:pPr lvl="0"/>
              <a:r>
                <a:rPr lang="zh-CN" altLang="zh-CN" sz="2000" dirty="0">
                  <a:latin typeface="楷体" panose="02010609060101010101" charset="-122"/>
                  <a:ea typeface="楷体" panose="02010609060101010101" charset="-122"/>
                </a:rPr>
                <a:t>了解预期产品的功能和性能，并与分析人员一起对整个需求进行讨论和协商。</a:t>
              </a:r>
            </a:p>
          </p:txBody>
        </p:sp>
        <p:sp>
          <p:nvSpPr>
            <p:cNvPr id="56" name="文本框 55">
              <a:extLst>
                <a:ext uri="{FF2B5EF4-FFF2-40B4-BE49-F238E27FC236}">
                  <a16:creationId xmlns:a16="http://schemas.microsoft.com/office/drawing/2014/main" id="{92469176-E575-4B27-8376-E5C6F93BC816}"/>
                </a:ext>
              </a:extLst>
            </p:cNvPr>
            <p:cNvSpPr txBox="1"/>
            <p:nvPr/>
          </p:nvSpPr>
          <p:spPr>
            <a:xfrm>
              <a:off x="6603088" y="3959663"/>
              <a:ext cx="4175834" cy="418168"/>
            </a:xfrm>
            <a:prstGeom prst="rect">
              <a:avLst/>
            </a:prstGeom>
            <a:noFill/>
          </p:spPr>
          <p:txBody>
            <a:bodyPr wrap="square">
              <a:spAutoFit/>
            </a:bodyPr>
            <a:lstStyle/>
            <a:p>
              <a:r>
                <a:rPr lang="zh-CN" altLang="zh-CN" sz="2000" dirty="0">
                  <a:latin typeface="楷体" panose="02010609060101010101" charset="-122"/>
                  <a:ea typeface="楷体" panose="02010609060101010101" charset="-122"/>
                </a:rPr>
                <a:t>了解系统功能，编写《用户手册》。</a:t>
              </a:r>
              <a:endParaRPr lang="zh-CN" altLang="en-US" sz="2000" dirty="0">
                <a:latin typeface="楷体" panose="02010609060101010101" charset="-122"/>
                <a:ea typeface="楷体" panose="02010609060101010101" charset="-122"/>
              </a:endParaRPr>
            </a:p>
          </p:txBody>
        </p:sp>
      </p:grpSp>
      <p:sp>
        <p:nvSpPr>
          <p:cNvPr id="59" name="文本框 58">
            <a:extLst>
              <a:ext uri="{FF2B5EF4-FFF2-40B4-BE49-F238E27FC236}">
                <a16:creationId xmlns:a16="http://schemas.microsoft.com/office/drawing/2014/main" id="{DD65BBF4-1191-4DB2-88E2-32C5139B8155}"/>
              </a:ext>
            </a:extLst>
          </p:cNvPr>
          <p:cNvSpPr txBox="1"/>
          <p:nvPr/>
        </p:nvSpPr>
        <p:spPr>
          <a:xfrm>
            <a:off x="-4239" y="5878625"/>
            <a:ext cx="11880130" cy="830997"/>
          </a:xfrm>
          <a:prstGeom prst="rect">
            <a:avLst/>
          </a:prstGeom>
          <a:noFill/>
        </p:spPr>
        <p:txBody>
          <a:bodyPr wrap="square">
            <a:spAutoFit/>
          </a:bodyPr>
          <a:lstStyle/>
          <a:p>
            <a:pPr marL="266700" algn="just"/>
            <a:r>
              <a:rPr lang="zh-CN" altLang="zh-CN" sz="2400" b="1" dirty="0">
                <a:solidFill>
                  <a:srgbClr val="0F58C5"/>
                </a:solidFill>
                <a:latin typeface="楷体" panose="02010609060101010101" charset="-122"/>
                <a:ea typeface="楷体" panose="02010609060101010101" charset="-122"/>
              </a:rPr>
              <a:t>在阅读本文档时，首先要了解产品的功能概貌，然后可以根据自身的需要对每一功能进行适当的了解。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51B2C-A69B-4C4C-B9F3-D01ABFE23C7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D94B9E0-845B-40D0-88FB-515B1DBD72D6}"/>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52D364F1-0A8D-4B12-826A-40A1F50F4BE0}"/>
              </a:ext>
            </a:extLst>
          </p:cNvPr>
          <p:cNvSpPr/>
          <p:nvPr/>
        </p:nvSpPr>
        <p:spPr>
          <a:xfrm>
            <a:off x="-7939" y="0"/>
            <a:ext cx="4052889"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a:extLst>
              <a:ext uri="{FF2B5EF4-FFF2-40B4-BE49-F238E27FC236}">
                <a16:creationId xmlns:a16="http://schemas.microsoft.com/office/drawing/2014/main" id="{2B4547C9-08F8-424E-A2A9-A5B3D689BF4C}"/>
              </a:ext>
            </a:extLst>
          </p:cNvPr>
          <p:cNvSpPr/>
          <p:nvPr/>
        </p:nvSpPr>
        <p:spPr>
          <a:xfrm>
            <a:off x="4040189" y="-6350"/>
            <a:ext cx="4098924" cy="68706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a:extLst>
              <a:ext uri="{FF2B5EF4-FFF2-40B4-BE49-F238E27FC236}">
                <a16:creationId xmlns:a16="http://schemas.microsoft.com/office/drawing/2014/main" id="{62D95FB0-9FD7-4049-9DBD-AC030736AFBD}"/>
              </a:ext>
            </a:extLst>
          </p:cNvPr>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a:extLst>
              <a:ext uri="{FF2B5EF4-FFF2-40B4-BE49-F238E27FC236}">
                <a16:creationId xmlns:a16="http://schemas.microsoft.com/office/drawing/2014/main" id="{C972B3DB-45A0-4AF3-940A-208E0E6D8D55}"/>
              </a:ext>
            </a:extLst>
          </p:cNvPr>
          <p:cNvPicPr>
            <a:picLocks noChangeAspect="1"/>
          </p:cNvPicPr>
          <p:nvPr/>
        </p:nvPicPr>
        <p:blipFill>
          <a:blip r:embed="rId2">
            <a:extLst>
              <a:ext uri="{28A0092B-C50C-407E-A947-70E740481C1C}">
                <a14:useLocalDpi xmlns:a14="http://schemas.microsoft.com/office/drawing/2010/main" val="0"/>
              </a:ext>
            </a:extLst>
          </a:blip>
          <a:srcRect t="2467" b="2467"/>
          <a:stretch/>
        </p:blipFill>
        <p:spPr>
          <a:xfrm>
            <a:off x="-12700" y="154801"/>
            <a:ext cx="12244388" cy="6547625"/>
          </a:xfrm>
          <a:prstGeom prst="rect">
            <a:avLst/>
          </a:prstGeom>
        </p:spPr>
      </p:pic>
      <p:sp>
        <p:nvSpPr>
          <p:cNvPr id="8" name="矩形 7">
            <a:extLst>
              <a:ext uri="{FF2B5EF4-FFF2-40B4-BE49-F238E27FC236}">
                <a16:creationId xmlns:a16="http://schemas.microsoft.com/office/drawing/2014/main" id="{261B32F8-A249-44C7-821E-E64FE3CB6A30}"/>
              </a:ext>
            </a:extLst>
          </p:cNvPr>
          <p:cNvSpPr/>
          <p:nvPr/>
        </p:nvSpPr>
        <p:spPr>
          <a:xfrm>
            <a:off x="4763" y="1"/>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2D175A08-8C53-49CA-88A9-7C7969C8E8EE}"/>
              </a:ext>
            </a:extLst>
          </p:cNvPr>
          <p:cNvSpPr/>
          <p:nvPr/>
        </p:nvSpPr>
        <p:spPr>
          <a:xfrm>
            <a:off x="4040188" y="-6349"/>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456E064E-02CF-48CB-A6B2-32D0D0E2C2CA}"/>
              </a:ext>
            </a:extLst>
          </p:cNvPr>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5800D280-5AC4-41CA-98F2-E05B5EBEE67B}"/>
              </a:ext>
            </a:extLst>
          </p:cNvPr>
          <p:cNvSpPr/>
          <p:nvPr/>
        </p:nvSpPr>
        <p:spPr>
          <a:xfrm>
            <a:off x="-12701" y="6702425"/>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11BB728B-E6B1-40A9-BC99-F77B1871CF42}"/>
              </a:ext>
            </a:extLst>
          </p:cNvPr>
          <p:cNvSpPr/>
          <p:nvPr/>
        </p:nvSpPr>
        <p:spPr>
          <a:xfrm>
            <a:off x="4044950" y="6689725"/>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a:extLst>
              <a:ext uri="{FF2B5EF4-FFF2-40B4-BE49-F238E27FC236}">
                <a16:creationId xmlns:a16="http://schemas.microsoft.com/office/drawing/2014/main" id="{2B1B0357-CF20-4DD8-8967-658084739D40}"/>
              </a:ext>
            </a:extLst>
          </p:cNvPr>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文本框 15">
            <a:extLst>
              <a:ext uri="{FF2B5EF4-FFF2-40B4-BE49-F238E27FC236}">
                <a16:creationId xmlns:a16="http://schemas.microsoft.com/office/drawing/2014/main" id="{935C787F-E354-4037-BDED-1919897AD8D7}"/>
              </a:ext>
            </a:extLst>
          </p:cNvPr>
          <p:cNvSpPr txBox="1"/>
          <p:nvPr/>
        </p:nvSpPr>
        <p:spPr>
          <a:xfrm>
            <a:off x="789918" y="1334604"/>
            <a:ext cx="8446489" cy="2554545"/>
          </a:xfrm>
          <a:prstGeom prst="rect">
            <a:avLst/>
          </a:prstGeom>
          <a:noFill/>
        </p:spPr>
        <p:txBody>
          <a:bodyPr wrap="square" rtlCol="0">
            <a:spAutoFit/>
          </a:bodyPr>
          <a:lstStyle/>
          <a:p>
            <a:pPr algn="just">
              <a:lnSpc>
                <a:spcPct val="100000"/>
              </a:lnSpc>
            </a:pPr>
            <a:r>
              <a:rPr lang="zh-CN" altLang="en-US" sz="2000" dirty="0">
                <a:latin typeface="楷体" panose="02010609060101010101" charset="-122"/>
                <a:ea typeface="楷体" panose="02010609060101010101" charset="-122"/>
              </a:rPr>
              <a:t>    随着我国经济水平的整体发展，物质生活水平提高，越来越多的商品进入我们的视角，我们越来越难以挑选我们所需要的商品并抉择购买。直播带货应时而出，抖音、快手、小红书纷纷挤入电商平台。但其中，产品质量、售后问题，主播虚假宣传问题，平台数据造假问题等，不仅影响了公众的消费体验，也损害了商户的利益，诸多“直播带货”造成的“两头坑”事件频频引发舆论争议。</a:t>
            </a:r>
          </a:p>
          <a:p>
            <a:pPr algn="just">
              <a:lnSpc>
                <a:spcPct val="100000"/>
              </a:lnSpc>
            </a:pPr>
            <a:r>
              <a:rPr lang="zh-CN" altLang="en-US" sz="2000" dirty="0">
                <a:latin typeface="楷体" panose="02010609060101010101" charset="-122"/>
                <a:ea typeface="楷体" panose="02010609060101010101" charset="-122"/>
              </a:rPr>
              <a:t>    本项目诞生旨在于解决在校大学生挑选商品的烦恼，提供好物分享的平台，同时设置自动决策功能，帮助摆脱纠结的困扰。</a:t>
            </a:r>
          </a:p>
        </p:txBody>
      </p:sp>
      <p:pic>
        <p:nvPicPr>
          <p:cNvPr id="17" name="图片 16">
            <a:extLst>
              <a:ext uri="{FF2B5EF4-FFF2-40B4-BE49-F238E27FC236}">
                <a16:creationId xmlns:a16="http://schemas.microsoft.com/office/drawing/2014/main" id="{B809F8EE-FFDC-481D-8DF0-B055896FBA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grpSp>
        <p:nvGrpSpPr>
          <p:cNvPr id="18" name="组合 17">
            <a:extLst>
              <a:ext uri="{FF2B5EF4-FFF2-40B4-BE49-F238E27FC236}">
                <a16:creationId xmlns:a16="http://schemas.microsoft.com/office/drawing/2014/main" id="{07C6F4A6-C3D7-4678-A925-5D662BC355CD}"/>
              </a:ext>
            </a:extLst>
          </p:cNvPr>
          <p:cNvGrpSpPr/>
          <p:nvPr/>
        </p:nvGrpSpPr>
        <p:grpSpPr>
          <a:xfrm>
            <a:off x="1136346" y="5232372"/>
            <a:ext cx="9241102" cy="710221"/>
            <a:chOff x="190225" y="-327595"/>
            <a:chExt cx="11057615" cy="858886"/>
          </a:xfrm>
          <a:solidFill>
            <a:srgbClr val="596273"/>
          </a:solidFill>
        </p:grpSpPr>
        <p:grpSp>
          <p:nvGrpSpPr>
            <p:cNvPr id="19" name="组合 18">
              <a:extLst>
                <a:ext uri="{FF2B5EF4-FFF2-40B4-BE49-F238E27FC236}">
                  <a16:creationId xmlns:a16="http://schemas.microsoft.com/office/drawing/2014/main" id="{139A4EBF-8FB9-4704-98C7-C83518A86E86}"/>
                </a:ext>
              </a:extLst>
            </p:cNvPr>
            <p:cNvGrpSpPr/>
            <p:nvPr/>
          </p:nvGrpSpPr>
          <p:grpSpPr>
            <a:xfrm>
              <a:off x="190225" y="-327595"/>
              <a:ext cx="978295" cy="858886"/>
              <a:chOff x="584457" y="105243"/>
              <a:chExt cx="978295" cy="858886"/>
            </a:xfrm>
            <a:grpFill/>
          </p:grpSpPr>
          <p:sp>
            <p:nvSpPr>
              <p:cNvPr id="36" name="Oval 16">
                <a:extLst>
                  <a:ext uri="{FF2B5EF4-FFF2-40B4-BE49-F238E27FC236}">
                    <a16:creationId xmlns:a16="http://schemas.microsoft.com/office/drawing/2014/main" id="{21D58531-B172-4D08-9849-BA0748B61897}"/>
                  </a:ext>
                </a:extLst>
              </p:cNvPr>
              <p:cNvSpPr>
                <a:spLocks noChangeArrowheads="1"/>
              </p:cNvSpPr>
              <p:nvPr/>
            </p:nvSpPr>
            <p:spPr bwMode="auto">
              <a:xfrm>
                <a:off x="665022" y="161352"/>
                <a:ext cx="172640" cy="156815"/>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17">
                <a:extLst>
                  <a:ext uri="{FF2B5EF4-FFF2-40B4-BE49-F238E27FC236}">
                    <a16:creationId xmlns:a16="http://schemas.microsoft.com/office/drawing/2014/main" id="{10E78A09-8BD3-4774-969B-B7D5B0A1AABD}"/>
                  </a:ext>
                </a:extLst>
              </p:cNvPr>
              <p:cNvSpPr>
                <a:spLocks/>
              </p:cNvSpPr>
              <p:nvPr/>
            </p:nvSpPr>
            <p:spPr bwMode="auto">
              <a:xfrm>
                <a:off x="584457" y="349817"/>
                <a:ext cx="267593" cy="523676"/>
              </a:xfrm>
              <a:custGeom>
                <a:avLst/>
                <a:gdLst>
                  <a:gd name="T0" fmla="*/ 64 w 179"/>
                  <a:gd name="T1" fmla="*/ 0 h 350"/>
                  <a:gd name="T2" fmla="*/ 27 w 179"/>
                  <a:gd name="T3" fmla="*/ 56 h 350"/>
                  <a:gd name="T4" fmla="*/ 95 w 179"/>
                  <a:gd name="T5" fmla="*/ 98 h 350"/>
                  <a:gd name="T6" fmla="*/ 118 w 179"/>
                  <a:gd name="T7" fmla="*/ 165 h 350"/>
                  <a:gd name="T8" fmla="*/ 0 w 179"/>
                  <a:gd name="T9" fmla="*/ 295 h 350"/>
                  <a:gd name="T10" fmla="*/ 88 w 179"/>
                  <a:gd name="T11" fmla="*/ 350 h 350"/>
                  <a:gd name="T12" fmla="*/ 160 w 179"/>
                  <a:gd name="T13" fmla="*/ 188 h 350"/>
                  <a:gd name="T14" fmla="*/ 153 w 179"/>
                  <a:gd name="T15" fmla="*/ 76 h 350"/>
                  <a:gd name="T16" fmla="*/ 64 w 179"/>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50">
                    <a:moveTo>
                      <a:pt x="64" y="0"/>
                    </a:moveTo>
                    <a:cubicBezTo>
                      <a:pt x="27" y="56"/>
                      <a:pt x="27" y="56"/>
                      <a:pt x="27" y="56"/>
                    </a:cubicBezTo>
                    <a:cubicBezTo>
                      <a:pt x="95" y="98"/>
                      <a:pt x="95" y="98"/>
                      <a:pt x="95" y="98"/>
                    </a:cubicBezTo>
                    <a:cubicBezTo>
                      <a:pt x="95" y="98"/>
                      <a:pt x="139" y="121"/>
                      <a:pt x="118" y="165"/>
                    </a:cubicBezTo>
                    <a:cubicBezTo>
                      <a:pt x="98" y="205"/>
                      <a:pt x="0" y="295"/>
                      <a:pt x="0" y="295"/>
                    </a:cubicBezTo>
                    <a:cubicBezTo>
                      <a:pt x="88" y="350"/>
                      <a:pt x="88" y="350"/>
                      <a:pt x="88" y="350"/>
                    </a:cubicBezTo>
                    <a:cubicBezTo>
                      <a:pt x="149" y="218"/>
                      <a:pt x="145" y="235"/>
                      <a:pt x="160" y="188"/>
                    </a:cubicBezTo>
                    <a:cubicBezTo>
                      <a:pt x="176" y="139"/>
                      <a:pt x="179" y="102"/>
                      <a:pt x="153" y="76"/>
                    </a:cubicBezTo>
                    <a:cubicBezTo>
                      <a:pt x="118" y="41"/>
                      <a:pt x="114" y="38"/>
                      <a:pt x="6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18">
                <a:extLst>
                  <a:ext uri="{FF2B5EF4-FFF2-40B4-BE49-F238E27FC236}">
                    <a16:creationId xmlns:a16="http://schemas.microsoft.com/office/drawing/2014/main" id="{044C9796-1B60-46D3-8020-6DFAC36B2047}"/>
                  </a:ext>
                </a:extLst>
              </p:cNvPr>
              <p:cNvSpPr>
                <a:spLocks/>
              </p:cNvSpPr>
              <p:nvPr/>
            </p:nvSpPr>
            <p:spPr bwMode="auto">
              <a:xfrm>
                <a:off x="790186" y="105243"/>
                <a:ext cx="772566" cy="858886"/>
              </a:xfrm>
              <a:custGeom>
                <a:avLst/>
                <a:gdLst>
                  <a:gd name="T0" fmla="*/ 497 w 518"/>
                  <a:gd name="T1" fmla="*/ 148 h 573"/>
                  <a:gd name="T2" fmla="*/ 152 w 518"/>
                  <a:gd name="T3" fmla="*/ 92 h 573"/>
                  <a:gd name="T4" fmla="*/ 173 w 518"/>
                  <a:gd name="T5" fmla="*/ 52 h 573"/>
                  <a:gd name="T6" fmla="*/ 91 w 518"/>
                  <a:gd name="T7" fmla="*/ 29 h 573"/>
                  <a:gd name="T8" fmla="*/ 0 w 518"/>
                  <a:gd name="T9" fmla="*/ 186 h 573"/>
                  <a:gd name="T10" fmla="*/ 56 w 518"/>
                  <a:gd name="T11" fmla="*/ 218 h 573"/>
                  <a:gd name="T12" fmla="*/ 99 w 518"/>
                  <a:gd name="T13" fmla="*/ 169 h 573"/>
                  <a:gd name="T14" fmla="*/ 137 w 518"/>
                  <a:gd name="T15" fmla="*/ 153 h 573"/>
                  <a:gd name="T16" fmla="*/ 74 w 518"/>
                  <a:gd name="T17" fmla="*/ 246 h 573"/>
                  <a:gd name="T18" fmla="*/ 108 w 518"/>
                  <a:gd name="T19" fmla="*/ 276 h 573"/>
                  <a:gd name="T20" fmla="*/ 157 w 518"/>
                  <a:gd name="T21" fmla="*/ 227 h 573"/>
                  <a:gd name="T22" fmla="*/ 186 w 518"/>
                  <a:gd name="T23" fmla="*/ 227 h 573"/>
                  <a:gd name="T24" fmla="*/ 186 w 518"/>
                  <a:gd name="T25" fmla="*/ 277 h 573"/>
                  <a:gd name="T26" fmla="*/ 72 w 518"/>
                  <a:gd name="T27" fmla="*/ 277 h 573"/>
                  <a:gd name="T28" fmla="*/ 72 w 518"/>
                  <a:gd name="T29" fmla="*/ 317 h 573"/>
                  <a:gd name="T30" fmla="*/ 186 w 518"/>
                  <a:gd name="T31" fmla="*/ 317 h 573"/>
                  <a:gd name="T32" fmla="*/ 186 w 518"/>
                  <a:gd name="T33" fmla="*/ 412 h 573"/>
                  <a:gd name="T34" fmla="*/ 181 w 518"/>
                  <a:gd name="T35" fmla="*/ 412 h 573"/>
                  <a:gd name="T36" fmla="*/ 142 w 518"/>
                  <a:gd name="T37" fmla="*/ 397 h 573"/>
                  <a:gd name="T38" fmla="*/ 140 w 518"/>
                  <a:gd name="T39" fmla="*/ 339 h 573"/>
                  <a:gd name="T40" fmla="*/ 62 w 518"/>
                  <a:gd name="T41" fmla="*/ 339 h 573"/>
                  <a:gd name="T42" fmla="*/ 59 w 518"/>
                  <a:gd name="T43" fmla="*/ 341 h 573"/>
                  <a:gd name="T44" fmla="*/ 142 w 518"/>
                  <a:gd name="T45" fmla="*/ 466 h 573"/>
                  <a:gd name="T46" fmla="*/ 334 w 518"/>
                  <a:gd name="T47" fmla="*/ 415 h 573"/>
                  <a:gd name="T48" fmla="*/ 345 w 518"/>
                  <a:gd name="T49" fmla="*/ 458 h 573"/>
                  <a:gd name="T50" fmla="*/ 410 w 518"/>
                  <a:gd name="T51" fmla="*/ 431 h 573"/>
                  <a:gd name="T52" fmla="*/ 366 w 518"/>
                  <a:gd name="T53" fmla="*/ 325 h 573"/>
                  <a:gd name="T54" fmla="*/ 314 w 518"/>
                  <a:gd name="T55" fmla="*/ 341 h 573"/>
                  <a:gd name="T56" fmla="*/ 324 w 518"/>
                  <a:gd name="T57" fmla="*/ 377 h 573"/>
                  <a:gd name="T58" fmla="*/ 278 w 518"/>
                  <a:gd name="T59" fmla="*/ 400 h 573"/>
                  <a:gd name="T60" fmla="*/ 278 w 518"/>
                  <a:gd name="T61" fmla="*/ 317 h 573"/>
                  <a:gd name="T62" fmla="*/ 389 w 518"/>
                  <a:gd name="T63" fmla="*/ 317 h 573"/>
                  <a:gd name="T64" fmla="*/ 389 w 518"/>
                  <a:gd name="T65" fmla="*/ 277 h 573"/>
                  <a:gd name="T66" fmla="*/ 278 w 518"/>
                  <a:gd name="T67" fmla="*/ 277 h 573"/>
                  <a:gd name="T68" fmla="*/ 278 w 518"/>
                  <a:gd name="T69" fmla="*/ 227 h 573"/>
                  <a:gd name="T70" fmla="*/ 389 w 518"/>
                  <a:gd name="T71" fmla="*/ 227 h 573"/>
                  <a:gd name="T72" fmla="*/ 389 w 518"/>
                  <a:gd name="T73" fmla="*/ 187 h 573"/>
                  <a:gd name="T74" fmla="*/ 192 w 518"/>
                  <a:gd name="T75" fmla="*/ 187 h 573"/>
                  <a:gd name="T76" fmla="*/ 220 w 518"/>
                  <a:gd name="T77" fmla="*/ 143 h 573"/>
                  <a:gd name="T78" fmla="*/ 186 w 518"/>
                  <a:gd name="T79" fmla="*/ 134 h 573"/>
                  <a:gd name="T80" fmla="*/ 415 w 518"/>
                  <a:gd name="T81" fmla="*/ 177 h 573"/>
                  <a:gd name="T82" fmla="*/ 415 w 518"/>
                  <a:gd name="T83" fmla="*/ 405 h 573"/>
                  <a:gd name="T84" fmla="*/ 334 w 518"/>
                  <a:gd name="T85" fmla="*/ 478 h 573"/>
                  <a:gd name="T86" fmla="*/ 285 w 518"/>
                  <a:gd name="T87" fmla="*/ 467 h 573"/>
                  <a:gd name="T88" fmla="*/ 274 w 518"/>
                  <a:gd name="T89" fmla="*/ 514 h 573"/>
                  <a:gd name="T90" fmla="*/ 501 w 518"/>
                  <a:gd name="T91" fmla="*/ 412 h 573"/>
                  <a:gd name="T92" fmla="*/ 497 w 518"/>
                  <a:gd name="T93" fmla="*/ 148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8" h="573">
                    <a:moveTo>
                      <a:pt x="497" y="148"/>
                    </a:moveTo>
                    <a:cubicBezTo>
                      <a:pt x="497" y="148"/>
                      <a:pt x="478" y="0"/>
                      <a:pt x="152" y="92"/>
                    </a:cubicBezTo>
                    <a:cubicBezTo>
                      <a:pt x="166" y="68"/>
                      <a:pt x="173" y="52"/>
                      <a:pt x="173" y="52"/>
                    </a:cubicBezTo>
                    <a:cubicBezTo>
                      <a:pt x="91" y="29"/>
                      <a:pt x="91" y="29"/>
                      <a:pt x="91" y="29"/>
                    </a:cubicBezTo>
                    <a:cubicBezTo>
                      <a:pt x="91" y="29"/>
                      <a:pt x="59" y="136"/>
                      <a:pt x="0" y="186"/>
                    </a:cubicBezTo>
                    <a:cubicBezTo>
                      <a:pt x="0" y="186"/>
                      <a:pt x="57" y="219"/>
                      <a:pt x="56" y="218"/>
                    </a:cubicBezTo>
                    <a:cubicBezTo>
                      <a:pt x="72" y="201"/>
                      <a:pt x="87" y="185"/>
                      <a:pt x="99" y="169"/>
                    </a:cubicBezTo>
                    <a:cubicBezTo>
                      <a:pt x="112" y="163"/>
                      <a:pt x="125" y="158"/>
                      <a:pt x="137" y="153"/>
                    </a:cubicBezTo>
                    <a:cubicBezTo>
                      <a:pt x="122" y="180"/>
                      <a:pt x="98" y="221"/>
                      <a:pt x="74" y="246"/>
                    </a:cubicBezTo>
                    <a:cubicBezTo>
                      <a:pt x="108" y="276"/>
                      <a:pt x="108" y="276"/>
                      <a:pt x="108" y="276"/>
                    </a:cubicBezTo>
                    <a:cubicBezTo>
                      <a:pt x="108" y="276"/>
                      <a:pt x="131" y="254"/>
                      <a:pt x="157" y="227"/>
                    </a:cubicBezTo>
                    <a:cubicBezTo>
                      <a:pt x="186" y="227"/>
                      <a:pt x="186" y="227"/>
                      <a:pt x="186" y="227"/>
                    </a:cubicBezTo>
                    <a:cubicBezTo>
                      <a:pt x="186" y="277"/>
                      <a:pt x="186" y="277"/>
                      <a:pt x="186" y="277"/>
                    </a:cubicBezTo>
                    <a:cubicBezTo>
                      <a:pt x="72" y="277"/>
                      <a:pt x="72" y="277"/>
                      <a:pt x="72" y="277"/>
                    </a:cubicBezTo>
                    <a:cubicBezTo>
                      <a:pt x="72" y="317"/>
                      <a:pt x="72" y="317"/>
                      <a:pt x="72" y="317"/>
                    </a:cubicBezTo>
                    <a:cubicBezTo>
                      <a:pt x="186" y="317"/>
                      <a:pt x="186" y="317"/>
                      <a:pt x="186" y="317"/>
                    </a:cubicBezTo>
                    <a:cubicBezTo>
                      <a:pt x="186" y="412"/>
                      <a:pt x="186" y="412"/>
                      <a:pt x="186" y="412"/>
                    </a:cubicBezTo>
                    <a:cubicBezTo>
                      <a:pt x="184" y="412"/>
                      <a:pt x="183" y="412"/>
                      <a:pt x="181" y="412"/>
                    </a:cubicBezTo>
                    <a:cubicBezTo>
                      <a:pt x="169" y="411"/>
                      <a:pt x="149" y="409"/>
                      <a:pt x="142" y="397"/>
                    </a:cubicBezTo>
                    <a:cubicBezTo>
                      <a:pt x="133" y="383"/>
                      <a:pt x="139" y="356"/>
                      <a:pt x="140" y="339"/>
                    </a:cubicBezTo>
                    <a:cubicBezTo>
                      <a:pt x="62" y="339"/>
                      <a:pt x="62" y="339"/>
                      <a:pt x="62" y="339"/>
                    </a:cubicBezTo>
                    <a:cubicBezTo>
                      <a:pt x="59" y="341"/>
                      <a:pt x="59" y="341"/>
                      <a:pt x="59" y="341"/>
                    </a:cubicBezTo>
                    <a:cubicBezTo>
                      <a:pt x="59" y="341"/>
                      <a:pt x="30" y="469"/>
                      <a:pt x="142" y="466"/>
                    </a:cubicBezTo>
                    <a:cubicBezTo>
                      <a:pt x="246" y="469"/>
                      <a:pt x="305" y="437"/>
                      <a:pt x="334" y="415"/>
                    </a:cubicBezTo>
                    <a:cubicBezTo>
                      <a:pt x="345" y="458"/>
                      <a:pt x="345" y="458"/>
                      <a:pt x="345" y="458"/>
                    </a:cubicBezTo>
                    <a:cubicBezTo>
                      <a:pt x="410" y="431"/>
                      <a:pt x="410" y="431"/>
                      <a:pt x="410" y="431"/>
                    </a:cubicBezTo>
                    <a:cubicBezTo>
                      <a:pt x="366" y="325"/>
                      <a:pt x="366" y="325"/>
                      <a:pt x="366" y="325"/>
                    </a:cubicBezTo>
                    <a:cubicBezTo>
                      <a:pt x="314" y="341"/>
                      <a:pt x="314" y="341"/>
                      <a:pt x="314" y="341"/>
                    </a:cubicBezTo>
                    <a:cubicBezTo>
                      <a:pt x="324" y="377"/>
                      <a:pt x="324" y="377"/>
                      <a:pt x="324" y="377"/>
                    </a:cubicBezTo>
                    <a:cubicBezTo>
                      <a:pt x="310" y="387"/>
                      <a:pt x="295" y="395"/>
                      <a:pt x="278" y="400"/>
                    </a:cubicBezTo>
                    <a:cubicBezTo>
                      <a:pt x="278" y="317"/>
                      <a:pt x="278" y="317"/>
                      <a:pt x="278" y="317"/>
                    </a:cubicBezTo>
                    <a:cubicBezTo>
                      <a:pt x="389" y="317"/>
                      <a:pt x="389" y="317"/>
                      <a:pt x="389" y="317"/>
                    </a:cubicBezTo>
                    <a:cubicBezTo>
                      <a:pt x="389" y="277"/>
                      <a:pt x="389" y="277"/>
                      <a:pt x="389" y="277"/>
                    </a:cubicBezTo>
                    <a:cubicBezTo>
                      <a:pt x="278" y="277"/>
                      <a:pt x="278" y="277"/>
                      <a:pt x="278" y="277"/>
                    </a:cubicBezTo>
                    <a:cubicBezTo>
                      <a:pt x="278" y="227"/>
                      <a:pt x="278" y="227"/>
                      <a:pt x="278" y="227"/>
                    </a:cubicBezTo>
                    <a:cubicBezTo>
                      <a:pt x="389" y="227"/>
                      <a:pt x="389" y="227"/>
                      <a:pt x="389" y="227"/>
                    </a:cubicBezTo>
                    <a:cubicBezTo>
                      <a:pt x="389" y="187"/>
                      <a:pt x="389" y="187"/>
                      <a:pt x="389" y="187"/>
                    </a:cubicBezTo>
                    <a:cubicBezTo>
                      <a:pt x="192" y="187"/>
                      <a:pt x="192" y="187"/>
                      <a:pt x="192" y="187"/>
                    </a:cubicBezTo>
                    <a:cubicBezTo>
                      <a:pt x="206" y="169"/>
                      <a:pt x="217" y="154"/>
                      <a:pt x="220" y="143"/>
                    </a:cubicBezTo>
                    <a:cubicBezTo>
                      <a:pt x="186" y="134"/>
                      <a:pt x="186" y="134"/>
                      <a:pt x="186" y="134"/>
                    </a:cubicBezTo>
                    <a:cubicBezTo>
                      <a:pt x="334" y="81"/>
                      <a:pt x="416" y="90"/>
                      <a:pt x="415" y="177"/>
                    </a:cubicBezTo>
                    <a:cubicBezTo>
                      <a:pt x="415" y="405"/>
                      <a:pt x="415" y="405"/>
                      <a:pt x="415" y="405"/>
                    </a:cubicBezTo>
                    <a:cubicBezTo>
                      <a:pt x="415" y="405"/>
                      <a:pt x="424" y="484"/>
                      <a:pt x="334" y="478"/>
                    </a:cubicBezTo>
                    <a:cubicBezTo>
                      <a:pt x="285" y="467"/>
                      <a:pt x="285" y="467"/>
                      <a:pt x="285" y="467"/>
                    </a:cubicBezTo>
                    <a:cubicBezTo>
                      <a:pt x="274" y="514"/>
                      <a:pt x="274" y="514"/>
                      <a:pt x="274" y="514"/>
                    </a:cubicBezTo>
                    <a:cubicBezTo>
                      <a:pt x="274" y="514"/>
                      <a:pt x="484" y="573"/>
                      <a:pt x="501" y="412"/>
                    </a:cubicBezTo>
                    <a:cubicBezTo>
                      <a:pt x="518" y="251"/>
                      <a:pt x="497" y="148"/>
                      <a:pt x="497" y="14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0" name="Freeform 19">
              <a:extLst>
                <a:ext uri="{FF2B5EF4-FFF2-40B4-BE49-F238E27FC236}">
                  <a16:creationId xmlns:a16="http://schemas.microsoft.com/office/drawing/2014/main" id="{8F2B5213-2BF8-453E-A683-2D8C082BF19B}"/>
                </a:ext>
              </a:extLst>
            </p:cNvPr>
            <p:cNvSpPr>
              <a:spLocks noEditPoints="1"/>
            </p:cNvSpPr>
            <p:nvPr/>
          </p:nvSpPr>
          <p:spPr bwMode="auto">
            <a:xfrm>
              <a:off x="10552962" y="-284435"/>
              <a:ext cx="694878" cy="782636"/>
            </a:xfrm>
            <a:custGeom>
              <a:avLst/>
              <a:gdLst>
                <a:gd name="T0" fmla="*/ 74 w 466"/>
                <a:gd name="T1" fmla="*/ 261 h 522"/>
                <a:gd name="T2" fmla="*/ 119 w 466"/>
                <a:gd name="T3" fmla="*/ 171 h 522"/>
                <a:gd name="T4" fmla="*/ 56 w 466"/>
                <a:gd name="T5" fmla="*/ 115 h 522"/>
                <a:gd name="T6" fmla="*/ 6 w 466"/>
                <a:gd name="T7" fmla="*/ 181 h 522"/>
                <a:gd name="T8" fmla="*/ 74 w 466"/>
                <a:gd name="T9" fmla="*/ 261 h 522"/>
                <a:gd name="T10" fmla="*/ 131 w 466"/>
                <a:gd name="T11" fmla="*/ 373 h 522"/>
                <a:gd name="T12" fmla="*/ 129 w 466"/>
                <a:gd name="T13" fmla="*/ 399 h 522"/>
                <a:gd name="T14" fmla="*/ 155 w 466"/>
                <a:gd name="T15" fmla="*/ 423 h 522"/>
                <a:gd name="T16" fmla="*/ 183 w 466"/>
                <a:gd name="T17" fmla="*/ 423 h 522"/>
                <a:gd name="T18" fmla="*/ 183 w 466"/>
                <a:gd name="T19" fmla="*/ 354 h 522"/>
                <a:gd name="T20" fmla="*/ 153 w 466"/>
                <a:gd name="T21" fmla="*/ 354 h 522"/>
                <a:gd name="T22" fmla="*/ 131 w 466"/>
                <a:gd name="T23" fmla="*/ 373 h 522"/>
                <a:gd name="T24" fmla="*/ 174 w 466"/>
                <a:gd name="T25" fmla="*/ 153 h 522"/>
                <a:gd name="T26" fmla="*/ 228 w 466"/>
                <a:gd name="T27" fmla="*/ 77 h 522"/>
                <a:gd name="T28" fmla="*/ 174 w 466"/>
                <a:gd name="T29" fmla="*/ 0 h 522"/>
                <a:gd name="T30" fmla="*/ 120 w 466"/>
                <a:gd name="T31" fmla="*/ 77 h 522"/>
                <a:gd name="T32" fmla="*/ 174 w 466"/>
                <a:gd name="T33" fmla="*/ 153 h 522"/>
                <a:gd name="T34" fmla="*/ 302 w 466"/>
                <a:gd name="T35" fmla="*/ 158 h 522"/>
                <a:gd name="T36" fmla="*/ 373 w 466"/>
                <a:gd name="T37" fmla="*/ 89 h 522"/>
                <a:gd name="T38" fmla="*/ 324 w 466"/>
                <a:gd name="T39" fmla="*/ 13 h 522"/>
                <a:gd name="T40" fmla="*/ 257 w 466"/>
                <a:gd name="T41" fmla="*/ 81 h 522"/>
                <a:gd name="T42" fmla="*/ 302 w 466"/>
                <a:gd name="T43" fmla="*/ 158 h 522"/>
                <a:gd name="T44" fmla="*/ 400 w 466"/>
                <a:gd name="T45" fmla="*/ 347 h 522"/>
                <a:gd name="T46" fmla="*/ 302 w 466"/>
                <a:gd name="T47" fmla="*/ 248 h 522"/>
                <a:gd name="T48" fmla="*/ 161 w 466"/>
                <a:gd name="T49" fmla="*/ 242 h 522"/>
                <a:gd name="T50" fmla="*/ 97 w 466"/>
                <a:gd name="T51" fmla="*/ 311 h 522"/>
                <a:gd name="T52" fmla="*/ 38 w 466"/>
                <a:gd name="T53" fmla="*/ 423 h 522"/>
                <a:gd name="T54" fmla="*/ 108 w 466"/>
                <a:gd name="T55" fmla="*/ 490 h 522"/>
                <a:gd name="T56" fmla="*/ 193 w 466"/>
                <a:gd name="T57" fmla="*/ 484 h 522"/>
                <a:gd name="T58" fmla="*/ 279 w 466"/>
                <a:gd name="T59" fmla="*/ 486 h 522"/>
                <a:gd name="T60" fmla="*/ 416 w 466"/>
                <a:gd name="T61" fmla="*/ 453 h 522"/>
                <a:gd name="T62" fmla="*/ 400 w 466"/>
                <a:gd name="T63" fmla="*/ 347 h 522"/>
                <a:gd name="T64" fmla="*/ 215 w 466"/>
                <a:gd name="T65" fmla="*/ 451 h 522"/>
                <a:gd name="T66" fmla="*/ 145 w 466"/>
                <a:gd name="T67" fmla="*/ 451 h 522"/>
                <a:gd name="T68" fmla="*/ 102 w 466"/>
                <a:gd name="T69" fmla="*/ 420 h 522"/>
                <a:gd name="T70" fmla="*/ 96 w 466"/>
                <a:gd name="T71" fmla="*/ 372 h 522"/>
                <a:gd name="T72" fmla="*/ 146 w 466"/>
                <a:gd name="T73" fmla="*/ 327 h 522"/>
                <a:gd name="T74" fmla="*/ 184 w 466"/>
                <a:gd name="T75" fmla="*/ 327 h 522"/>
                <a:gd name="T76" fmla="*/ 184 w 466"/>
                <a:gd name="T77" fmla="*/ 281 h 522"/>
                <a:gd name="T78" fmla="*/ 215 w 466"/>
                <a:gd name="T79" fmla="*/ 281 h 522"/>
                <a:gd name="T80" fmla="*/ 215 w 466"/>
                <a:gd name="T81" fmla="*/ 451 h 522"/>
                <a:gd name="T82" fmla="*/ 346 w 466"/>
                <a:gd name="T83" fmla="*/ 450 h 522"/>
                <a:gd name="T84" fmla="*/ 265 w 466"/>
                <a:gd name="T85" fmla="*/ 450 h 522"/>
                <a:gd name="T86" fmla="*/ 233 w 466"/>
                <a:gd name="T87" fmla="*/ 420 h 522"/>
                <a:gd name="T88" fmla="*/ 233 w 466"/>
                <a:gd name="T89" fmla="*/ 331 h 522"/>
                <a:gd name="T90" fmla="*/ 265 w 466"/>
                <a:gd name="T91" fmla="*/ 330 h 522"/>
                <a:gd name="T92" fmla="*/ 265 w 466"/>
                <a:gd name="T93" fmla="*/ 410 h 522"/>
                <a:gd name="T94" fmla="*/ 278 w 466"/>
                <a:gd name="T95" fmla="*/ 420 h 522"/>
                <a:gd name="T96" fmla="*/ 311 w 466"/>
                <a:gd name="T97" fmla="*/ 420 h 522"/>
                <a:gd name="T98" fmla="*/ 311 w 466"/>
                <a:gd name="T99" fmla="*/ 331 h 522"/>
                <a:gd name="T100" fmla="*/ 346 w 466"/>
                <a:gd name="T101" fmla="*/ 331 h 522"/>
                <a:gd name="T102" fmla="*/ 346 w 466"/>
                <a:gd name="T103" fmla="*/ 450 h 522"/>
                <a:gd name="T104" fmla="*/ 460 w 466"/>
                <a:gd name="T105" fmla="*/ 212 h 522"/>
                <a:gd name="T106" fmla="*/ 400 w 466"/>
                <a:gd name="T107" fmla="*/ 151 h 522"/>
                <a:gd name="T108" fmla="*/ 346 w 466"/>
                <a:gd name="T109" fmla="*/ 225 h 522"/>
                <a:gd name="T110" fmla="*/ 407 w 466"/>
                <a:gd name="T111" fmla="*/ 295 h 522"/>
                <a:gd name="T112" fmla="*/ 460 w 466"/>
                <a:gd name="T113" fmla="*/ 212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522">
                  <a:moveTo>
                    <a:pt x="74" y="261"/>
                  </a:moveTo>
                  <a:cubicBezTo>
                    <a:pt x="128" y="250"/>
                    <a:pt x="121" y="185"/>
                    <a:pt x="119" y="171"/>
                  </a:cubicBezTo>
                  <a:cubicBezTo>
                    <a:pt x="116" y="149"/>
                    <a:pt x="91" y="112"/>
                    <a:pt x="56" y="115"/>
                  </a:cubicBezTo>
                  <a:cubicBezTo>
                    <a:pt x="13" y="118"/>
                    <a:pt x="6" y="181"/>
                    <a:pt x="6" y="181"/>
                  </a:cubicBezTo>
                  <a:cubicBezTo>
                    <a:pt x="0" y="211"/>
                    <a:pt x="20" y="273"/>
                    <a:pt x="74" y="261"/>
                  </a:cubicBezTo>
                  <a:close/>
                  <a:moveTo>
                    <a:pt x="131" y="373"/>
                  </a:moveTo>
                  <a:cubicBezTo>
                    <a:pt x="130" y="378"/>
                    <a:pt x="126" y="389"/>
                    <a:pt x="129" y="399"/>
                  </a:cubicBezTo>
                  <a:cubicBezTo>
                    <a:pt x="135" y="422"/>
                    <a:pt x="155" y="423"/>
                    <a:pt x="155" y="423"/>
                  </a:cubicBezTo>
                  <a:cubicBezTo>
                    <a:pt x="183" y="423"/>
                    <a:pt x="183" y="423"/>
                    <a:pt x="183" y="423"/>
                  </a:cubicBezTo>
                  <a:cubicBezTo>
                    <a:pt x="183" y="354"/>
                    <a:pt x="183" y="354"/>
                    <a:pt x="183" y="354"/>
                  </a:cubicBezTo>
                  <a:cubicBezTo>
                    <a:pt x="153" y="354"/>
                    <a:pt x="153" y="354"/>
                    <a:pt x="153" y="354"/>
                  </a:cubicBezTo>
                  <a:cubicBezTo>
                    <a:pt x="139" y="358"/>
                    <a:pt x="133" y="369"/>
                    <a:pt x="131" y="373"/>
                  </a:cubicBezTo>
                  <a:close/>
                  <a:moveTo>
                    <a:pt x="174" y="153"/>
                  </a:moveTo>
                  <a:cubicBezTo>
                    <a:pt x="204" y="153"/>
                    <a:pt x="228" y="119"/>
                    <a:pt x="228" y="77"/>
                  </a:cubicBezTo>
                  <a:cubicBezTo>
                    <a:pt x="228" y="34"/>
                    <a:pt x="204" y="0"/>
                    <a:pt x="174" y="0"/>
                  </a:cubicBezTo>
                  <a:cubicBezTo>
                    <a:pt x="144" y="0"/>
                    <a:pt x="120" y="34"/>
                    <a:pt x="120" y="77"/>
                  </a:cubicBezTo>
                  <a:cubicBezTo>
                    <a:pt x="120" y="119"/>
                    <a:pt x="144" y="153"/>
                    <a:pt x="174" y="153"/>
                  </a:cubicBezTo>
                  <a:close/>
                  <a:moveTo>
                    <a:pt x="302" y="158"/>
                  </a:moveTo>
                  <a:cubicBezTo>
                    <a:pt x="342" y="163"/>
                    <a:pt x="368" y="121"/>
                    <a:pt x="373" y="89"/>
                  </a:cubicBezTo>
                  <a:cubicBezTo>
                    <a:pt x="378" y="57"/>
                    <a:pt x="352" y="19"/>
                    <a:pt x="324" y="13"/>
                  </a:cubicBezTo>
                  <a:cubicBezTo>
                    <a:pt x="296" y="7"/>
                    <a:pt x="261" y="52"/>
                    <a:pt x="257" y="81"/>
                  </a:cubicBezTo>
                  <a:cubicBezTo>
                    <a:pt x="254" y="117"/>
                    <a:pt x="263" y="153"/>
                    <a:pt x="302" y="158"/>
                  </a:cubicBezTo>
                  <a:close/>
                  <a:moveTo>
                    <a:pt x="400" y="347"/>
                  </a:moveTo>
                  <a:cubicBezTo>
                    <a:pt x="400" y="347"/>
                    <a:pt x="338" y="300"/>
                    <a:pt x="302" y="248"/>
                  </a:cubicBezTo>
                  <a:cubicBezTo>
                    <a:pt x="254" y="172"/>
                    <a:pt x="184" y="203"/>
                    <a:pt x="161" y="242"/>
                  </a:cubicBezTo>
                  <a:cubicBezTo>
                    <a:pt x="138" y="280"/>
                    <a:pt x="102" y="305"/>
                    <a:pt x="97" y="311"/>
                  </a:cubicBezTo>
                  <a:cubicBezTo>
                    <a:pt x="92" y="318"/>
                    <a:pt x="23" y="355"/>
                    <a:pt x="38" y="423"/>
                  </a:cubicBezTo>
                  <a:cubicBezTo>
                    <a:pt x="54" y="491"/>
                    <a:pt x="108" y="490"/>
                    <a:pt x="108" y="490"/>
                  </a:cubicBezTo>
                  <a:cubicBezTo>
                    <a:pt x="108" y="490"/>
                    <a:pt x="147" y="494"/>
                    <a:pt x="193" y="484"/>
                  </a:cubicBezTo>
                  <a:cubicBezTo>
                    <a:pt x="239" y="473"/>
                    <a:pt x="279" y="486"/>
                    <a:pt x="279" y="486"/>
                  </a:cubicBezTo>
                  <a:cubicBezTo>
                    <a:pt x="279" y="486"/>
                    <a:pt x="387" y="522"/>
                    <a:pt x="416" y="453"/>
                  </a:cubicBezTo>
                  <a:cubicBezTo>
                    <a:pt x="446" y="383"/>
                    <a:pt x="400" y="347"/>
                    <a:pt x="400" y="347"/>
                  </a:cubicBezTo>
                  <a:close/>
                  <a:moveTo>
                    <a:pt x="215" y="451"/>
                  </a:moveTo>
                  <a:cubicBezTo>
                    <a:pt x="145" y="451"/>
                    <a:pt x="145" y="451"/>
                    <a:pt x="145" y="451"/>
                  </a:cubicBezTo>
                  <a:cubicBezTo>
                    <a:pt x="115" y="445"/>
                    <a:pt x="103" y="424"/>
                    <a:pt x="102" y="420"/>
                  </a:cubicBezTo>
                  <a:cubicBezTo>
                    <a:pt x="100" y="417"/>
                    <a:pt x="91" y="400"/>
                    <a:pt x="96" y="372"/>
                  </a:cubicBezTo>
                  <a:cubicBezTo>
                    <a:pt x="109" y="330"/>
                    <a:pt x="146" y="327"/>
                    <a:pt x="146" y="327"/>
                  </a:cubicBezTo>
                  <a:cubicBezTo>
                    <a:pt x="184" y="327"/>
                    <a:pt x="184" y="327"/>
                    <a:pt x="184" y="327"/>
                  </a:cubicBezTo>
                  <a:cubicBezTo>
                    <a:pt x="184" y="281"/>
                    <a:pt x="184" y="281"/>
                    <a:pt x="184" y="281"/>
                  </a:cubicBezTo>
                  <a:cubicBezTo>
                    <a:pt x="215" y="281"/>
                    <a:pt x="215" y="281"/>
                    <a:pt x="215" y="281"/>
                  </a:cubicBezTo>
                  <a:lnTo>
                    <a:pt x="215" y="451"/>
                  </a:lnTo>
                  <a:close/>
                  <a:moveTo>
                    <a:pt x="346" y="450"/>
                  </a:moveTo>
                  <a:cubicBezTo>
                    <a:pt x="265" y="450"/>
                    <a:pt x="265" y="450"/>
                    <a:pt x="265" y="450"/>
                  </a:cubicBezTo>
                  <a:cubicBezTo>
                    <a:pt x="234" y="442"/>
                    <a:pt x="233" y="420"/>
                    <a:pt x="233" y="420"/>
                  </a:cubicBezTo>
                  <a:cubicBezTo>
                    <a:pt x="233" y="331"/>
                    <a:pt x="233" y="331"/>
                    <a:pt x="233" y="331"/>
                  </a:cubicBezTo>
                  <a:cubicBezTo>
                    <a:pt x="265" y="330"/>
                    <a:pt x="265" y="330"/>
                    <a:pt x="265" y="330"/>
                  </a:cubicBezTo>
                  <a:cubicBezTo>
                    <a:pt x="265" y="410"/>
                    <a:pt x="265" y="410"/>
                    <a:pt x="265" y="410"/>
                  </a:cubicBezTo>
                  <a:cubicBezTo>
                    <a:pt x="267" y="419"/>
                    <a:pt x="278" y="420"/>
                    <a:pt x="278" y="420"/>
                  </a:cubicBezTo>
                  <a:cubicBezTo>
                    <a:pt x="311" y="420"/>
                    <a:pt x="311" y="420"/>
                    <a:pt x="311" y="420"/>
                  </a:cubicBezTo>
                  <a:cubicBezTo>
                    <a:pt x="311" y="331"/>
                    <a:pt x="311" y="331"/>
                    <a:pt x="311" y="331"/>
                  </a:cubicBezTo>
                  <a:cubicBezTo>
                    <a:pt x="346" y="331"/>
                    <a:pt x="346" y="331"/>
                    <a:pt x="346" y="331"/>
                  </a:cubicBezTo>
                  <a:lnTo>
                    <a:pt x="346" y="450"/>
                  </a:lnTo>
                  <a:close/>
                  <a:moveTo>
                    <a:pt x="460" y="212"/>
                  </a:moveTo>
                  <a:cubicBezTo>
                    <a:pt x="460" y="197"/>
                    <a:pt x="447" y="151"/>
                    <a:pt x="400" y="151"/>
                  </a:cubicBezTo>
                  <a:cubicBezTo>
                    <a:pt x="352" y="151"/>
                    <a:pt x="346" y="194"/>
                    <a:pt x="346" y="225"/>
                  </a:cubicBezTo>
                  <a:cubicBezTo>
                    <a:pt x="346" y="255"/>
                    <a:pt x="348" y="296"/>
                    <a:pt x="407" y="295"/>
                  </a:cubicBezTo>
                  <a:cubicBezTo>
                    <a:pt x="466" y="293"/>
                    <a:pt x="460" y="228"/>
                    <a:pt x="460" y="21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1" name="组合 20">
              <a:extLst>
                <a:ext uri="{FF2B5EF4-FFF2-40B4-BE49-F238E27FC236}">
                  <a16:creationId xmlns:a16="http://schemas.microsoft.com/office/drawing/2014/main" id="{DD2868E4-09C4-4381-B13B-89D317FAAEBD}"/>
                </a:ext>
              </a:extLst>
            </p:cNvPr>
            <p:cNvGrpSpPr/>
            <p:nvPr/>
          </p:nvGrpSpPr>
          <p:grpSpPr>
            <a:xfrm>
              <a:off x="2228819" y="-294505"/>
              <a:ext cx="7053798" cy="762495"/>
              <a:chOff x="2623051" y="138333"/>
              <a:chExt cx="7053798" cy="762495"/>
            </a:xfrm>
            <a:grpFill/>
          </p:grpSpPr>
          <p:sp>
            <p:nvSpPr>
              <p:cNvPr id="22" name="Freeform 5">
                <a:extLst>
                  <a:ext uri="{FF2B5EF4-FFF2-40B4-BE49-F238E27FC236}">
                    <a16:creationId xmlns:a16="http://schemas.microsoft.com/office/drawing/2014/main" id="{1B7DD17A-53DB-4E4F-91DE-E2D6CACAB29C}"/>
                  </a:ext>
                </a:extLst>
              </p:cNvPr>
              <p:cNvSpPr>
                <a:spLocks/>
              </p:cNvSpPr>
              <p:nvPr/>
            </p:nvSpPr>
            <p:spPr bwMode="auto">
              <a:xfrm>
                <a:off x="6838354" y="148403"/>
                <a:ext cx="725090" cy="742354"/>
              </a:xfrm>
              <a:custGeom>
                <a:avLst/>
                <a:gdLst>
                  <a:gd name="T0" fmla="*/ 70 w 504"/>
                  <a:gd name="T1" fmla="*/ 215 h 516"/>
                  <a:gd name="T2" fmla="*/ 81 w 504"/>
                  <a:gd name="T3" fmla="*/ 187 h 516"/>
                  <a:gd name="T4" fmla="*/ 87 w 504"/>
                  <a:gd name="T5" fmla="*/ 165 h 516"/>
                  <a:gd name="T6" fmla="*/ 92 w 504"/>
                  <a:gd name="T7" fmla="*/ 131 h 516"/>
                  <a:gd name="T8" fmla="*/ 107 w 504"/>
                  <a:gd name="T9" fmla="*/ 94 h 516"/>
                  <a:gd name="T10" fmla="*/ 129 w 504"/>
                  <a:gd name="T11" fmla="*/ 60 h 516"/>
                  <a:gd name="T12" fmla="*/ 167 w 504"/>
                  <a:gd name="T13" fmla="*/ 26 h 516"/>
                  <a:gd name="T14" fmla="*/ 210 w 504"/>
                  <a:gd name="T15" fmla="*/ 7 h 516"/>
                  <a:gd name="T16" fmla="*/ 262 w 504"/>
                  <a:gd name="T17" fmla="*/ 0 h 516"/>
                  <a:gd name="T18" fmla="*/ 317 w 504"/>
                  <a:gd name="T19" fmla="*/ 6 h 516"/>
                  <a:gd name="T20" fmla="*/ 368 w 504"/>
                  <a:gd name="T21" fmla="*/ 26 h 516"/>
                  <a:gd name="T22" fmla="*/ 399 w 504"/>
                  <a:gd name="T23" fmla="*/ 51 h 516"/>
                  <a:gd name="T24" fmla="*/ 423 w 504"/>
                  <a:gd name="T25" fmla="*/ 87 h 516"/>
                  <a:gd name="T26" fmla="*/ 436 w 504"/>
                  <a:gd name="T27" fmla="*/ 126 h 516"/>
                  <a:gd name="T28" fmla="*/ 444 w 504"/>
                  <a:gd name="T29" fmla="*/ 168 h 516"/>
                  <a:gd name="T30" fmla="*/ 458 w 504"/>
                  <a:gd name="T31" fmla="*/ 197 h 516"/>
                  <a:gd name="T32" fmla="*/ 459 w 504"/>
                  <a:gd name="T33" fmla="*/ 219 h 516"/>
                  <a:gd name="T34" fmla="*/ 463 w 504"/>
                  <a:gd name="T35" fmla="*/ 246 h 516"/>
                  <a:gd name="T36" fmla="*/ 489 w 504"/>
                  <a:gd name="T37" fmla="*/ 293 h 516"/>
                  <a:gd name="T38" fmla="*/ 501 w 504"/>
                  <a:gd name="T39" fmla="*/ 331 h 516"/>
                  <a:gd name="T40" fmla="*/ 501 w 504"/>
                  <a:gd name="T41" fmla="*/ 372 h 516"/>
                  <a:gd name="T42" fmla="*/ 493 w 504"/>
                  <a:gd name="T43" fmla="*/ 396 h 516"/>
                  <a:gd name="T44" fmla="*/ 482 w 504"/>
                  <a:gd name="T45" fmla="*/ 403 h 516"/>
                  <a:gd name="T46" fmla="*/ 471 w 504"/>
                  <a:gd name="T47" fmla="*/ 397 h 516"/>
                  <a:gd name="T48" fmla="*/ 455 w 504"/>
                  <a:gd name="T49" fmla="*/ 368 h 516"/>
                  <a:gd name="T50" fmla="*/ 444 w 504"/>
                  <a:gd name="T51" fmla="*/ 388 h 516"/>
                  <a:gd name="T52" fmla="*/ 421 w 504"/>
                  <a:gd name="T53" fmla="*/ 427 h 516"/>
                  <a:gd name="T54" fmla="*/ 442 w 504"/>
                  <a:gd name="T55" fmla="*/ 448 h 516"/>
                  <a:gd name="T56" fmla="*/ 460 w 504"/>
                  <a:gd name="T57" fmla="*/ 467 h 516"/>
                  <a:gd name="T58" fmla="*/ 460 w 504"/>
                  <a:gd name="T59" fmla="*/ 481 h 516"/>
                  <a:gd name="T60" fmla="*/ 448 w 504"/>
                  <a:gd name="T61" fmla="*/ 496 h 516"/>
                  <a:gd name="T62" fmla="*/ 419 w 504"/>
                  <a:gd name="T63" fmla="*/ 508 h 516"/>
                  <a:gd name="T64" fmla="*/ 372 w 504"/>
                  <a:gd name="T65" fmla="*/ 513 h 516"/>
                  <a:gd name="T66" fmla="*/ 317 w 504"/>
                  <a:gd name="T67" fmla="*/ 506 h 516"/>
                  <a:gd name="T68" fmla="*/ 276 w 504"/>
                  <a:gd name="T69" fmla="*/ 494 h 516"/>
                  <a:gd name="T70" fmla="*/ 248 w 504"/>
                  <a:gd name="T71" fmla="*/ 495 h 516"/>
                  <a:gd name="T72" fmla="*/ 209 w 504"/>
                  <a:gd name="T73" fmla="*/ 512 h 516"/>
                  <a:gd name="T74" fmla="*/ 172 w 504"/>
                  <a:gd name="T75" fmla="*/ 516 h 516"/>
                  <a:gd name="T76" fmla="*/ 110 w 504"/>
                  <a:gd name="T77" fmla="*/ 512 h 516"/>
                  <a:gd name="T78" fmla="*/ 74 w 504"/>
                  <a:gd name="T79" fmla="*/ 499 h 516"/>
                  <a:gd name="T80" fmla="*/ 63 w 504"/>
                  <a:gd name="T81" fmla="*/ 487 h 516"/>
                  <a:gd name="T82" fmla="*/ 61 w 504"/>
                  <a:gd name="T83" fmla="*/ 471 h 516"/>
                  <a:gd name="T84" fmla="*/ 66 w 504"/>
                  <a:gd name="T85" fmla="*/ 454 h 516"/>
                  <a:gd name="T86" fmla="*/ 80 w 504"/>
                  <a:gd name="T87" fmla="*/ 444 h 516"/>
                  <a:gd name="T88" fmla="*/ 103 w 504"/>
                  <a:gd name="T89" fmla="*/ 439 h 516"/>
                  <a:gd name="T90" fmla="*/ 96 w 504"/>
                  <a:gd name="T91" fmla="*/ 430 h 516"/>
                  <a:gd name="T92" fmla="*/ 69 w 504"/>
                  <a:gd name="T93" fmla="*/ 400 h 516"/>
                  <a:gd name="T94" fmla="*/ 55 w 504"/>
                  <a:gd name="T95" fmla="*/ 368 h 516"/>
                  <a:gd name="T96" fmla="*/ 50 w 504"/>
                  <a:gd name="T97" fmla="*/ 361 h 516"/>
                  <a:gd name="T98" fmla="*/ 42 w 504"/>
                  <a:gd name="T99" fmla="*/ 376 h 516"/>
                  <a:gd name="T100" fmla="*/ 22 w 504"/>
                  <a:gd name="T101" fmla="*/ 395 h 516"/>
                  <a:gd name="T102" fmla="*/ 8 w 504"/>
                  <a:gd name="T103" fmla="*/ 396 h 516"/>
                  <a:gd name="T104" fmla="*/ 1 w 504"/>
                  <a:gd name="T105" fmla="*/ 374 h 516"/>
                  <a:gd name="T106" fmla="*/ 3 w 504"/>
                  <a:gd name="T107" fmla="*/ 332 h 516"/>
                  <a:gd name="T108" fmla="*/ 18 w 504"/>
                  <a:gd name="T109" fmla="*/ 293 h 516"/>
                  <a:gd name="T110" fmla="*/ 46 w 504"/>
                  <a:gd name="T111" fmla="*/ 254 h 516"/>
                  <a:gd name="T112" fmla="*/ 72 w 504"/>
                  <a:gd name="T113" fmla="*/ 23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04" h="516">
                    <a:moveTo>
                      <a:pt x="72" y="232"/>
                    </a:moveTo>
                    <a:lnTo>
                      <a:pt x="71" y="229"/>
                    </a:lnTo>
                    <a:lnTo>
                      <a:pt x="70" y="225"/>
                    </a:lnTo>
                    <a:lnTo>
                      <a:pt x="70" y="223"/>
                    </a:lnTo>
                    <a:lnTo>
                      <a:pt x="70" y="221"/>
                    </a:lnTo>
                    <a:lnTo>
                      <a:pt x="70" y="217"/>
                    </a:lnTo>
                    <a:lnTo>
                      <a:pt x="70" y="215"/>
                    </a:lnTo>
                    <a:lnTo>
                      <a:pt x="71" y="211"/>
                    </a:lnTo>
                    <a:lnTo>
                      <a:pt x="72" y="207"/>
                    </a:lnTo>
                    <a:lnTo>
                      <a:pt x="73" y="203"/>
                    </a:lnTo>
                    <a:lnTo>
                      <a:pt x="74" y="199"/>
                    </a:lnTo>
                    <a:lnTo>
                      <a:pt x="78" y="195"/>
                    </a:lnTo>
                    <a:lnTo>
                      <a:pt x="81" y="190"/>
                    </a:lnTo>
                    <a:lnTo>
                      <a:pt x="81" y="187"/>
                    </a:lnTo>
                    <a:lnTo>
                      <a:pt x="81" y="184"/>
                    </a:lnTo>
                    <a:lnTo>
                      <a:pt x="81" y="180"/>
                    </a:lnTo>
                    <a:lnTo>
                      <a:pt x="83" y="176"/>
                    </a:lnTo>
                    <a:lnTo>
                      <a:pt x="84" y="171"/>
                    </a:lnTo>
                    <a:lnTo>
                      <a:pt x="85" y="169"/>
                    </a:lnTo>
                    <a:lnTo>
                      <a:pt x="86" y="167"/>
                    </a:lnTo>
                    <a:lnTo>
                      <a:pt x="87" y="165"/>
                    </a:lnTo>
                    <a:lnTo>
                      <a:pt x="89" y="163"/>
                    </a:lnTo>
                    <a:lnTo>
                      <a:pt x="89" y="159"/>
                    </a:lnTo>
                    <a:lnTo>
                      <a:pt x="89" y="156"/>
                    </a:lnTo>
                    <a:lnTo>
                      <a:pt x="89" y="151"/>
                    </a:lnTo>
                    <a:lnTo>
                      <a:pt x="90" y="146"/>
                    </a:lnTo>
                    <a:lnTo>
                      <a:pt x="91" y="140"/>
                    </a:lnTo>
                    <a:lnTo>
                      <a:pt x="92" y="131"/>
                    </a:lnTo>
                    <a:lnTo>
                      <a:pt x="94" y="123"/>
                    </a:lnTo>
                    <a:lnTo>
                      <a:pt x="96" y="119"/>
                    </a:lnTo>
                    <a:lnTo>
                      <a:pt x="98" y="114"/>
                    </a:lnTo>
                    <a:lnTo>
                      <a:pt x="99" y="109"/>
                    </a:lnTo>
                    <a:lnTo>
                      <a:pt x="102" y="104"/>
                    </a:lnTo>
                    <a:lnTo>
                      <a:pt x="105" y="99"/>
                    </a:lnTo>
                    <a:lnTo>
                      <a:pt x="107" y="94"/>
                    </a:lnTo>
                    <a:lnTo>
                      <a:pt x="110" y="89"/>
                    </a:lnTo>
                    <a:lnTo>
                      <a:pt x="114" y="83"/>
                    </a:lnTo>
                    <a:lnTo>
                      <a:pt x="115" y="80"/>
                    </a:lnTo>
                    <a:lnTo>
                      <a:pt x="117" y="77"/>
                    </a:lnTo>
                    <a:lnTo>
                      <a:pt x="121" y="72"/>
                    </a:lnTo>
                    <a:lnTo>
                      <a:pt x="125" y="66"/>
                    </a:lnTo>
                    <a:lnTo>
                      <a:pt x="129" y="60"/>
                    </a:lnTo>
                    <a:lnTo>
                      <a:pt x="135" y="54"/>
                    </a:lnTo>
                    <a:lnTo>
                      <a:pt x="140" y="49"/>
                    </a:lnTo>
                    <a:lnTo>
                      <a:pt x="145" y="44"/>
                    </a:lnTo>
                    <a:lnTo>
                      <a:pt x="152" y="38"/>
                    </a:lnTo>
                    <a:lnTo>
                      <a:pt x="156" y="33"/>
                    </a:lnTo>
                    <a:lnTo>
                      <a:pt x="162" y="29"/>
                    </a:lnTo>
                    <a:lnTo>
                      <a:pt x="167" y="26"/>
                    </a:lnTo>
                    <a:lnTo>
                      <a:pt x="172" y="22"/>
                    </a:lnTo>
                    <a:lnTo>
                      <a:pt x="178" y="19"/>
                    </a:lnTo>
                    <a:lnTo>
                      <a:pt x="184" y="17"/>
                    </a:lnTo>
                    <a:lnTo>
                      <a:pt x="191" y="14"/>
                    </a:lnTo>
                    <a:lnTo>
                      <a:pt x="197" y="12"/>
                    </a:lnTo>
                    <a:lnTo>
                      <a:pt x="204" y="9"/>
                    </a:lnTo>
                    <a:lnTo>
                      <a:pt x="210" y="7"/>
                    </a:lnTo>
                    <a:lnTo>
                      <a:pt x="217" y="5"/>
                    </a:lnTo>
                    <a:lnTo>
                      <a:pt x="225" y="4"/>
                    </a:lnTo>
                    <a:lnTo>
                      <a:pt x="232" y="2"/>
                    </a:lnTo>
                    <a:lnTo>
                      <a:pt x="240" y="2"/>
                    </a:lnTo>
                    <a:lnTo>
                      <a:pt x="248" y="1"/>
                    </a:lnTo>
                    <a:lnTo>
                      <a:pt x="255" y="0"/>
                    </a:lnTo>
                    <a:lnTo>
                      <a:pt x="262" y="0"/>
                    </a:lnTo>
                    <a:lnTo>
                      <a:pt x="270" y="0"/>
                    </a:lnTo>
                    <a:lnTo>
                      <a:pt x="279" y="0"/>
                    </a:lnTo>
                    <a:lnTo>
                      <a:pt x="286" y="1"/>
                    </a:lnTo>
                    <a:lnTo>
                      <a:pt x="294" y="2"/>
                    </a:lnTo>
                    <a:lnTo>
                      <a:pt x="301" y="3"/>
                    </a:lnTo>
                    <a:lnTo>
                      <a:pt x="309" y="4"/>
                    </a:lnTo>
                    <a:lnTo>
                      <a:pt x="317" y="6"/>
                    </a:lnTo>
                    <a:lnTo>
                      <a:pt x="324" y="8"/>
                    </a:lnTo>
                    <a:lnTo>
                      <a:pt x="333" y="10"/>
                    </a:lnTo>
                    <a:lnTo>
                      <a:pt x="340" y="13"/>
                    </a:lnTo>
                    <a:lnTo>
                      <a:pt x="347" y="16"/>
                    </a:lnTo>
                    <a:lnTo>
                      <a:pt x="354" y="19"/>
                    </a:lnTo>
                    <a:lnTo>
                      <a:pt x="361" y="23"/>
                    </a:lnTo>
                    <a:lnTo>
                      <a:pt x="368" y="26"/>
                    </a:lnTo>
                    <a:lnTo>
                      <a:pt x="374" y="30"/>
                    </a:lnTo>
                    <a:lnTo>
                      <a:pt x="380" y="34"/>
                    </a:lnTo>
                    <a:lnTo>
                      <a:pt x="382" y="37"/>
                    </a:lnTo>
                    <a:lnTo>
                      <a:pt x="385" y="39"/>
                    </a:lnTo>
                    <a:lnTo>
                      <a:pt x="391" y="43"/>
                    </a:lnTo>
                    <a:lnTo>
                      <a:pt x="395" y="47"/>
                    </a:lnTo>
                    <a:lnTo>
                      <a:pt x="399" y="51"/>
                    </a:lnTo>
                    <a:lnTo>
                      <a:pt x="403" y="56"/>
                    </a:lnTo>
                    <a:lnTo>
                      <a:pt x="407" y="62"/>
                    </a:lnTo>
                    <a:lnTo>
                      <a:pt x="411" y="66"/>
                    </a:lnTo>
                    <a:lnTo>
                      <a:pt x="414" y="72"/>
                    </a:lnTo>
                    <a:lnTo>
                      <a:pt x="416" y="76"/>
                    </a:lnTo>
                    <a:lnTo>
                      <a:pt x="420" y="81"/>
                    </a:lnTo>
                    <a:lnTo>
                      <a:pt x="423" y="87"/>
                    </a:lnTo>
                    <a:lnTo>
                      <a:pt x="427" y="96"/>
                    </a:lnTo>
                    <a:lnTo>
                      <a:pt x="429" y="101"/>
                    </a:lnTo>
                    <a:lnTo>
                      <a:pt x="431" y="106"/>
                    </a:lnTo>
                    <a:lnTo>
                      <a:pt x="432" y="112"/>
                    </a:lnTo>
                    <a:lnTo>
                      <a:pt x="434" y="117"/>
                    </a:lnTo>
                    <a:lnTo>
                      <a:pt x="435" y="121"/>
                    </a:lnTo>
                    <a:lnTo>
                      <a:pt x="436" y="126"/>
                    </a:lnTo>
                    <a:lnTo>
                      <a:pt x="439" y="134"/>
                    </a:lnTo>
                    <a:lnTo>
                      <a:pt x="440" y="143"/>
                    </a:lnTo>
                    <a:lnTo>
                      <a:pt x="441" y="150"/>
                    </a:lnTo>
                    <a:lnTo>
                      <a:pt x="442" y="156"/>
                    </a:lnTo>
                    <a:lnTo>
                      <a:pt x="443" y="165"/>
                    </a:lnTo>
                    <a:lnTo>
                      <a:pt x="443" y="167"/>
                    </a:lnTo>
                    <a:lnTo>
                      <a:pt x="444" y="168"/>
                    </a:lnTo>
                    <a:lnTo>
                      <a:pt x="448" y="173"/>
                    </a:lnTo>
                    <a:lnTo>
                      <a:pt x="450" y="176"/>
                    </a:lnTo>
                    <a:lnTo>
                      <a:pt x="452" y="179"/>
                    </a:lnTo>
                    <a:lnTo>
                      <a:pt x="454" y="183"/>
                    </a:lnTo>
                    <a:lnTo>
                      <a:pt x="455" y="188"/>
                    </a:lnTo>
                    <a:lnTo>
                      <a:pt x="457" y="192"/>
                    </a:lnTo>
                    <a:lnTo>
                      <a:pt x="458" y="197"/>
                    </a:lnTo>
                    <a:lnTo>
                      <a:pt x="459" y="202"/>
                    </a:lnTo>
                    <a:lnTo>
                      <a:pt x="459" y="204"/>
                    </a:lnTo>
                    <a:lnTo>
                      <a:pt x="460" y="207"/>
                    </a:lnTo>
                    <a:lnTo>
                      <a:pt x="460" y="210"/>
                    </a:lnTo>
                    <a:lnTo>
                      <a:pt x="459" y="213"/>
                    </a:lnTo>
                    <a:lnTo>
                      <a:pt x="459" y="216"/>
                    </a:lnTo>
                    <a:lnTo>
                      <a:pt x="459" y="219"/>
                    </a:lnTo>
                    <a:lnTo>
                      <a:pt x="457" y="225"/>
                    </a:lnTo>
                    <a:lnTo>
                      <a:pt x="456" y="228"/>
                    </a:lnTo>
                    <a:lnTo>
                      <a:pt x="455" y="231"/>
                    </a:lnTo>
                    <a:lnTo>
                      <a:pt x="455" y="232"/>
                    </a:lnTo>
                    <a:lnTo>
                      <a:pt x="455" y="233"/>
                    </a:lnTo>
                    <a:lnTo>
                      <a:pt x="457" y="236"/>
                    </a:lnTo>
                    <a:lnTo>
                      <a:pt x="463" y="246"/>
                    </a:lnTo>
                    <a:lnTo>
                      <a:pt x="468" y="253"/>
                    </a:lnTo>
                    <a:lnTo>
                      <a:pt x="471" y="258"/>
                    </a:lnTo>
                    <a:lnTo>
                      <a:pt x="475" y="265"/>
                    </a:lnTo>
                    <a:lnTo>
                      <a:pt x="478" y="271"/>
                    </a:lnTo>
                    <a:lnTo>
                      <a:pt x="482" y="277"/>
                    </a:lnTo>
                    <a:lnTo>
                      <a:pt x="485" y="285"/>
                    </a:lnTo>
                    <a:lnTo>
                      <a:pt x="489" y="293"/>
                    </a:lnTo>
                    <a:lnTo>
                      <a:pt x="491" y="298"/>
                    </a:lnTo>
                    <a:lnTo>
                      <a:pt x="493" y="303"/>
                    </a:lnTo>
                    <a:lnTo>
                      <a:pt x="495" y="309"/>
                    </a:lnTo>
                    <a:lnTo>
                      <a:pt x="496" y="313"/>
                    </a:lnTo>
                    <a:lnTo>
                      <a:pt x="498" y="318"/>
                    </a:lnTo>
                    <a:lnTo>
                      <a:pt x="499" y="323"/>
                    </a:lnTo>
                    <a:lnTo>
                      <a:pt x="501" y="331"/>
                    </a:lnTo>
                    <a:lnTo>
                      <a:pt x="503" y="341"/>
                    </a:lnTo>
                    <a:lnTo>
                      <a:pt x="504" y="349"/>
                    </a:lnTo>
                    <a:lnTo>
                      <a:pt x="504" y="354"/>
                    </a:lnTo>
                    <a:lnTo>
                      <a:pt x="504" y="357"/>
                    </a:lnTo>
                    <a:lnTo>
                      <a:pt x="504" y="361"/>
                    </a:lnTo>
                    <a:lnTo>
                      <a:pt x="503" y="365"/>
                    </a:lnTo>
                    <a:lnTo>
                      <a:pt x="501" y="372"/>
                    </a:lnTo>
                    <a:lnTo>
                      <a:pt x="500" y="378"/>
                    </a:lnTo>
                    <a:lnTo>
                      <a:pt x="498" y="385"/>
                    </a:lnTo>
                    <a:lnTo>
                      <a:pt x="498" y="387"/>
                    </a:lnTo>
                    <a:lnTo>
                      <a:pt x="496" y="390"/>
                    </a:lnTo>
                    <a:lnTo>
                      <a:pt x="495" y="392"/>
                    </a:lnTo>
                    <a:lnTo>
                      <a:pt x="494" y="394"/>
                    </a:lnTo>
                    <a:lnTo>
                      <a:pt x="493" y="396"/>
                    </a:lnTo>
                    <a:lnTo>
                      <a:pt x="491" y="398"/>
                    </a:lnTo>
                    <a:lnTo>
                      <a:pt x="490" y="399"/>
                    </a:lnTo>
                    <a:lnTo>
                      <a:pt x="488" y="401"/>
                    </a:lnTo>
                    <a:lnTo>
                      <a:pt x="486" y="401"/>
                    </a:lnTo>
                    <a:lnTo>
                      <a:pt x="485" y="402"/>
                    </a:lnTo>
                    <a:lnTo>
                      <a:pt x="483" y="403"/>
                    </a:lnTo>
                    <a:lnTo>
                      <a:pt x="482" y="403"/>
                    </a:lnTo>
                    <a:lnTo>
                      <a:pt x="481" y="403"/>
                    </a:lnTo>
                    <a:lnTo>
                      <a:pt x="480" y="402"/>
                    </a:lnTo>
                    <a:lnTo>
                      <a:pt x="477" y="401"/>
                    </a:lnTo>
                    <a:lnTo>
                      <a:pt x="476" y="400"/>
                    </a:lnTo>
                    <a:lnTo>
                      <a:pt x="475" y="399"/>
                    </a:lnTo>
                    <a:lnTo>
                      <a:pt x="473" y="398"/>
                    </a:lnTo>
                    <a:lnTo>
                      <a:pt x="471" y="397"/>
                    </a:lnTo>
                    <a:lnTo>
                      <a:pt x="469" y="394"/>
                    </a:lnTo>
                    <a:lnTo>
                      <a:pt x="467" y="391"/>
                    </a:lnTo>
                    <a:lnTo>
                      <a:pt x="465" y="387"/>
                    </a:lnTo>
                    <a:lnTo>
                      <a:pt x="462" y="384"/>
                    </a:lnTo>
                    <a:lnTo>
                      <a:pt x="461" y="380"/>
                    </a:lnTo>
                    <a:lnTo>
                      <a:pt x="458" y="374"/>
                    </a:lnTo>
                    <a:lnTo>
                      <a:pt x="455" y="368"/>
                    </a:lnTo>
                    <a:lnTo>
                      <a:pt x="454" y="368"/>
                    </a:lnTo>
                    <a:lnTo>
                      <a:pt x="454" y="368"/>
                    </a:lnTo>
                    <a:lnTo>
                      <a:pt x="452" y="369"/>
                    </a:lnTo>
                    <a:lnTo>
                      <a:pt x="452" y="370"/>
                    </a:lnTo>
                    <a:lnTo>
                      <a:pt x="450" y="372"/>
                    </a:lnTo>
                    <a:lnTo>
                      <a:pt x="448" y="378"/>
                    </a:lnTo>
                    <a:lnTo>
                      <a:pt x="444" y="388"/>
                    </a:lnTo>
                    <a:lnTo>
                      <a:pt x="440" y="398"/>
                    </a:lnTo>
                    <a:lnTo>
                      <a:pt x="437" y="403"/>
                    </a:lnTo>
                    <a:lnTo>
                      <a:pt x="433" y="409"/>
                    </a:lnTo>
                    <a:lnTo>
                      <a:pt x="429" y="415"/>
                    </a:lnTo>
                    <a:lnTo>
                      <a:pt x="425" y="421"/>
                    </a:lnTo>
                    <a:lnTo>
                      <a:pt x="423" y="424"/>
                    </a:lnTo>
                    <a:lnTo>
                      <a:pt x="421" y="427"/>
                    </a:lnTo>
                    <a:lnTo>
                      <a:pt x="414" y="434"/>
                    </a:lnTo>
                    <a:lnTo>
                      <a:pt x="414" y="434"/>
                    </a:lnTo>
                    <a:lnTo>
                      <a:pt x="415" y="435"/>
                    </a:lnTo>
                    <a:lnTo>
                      <a:pt x="419" y="437"/>
                    </a:lnTo>
                    <a:lnTo>
                      <a:pt x="431" y="442"/>
                    </a:lnTo>
                    <a:lnTo>
                      <a:pt x="437" y="446"/>
                    </a:lnTo>
                    <a:lnTo>
                      <a:pt x="442" y="448"/>
                    </a:lnTo>
                    <a:lnTo>
                      <a:pt x="448" y="452"/>
                    </a:lnTo>
                    <a:lnTo>
                      <a:pt x="452" y="456"/>
                    </a:lnTo>
                    <a:lnTo>
                      <a:pt x="455" y="459"/>
                    </a:lnTo>
                    <a:lnTo>
                      <a:pt x="456" y="461"/>
                    </a:lnTo>
                    <a:lnTo>
                      <a:pt x="458" y="463"/>
                    </a:lnTo>
                    <a:lnTo>
                      <a:pt x="459" y="465"/>
                    </a:lnTo>
                    <a:lnTo>
                      <a:pt x="460" y="467"/>
                    </a:lnTo>
                    <a:lnTo>
                      <a:pt x="461" y="470"/>
                    </a:lnTo>
                    <a:lnTo>
                      <a:pt x="461" y="472"/>
                    </a:lnTo>
                    <a:lnTo>
                      <a:pt x="462" y="475"/>
                    </a:lnTo>
                    <a:lnTo>
                      <a:pt x="461" y="476"/>
                    </a:lnTo>
                    <a:lnTo>
                      <a:pt x="461" y="478"/>
                    </a:lnTo>
                    <a:lnTo>
                      <a:pt x="461" y="480"/>
                    </a:lnTo>
                    <a:lnTo>
                      <a:pt x="460" y="481"/>
                    </a:lnTo>
                    <a:lnTo>
                      <a:pt x="460" y="484"/>
                    </a:lnTo>
                    <a:lnTo>
                      <a:pt x="459" y="485"/>
                    </a:lnTo>
                    <a:lnTo>
                      <a:pt x="457" y="488"/>
                    </a:lnTo>
                    <a:lnTo>
                      <a:pt x="455" y="491"/>
                    </a:lnTo>
                    <a:lnTo>
                      <a:pt x="453" y="492"/>
                    </a:lnTo>
                    <a:lnTo>
                      <a:pt x="452" y="494"/>
                    </a:lnTo>
                    <a:lnTo>
                      <a:pt x="448" y="496"/>
                    </a:lnTo>
                    <a:lnTo>
                      <a:pt x="443" y="498"/>
                    </a:lnTo>
                    <a:lnTo>
                      <a:pt x="439" y="500"/>
                    </a:lnTo>
                    <a:lnTo>
                      <a:pt x="435" y="502"/>
                    </a:lnTo>
                    <a:lnTo>
                      <a:pt x="430" y="504"/>
                    </a:lnTo>
                    <a:lnTo>
                      <a:pt x="427" y="505"/>
                    </a:lnTo>
                    <a:lnTo>
                      <a:pt x="425" y="506"/>
                    </a:lnTo>
                    <a:lnTo>
                      <a:pt x="419" y="508"/>
                    </a:lnTo>
                    <a:lnTo>
                      <a:pt x="413" y="509"/>
                    </a:lnTo>
                    <a:lnTo>
                      <a:pt x="407" y="511"/>
                    </a:lnTo>
                    <a:lnTo>
                      <a:pt x="400" y="512"/>
                    </a:lnTo>
                    <a:lnTo>
                      <a:pt x="394" y="512"/>
                    </a:lnTo>
                    <a:lnTo>
                      <a:pt x="386" y="513"/>
                    </a:lnTo>
                    <a:lnTo>
                      <a:pt x="379" y="513"/>
                    </a:lnTo>
                    <a:lnTo>
                      <a:pt x="372" y="513"/>
                    </a:lnTo>
                    <a:lnTo>
                      <a:pt x="365" y="513"/>
                    </a:lnTo>
                    <a:lnTo>
                      <a:pt x="356" y="512"/>
                    </a:lnTo>
                    <a:lnTo>
                      <a:pt x="349" y="512"/>
                    </a:lnTo>
                    <a:lnTo>
                      <a:pt x="342" y="511"/>
                    </a:lnTo>
                    <a:lnTo>
                      <a:pt x="334" y="510"/>
                    </a:lnTo>
                    <a:lnTo>
                      <a:pt x="325" y="509"/>
                    </a:lnTo>
                    <a:lnTo>
                      <a:pt x="317" y="506"/>
                    </a:lnTo>
                    <a:lnTo>
                      <a:pt x="310" y="504"/>
                    </a:lnTo>
                    <a:lnTo>
                      <a:pt x="301" y="502"/>
                    </a:lnTo>
                    <a:lnTo>
                      <a:pt x="294" y="500"/>
                    </a:lnTo>
                    <a:lnTo>
                      <a:pt x="286" y="497"/>
                    </a:lnTo>
                    <a:lnTo>
                      <a:pt x="282" y="496"/>
                    </a:lnTo>
                    <a:lnTo>
                      <a:pt x="279" y="495"/>
                    </a:lnTo>
                    <a:lnTo>
                      <a:pt x="276" y="494"/>
                    </a:lnTo>
                    <a:lnTo>
                      <a:pt x="273" y="493"/>
                    </a:lnTo>
                    <a:lnTo>
                      <a:pt x="270" y="493"/>
                    </a:lnTo>
                    <a:lnTo>
                      <a:pt x="267" y="493"/>
                    </a:lnTo>
                    <a:lnTo>
                      <a:pt x="260" y="493"/>
                    </a:lnTo>
                    <a:lnTo>
                      <a:pt x="256" y="492"/>
                    </a:lnTo>
                    <a:lnTo>
                      <a:pt x="251" y="492"/>
                    </a:lnTo>
                    <a:lnTo>
                      <a:pt x="248" y="495"/>
                    </a:lnTo>
                    <a:lnTo>
                      <a:pt x="243" y="497"/>
                    </a:lnTo>
                    <a:lnTo>
                      <a:pt x="238" y="500"/>
                    </a:lnTo>
                    <a:lnTo>
                      <a:pt x="232" y="503"/>
                    </a:lnTo>
                    <a:lnTo>
                      <a:pt x="228" y="505"/>
                    </a:lnTo>
                    <a:lnTo>
                      <a:pt x="224" y="508"/>
                    </a:lnTo>
                    <a:lnTo>
                      <a:pt x="214" y="511"/>
                    </a:lnTo>
                    <a:lnTo>
                      <a:pt x="209" y="512"/>
                    </a:lnTo>
                    <a:lnTo>
                      <a:pt x="205" y="514"/>
                    </a:lnTo>
                    <a:lnTo>
                      <a:pt x="198" y="515"/>
                    </a:lnTo>
                    <a:lnTo>
                      <a:pt x="193" y="515"/>
                    </a:lnTo>
                    <a:lnTo>
                      <a:pt x="188" y="516"/>
                    </a:lnTo>
                    <a:lnTo>
                      <a:pt x="183" y="516"/>
                    </a:lnTo>
                    <a:lnTo>
                      <a:pt x="178" y="516"/>
                    </a:lnTo>
                    <a:lnTo>
                      <a:pt x="172" y="516"/>
                    </a:lnTo>
                    <a:lnTo>
                      <a:pt x="167" y="516"/>
                    </a:lnTo>
                    <a:lnTo>
                      <a:pt x="154" y="516"/>
                    </a:lnTo>
                    <a:lnTo>
                      <a:pt x="141" y="516"/>
                    </a:lnTo>
                    <a:lnTo>
                      <a:pt x="128" y="515"/>
                    </a:lnTo>
                    <a:lnTo>
                      <a:pt x="122" y="514"/>
                    </a:lnTo>
                    <a:lnTo>
                      <a:pt x="116" y="513"/>
                    </a:lnTo>
                    <a:lnTo>
                      <a:pt x="110" y="512"/>
                    </a:lnTo>
                    <a:lnTo>
                      <a:pt x="103" y="511"/>
                    </a:lnTo>
                    <a:lnTo>
                      <a:pt x="98" y="509"/>
                    </a:lnTo>
                    <a:lnTo>
                      <a:pt x="92" y="508"/>
                    </a:lnTo>
                    <a:lnTo>
                      <a:pt x="87" y="505"/>
                    </a:lnTo>
                    <a:lnTo>
                      <a:pt x="83" y="503"/>
                    </a:lnTo>
                    <a:lnTo>
                      <a:pt x="78" y="501"/>
                    </a:lnTo>
                    <a:lnTo>
                      <a:pt x="74" y="499"/>
                    </a:lnTo>
                    <a:lnTo>
                      <a:pt x="70" y="496"/>
                    </a:lnTo>
                    <a:lnTo>
                      <a:pt x="69" y="495"/>
                    </a:lnTo>
                    <a:lnTo>
                      <a:pt x="67" y="493"/>
                    </a:lnTo>
                    <a:lnTo>
                      <a:pt x="66" y="492"/>
                    </a:lnTo>
                    <a:lnTo>
                      <a:pt x="64" y="490"/>
                    </a:lnTo>
                    <a:lnTo>
                      <a:pt x="63" y="489"/>
                    </a:lnTo>
                    <a:lnTo>
                      <a:pt x="63" y="487"/>
                    </a:lnTo>
                    <a:lnTo>
                      <a:pt x="61" y="484"/>
                    </a:lnTo>
                    <a:lnTo>
                      <a:pt x="61" y="481"/>
                    </a:lnTo>
                    <a:lnTo>
                      <a:pt x="60" y="479"/>
                    </a:lnTo>
                    <a:lnTo>
                      <a:pt x="60" y="477"/>
                    </a:lnTo>
                    <a:lnTo>
                      <a:pt x="61" y="475"/>
                    </a:lnTo>
                    <a:lnTo>
                      <a:pt x="61" y="473"/>
                    </a:lnTo>
                    <a:lnTo>
                      <a:pt x="61" y="471"/>
                    </a:lnTo>
                    <a:lnTo>
                      <a:pt x="61" y="470"/>
                    </a:lnTo>
                    <a:lnTo>
                      <a:pt x="61" y="467"/>
                    </a:lnTo>
                    <a:lnTo>
                      <a:pt x="62" y="465"/>
                    </a:lnTo>
                    <a:lnTo>
                      <a:pt x="63" y="462"/>
                    </a:lnTo>
                    <a:lnTo>
                      <a:pt x="63" y="460"/>
                    </a:lnTo>
                    <a:lnTo>
                      <a:pt x="65" y="456"/>
                    </a:lnTo>
                    <a:lnTo>
                      <a:pt x="66" y="454"/>
                    </a:lnTo>
                    <a:lnTo>
                      <a:pt x="67" y="453"/>
                    </a:lnTo>
                    <a:lnTo>
                      <a:pt x="69" y="450"/>
                    </a:lnTo>
                    <a:lnTo>
                      <a:pt x="71" y="449"/>
                    </a:lnTo>
                    <a:lnTo>
                      <a:pt x="73" y="448"/>
                    </a:lnTo>
                    <a:lnTo>
                      <a:pt x="74" y="446"/>
                    </a:lnTo>
                    <a:lnTo>
                      <a:pt x="78" y="446"/>
                    </a:lnTo>
                    <a:lnTo>
                      <a:pt x="80" y="444"/>
                    </a:lnTo>
                    <a:lnTo>
                      <a:pt x="83" y="443"/>
                    </a:lnTo>
                    <a:lnTo>
                      <a:pt x="86" y="442"/>
                    </a:lnTo>
                    <a:lnTo>
                      <a:pt x="89" y="441"/>
                    </a:lnTo>
                    <a:lnTo>
                      <a:pt x="92" y="440"/>
                    </a:lnTo>
                    <a:lnTo>
                      <a:pt x="95" y="440"/>
                    </a:lnTo>
                    <a:lnTo>
                      <a:pt x="99" y="439"/>
                    </a:lnTo>
                    <a:lnTo>
                      <a:pt x="103" y="439"/>
                    </a:lnTo>
                    <a:lnTo>
                      <a:pt x="105" y="439"/>
                    </a:lnTo>
                    <a:lnTo>
                      <a:pt x="105" y="439"/>
                    </a:lnTo>
                    <a:lnTo>
                      <a:pt x="106" y="438"/>
                    </a:lnTo>
                    <a:lnTo>
                      <a:pt x="106" y="438"/>
                    </a:lnTo>
                    <a:lnTo>
                      <a:pt x="105" y="437"/>
                    </a:lnTo>
                    <a:lnTo>
                      <a:pt x="102" y="436"/>
                    </a:lnTo>
                    <a:lnTo>
                      <a:pt x="96" y="430"/>
                    </a:lnTo>
                    <a:lnTo>
                      <a:pt x="93" y="427"/>
                    </a:lnTo>
                    <a:lnTo>
                      <a:pt x="89" y="423"/>
                    </a:lnTo>
                    <a:lnTo>
                      <a:pt x="84" y="419"/>
                    </a:lnTo>
                    <a:lnTo>
                      <a:pt x="80" y="414"/>
                    </a:lnTo>
                    <a:lnTo>
                      <a:pt x="74" y="407"/>
                    </a:lnTo>
                    <a:lnTo>
                      <a:pt x="72" y="403"/>
                    </a:lnTo>
                    <a:lnTo>
                      <a:pt x="69" y="400"/>
                    </a:lnTo>
                    <a:lnTo>
                      <a:pt x="67" y="396"/>
                    </a:lnTo>
                    <a:lnTo>
                      <a:pt x="65" y="392"/>
                    </a:lnTo>
                    <a:lnTo>
                      <a:pt x="62" y="388"/>
                    </a:lnTo>
                    <a:lnTo>
                      <a:pt x="60" y="382"/>
                    </a:lnTo>
                    <a:lnTo>
                      <a:pt x="58" y="378"/>
                    </a:lnTo>
                    <a:lnTo>
                      <a:pt x="56" y="372"/>
                    </a:lnTo>
                    <a:lnTo>
                      <a:pt x="55" y="368"/>
                    </a:lnTo>
                    <a:lnTo>
                      <a:pt x="53" y="361"/>
                    </a:lnTo>
                    <a:lnTo>
                      <a:pt x="53" y="361"/>
                    </a:lnTo>
                    <a:lnTo>
                      <a:pt x="53" y="361"/>
                    </a:lnTo>
                    <a:lnTo>
                      <a:pt x="52" y="361"/>
                    </a:lnTo>
                    <a:lnTo>
                      <a:pt x="52" y="361"/>
                    </a:lnTo>
                    <a:lnTo>
                      <a:pt x="51" y="361"/>
                    </a:lnTo>
                    <a:lnTo>
                      <a:pt x="50" y="361"/>
                    </a:lnTo>
                    <a:lnTo>
                      <a:pt x="50" y="362"/>
                    </a:lnTo>
                    <a:lnTo>
                      <a:pt x="50" y="364"/>
                    </a:lnTo>
                    <a:lnTo>
                      <a:pt x="49" y="365"/>
                    </a:lnTo>
                    <a:lnTo>
                      <a:pt x="48" y="367"/>
                    </a:lnTo>
                    <a:lnTo>
                      <a:pt x="45" y="371"/>
                    </a:lnTo>
                    <a:lnTo>
                      <a:pt x="44" y="374"/>
                    </a:lnTo>
                    <a:lnTo>
                      <a:pt x="42" y="376"/>
                    </a:lnTo>
                    <a:lnTo>
                      <a:pt x="39" y="379"/>
                    </a:lnTo>
                    <a:lnTo>
                      <a:pt x="37" y="382"/>
                    </a:lnTo>
                    <a:lnTo>
                      <a:pt x="34" y="386"/>
                    </a:lnTo>
                    <a:lnTo>
                      <a:pt x="31" y="389"/>
                    </a:lnTo>
                    <a:lnTo>
                      <a:pt x="28" y="391"/>
                    </a:lnTo>
                    <a:lnTo>
                      <a:pt x="25" y="393"/>
                    </a:lnTo>
                    <a:lnTo>
                      <a:pt x="22" y="395"/>
                    </a:lnTo>
                    <a:lnTo>
                      <a:pt x="18" y="397"/>
                    </a:lnTo>
                    <a:lnTo>
                      <a:pt x="14" y="398"/>
                    </a:lnTo>
                    <a:lnTo>
                      <a:pt x="10" y="398"/>
                    </a:lnTo>
                    <a:lnTo>
                      <a:pt x="10" y="398"/>
                    </a:lnTo>
                    <a:lnTo>
                      <a:pt x="9" y="398"/>
                    </a:lnTo>
                    <a:lnTo>
                      <a:pt x="8" y="398"/>
                    </a:lnTo>
                    <a:lnTo>
                      <a:pt x="8" y="396"/>
                    </a:lnTo>
                    <a:lnTo>
                      <a:pt x="7" y="395"/>
                    </a:lnTo>
                    <a:lnTo>
                      <a:pt x="5" y="392"/>
                    </a:lnTo>
                    <a:lnTo>
                      <a:pt x="4" y="390"/>
                    </a:lnTo>
                    <a:lnTo>
                      <a:pt x="3" y="387"/>
                    </a:lnTo>
                    <a:lnTo>
                      <a:pt x="3" y="384"/>
                    </a:lnTo>
                    <a:lnTo>
                      <a:pt x="2" y="381"/>
                    </a:lnTo>
                    <a:lnTo>
                      <a:pt x="1" y="374"/>
                    </a:lnTo>
                    <a:lnTo>
                      <a:pt x="0" y="370"/>
                    </a:lnTo>
                    <a:lnTo>
                      <a:pt x="0" y="367"/>
                    </a:lnTo>
                    <a:lnTo>
                      <a:pt x="0" y="357"/>
                    </a:lnTo>
                    <a:lnTo>
                      <a:pt x="1" y="348"/>
                    </a:lnTo>
                    <a:lnTo>
                      <a:pt x="2" y="343"/>
                    </a:lnTo>
                    <a:lnTo>
                      <a:pt x="3" y="338"/>
                    </a:lnTo>
                    <a:lnTo>
                      <a:pt x="3" y="332"/>
                    </a:lnTo>
                    <a:lnTo>
                      <a:pt x="5" y="327"/>
                    </a:lnTo>
                    <a:lnTo>
                      <a:pt x="6" y="322"/>
                    </a:lnTo>
                    <a:lnTo>
                      <a:pt x="8" y="316"/>
                    </a:lnTo>
                    <a:lnTo>
                      <a:pt x="10" y="311"/>
                    </a:lnTo>
                    <a:lnTo>
                      <a:pt x="12" y="304"/>
                    </a:lnTo>
                    <a:lnTo>
                      <a:pt x="15" y="299"/>
                    </a:lnTo>
                    <a:lnTo>
                      <a:pt x="18" y="293"/>
                    </a:lnTo>
                    <a:lnTo>
                      <a:pt x="22" y="287"/>
                    </a:lnTo>
                    <a:lnTo>
                      <a:pt x="26" y="281"/>
                    </a:lnTo>
                    <a:lnTo>
                      <a:pt x="30" y="275"/>
                    </a:lnTo>
                    <a:lnTo>
                      <a:pt x="34" y="269"/>
                    </a:lnTo>
                    <a:lnTo>
                      <a:pt x="37" y="265"/>
                    </a:lnTo>
                    <a:lnTo>
                      <a:pt x="42" y="260"/>
                    </a:lnTo>
                    <a:lnTo>
                      <a:pt x="46" y="254"/>
                    </a:lnTo>
                    <a:lnTo>
                      <a:pt x="49" y="252"/>
                    </a:lnTo>
                    <a:lnTo>
                      <a:pt x="52" y="250"/>
                    </a:lnTo>
                    <a:lnTo>
                      <a:pt x="56" y="246"/>
                    </a:lnTo>
                    <a:lnTo>
                      <a:pt x="59" y="243"/>
                    </a:lnTo>
                    <a:lnTo>
                      <a:pt x="66" y="238"/>
                    </a:lnTo>
                    <a:lnTo>
                      <a:pt x="70" y="233"/>
                    </a:lnTo>
                    <a:lnTo>
                      <a:pt x="72" y="2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nvGrpSpPr>
              <p:cNvPr id="23" name="组合 22">
                <a:extLst>
                  <a:ext uri="{FF2B5EF4-FFF2-40B4-BE49-F238E27FC236}">
                    <a16:creationId xmlns:a16="http://schemas.microsoft.com/office/drawing/2014/main" id="{6DB42496-01C0-4816-A959-B41E169ABBD5}"/>
                  </a:ext>
                </a:extLst>
              </p:cNvPr>
              <p:cNvGrpSpPr/>
              <p:nvPr/>
            </p:nvGrpSpPr>
            <p:grpSpPr>
              <a:xfrm>
                <a:off x="4760915" y="138333"/>
                <a:ext cx="801339" cy="758179"/>
                <a:chOff x="4760915" y="138333"/>
                <a:chExt cx="801339" cy="758179"/>
              </a:xfrm>
              <a:grpFill/>
            </p:grpSpPr>
            <p:sp>
              <p:nvSpPr>
                <p:cNvPr id="32" name="Freeform 6">
                  <a:extLst>
                    <a:ext uri="{FF2B5EF4-FFF2-40B4-BE49-F238E27FC236}">
                      <a16:creationId xmlns:a16="http://schemas.microsoft.com/office/drawing/2014/main" id="{C59B9A09-C7A2-456B-9D9C-C63E3B529139}"/>
                    </a:ext>
                  </a:extLst>
                </p:cNvPr>
                <p:cNvSpPr>
                  <a:spLocks/>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3" name="Freeform 7">
                  <a:extLst>
                    <a:ext uri="{FF2B5EF4-FFF2-40B4-BE49-F238E27FC236}">
                      <a16:creationId xmlns:a16="http://schemas.microsoft.com/office/drawing/2014/main" id="{6C7CE075-0536-4634-8333-ED808920015E}"/>
                    </a:ext>
                  </a:extLst>
                </p:cNvPr>
                <p:cNvSpPr>
                  <a:spLocks/>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8">
                  <a:extLst>
                    <a:ext uri="{FF2B5EF4-FFF2-40B4-BE49-F238E27FC236}">
                      <a16:creationId xmlns:a16="http://schemas.microsoft.com/office/drawing/2014/main" id="{69DC0B83-EB09-47E3-811F-C9ECFE45E5BD}"/>
                    </a:ext>
                  </a:extLst>
                </p:cNvPr>
                <p:cNvSpPr>
                  <a:spLocks/>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9">
                  <a:extLst>
                    <a:ext uri="{FF2B5EF4-FFF2-40B4-BE49-F238E27FC236}">
                      <a16:creationId xmlns:a16="http://schemas.microsoft.com/office/drawing/2014/main" id="{FA372729-C1DB-46D3-AC40-268EDAFA2140}"/>
                    </a:ext>
                  </a:extLst>
                </p:cNvPr>
                <p:cNvSpPr>
                  <a:spLocks/>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E616495F-BBD5-4498-8228-62419575CD62}"/>
                  </a:ext>
                </a:extLst>
              </p:cNvPr>
              <p:cNvGrpSpPr/>
              <p:nvPr/>
            </p:nvGrpSpPr>
            <p:grpSpPr>
              <a:xfrm>
                <a:off x="8770487" y="148403"/>
                <a:ext cx="906362" cy="742354"/>
                <a:chOff x="8770487" y="148403"/>
                <a:chExt cx="906362" cy="742354"/>
              </a:xfrm>
              <a:grpFill/>
            </p:grpSpPr>
            <p:sp>
              <p:nvSpPr>
                <p:cNvPr id="30" name="Freeform 10">
                  <a:extLst>
                    <a:ext uri="{FF2B5EF4-FFF2-40B4-BE49-F238E27FC236}">
                      <a16:creationId xmlns:a16="http://schemas.microsoft.com/office/drawing/2014/main" id="{D6111EDF-EB1A-4394-84EA-B572FF275E4E}"/>
                    </a:ext>
                  </a:extLst>
                </p:cNvPr>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a:extLst>
                    <a:ext uri="{FF2B5EF4-FFF2-40B4-BE49-F238E27FC236}">
                      <a16:creationId xmlns:a16="http://schemas.microsoft.com/office/drawing/2014/main" id="{AD5A4C76-23CC-4199-A18C-590B6D8CE298}"/>
                    </a:ext>
                  </a:extLst>
                </p:cNvPr>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组合 24">
                <a:extLst>
                  <a:ext uri="{FF2B5EF4-FFF2-40B4-BE49-F238E27FC236}">
                    <a16:creationId xmlns:a16="http://schemas.microsoft.com/office/drawing/2014/main" id="{7F99CC6C-E3C0-408E-A877-C14AEF58C0AA}"/>
                  </a:ext>
                </a:extLst>
              </p:cNvPr>
              <p:cNvGrpSpPr/>
              <p:nvPr/>
            </p:nvGrpSpPr>
            <p:grpSpPr>
              <a:xfrm>
                <a:off x="2623051" y="138333"/>
                <a:ext cx="982613" cy="762495"/>
                <a:chOff x="2623051" y="138333"/>
                <a:chExt cx="982613" cy="762495"/>
              </a:xfrm>
              <a:grpFill/>
            </p:grpSpPr>
            <p:sp>
              <p:nvSpPr>
                <p:cNvPr id="26" name="Freeform 12">
                  <a:extLst>
                    <a:ext uri="{FF2B5EF4-FFF2-40B4-BE49-F238E27FC236}">
                      <a16:creationId xmlns:a16="http://schemas.microsoft.com/office/drawing/2014/main" id="{CF61DE87-28DA-41A8-83B0-3229287BDB99}"/>
                    </a:ext>
                  </a:extLst>
                </p:cNvPr>
                <p:cNvSpPr>
                  <a:spLocks noEditPoints="1"/>
                </p:cNvSpPr>
                <p:nvPr/>
              </p:nvSpPr>
              <p:spPr bwMode="auto">
                <a:xfrm>
                  <a:off x="2623051" y="223214"/>
                  <a:ext cx="847377" cy="677614"/>
                </a:xfrm>
                <a:custGeom>
                  <a:avLst/>
                  <a:gdLst>
                    <a:gd name="T0" fmla="*/ 467 w 568"/>
                    <a:gd name="T1" fmla="*/ 190 h 452"/>
                    <a:gd name="T2" fmla="*/ 455 w 568"/>
                    <a:gd name="T3" fmla="*/ 172 h 452"/>
                    <a:gd name="T4" fmla="*/ 450 w 568"/>
                    <a:gd name="T5" fmla="*/ 104 h 452"/>
                    <a:gd name="T6" fmla="*/ 329 w 568"/>
                    <a:gd name="T7" fmla="*/ 109 h 452"/>
                    <a:gd name="T8" fmla="*/ 310 w 568"/>
                    <a:gd name="T9" fmla="*/ 79 h 452"/>
                    <a:gd name="T10" fmla="*/ 213 w 568"/>
                    <a:gd name="T11" fmla="*/ 29 h 452"/>
                    <a:gd name="T12" fmla="*/ 51 w 568"/>
                    <a:gd name="T13" fmla="*/ 163 h 452"/>
                    <a:gd name="T14" fmla="*/ 6 w 568"/>
                    <a:gd name="T15" fmla="*/ 286 h 452"/>
                    <a:gd name="T16" fmla="*/ 242 w 568"/>
                    <a:gd name="T17" fmla="*/ 444 h 452"/>
                    <a:gd name="T18" fmla="*/ 526 w 568"/>
                    <a:gd name="T19" fmla="*/ 319 h 452"/>
                    <a:gd name="T20" fmla="*/ 467 w 568"/>
                    <a:gd name="T21" fmla="*/ 190 h 452"/>
                    <a:gd name="T22" fmla="*/ 250 w 568"/>
                    <a:gd name="T23" fmla="*/ 411 h 452"/>
                    <a:gd name="T24" fmla="*/ 66 w 568"/>
                    <a:gd name="T25" fmla="*/ 296 h 452"/>
                    <a:gd name="T26" fmla="*/ 250 w 568"/>
                    <a:gd name="T27" fmla="*/ 169 h 452"/>
                    <a:gd name="T28" fmla="*/ 435 w 568"/>
                    <a:gd name="T29" fmla="*/ 274 h 452"/>
                    <a:gd name="T30" fmla="*/ 250 w 568"/>
                    <a:gd name="T31" fmla="*/ 41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68" h="452">
                      <a:moveTo>
                        <a:pt x="467" y="190"/>
                      </a:moveTo>
                      <a:cubicBezTo>
                        <a:pt x="443" y="185"/>
                        <a:pt x="455" y="172"/>
                        <a:pt x="455" y="172"/>
                      </a:cubicBezTo>
                      <a:cubicBezTo>
                        <a:pt x="455" y="172"/>
                        <a:pt x="478" y="133"/>
                        <a:pt x="450" y="104"/>
                      </a:cubicBezTo>
                      <a:cubicBezTo>
                        <a:pt x="415" y="69"/>
                        <a:pt x="329" y="109"/>
                        <a:pt x="329" y="109"/>
                      </a:cubicBezTo>
                      <a:cubicBezTo>
                        <a:pt x="297" y="119"/>
                        <a:pt x="305" y="104"/>
                        <a:pt x="310" y="79"/>
                      </a:cubicBezTo>
                      <a:cubicBezTo>
                        <a:pt x="310" y="50"/>
                        <a:pt x="300" y="0"/>
                        <a:pt x="213" y="29"/>
                      </a:cubicBezTo>
                      <a:cubicBezTo>
                        <a:pt x="126" y="59"/>
                        <a:pt x="51" y="163"/>
                        <a:pt x="51" y="163"/>
                      </a:cubicBezTo>
                      <a:cubicBezTo>
                        <a:pt x="0" y="232"/>
                        <a:pt x="6" y="286"/>
                        <a:pt x="6" y="286"/>
                      </a:cubicBezTo>
                      <a:cubicBezTo>
                        <a:pt x="19" y="404"/>
                        <a:pt x="145" y="436"/>
                        <a:pt x="242" y="444"/>
                      </a:cubicBezTo>
                      <a:cubicBezTo>
                        <a:pt x="345" y="452"/>
                        <a:pt x="484" y="409"/>
                        <a:pt x="526" y="319"/>
                      </a:cubicBezTo>
                      <a:cubicBezTo>
                        <a:pt x="568" y="230"/>
                        <a:pt x="491" y="195"/>
                        <a:pt x="467" y="190"/>
                      </a:cubicBezTo>
                      <a:close/>
                      <a:moveTo>
                        <a:pt x="250" y="411"/>
                      </a:moveTo>
                      <a:cubicBezTo>
                        <a:pt x="148" y="415"/>
                        <a:pt x="66" y="364"/>
                        <a:pt x="66" y="296"/>
                      </a:cubicBezTo>
                      <a:cubicBezTo>
                        <a:pt x="66" y="228"/>
                        <a:pt x="148" y="174"/>
                        <a:pt x="250" y="169"/>
                      </a:cubicBezTo>
                      <a:cubicBezTo>
                        <a:pt x="352" y="164"/>
                        <a:pt x="435" y="206"/>
                        <a:pt x="435" y="274"/>
                      </a:cubicBezTo>
                      <a:cubicBezTo>
                        <a:pt x="435" y="342"/>
                        <a:pt x="352" y="406"/>
                        <a:pt x="250" y="4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3">
                  <a:extLst>
                    <a:ext uri="{FF2B5EF4-FFF2-40B4-BE49-F238E27FC236}">
                      <a16:creationId xmlns:a16="http://schemas.microsoft.com/office/drawing/2014/main" id="{CF0AAE1D-72E4-413E-B7CA-6E7BB8AC1389}"/>
                    </a:ext>
                  </a:extLst>
                </p:cNvPr>
                <p:cNvSpPr>
                  <a:spLocks noEditPoints="1"/>
                </p:cNvSpPr>
                <p:nvPr/>
              </p:nvSpPr>
              <p:spPr bwMode="auto">
                <a:xfrm>
                  <a:off x="2811518" y="526774"/>
                  <a:ext cx="335210" cy="296366"/>
                </a:xfrm>
                <a:custGeom>
                  <a:avLst/>
                  <a:gdLst>
                    <a:gd name="T0" fmla="*/ 103 w 224"/>
                    <a:gd name="T1" fmla="*/ 12 h 198"/>
                    <a:gd name="T2" fmla="*/ 12 w 224"/>
                    <a:gd name="T3" fmla="*/ 120 h 198"/>
                    <a:gd name="T4" fmla="*/ 40 w 224"/>
                    <a:gd name="T5" fmla="*/ 166 h 198"/>
                    <a:gd name="T6" fmla="*/ 193 w 224"/>
                    <a:gd name="T7" fmla="*/ 138 h 198"/>
                    <a:gd name="T8" fmla="*/ 103 w 224"/>
                    <a:gd name="T9" fmla="*/ 12 h 198"/>
                    <a:gd name="T10" fmla="*/ 77 w 224"/>
                    <a:gd name="T11" fmla="*/ 147 h 198"/>
                    <a:gd name="T12" fmla="*/ 42 w 224"/>
                    <a:gd name="T13" fmla="*/ 122 h 198"/>
                    <a:gd name="T14" fmla="*/ 75 w 224"/>
                    <a:gd name="T15" fmla="*/ 87 h 198"/>
                    <a:gd name="T16" fmla="*/ 111 w 224"/>
                    <a:gd name="T17" fmla="*/ 114 h 198"/>
                    <a:gd name="T18" fmla="*/ 77 w 224"/>
                    <a:gd name="T19" fmla="*/ 147 h 198"/>
                    <a:gd name="T20" fmla="*/ 137 w 224"/>
                    <a:gd name="T21" fmla="*/ 95 h 198"/>
                    <a:gd name="T22" fmla="*/ 119 w 224"/>
                    <a:gd name="T23" fmla="*/ 93 h 198"/>
                    <a:gd name="T24" fmla="*/ 124 w 224"/>
                    <a:gd name="T25" fmla="*/ 74 h 198"/>
                    <a:gd name="T26" fmla="*/ 143 w 224"/>
                    <a:gd name="T27" fmla="*/ 76 h 198"/>
                    <a:gd name="T28" fmla="*/ 137 w 224"/>
                    <a:gd name="T29" fmla="*/ 9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98">
                      <a:moveTo>
                        <a:pt x="103" y="12"/>
                      </a:moveTo>
                      <a:cubicBezTo>
                        <a:pt x="0" y="24"/>
                        <a:pt x="12" y="120"/>
                        <a:pt x="12" y="120"/>
                      </a:cubicBezTo>
                      <a:cubicBezTo>
                        <a:pt x="12" y="120"/>
                        <a:pt x="11" y="150"/>
                        <a:pt x="40" y="166"/>
                      </a:cubicBezTo>
                      <a:cubicBezTo>
                        <a:pt x="100" y="198"/>
                        <a:pt x="161" y="179"/>
                        <a:pt x="193" y="138"/>
                      </a:cubicBezTo>
                      <a:cubicBezTo>
                        <a:pt x="224" y="98"/>
                        <a:pt x="205" y="0"/>
                        <a:pt x="103" y="12"/>
                      </a:cubicBezTo>
                      <a:close/>
                      <a:moveTo>
                        <a:pt x="77" y="147"/>
                      </a:moveTo>
                      <a:cubicBezTo>
                        <a:pt x="58" y="149"/>
                        <a:pt x="42" y="138"/>
                        <a:pt x="42" y="122"/>
                      </a:cubicBezTo>
                      <a:cubicBezTo>
                        <a:pt x="42" y="106"/>
                        <a:pt x="56" y="89"/>
                        <a:pt x="75" y="87"/>
                      </a:cubicBezTo>
                      <a:cubicBezTo>
                        <a:pt x="97" y="85"/>
                        <a:pt x="111" y="98"/>
                        <a:pt x="111" y="114"/>
                      </a:cubicBezTo>
                      <a:cubicBezTo>
                        <a:pt x="111" y="130"/>
                        <a:pt x="96" y="144"/>
                        <a:pt x="77" y="147"/>
                      </a:cubicBezTo>
                      <a:close/>
                      <a:moveTo>
                        <a:pt x="137" y="95"/>
                      </a:moveTo>
                      <a:cubicBezTo>
                        <a:pt x="131" y="100"/>
                        <a:pt x="123" y="99"/>
                        <a:pt x="119" y="93"/>
                      </a:cubicBezTo>
                      <a:cubicBezTo>
                        <a:pt x="116" y="88"/>
                        <a:pt x="117" y="79"/>
                        <a:pt x="124" y="74"/>
                      </a:cubicBezTo>
                      <a:cubicBezTo>
                        <a:pt x="131" y="68"/>
                        <a:pt x="139" y="70"/>
                        <a:pt x="143" y="76"/>
                      </a:cubicBezTo>
                      <a:cubicBezTo>
                        <a:pt x="146" y="81"/>
                        <a:pt x="144" y="90"/>
                        <a:pt x="137" y="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14">
                  <a:extLst>
                    <a:ext uri="{FF2B5EF4-FFF2-40B4-BE49-F238E27FC236}">
                      <a16:creationId xmlns:a16="http://schemas.microsoft.com/office/drawing/2014/main" id="{1C9115FC-8C80-47E4-96E5-9302B546A88F}"/>
                    </a:ext>
                  </a:extLst>
                </p:cNvPr>
                <p:cNvSpPr>
                  <a:spLocks/>
                </p:cNvSpPr>
                <p:nvPr/>
              </p:nvSpPr>
              <p:spPr bwMode="auto">
                <a:xfrm>
                  <a:off x="3256066" y="253426"/>
                  <a:ext cx="181272" cy="191344"/>
                </a:xfrm>
                <a:custGeom>
                  <a:avLst/>
                  <a:gdLst>
                    <a:gd name="T0" fmla="*/ 92 w 121"/>
                    <a:gd name="T1" fmla="*/ 128 h 128"/>
                    <a:gd name="T2" fmla="*/ 109 w 121"/>
                    <a:gd name="T3" fmla="*/ 114 h 128"/>
                    <a:gd name="T4" fmla="*/ 109 w 121"/>
                    <a:gd name="T5" fmla="*/ 112 h 128"/>
                    <a:gd name="T6" fmla="*/ 17 w 121"/>
                    <a:gd name="T7" fmla="*/ 19 h 128"/>
                    <a:gd name="T8" fmla="*/ 0 w 121"/>
                    <a:gd name="T9" fmla="*/ 36 h 128"/>
                    <a:gd name="T10" fmla="*/ 17 w 121"/>
                    <a:gd name="T11" fmla="*/ 53 h 128"/>
                    <a:gd name="T12" fmla="*/ 75 w 121"/>
                    <a:gd name="T13" fmla="*/ 111 h 128"/>
                    <a:gd name="T14" fmla="*/ 92 w 121"/>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8">
                      <a:moveTo>
                        <a:pt x="92" y="128"/>
                      </a:moveTo>
                      <a:cubicBezTo>
                        <a:pt x="100" y="128"/>
                        <a:pt x="107" y="122"/>
                        <a:pt x="109" y="114"/>
                      </a:cubicBezTo>
                      <a:cubicBezTo>
                        <a:pt x="109" y="113"/>
                        <a:pt x="109" y="113"/>
                        <a:pt x="109" y="112"/>
                      </a:cubicBezTo>
                      <a:cubicBezTo>
                        <a:pt x="121" y="0"/>
                        <a:pt x="17" y="19"/>
                        <a:pt x="17" y="19"/>
                      </a:cubicBezTo>
                      <a:cubicBezTo>
                        <a:pt x="7" y="19"/>
                        <a:pt x="0" y="27"/>
                        <a:pt x="0" y="36"/>
                      </a:cubicBezTo>
                      <a:cubicBezTo>
                        <a:pt x="0" y="45"/>
                        <a:pt x="7" y="53"/>
                        <a:pt x="17" y="53"/>
                      </a:cubicBezTo>
                      <a:cubicBezTo>
                        <a:pt x="92" y="36"/>
                        <a:pt x="75" y="111"/>
                        <a:pt x="75" y="111"/>
                      </a:cubicBezTo>
                      <a:cubicBezTo>
                        <a:pt x="75" y="121"/>
                        <a:pt x="83" y="128"/>
                        <a:pt x="92" y="1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15">
                  <a:extLst>
                    <a:ext uri="{FF2B5EF4-FFF2-40B4-BE49-F238E27FC236}">
                      <a16:creationId xmlns:a16="http://schemas.microsoft.com/office/drawing/2014/main" id="{8E57AD0B-4B2D-418C-8235-16BC4BF07213}"/>
                    </a:ext>
                  </a:extLst>
                </p:cNvPr>
                <p:cNvSpPr>
                  <a:spLocks/>
                </p:cNvSpPr>
                <p:nvPr/>
              </p:nvSpPr>
              <p:spPr bwMode="auto">
                <a:xfrm>
                  <a:off x="3218661" y="138333"/>
                  <a:ext cx="387003" cy="359667"/>
                </a:xfrm>
                <a:custGeom>
                  <a:avLst/>
                  <a:gdLst>
                    <a:gd name="T0" fmla="*/ 105 w 259"/>
                    <a:gd name="T1" fmla="*/ 9 h 240"/>
                    <a:gd name="T2" fmla="*/ 21 w 259"/>
                    <a:gd name="T3" fmla="*/ 9 h 240"/>
                    <a:gd name="T4" fmla="*/ 19 w 259"/>
                    <a:gd name="T5" fmla="*/ 10 h 240"/>
                    <a:gd name="T6" fmla="*/ 18 w 259"/>
                    <a:gd name="T7" fmla="*/ 11 h 240"/>
                    <a:gd name="T8" fmla="*/ 0 w 259"/>
                    <a:gd name="T9" fmla="*/ 35 h 240"/>
                    <a:gd name="T10" fmla="*/ 25 w 259"/>
                    <a:gd name="T11" fmla="*/ 59 h 240"/>
                    <a:gd name="T12" fmla="*/ 47 w 259"/>
                    <a:gd name="T13" fmla="*/ 54 h 240"/>
                    <a:gd name="T14" fmla="*/ 168 w 259"/>
                    <a:gd name="T15" fmla="*/ 114 h 240"/>
                    <a:gd name="T16" fmla="*/ 176 w 259"/>
                    <a:gd name="T17" fmla="*/ 195 h 240"/>
                    <a:gd name="T18" fmla="*/ 171 w 259"/>
                    <a:gd name="T19" fmla="*/ 218 h 240"/>
                    <a:gd name="T20" fmla="*/ 195 w 259"/>
                    <a:gd name="T21" fmla="*/ 240 h 240"/>
                    <a:gd name="T22" fmla="*/ 219 w 259"/>
                    <a:gd name="T23" fmla="*/ 220 h 240"/>
                    <a:gd name="T24" fmla="*/ 219 w 259"/>
                    <a:gd name="T25" fmla="*/ 220 h 240"/>
                    <a:gd name="T26" fmla="*/ 105 w 259"/>
                    <a:gd name="T27" fmla="*/ 9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40">
                      <a:moveTo>
                        <a:pt x="105" y="9"/>
                      </a:moveTo>
                      <a:cubicBezTo>
                        <a:pt x="69" y="0"/>
                        <a:pt x="31" y="7"/>
                        <a:pt x="21" y="9"/>
                      </a:cubicBezTo>
                      <a:cubicBezTo>
                        <a:pt x="20" y="9"/>
                        <a:pt x="19" y="10"/>
                        <a:pt x="19" y="10"/>
                      </a:cubicBezTo>
                      <a:cubicBezTo>
                        <a:pt x="18" y="10"/>
                        <a:pt x="18" y="11"/>
                        <a:pt x="18" y="11"/>
                      </a:cubicBezTo>
                      <a:cubicBezTo>
                        <a:pt x="8" y="14"/>
                        <a:pt x="0" y="23"/>
                        <a:pt x="0" y="35"/>
                      </a:cubicBezTo>
                      <a:cubicBezTo>
                        <a:pt x="0" y="48"/>
                        <a:pt x="11" y="59"/>
                        <a:pt x="25" y="59"/>
                      </a:cubicBezTo>
                      <a:cubicBezTo>
                        <a:pt x="25" y="59"/>
                        <a:pt x="38" y="57"/>
                        <a:pt x="47" y="54"/>
                      </a:cubicBezTo>
                      <a:cubicBezTo>
                        <a:pt x="56" y="50"/>
                        <a:pt x="131" y="51"/>
                        <a:pt x="168" y="114"/>
                      </a:cubicBezTo>
                      <a:cubicBezTo>
                        <a:pt x="188" y="159"/>
                        <a:pt x="177" y="190"/>
                        <a:pt x="176" y="195"/>
                      </a:cubicBezTo>
                      <a:cubicBezTo>
                        <a:pt x="176" y="195"/>
                        <a:pt x="171" y="207"/>
                        <a:pt x="171" y="218"/>
                      </a:cubicBezTo>
                      <a:cubicBezTo>
                        <a:pt x="171" y="232"/>
                        <a:pt x="182" y="240"/>
                        <a:pt x="195" y="240"/>
                      </a:cubicBezTo>
                      <a:cubicBezTo>
                        <a:pt x="206" y="240"/>
                        <a:pt x="216" y="239"/>
                        <a:pt x="219" y="220"/>
                      </a:cubicBezTo>
                      <a:cubicBezTo>
                        <a:pt x="219" y="220"/>
                        <a:pt x="219" y="220"/>
                        <a:pt x="219" y="220"/>
                      </a:cubicBezTo>
                      <a:cubicBezTo>
                        <a:pt x="259" y="86"/>
                        <a:pt x="170" y="24"/>
                        <a:pt x="105" y="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grpSp>
      </p:grpSp>
      <p:grpSp>
        <p:nvGrpSpPr>
          <p:cNvPr id="39" name="组合 38">
            <a:extLst>
              <a:ext uri="{FF2B5EF4-FFF2-40B4-BE49-F238E27FC236}">
                <a16:creationId xmlns:a16="http://schemas.microsoft.com/office/drawing/2014/main" id="{E3D311F9-8F67-4276-9DDA-26D50622988F}"/>
              </a:ext>
            </a:extLst>
          </p:cNvPr>
          <p:cNvGrpSpPr/>
          <p:nvPr/>
        </p:nvGrpSpPr>
        <p:grpSpPr>
          <a:xfrm>
            <a:off x="838199" y="4009478"/>
            <a:ext cx="10057230" cy="851544"/>
            <a:chOff x="2805016" y="901700"/>
            <a:chExt cx="9082184" cy="724179"/>
          </a:xfrm>
        </p:grpSpPr>
        <p:sp>
          <p:nvSpPr>
            <p:cNvPr id="40" name="Oval 5">
              <a:extLst>
                <a:ext uri="{FF2B5EF4-FFF2-40B4-BE49-F238E27FC236}">
                  <a16:creationId xmlns:a16="http://schemas.microsoft.com/office/drawing/2014/main" id="{E2ADB1B0-F16A-4AC7-8BD9-6A60D82D514E}"/>
                </a:ext>
              </a:extLst>
            </p:cNvPr>
            <p:cNvSpPr>
              <a:spLocks noChangeArrowheads="1"/>
            </p:cNvSpPr>
            <p:nvPr/>
          </p:nvSpPr>
          <p:spPr bwMode="auto">
            <a:xfrm>
              <a:off x="2805016"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6">
              <a:extLst>
                <a:ext uri="{FF2B5EF4-FFF2-40B4-BE49-F238E27FC236}">
                  <a16:creationId xmlns:a16="http://schemas.microsoft.com/office/drawing/2014/main" id="{3E60552B-EE6F-47CB-B3A3-B47E5879EB1E}"/>
                </a:ext>
              </a:extLst>
            </p:cNvPr>
            <p:cNvSpPr>
              <a:spLocks noChangeArrowheads="1"/>
            </p:cNvSpPr>
            <p:nvPr/>
          </p:nvSpPr>
          <p:spPr bwMode="auto">
            <a:xfrm>
              <a:off x="4661745"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Oval 7">
              <a:extLst>
                <a:ext uri="{FF2B5EF4-FFF2-40B4-BE49-F238E27FC236}">
                  <a16:creationId xmlns:a16="http://schemas.microsoft.com/office/drawing/2014/main" id="{B86A7012-6965-4CD8-8AA2-DC7395A75C6A}"/>
                </a:ext>
              </a:extLst>
            </p:cNvPr>
            <p:cNvSpPr>
              <a:spLocks noChangeArrowheads="1"/>
            </p:cNvSpPr>
            <p:nvPr/>
          </p:nvSpPr>
          <p:spPr bwMode="auto">
            <a:xfrm>
              <a:off x="3734742"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12">
              <a:extLst>
                <a:ext uri="{FF2B5EF4-FFF2-40B4-BE49-F238E27FC236}">
                  <a16:creationId xmlns:a16="http://schemas.microsoft.com/office/drawing/2014/main" id="{FCECFB7B-8DAB-41C7-A3B4-9909463EEC29}"/>
                </a:ext>
              </a:extLst>
            </p:cNvPr>
            <p:cNvSpPr>
              <a:spLocks noChangeArrowheads="1"/>
            </p:cNvSpPr>
            <p:nvPr/>
          </p:nvSpPr>
          <p:spPr bwMode="auto">
            <a:xfrm>
              <a:off x="5591472"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21">
              <a:extLst>
                <a:ext uri="{FF2B5EF4-FFF2-40B4-BE49-F238E27FC236}">
                  <a16:creationId xmlns:a16="http://schemas.microsoft.com/office/drawing/2014/main" id="{B0188718-00C9-439C-A428-B0F3E9B17A51}"/>
                </a:ext>
              </a:extLst>
            </p:cNvPr>
            <p:cNvSpPr>
              <a:spLocks noChangeArrowheads="1"/>
            </p:cNvSpPr>
            <p:nvPr/>
          </p:nvSpPr>
          <p:spPr bwMode="auto">
            <a:xfrm>
              <a:off x="6518475"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40">
              <a:extLst>
                <a:ext uri="{FF2B5EF4-FFF2-40B4-BE49-F238E27FC236}">
                  <a16:creationId xmlns:a16="http://schemas.microsoft.com/office/drawing/2014/main" id="{B8EBABE8-4677-4ACD-BC3B-DE2BEB389385}"/>
                </a:ext>
              </a:extLst>
            </p:cNvPr>
            <p:cNvSpPr>
              <a:spLocks noChangeArrowheads="1"/>
            </p:cNvSpPr>
            <p:nvPr/>
          </p:nvSpPr>
          <p:spPr bwMode="auto">
            <a:xfrm>
              <a:off x="8376566"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2">
              <a:extLst>
                <a:ext uri="{FF2B5EF4-FFF2-40B4-BE49-F238E27FC236}">
                  <a16:creationId xmlns:a16="http://schemas.microsoft.com/office/drawing/2014/main" id="{6A83B7BA-1F48-43D9-A3D2-3E8B19C1B9EE}"/>
                </a:ext>
              </a:extLst>
            </p:cNvPr>
            <p:cNvSpPr>
              <a:spLocks noChangeArrowheads="1"/>
            </p:cNvSpPr>
            <p:nvPr/>
          </p:nvSpPr>
          <p:spPr bwMode="auto">
            <a:xfrm>
              <a:off x="9306292"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Oval 48">
              <a:extLst>
                <a:ext uri="{FF2B5EF4-FFF2-40B4-BE49-F238E27FC236}">
                  <a16:creationId xmlns:a16="http://schemas.microsoft.com/office/drawing/2014/main" id="{04DACE90-735D-4683-BC78-0671E4349EBA}"/>
                </a:ext>
              </a:extLst>
            </p:cNvPr>
            <p:cNvSpPr>
              <a:spLocks noChangeArrowheads="1"/>
            </p:cNvSpPr>
            <p:nvPr/>
          </p:nvSpPr>
          <p:spPr bwMode="auto">
            <a:xfrm>
              <a:off x="10233296"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Oval 50">
              <a:extLst>
                <a:ext uri="{FF2B5EF4-FFF2-40B4-BE49-F238E27FC236}">
                  <a16:creationId xmlns:a16="http://schemas.microsoft.com/office/drawing/2014/main" id="{AE9AF209-6918-4A22-BBDB-0DC1B55E1256}"/>
                </a:ext>
              </a:extLst>
            </p:cNvPr>
            <p:cNvSpPr>
              <a:spLocks noChangeArrowheads="1"/>
            </p:cNvSpPr>
            <p:nvPr/>
          </p:nvSpPr>
          <p:spPr bwMode="auto">
            <a:xfrm>
              <a:off x="11163021"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Oval 64">
              <a:extLst>
                <a:ext uri="{FF2B5EF4-FFF2-40B4-BE49-F238E27FC236}">
                  <a16:creationId xmlns:a16="http://schemas.microsoft.com/office/drawing/2014/main" id="{425DE98D-D3E0-46A0-946B-24C21585481C}"/>
                </a:ext>
              </a:extLst>
            </p:cNvPr>
            <p:cNvSpPr>
              <a:spLocks noChangeArrowheads="1"/>
            </p:cNvSpPr>
            <p:nvPr/>
          </p:nvSpPr>
          <p:spPr bwMode="auto">
            <a:xfrm>
              <a:off x="2805016"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65">
              <a:extLst>
                <a:ext uri="{FF2B5EF4-FFF2-40B4-BE49-F238E27FC236}">
                  <a16:creationId xmlns:a16="http://schemas.microsoft.com/office/drawing/2014/main" id="{2BBBCA08-42CB-476E-BD55-B17B5EC10658}"/>
                </a:ext>
              </a:extLst>
            </p:cNvPr>
            <p:cNvSpPr>
              <a:spLocks noChangeArrowheads="1"/>
            </p:cNvSpPr>
            <p:nvPr/>
          </p:nvSpPr>
          <p:spPr bwMode="auto">
            <a:xfrm>
              <a:off x="4661745"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Oval 66">
              <a:extLst>
                <a:ext uri="{FF2B5EF4-FFF2-40B4-BE49-F238E27FC236}">
                  <a16:creationId xmlns:a16="http://schemas.microsoft.com/office/drawing/2014/main" id="{0920274C-9795-433D-AC62-97A912FE695F}"/>
                </a:ext>
              </a:extLst>
            </p:cNvPr>
            <p:cNvSpPr>
              <a:spLocks noChangeArrowheads="1"/>
            </p:cNvSpPr>
            <p:nvPr/>
          </p:nvSpPr>
          <p:spPr bwMode="auto">
            <a:xfrm>
              <a:off x="3734742"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71">
              <a:extLst>
                <a:ext uri="{FF2B5EF4-FFF2-40B4-BE49-F238E27FC236}">
                  <a16:creationId xmlns:a16="http://schemas.microsoft.com/office/drawing/2014/main" id="{75CF61CF-D772-43DD-9475-E1B7953E56D9}"/>
                </a:ext>
              </a:extLst>
            </p:cNvPr>
            <p:cNvSpPr>
              <a:spLocks noChangeArrowheads="1"/>
            </p:cNvSpPr>
            <p:nvPr/>
          </p:nvSpPr>
          <p:spPr bwMode="auto">
            <a:xfrm>
              <a:off x="5591472"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Oval 80">
              <a:extLst>
                <a:ext uri="{FF2B5EF4-FFF2-40B4-BE49-F238E27FC236}">
                  <a16:creationId xmlns:a16="http://schemas.microsoft.com/office/drawing/2014/main" id="{F2497663-0073-4A53-979E-2C6496120985}"/>
                </a:ext>
              </a:extLst>
            </p:cNvPr>
            <p:cNvSpPr>
              <a:spLocks noChangeArrowheads="1"/>
            </p:cNvSpPr>
            <p:nvPr/>
          </p:nvSpPr>
          <p:spPr bwMode="auto">
            <a:xfrm>
              <a:off x="6518475"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82">
              <a:extLst>
                <a:ext uri="{FF2B5EF4-FFF2-40B4-BE49-F238E27FC236}">
                  <a16:creationId xmlns:a16="http://schemas.microsoft.com/office/drawing/2014/main" id="{124F267C-785A-43A1-B07E-36352D5648DA}"/>
                </a:ext>
              </a:extLst>
            </p:cNvPr>
            <p:cNvSpPr>
              <a:spLocks noChangeArrowheads="1"/>
            </p:cNvSpPr>
            <p:nvPr/>
          </p:nvSpPr>
          <p:spPr bwMode="auto">
            <a:xfrm>
              <a:off x="7449562"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Oval 100">
              <a:extLst>
                <a:ext uri="{FF2B5EF4-FFF2-40B4-BE49-F238E27FC236}">
                  <a16:creationId xmlns:a16="http://schemas.microsoft.com/office/drawing/2014/main" id="{29208D13-9D69-48BC-B099-4A060C79F938}"/>
                </a:ext>
              </a:extLst>
            </p:cNvPr>
            <p:cNvSpPr>
              <a:spLocks noChangeArrowheads="1"/>
            </p:cNvSpPr>
            <p:nvPr/>
          </p:nvSpPr>
          <p:spPr bwMode="auto">
            <a:xfrm>
              <a:off x="8376566"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Oval 102">
              <a:extLst>
                <a:ext uri="{FF2B5EF4-FFF2-40B4-BE49-F238E27FC236}">
                  <a16:creationId xmlns:a16="http://schemas.microsoft.com/office/drawing/2014/main" id="{87BB8DCA-3CD8-4D87-904D-B0A0F2BB57CC}"/>
                </a:ext>
              </a:extLst>
            </p:cNvPr>
            <p:cNvSpPr>
              <a:spLocks noChangeArrowheads="1"/>
            </p:cNvSpPr>
            <p:nvPr/>
          </p:nvSpPr>
          <p:spPr bwMode="auto">
            <a:xfrm>
              <a:off x="9306292"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108">
              <a:extLst>
                <a:ext uri="{FF2B5EF4-FFF2-40B4-BE49-F238E27FC236}">
                  <a16:creationId xmlns:a16="http://schemas.microsoft.com/office/drawing/2014/main" id="{FE404C8F-D7FC-4B60-8856-21047CCEEF29}"/>
                </a:ext>
              </a:extLst>
            </p:cNvPr>
            <p:cNvSpPr>
              <a:spLocks noChangeArrowheads="1"/>
            </p:cNvSpPr>
            <p:nvPr/>
          </p:nvSpPr>
          <p:spPr bwMode="auto">
            <a:xfrm>
              <a:off x="10233296"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Oval 110">
              <a:extLst>
                <a:ext uri="{FF2B5EF4-FFF2-40B4-BE49-F238E27FC236}">
                  <a16:creationId xmlns:a16="http://schemas.microsoft.com/office/drawing/2014/main" id="{E46B2411-1CA7-406E-BBE3-FEBDBECE6DEB}"/>
                </a:ext>
              </a:extLst>
            </p:cNvPr>
            <p:cNvSpPr>
              <a:spLocks noChangeArrowheads="1"/>
            </p:cNvSpPr>
            <p:nvPr/>
          </p:nvSpPr>
          <p:spPr bwMode="auto">
            <a:xfrm>
              <a:off x="11163021" y="901700"/>
              <a:ext cx="724179" cy="72417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39">
              <a:extLst>
                <a:ext uri="{FF2B5EF4-FFF2-40B4-BE49-F238E27FC236}">
                  <a16:creationId xmlns:a16="http://schemas.microsoft.com/office/drawing/2014/main" id="{94B8FCEB-3D89-4D08-80BF-F4CD98E41784}"/>
                </a:ext>
              </a:extLst>
            </p:cNvPr>
            <p:cNvSpPr>
              <a:spLocks noEditPoints="1"/>
            </p:cNvSpPr>
            <p:nvPr/>
          </p:nvSpPr>
          <p:spPr bwMode="auto">
            <a:xfrm>
              <a:off x="4810121" y="1088190"/>
              <a:ext cx="434236" cy="344394"/>
            </a:xfrm>
            <a:custGeom>
              <a:avLst/>
              <a:gdLst>
                <a:gd name="T0" fmla="*/ 134 w 135"/>
                <a:gd name="T1" fmla="*/ 23 h 107"/>
                <a:gd name="T2" fmla="*/ 130 w 135"/>
                <a:gd name="T3" fmla="*/ 21 h 107"/>
                <a:gd name="T4" fmla="*/ 31 w 135"/>
                <a:gd name="T5" fmla="*/ 21 h 107"/>
                <a:gd name="T6" fmla="*/ 27 w 135"/>
                <a:gd name="T7" fmla="*/ 8 h 107"/>
                <a:gd name="T8" fmla="*/ 24 w 135"/>
                <a:gd name="T9" fmla="*/ 5 h 107"/>
                <a:gd name="T10" fmla="*/ 7 w 135"/>
                <a:gd name="T11" fmla="*/ 0 h 107"/>
                <a:gd name="T12" fmla="*/ 1 w 135"/>
                <a:gd name="T13" fmla="*/ 4 h 107"/>
                <a:gd name="T14" fmla="*/ 4 w 135"/>
                <a:gd name="T15" fmla="*/ 10 h 107"/>
                <a:gd name="T16" fmla="*/ 19 w 135"/>
                <a:gd name="T17" fmla="*/ 14 h 107"/>
                <a:gd name="T18" fmla="*/ 37 w 135"/>
                <a:gd name="T19" fmla="*/ 70 h 107"/>
                <a:gd name="T20" fmla="*/ 33 w 135"/>
                <a:gd name="T21" fmla="*/ 83 h 107"/>
                <a:gd name="T22" fmla="*/ 24 w 135"/>
                <a:gd name="T23" fmla="*/ 95 h 107"/>
                <a:gd name="T24" fmla="*/ 37 w 135"/>
                <a:gd name="T25" fmla="*/ 107 h 107"/>
                <a:gd name="T26" fmla="*/ 49 w 135"/>
                <a:gd name="T27" fmla="*/ 100 h 107"/>
                <a:gd name="T28" fmla="*/ 88 w 135"/>
                <a:gd name="T29" fmla="*/ 100 h 107"/>
                <a:gd name="T30" fmla="*/ 100 w 135"/>
                <a:gd name="T31" fmla="*/ 107 h 107"/>
                <a:gd name="T32" fmla="*/ 113 w 135"/>
                <a:gd name="T33" fmla="*/ 95 h 107"/>
                <a:gd name="T34" fmla="*/ 100 w 135"/>
                <a:gd name="T35" fmla="*/ 82 h 107"/>
                <a:gd name="T36" fmla="*/ 88 w 135"/>
                <a:gd name="T37" fmla="*/ 90 h 107"/>
                <a:gd name="T38" fmla="*/ 49 w 135"/>
                <a:gd name="T39" fmla="*/ 90 h 107"/>
                <a:gd name="T40" fmla="*/ 43 w 135"/>
                <a:gd name="T41" fmla="*/ 84 h 107"/>
                <a:gd name="T42" fmla="*/ 46 w 135"/>
                <a:gd name="T43" fmla="*/ 75 h 107"/>
                <a:gd name="T44" fmla="*/ 114 w 135"/>
                <a:gd name="T45" fmla="*/ 75 h 107"/>
                <a:gd name="T46" fmla="*/ 123 w 135"/>
                <a:gd name="T47" fmla="*/ 67 h 107"/>
                <a:gd name="T48" fmla="*/ 134 w 135"/>
                <a:gd name="T49" fmla="*/ 27 h 107"/>
                <a:gd name="T50" fmla="*/ 134 w 135"/>
                <a:gd name="T51" fmla="*/ 23 h 107"/>
                <a:gd name="T52" fmla="*/ 108 w 135"/>
                <a:gd name="T53" fmla="*/ 59 h 107"/>
                <a:gd name="T54" fmla="*/ 51 w 135"/>
                <a:gd name="T55" fmla="*/ 59 h 107"/>
                <a:gd name="T56" fmla="*/ 46 w 135"/>
                <a:gd name="T57" fmla="*/ 55 h 107"/>
                <a:gd name="T58" fmla="*/ 51 w 135"/>
                <a:gd name="T59" fmla="*/ 50 h 107"/>
                <a:gd name="T60" fmla="*/ 108 w 135"/>
                <a:gd name="T61" fmla="*/ 50 h 107"/>
                <a:gd name="T62" fmla="*/ 113 w 135"/>
                <a:gd name="T63" fmla="*/ 55 h 107"/>
                <a:gd name="T64" fmla="*/ 108 w 135"/>
                <a:gd name="T65" fmla="*/ 59 h 107"/>
                <a:gd name="T66" fmla="*/ 112 w 135"/>
                <a:gd name="T67" fmla="*/ 45 h 107"/>
                <a:gd name="T68" fmla="*/ 47 w 135"/>
                <a:gd name="T69" fmla="*/ 45 h 107"/>
                <a:gd name="T70" fmla="*/ 42 w 135"/>
                <a:gd name="T71" fmla="*/ 40 h 107"/>
                <a:gd name="T72" fmla="*/ 47 w 135"/>
                <a:gd name="T73" fmla="*/ 35 h 107"/>
                <a:gd name="T74" fmla="*/ 112 w 135"/>
                <a:gd name="T75" fmla="*/ 35 h 107"/>
                <a:gd name="T76" fmla="*/ 117 w 135"/>
                <a:gd name="T77" fmla="*/ 40 h 107"/>
                <a:gd name="T78" fmla="*/ 112 w 135"/>
                <a:gd name="T79" fmla="*/ 4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5" h="107">
                  <a:moveTo>
                    <a:pt x="134" y="23"/>
                  </a:moveTo>
                  <a:cubicBezTo>
                    <a:pt x="133" y="21"/>
                    <a:pt x="131" y="21"/>
                    <a:pt x="130" y="21"/>
                  </a:cubicBezTo>
                  <a:cubicBezTo>
                    <a:pt x="31" y="21"/>
                    <a:pt x="31" y="21"/>
                    <a:pt x="31" y="21"/>
                  </a:cubicBezTo>
                  <a:cubicBezTo>
                    <a:pt x="27" y="8"/>
                    <a:pt x="27" y="8"/>
                    <a:pt x="27" y="8"/>
                  </a:cubicBezTo>
                  <a:cubicBezTo>
                    <a:pt x="27" y="7"/>
                    <a:pt x="26" y="6"/>
                    <a:pt x="24" y="5"/>
                  </a:cubicBezTo>
                  <a:cubicBezTo>
                    <a:pt x="7" y="0"/>
                    <a:pt x="7" y="0"/>
                    <a:pt x="7" y="0"/>
                  </a:cubicBezTo>
                  <a:cubicBezTo>
                    <a:pt x="4" y="0"/>
                    <a:pt x="2" y="1"/>
                    <a:pt x="1" y="4"/>
                  </a:cubicBezTo>
                  <a:cubicBezTo>
                    <a:pt x="0" y="6"/>
                    <a:pt x="2" y="9"/>
                    <a:pt x="4" y="10"/>
                  </a:cubicBezTo>
                  <a:cubicBezTo>
                    <a:pt x="19" y="14"/>
                    <a:pt x="19" y="14"/>
                    <a:pt x="19" y="14"/>
                  </a:cubicBezTo>
                  <a:cubicBezTo>
                    <a:pt x="37" y="70"/>
                    <a:pt x="37" y="70"/>
                    <a:pt x="37" y="70"/>
                  </a:cubicBezTo>
                  <a:cubicBezTo>
                    <a:pt x="33" y="83"/>
                    <a:pt x="33" y="83"/>
                    <a:pt x="33" y="83"/>
                  </a:cubicBezTo>
                  <a:cubicBezTo>
                    <a:pt x="28" y="84"/>
                    <a:pt x="24" y="89"/>
                    <a:pt x="24" y="95"/>
                  </a:cubicBezTo>
                  <a:cubicBezTo>
                    <a:pt x="24" y="102"/>
                    <a:pt x="30" y="107"/>
                    <a:pt x="37" y="107"/>
                  </a:cubicBezTo>
                  <a:cubicBezTo>
                    <a:pt x="42" y="107"/>
                    <a:pt x="47" y="104"/>
                    <a:pt x="49" y="100"/>
                  </a:cubicBezTo>
                  <a:cubicBezTo>
                    <a:pt x="88" y="100"/>
                    <a:pt x="88" y="100"/>
                    <a:pt x="88" y="100"/>
                  </a:cubicBezTo>
                  <a:cubicBezTo>
                    <a:pt x="90" y="104"/>
                    <a:pt x="95" y="107"/>
                    <a:pt x="100" y="107"/>
                  </a:cubicBezTo>
                  <a:cubicBezTo>
                    <a:pt x="107" y="107"/>
                    <a:pt x="113" y="102"/>
                    <a:pt x="113" y="95"/>
                  </a:cubicBezTo>
                  <a:cubicBezTo>
                    <a:pt x="113" y="88"/>
                    <a:pt x="107" y="82"/>
                    <a:pt x="100" y="82"/>
                  </a:cubicBezTo>
                  <a:cubicBezTo>
                    <a:pt x="95" y="82"/>
                    <a:pt x="90" y="85"/>
                    <a:pt x="88" y="90"/>
                  </a:cubicBezTo>
                  <a:cubicBezTo>
                    <a:pt x="49" y="90"/>
                    <a:pt x="49" y="90"/>
                    <a:pt x="49" y="90"/>
                  </a:cubicBezTo>
                  <a:cubicBezTo>
                    <a:pt x="48" y="87"/>
                    <a:pt x="46" y="85"/>
                    <a:pt x="43" y="84"/>
                  </a:cubicBezTo>
                  <a:cubicBezTo>
                    <a:pt x="46" y="75"/>
                    <a:pt x="46" y="75"/>
                    <a:pt x="46" y="75"/>
                  </a:cubicBezTo>
                  <a:cubicBezTo>
                    <a:pt x="114" y="75"/>
                    <a:pt x="114" y="75"/>
                    <a:pt x="114" y="75"/>
                  </a:cubicBezTo>
                  <a:cubicBezTo>
                    <a:pt x="119" y="75"/>
                    <a:pt x="123" y="71"/>
                    <a:pt x="123" y="67"/>
                  </a:cubicBezTo>
                  <a:cubicBezTo>
                    <a:pt x="134" y="27"/>
                    <a:pt x="134" y="27"/>
                    <a:pt x="134" y="27"/>
                  </a:cubicBezTo>
                  <a:cubicBezTo>
                    <a:pt x="135" y="25"/>
                    <a:pt x="135" y="24"/>
                    <a:pt x="134" y="23"/>
                  </a:cubicBezTo>
                  <a:close/>
                  <a:moveTo>
                    <a:pt x="108" y="59"/>
                  </a:moveTo>
                  <a:cubicBezTo>
                    <a:pt x="51" y="59"/>
                    <a:pt x="51" y="59"/>
                    <a:pt x="51" y="59"/>
                  </a:cubicBezTo>
                  <a:cubicBezTo>
                    <a:pt x="49" y="59"/>
                    <a:pt x="46" y="57"/>
                    <a:pt x="46" y="55"/>
                  </a:cubicBezTo>
                  <a:cubicBezTo>
                    <a:pt x="46" y="52"/>
                    <a:pt x="49" y="50"/>
                    <a:pt x="51" y="50"/>
                  </a:cubicBezTo>
                  <a:cubicBezTo>
                    <a:pt x="108" y="50"/>
                    <a:pt x="108" y="50"/>
                    <a:pt x="108" y="50"/>
                  </a:cubicBezTo>
                  <a:cubicBezTo>
                    <a:pt x="111" y="50"/>
                    <a:pt x="113" y="52"/>
                    <a:pt x="113" y="55"/>
                  </a:cubicBezTo>
                  <a:cubicBezTo>
                    <a:pt x="113" y="57"/>
                    <a:pt x="111" y="59"/>
                    <a:pt x="108" y="59"/>
                  </a:cubicBezTo>
                  <a:close/>
                  <a:moveTo>
                    <a:pt x="112" y="45"/>
                  </a:moveTo>
                  <a:cubicBezTo>
                    <a:pt x="47" y="45"/>
                    <a:pt x="47" y="45"/>
                    <a:pt x="47" y="45"/>
                  </a:cubicBezTo>
                  <a:cubicBezTo>
                    <a:pt x="44" y="45"/>
                    <a:pt x="42" y="43"/>
                    <a:pt x="42" y="40"/>
                  </a:cubicBezTo>
                  <a:cubicBezTo>
                    <a:pt x="42" y="38"/>
                    <a:pt x="44" y="35"/>
                    <a:pt x="47" y="35"/>
                  </a:cubicBezTo>
                  <a:cubicBezTo>
                    <a:pt x="112" y="35"/>
                    <a:pt x="112" y="35"/>
                    <a:pt x="112" y="35"/>
                  </a:cubicBezTo>
                  <a:cubicBezTo>
                    <a:pt x="115" y="35"/>
                    <a:pt x="117" y="38"/>
                    <a:pt x="117" y="40"/>
                  </a:cubicBezTo>
                  <a:cubicBezTo>
                    <a:pt x="117" y="43"/>
                    <a:pt x="115" y="45"/>
                    <a:pt x="112" y="45"/>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40">
              <a:extLst>
                <a:ext uri="{FF2B5EF4-FFF2-40B4-BE49-F238E27FC236}">
                  <a16:creationId xmlns:a16="http://schemas.microsoft.com/office/drawing/2014/main" id="{B234EC01-E43B-43D2-9D44-4ADB25BD1C2E}"/>
                </a:ext>
              </a:extLst>
            </p:cNvPr>
            <p:cNvSpPr>
              <a:spLocks/>
            </p:cNvSpPr>
            <p:nvPr/>
          </p:nvSpPr>
          <p:spPr bwMode="auto">
            <a:xfrm>
              <a:off x="5859635" y="1048714"/>
              <a:ext cx="182406" cy="77591"/>
            </a:xfrm>
            <a:custGeom>
              <a:avLst/>
              <a:gdLst>
                <a:gd name="T0" fmla="*/ 10 w 57"/>
                <a:gd name="T1" fmla="*/ 17 h 24"/>
                <a:gd name="T2" fmla="*/ 17 w 57"/>
                <a:gd name="T3" fmla="*/ 9 h 24"/>
                <a:gd name="T4" fmla="*/ 39 w 57"/>
                <a:gd name="T5" fmla="*/ 9 h 24"/>
                <a:gd name="T6" fmla="*/ 47 w 57"/>
                <a:gd name="T7" fmla="*/ 17 h 24"/>
                <a:gd name="T8" fmla="*/ 47 w 57"/>
                <a:gd name="T9" fmla="*/ 24 h 24"/>
                <a:gd name="T10" fmla="*/ 57 w 57"/>
                <a:gd name="T11" fmla="*/ 24 h 24"/>
                <a:gd name="T12" fmla="*/ 57 w 57"/>
                <a:gd name="T13" fmla="*/ 17 h 24"/>
                <a:gd name="T14" fmla="*/ 39 w 57"/>
                <a:gd name="T15" fmla="*/ 0 h 24"/>
                <a:gd name="T16" fmla="*/ 17 w 57"/>
                <a:gd name="T17" fmla="*/ 0 h 24"/>
                <a:gd name="T18" fmla="*/ 0 w 57"/>
                <a:gd name="T19" fmla="*/ 17 h 24"/>
                <a:gd name="T20" fmla="*/ 0 w 57"/>
                <a:gd name="T21" fmla="*/ 24 h 24"/>
                <a:gd name="T22" fmla="*/ 10 w 57"/>
                <a:gd name="T23" fmla="*/ 24 h 24"/>
                <a:gd name="T24" fmla="*/ 10 w 57"/>
                <a:gd name="T25"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24">
                  <a:moveTo>
                    <a:pt x="10" y="17"/>
                  </a:moveTo>
                  <a:cubicBezTo>
                    <a:pt x="10" y="13"/>
                    <a:pt x="13" y="9"/>
                    <a:pt x="17" y="9"/>
                  </a:cubicBezTo>
                  <a:cubicBezTo>
                    <a:pt x="39" y="9"/>
                    <a:pt x="39" y="9"/>
                    <a:pt x="39" y="9"/>
                  </a:cubicBezTo>
                  <a:cubicBezTo>
                    <a:pt x="44" y="9"/>
                    <a:pt x="47" y="13"/>
                    <a:pt x="47" y="17"/>
                  </a:cubicBezTo>
                  <a:cubicBezTo>
                    <a:pt x="47" y="24"/>
                    <a:pt x="47" y="24"/>
                    <a:pt x="47" y="24"/>
                  </a:cubicBezTo>
                  <a:cubicBezTo>
                    <a:pt x="57" y="24"/>
                    <a:pt x="57" y="24"/>
                    <a:pt x="57" y="24"/>
                  </a:cubicBezTo>
                  <a:cubicBezTo>
                    <a:pt x="57" y="17"/>
                    <a:pt x="57" y="17"/>
                    <a:pt x="57" y="17"/>
                  </a:cubicBezTo>
                  <a:cubicBezTo>
                    <a:pt x="57" y="7"/>
                    <a:pt x="49" y="0"/>
                    <a:pt x="39" y="0"/>
                  </a:cubicBezTo>
                  <a:cubicBezTo>
                    <a:pt x="17" y="0"/>
                    <a:pt x="17" y="0"/>
                    <a:pt x="17" y="0"/>
                  </a:cubicBezTo>
                  <a:cubicBezTo>
                    <a:pt x="8" y="0"/>
                    <a:pt x="0" y="7"/>
                    <a:pt x="0" y="17"/>
                  </a:cubicBezTo>
                  <a:cubicBezTo>
                    <a:pt x="0" y="24"/>
                    <a:pt x="0" y="24"/>
                    <a:pt x="0" y="24"/>
                  </a:cubicBezTo>
                  <a:cubicBezTo>
                    <a:pt x="10" y="24"/>
                    <a:pt x="10" y="24"/>
                    <a:pt x="10" y="24"/>
                  </a:cubicBezTo>
                  <a:lnTo>
                    <a:pt x="10" y="17"/>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1">
              <a:extLst>
                <a:ext uri="{FF2B5EF4-FFF2-40B4-BE49-F238E27FC236}">
                  <a16:creationId xmlns:a16="http://schemas.microsoft.com/office/drawing/2014/main" id="{4B790393-752A-42CF-B8CB-EC096FCFBB53}"/>
                </a:ext>
              </a:extLst>
            </p:cNvPr>
            <p:cNvSpPr>
              <a:spLocks noEditPoints="1"/>
            </p:cNvSpPr>
            <p:nvPr/>
          </p:nvSpPr>
          <p:spPr bwMode="auto">
            <a:xfrm>
              <a:off x="5817437" y="1139917"/>
              <a:ext cx="266803" cy="334865"/>
            </a:xfrm>
            <a:custGeom>
              <a:avLst/>
              <a:gdLst>
                <a:gd name="T0" fmla="*/ 0 w 83"/>
                <a:gd name="T1" fmla="*/ 0 h 104"/>
                <a:gd name="T2" fmla="*/ 0 w 83"/>
                <a:gd name="T3" fmla="*/ 104 h 104"/>
                <a:gd name="T4" fmla="*/ 83 w 83"/>
                <a:gd name="T5" fmla="*/ 104 h 104"/>
                <a:gd name="T6" fmla="*/ 83 w 83"/>
                <a:gd name="T7" fmla="*/ 0 h 104"/>
                <a:gd name="T8" fmla="*/ 0 w 83"/>
                <a:gd name="T9" fmla="*/ 0 h 104"/>
                <a:gd name="T10" fmla="*/ 64 w 83"/>
                <a:gd name="T11" fmla="*/ 86 h 104"/>
                <a:gd name="T12" fmla="*/ 19 w 83"/>
                <a:gd name="T13" fmla="*/ 86 h 104"/>
                <a:gd name="T14" fmla="*/ 13 w 83"/>
                <a:gd name="T15" fmla="*/ 80 h 104"/>
                <a:gd name="T16" fmla="*/ 19 w 83"/>
                <a:gd name="T17" fmla="*/ 75 h 104"/>
                <a:gd name="T18" fmla="*/ 64 w 83"/>
                <a:gd name="T19" fmla="*/ 75 h 104"/>
                <a:gd name="T20" fmla="*/ 69 w 83"/>
                <a:gd name="T21" fmla="*/ 80 h 104"/>
                <a:gd name="T22" fmla="*/ 64 w 83"/>
                <a:gd name="T23" fmla="*/ 86 h 104"/>
                <a:gd name="T24" fmla="*/ 64 w 83"/>
                <a:gd name="T25" fmla="*/ 66 h 104"/>
                <a:gd name="T26" fmla="*/ 19 w 83"/>
                <a:gd name="T27" fmla="*/ 66 h 104"/>
                <a:gd name="T28" fmla="*/ 13 w 83"/>
                <a:gd name="T29" fmla="*/ 61 h 104"/>
                <a:gd name="T30" fmla="*/ 19 w 83"/>
                <a:gd name="T31" fmla="*/ 55 h 104"/>
                <a:gd name="T32" fmla="*/ 64 w 83"/>
                <a:gd name="T33" fmla="*/ 55 h 104"/>
                <a:gd name="T34" fmla="*/ 69 w 83"/>
                <a:gd name="T35" fmla="*/ 61 h 104"/>
                <a:gd name="T36" fmla="*/ 64 w 83"/>
                <a:gd name="T37" fmla="*/ 66 h 104"/>
                <a:gd name="T38" fmla="*/ 64 w 83"/>
                <a:gd name="T39" fmla="*/ 47 h 104"/>
                <a:gd name="T40" fmla="*/ 19 w 83"/>
                <a:gd name="T41" fmla="*/ 47 h 104"/>
                <a:gd name="T42" fmla="*/ 13 w 83"/>
                <a:gd name="T43" fmla="*/ 41 h 104"/>
                <a:gd name="T44" fmla="*/ 19 w 83"/>
                <a:gd name="T45" fmla="*/ 36 h 104"/>
                <a:gd name="T46" fmla="*/ 64 w 83"/>
                <a:gd name="T47" fmla="*/ 36 h 104"/>
                <a:gd name="T48" fmla="*/ 69 w 83"/>
                <a:gd name="T49" fmla="*/ 41 h 104"/>
                <a:gd name="T50" fmla="*/ 64 w 83"/>
                <a:gd name="T51" fmla="*/ 47 h 104"/>
                <a:gd name="T52" fmla="*/ 64 w 83"/>
                <a:gd name="T53" fmla="*/ 27 h 104"/>
                <a:gd name="T54" fmla="*/ 19 w 83"/>
                <a:gd name="T55" fmla="*/ 27 h 104"/>
                <a:gd name="T56" fmla="*/ 13 w 83"/>
                <a:gd name="T57" fmla="*/ 22 h 104"/>
                <a:gd name="T58" fmla="*/ 19 w 83"/>
                <a:gd name="T59" fmla="*/ 17 h 104"/>
                <a:gd name="T60" fmla="*/ 64 w 83"/>
                <a:gd name="T61" fmla="*/ 17 h 104"/>
                <a:gd name="T62" fmla="*/ 69 w 83"/>
                <a:gd name="T63" fmla="*/ 22 h 104"/>
                <a:gd name="T64" fmla="*/ 64 w 83"/>
                <a:gd name="T65" fmla="*/ 2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 h="104">
                  <a:moveTo>
                    <a:pt x="0" y="0"/>
                  </a:moveTo>
                  <a:cubicBezTo>
                    <a:pt x="0" y="104"/>
                    <a:pt x="0" y="104"/>
                    <a:pt x="0" y="104"/>
                  </a:cubicBezTo>
                  <a:cubicBezTo>
                    <a:pt x="83" y="104"/>
                    <a:pt x="83" y="104"/>
                    <a:pt x="83" y="104"/>
                  </a:cubicBezTo>
                  <a:cubicBezTo>
                    <a:pt x="83" y="0"/>
                    <a:pt x="83" y="0"/>
                    <a:pt x="83" y="0"/>
                  </a:cubicBezTo>
                  <a:lnTo>
                    <a:pt x="0" y="0"/>
                  </a:lnTo>
                  <a:close/>
                  <a:moveTo>
                    <a:pt x="64" y="86"/>
                  </a:moveTo>
                  <a:cubicBezTo>
                    <a:pt x="19" y="86"/>
                    <a:pt x="19" y="86"/>
                    <a:pt x="19" y="86"/>
                  </a:cubicBezTo>
                  <a:cubicBezTo>
                    <a:pt x="16" y="86"/>
                    <a:pt x="13" y="83"/>
                    <a:pt x="13" y="80"/>
                  </a:cubicBezTo>
                  <a:cubicBezTo>
                    <a:pt x="13" y="77"/>
                    <a:pt x="16" y="75"/>
                    <a:pt x="19" y="75"/>
                  </a:cubicBezTo>
                  <a:cubicBezTo>
                    <a:pt x="64" y="75"/>
                    <a:pt x="64" y="75"/>
                    <a:pt x="64" y="75"/>
                  </a:cubicBezTo>
                  <a:cubicBezTo>
                    <a:pt x="67" y="75"/>
                    <a:pt x="69" y="77"/>
                    <a:pt x="69" y="80"/>
                  </a:cubicBezTo>
                  <a:cubicBezTo>
                    <a:pt x="69" y="83"/>
                    <a:pt x="67" y="86"/>
                    <a:pt x="64" y="86"/>
                  </a:cubicBezTo>
                  <a:close/>
                  <a:moveTo>
                    <a:pt x="64" y="66"/>
                  </a:moveTo>
                  <a:cubicBezTo>
                    <a:pt x="19" y="66"/>
                    <a:pt x="19" y="66"/>
                    <a:pt x="19" y="66"/>
                  </a:cubicBezTo>
                  <a:cubicBezTo>
                    <a:pt x="16" y="66"/>
                    <a:pt x="13" y="64"/>
                    <a:pt x="13" y="61"/>
                  </a:cubicBezTo>
                  <a:cubicBezTo>
                    <a:pt x="13" y="58"/>
                    <a:pt x="16" y="55"/>
                    <a:pt x="19" y="55"/>
                  </a:cubicBezTo>
                  <a:cubicBezTo>
                    <a:pt x="64" y="55"/>
                    <a:pt x="64" y="55"/>
                    <a:pt x="64" y="55"/>
                  </a:cubicBezTo>
                  <a:cubicBezTo>
                    <a:pt x="67" y="55"/>
                    <a:pt x="69" y="58"/>
                    <a:pt x="69" y="61"/>
                  </a:cubicBezTo>
                  <a:cubicBezTo>
                    <a:pt x="69" y="64"/>
                    <a:pt x="67" y="66"/>
                    <a:pt x="64" y="66"/>
                  </a:cubicBezTo>
                  <a:close/>
                  <a:moveTo>
                    <a:pt x="64" y="47"/>
                  </a:moveTo>
                  <a:cubicBezTo>
                    <a:pt x="19" y="47"/>
                    <a:pt x="19" y="47"/>
                    <a:pt x="19" y="47"/>
                  </a:cubicBezTo>
                  <a:cubicBezTo>
                    <a:pt x="16" y="47"/>
                    <a:pt x="13" y="44"/>
                    <a:pt x="13" y="41"/>
                  </a:cubicBezTo>
                  <a:cubicBezTo>
                    <a:pt x="13" y="38"/>
                    <a:pt x="16" y="36"/>
                    <a:pt x="19" y="36"/>
                  </a:cubicBezTo>
                  <a:cubicBezTo>
                    <a:pt x="64" y="36"/>
                    <a:pt x="64" y="36"/>
                    <a:pt x="64" y="36"/>
                  </a:cubicBezTo>
                  <a:cubicBezTo>
                    <a:pt x="67" y="36"/>
                    <a:pt x="69" y="38"/>
                    <a:pt x="69" y="41"/>
                  </a:cubicBezTo>
                  <a:cubicBezTo>
                    <a:pt x="69" y="44"/>
                    <a:pt x="67" y="47"/>
                    <a:pt x="64" y="47"/>
                  </a:cubicBezTo>
                  <a:close/>
                  <a:moveTo>
                    <a:pt x="64" y="27"/>
                  </a:moveTo>
                  <a:cubicBezTo>
                    <a:pt x="19" y="27"/>
                    <a:pt x="19" y="27"/>
                    <a:pt x="19" y="27"/>
                  </a:cubicBezTo>
                  <a:cubicBezTo>
                    <a:pt x="16" y="27"/>
                    <a:pt x="13" y="25"/>
                    <a:pt x="13" y="22"/>
                  </a:cubicBezTo>
                  <a:cubicBezTo>
                    <a:pt x="13" y="19"/>
                    <a:pt x="16" y="17"/>
                    <a:pt x="19" y="17"/>
                  </a:cubicBezTo>
                  <a:cubicBezTo>
                    <a:pt x="64" y="17"/>
                    <a:pt x="64" y="17"/>
                    <a:pt x="64" y="17"/>
                  </a:cubicBezTo>
                  <a:cubicBezTo>
                    <a:pt x="67" y="17"/>
                    <a:pt x="69" y="19"/>
                    <a:pt x="69" y="22"/>
                  </a:cubicBezTo>
                  <a:cubicBezTo>
                    <a:pt x="69" y="25"/>
                    <a:pt x="67" y="27"/>
                    <a:pt x="64" y="27"/>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42">
              <a:extLst>
                <a:ext uri="{FF2B5EF4-FFF2-40B4-BE49-F238E27FC236}">
                  <a16:creationId xmlns:a16="http://schemas.microsoft.com/office/drawing/2014/main" id="{FC9B02DF-7173-4A5B-855B-2579F07C08F0}"/>
                </a:ext>
              </a:extLst>
            </p:cNvPr>
            <p:cNvSpPr>
              <a:spLocks/>
            </p:cNvSpPr>
            <p:nvPr/>
          </p:nvSpPr>
          <p:spPr bwMode="auto">
            <a:xfrm>
              <a:off x="6744441" y="1078661"/>
              <a:ext cx="125234" cy="151098"/>
            </a:xfrm>
            <a:custGeom>
              <a:avLst/>
              <a:gdLst>
                <a:gd name="T0" fmla="*/ 1 w 39"/>
                <a:gd name="T1" fmla="*/ 47 h 47"/>
                <a:gd name="T2" fmla="*/ 1 w 39"/>
                <a:gd name="T3" fmla="*/ 47 h 47"/>
                <a:gd name="T4" fmla="*/ 11 w 39"/>
                <a:gd name="T5" fmla="*/ 47 h 47"/>
                <a:gd name="T6" fmla="*/ 17 w 39"/>
                <a:gd name="T7" fmla="*/ 43 h 47"/>
                <a:gd name="T8" fmla="*/ 39 w 39"/>
                <a:gd name="T9" fmla="*/ 2 h 47"/>
                <a:gd name="T10" fmla="*/ 39 w 39"/>
                <a:gd name="T11" fmla="*/ 0 h 47"/>
                <a:gd name="T12" fmla="*/ 39 w 39"/>
                <a:gd name="T13" fmla="*/ 0 h 47"/>
                <a:gd name="T14" fmla="*/ 29 w 39"/>
                <a:gd name="T15" fmla="*/ 0 h 47"/>
                <a:gd name="T16" fmla="*/ 23 w 39"/>
                <a:gd name="T17" fmla="*/ 4 h 47"/>
                <a:gd name="T18" fmla="*/ 1 w 39"/>
                <a:gd name="T19" fmla="*/ 45 h 47"/>
                <a:gd name="T20" fmla="*/ 1 w 39"/>
                <a:gd name="T2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7">
                  <a:moveTo>
                    <a:pt x="1" y="47"/>
                  </a:moveTo>
                  <a:cubicBezTo>
                    <a:pt x="1" y="47"/>
                    <a:pt x="1" y="47"/>
                    <a:pt x="1" y="47"/>
                  </a:cubicBezTo>
                  <a:cubicBezTo>
                    <a:pt x="11" y="47"/>
                    <a:pt x="11" y="47"/>
                    <a:pt x="11" y="47"/>
                  </a:cubicBezTo>
                  <a:cubicBezTo>
                    <a:pt x="13" y="47"/>
                    <a:pt x="16" y="45"/>
                    <a:pt x="17" y="43"/>
                  </a:cubicBezTo>
                  <a:cubicBezTo>
                    <a:pt x="39" y="2"/>
                    <a:pt x="39" y="2"/>
                    <a:pt x="39" y="2"/>
                  </a:cubicBezTo>
                  <a:cubicBezTo>
                    <a:pt x="39" y="1"/>
                    <a:pt x="39" y="1"/>
                    <a:pt x="39" y="0"/>
                  </a:cubicBezTo>
                  <a:cubicBezTo>
                    <a:pt x="39" y="0"/>
                    <a:pt x="39" y="0"/>
                    <a:pt x="39" y="0"/>
                  </a:cubicBezTo>
                  <a:cubicBezTo>
                    <a:pt x="29" y="0"/>
                    <a:pt x="29" y="0"/>
                    <a:pt x="29" y="0"/>
                  </a:cubicBezTo>
                  <a:cubicBezTo>
                    <a:pt x="27" y="0"/>
                    <a:pt x="24" y="2"/>
                    <a:pt x="23" y="4"/>
                  </a:cubicBezTo>
                  <a:cubicBezTo>
                    <a:pt x="1" y="45"/>
                    <a:pt x="1" y="45"/>
                    <a:pt x="1" y="45"/>
                  </a:cubicBezTo>
                  <a:cubicBezTo>
                    <a:pt x="0" y="46"/>
                    <a:pt x="0" y="47"/>
                    <a:pt x="1" y="47"/>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43">
              <a:extLst>
                <a:ext uri="{FF2B5EF4-FFF2-40B4-BE49-F238E27FC236}">
                  <a16:creationId xmlns:a16="http://schemas.microsoft.com/office/drawing/2014/main" id="{B55DC832-7EEE-4345-8E3C-864FA986F751}"/>
                </a:ext>
              </a:extLst>
            </p:cNvPr>
            <p:cNvSpPr>
              <a:spLocks/>
            </p:cNvSpPr>
            <p:nvPr/>
          </p:nvSpPr>
          <p:spPr bwMode="auto">
            <a:xfrm>
              <a:off x="6815225" y="1191644"/>
              <a:ext cx="134763" cy="24502"/>
            </a:xfrm>
            <a:custGeom>
              <a:avLst/>
              <a:gdLst>
                <a:gd name="T0" fmla="*/ 0 w 99"/>
                <a:gd name="T1" fmla="*/ 18 h 18"/>
                <a:gd name="T2" fmla="*/ 99 w 99"/>
                <a:gd name="T3" fmla="*/ 18 h 18"/>
                <a:gd name="T4" fmla="*/ 90 w 99"/>
                <a:gd name="T5" fmla="*/ 0 h 18"/>
                <a:gd name="T6" fmla="*/ 9 w 99"/>
                <a:gd name="T7" fmla="*/ 0 h 18"/>
                <a:gd name="T8" fmla="*/ 0 w 99"/>
                <a:gd name="T9" fmla="*/ 18 h 18"/>
              </a:gdLst>
              <a:ahLst/>
              <a:cxnLst>
                <a:cxn ang="0">
                  <a:pos x="T0" y="T1"/>
                </a:cxn>
                <a:cxn ang="0">
                  <a:pos x="T2" y="T3"/>
                </a:cxn>
                <a:cxn ang="0">
                  <a:pos x="T4" y="T5"/>
                </a:cxn>
                <a:cxn ang="0">
                  <a:pos x="T6" y="T7"/>
                </a:cxn>
                <a:cxn ang="0">
                  <a:pos x="T8" y="T9"/>
                </a:cxn>
              </a:cxnLst>
              <a:rect l="0" t="0" r="r" b="b"/>
              <a:pathLst>
                <a:path w="99" h="18">
                  <a:moveTo>
                    <a:pt x="0" y="18"/>
                  </a:moveTo>
                  <a:lnTo>
                    <a:pt x="99" y="18"/>
                  </a:lnTo>
                  <a:lnTo>
                    <a:pt x="90" y="0"/>
                  </a:lnTo>
                  <a:lnTo>
                    <a:pt x="9" y="0"/>
                  </a:lnTo>
                  <a:lnTo>
                    <a:pt x="0" y="18"/>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44">
              <a:extLst>
                <a:ext uri="{FF2B5EF4-FFF2-40B4-BE49-F238E27FC236}">
                  <a16:creationId xmlns:a16="http://schemas.microsoft.com/office/drawing/2014/main" id="{57DA2D26-EC92-45CD-81E3-8703D6ED323D}"/>
                </a:ext>
              </a:extLst>
            </p:cNvPr>
            <p:cNvSpPr>
              <a:spLocks/>
            </p:cNvSpPr>
            <p:nvPr/>
          </p:nvSpPr>
          <p:spPr bwMode="auto">
            <a:xfrm>
              <a:off x="6895538" y="1078661"/>
              <a:ext cx="125234" cy="151098"/>
            </a:xfrm>
            <a:custGeom>
              <a:avLst/>
              <a:gdLst>
                <a:gd name="T0" fmla="*/ 23 w 39"/>
                <a:gd name="T1" fmla="*/ 43 h 47"/>
                <a:gd name="T2" fmla="*/ 29 w 39"/>
                <a:gd name="T3" fmla="*/ 47 h 47"/>
                <a:gd name="T4" fmla="*/ 38 w 39"/>
                <a:gd name="T5" fmla="*/ 47 h 47"/>
                <a:gd name="T6" fmla="*/ 39 w 39"/>
                <a:gd name="T7" fmla="*/ 47 h 47"/>
                <a:gd name="T8" fmla="*/ 38 w 39"/>
                <a:gd name="T9" fmla="*/ 45 h 47"/>
                <a:gd name="T10" fmla="*/ 16 w 39"/>
                <a:gd name="T11" fmla="*/ 4 h 47"/>
                <a:gd name="T12" fmla="*/ 10 w 39"/>
                <a:gd name="T13" fmla="*/ 0 h 47"/>
                <a:gd name="T14" fmla="*/ 1 w 39"/>
                <a:gd name="T15" fmla="*/ 0 h 47"/>
                <a:gd name="T16" fmla="*/ 0 w 39"/>
                <a:gd name="T17" fmla="*/ 0 h 47"/>
                <a:gd name="T18" fmla="*/ 0 w 39"/>
                <a:gd name="T19" fmla="*/ 2 h 47"/>
                <a:gd name="T20" fmla="*/ 23 w 39"/>
                <a:gd name="T21"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7">
                  <a:moveTo>
                    <a:pt x="23" y="43"/>
                  </a:moveTo>
                  <a:cubicBezTo>
                    <a:pt x="24" y="45"/>
                    <a:pt x="27" y="47"/>
                    <a:pt x="29" y="47"/>
                  </a:cubicBezTo>
                  <a:cubicBezTo>
                    <a:pt x="38" y="47"/>
                    <a:pt x="38" y="47"/>
                    <a:pt x="38" y="47"/>
                  </a:cubicBezTo>
                  <a:cubicBezTo>
                    <a:pt x="39" y="47"/>
                    <a:pt x="39" y="47"/>
                    <a:pt x="39" y="47"/>
                  </a:cubicBezTo>
                  <a:cubicBezTo>
                    <a:pt x="39" y="47"/>
                    <a:pt x="39" y="46"/>
                    <a:pt x="38" y="45"/>
                  </a:cubicBezTo>
                  <a:cubicBezTo>
                    <a:pt x="16" y="4"/>
                    <a:pt x="16" y="4"/>
                    <a:pt x="16" y="4"/>
                  </a:cubicBezTo>
                  <a:cubicBezTo>
                    <a:pt x="15" y="2"/>
                    <a:pt x="12" y="0"/>
                    <a:pt x="10" y="0"/>
                  </a:cubicBezTo>
                  <a:cubicBezTo>
                    <a:pt x="1" y="0"/>
                    <a:pt x="1" y="0"/>
                    <a:pt x="1" y="0"/>
                  </a:cubicBezTo>
                  <a:cubicBezTo>
                    <a:pt x="0" y="0"/>
                    <a:pt x="0" y="0"/>
                    <a:pt x="0" y="0"/>
                  </a:cubicBezTo>
                  <a:cubicBezTo>
                    <a:pt x="0" y="1"/>
                    <a:pt x="0" y="1"/>
                    <a:pt x="0" y="2"/>
                  </a:cubicBezTo>
                  <a:lnTo>
                    <a:pt x="23" y="43"/>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45">
              <a:extLst>
                <a:ext uri="{FF2B5EF4-FFF2-40B4-BE49-F238E27FC236}">
                  <a16:creationId xmlns:a16="http://schemas.microsoft.com/office/drawing/2014/main" id="{9483DD06-2C37-44BC-97D5-7D2A3FD419B5}"/>
                </a:ext>
              </a:extLst>
            </p:cNvPr>
            <p:cNvSpPr>
              <a:spLocks noEditPoints="1"/>
            </p:cNvSpPr>
            <p:nvPr/>
          </p:nvSpPr>
          <p:spPr bwMode="auto">
            <a:xfrm>
              <a:off x="6669573" y="1191644"/>
              <a:ext cx="426068" cy="253190"/>
            </a:xfrm>
            <a:custGeom>
              <a:avLst/>
              <a:gdLst>
                <a:gd name="T0" fmla="*/ 108 w 132"/>
                <a:gd name="T1" fmla="*/ 0 h 79"/>
                <a:gd name="T2" fmla="*/ 124 w 132"/>
                <a:gd name="T3" fmla="*/ 8 h 79"/>
                <a:gd name="T4" fmla="*/ 8 w 132"/>
                <a:gd name="T5" fmla="*/ 20 h 79"/>
                <a:gd name="T6" fmla="*/ 20 w 132"/>
                <a:gd name="T7" fmla="*/ 8 h 79"/>
                <a:gd name="T8" fmla="*/ 8 w 132"/>
                <a:gd name="T9" fmla="*/ 0 h 79"/>
                <a:gd name="T10" fmla="*/ 0 w 132"/>
                <a:gd name="T11" fmla="*/ 20 h 79"/>
                <a:gd name="T12" fmla="*/ 12 w 132"/>
                <a:gd name="T13" fmla="*/ 27 h 79"/>
                <a:gd name="T14" fmla="*/ 24 w 132"/>
                <a:gd name="T15" fmla="*/ 79 h 79"/>
                <a:gd name="T16" fmla="*/ 121 w 132"/>
                <a:gd name="T17" fmla="*/ 67 h 79"/>
                <a:gd name="T18" fmla="*/ 124 w 132"/>
                <a:gd name="T19" fmla="*/ 27 h 79"/>
                <a:gd name="T20" fmla="*/ 132 w 132"/>
                <a:gd name="T21" fmla="*/ 8 h 79"/>
                <a:gd name="T22" fmla="*/ 30 w 132"/>
                <a:gd name="T23" fmla="*/ 65 h 79"/>
                <a:gd name="T24" fmla="*/ 23 w 132"/>
                <a:gd name="T25" fmla="*/ 65 h 79"/>
                <a:gd name="T26" fmla="*/ 26 w 132"/>
                <a:gd name="T27" fmla="*/ 28 h 79"/>
                <a:gd name="T28" fmla="*/ 30 w 132"/>
                <a:gd name="T29" fmla="*/ 65 h 79"/>
                <a:gd name="T30" fmla="*/ 42 w 132"/>
                <a:gd name="T31" fmla="*/ 69 h 79"/>
                <a:gd name="T32" fmla="*/ 38 w 132"/>
                <a:gd name="T33" fmla="*/ 32 h 79"/>
                <a:gd name="T34" fmla="*/ 46 w 132"/>
                <a:gd name="T35" fmla="*/ 32 h 79"/>
                <a:gd name="T36" fmla="*/ 62 w 132"/>
                <a:gd name="T37" fmla="*/ 65 h 79"/>
                <a:gd name="T38" fmla="*/ 54 w 132"/>
                <a:gd name="T39" fmla="*/ 65 h 79"/>
                <a:gd name="T40" fmla="*/ 58 w 132"/>
                <a:gd name="T41" fmla="*/ 28 h 79"/>
                <a:gd name="T42" fmla="*/ 62 w 132"/>
                <a:gd name="T43" fmla="*/ 65 h 79"/>
                <a:gd name="T44" fmla="*/ 74 w 132"/>
                <a:gd name="T45" fmla="*/ 69 h 79"/>
                <a:gd name="T46" fmla="*/ 70 w 132"/>
                <a:gd name="T47" fmla="*/ 32 h 79"/>
                <a:gd name="T48" fmla="*/ 78 w 132"/>
                <a:gd name="T49" fmla="*/ 32 h 79"/>
                <a:gd name="T50" fmla="*/ 94 w 132"/>
                <a:gd name="T51" fmla="*/ 65 h 79"/>
                <a:gd name="T52" fmla="*/ 86 w 132"/>
                <a:gd name="T53" fmla="*/ 65 h 79"/>
                <a:gd name="T54" fmla="*/ 90 w 132"/>
                <a:gd name="T55" fmla="*/ 28 h 79"/>
                <a:gd name="T56" fmla="*/ 94 w 132"/>
                <a:gd name="T57" fmla="*/ 65 h 79"/>
                <a:gd name="T58" fmla="*/ 106 w 132"/>
                <a:gd name="T59" fmla="*/ 69 h 79"/>
                <a:gd name="T60" fmla="*/ 102 w 132"/>
                <a:gd name="T61" fmla="*/ 32 h 79"/>
                <a:gd name="T62" fmla="*/ 110 w 132"/>
                <a:gd name="T63" fmla="*/ 3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79">
                  <a:moveTo>
                    <a:pt x="124" y="0"/>
                  </a:moveTo>
                  <a:cubicBezTo>
                    <a:pt x="108" y="0"/>
                    <a:pt x="108" y="0"/>
                    <a:pt x="108" y="0"/>
                  </a:cubicBezTo>
                  <a:cubicBezTo>
                    <a:pt x="112" y="8"/>
                    <a:pt x="112" y="8"/>
                    <a:pt x="112" y="8"/>
                  </a:cubicBezTo>
                  <a:cubicBezTo>
                    <a:pt x="124" y="8"/>
                    <a:pt x="124" y="8"/>
                    <a:pt x="124" y="8"/>
                  </a:cubicBezTo>
                  <a:cubicBezTo>
                    <a:pt x="124" y="20"/>
                    <a:pt x="124" y="20"/>
                    <a:pt x="124" y="20"/>
                  </a:cubicBezTo>
                  <a:cubicBezTo>
                    <a:pt x="8" y="20"/>
                    <a:pt x="8" y="20"/>
                    <a:pt x="8" y="20"/>
                  </a:cubicBezTo>
                  <a:cubicBezTo>
                    <a:pt x="8" y="8"/>
                    <a:pt x="8" y="8"/>
                    <a:pt x="8" y="8"/>
                  </a:cubicBezTo>
                  <a:cubicBezTo>
                    <a:pt x="20" y="8"/>
                    <a:pt x="20" y="8"/>
                    <a:pt x="20" y="8"/>
                  </a:cubicBezTo>
                  <a:cubicBezTo>
                    <a:pt x="24" y="0"/>
                    <a:pt x="24" y="0"/>
                    <a:pt x="24" y="0"/>
                  </a:cubicBezTo>
                  <a:cubicBezTo>
                    <a:pt x="8" y="0"/>
                    <a:pt x="8" y="0"/>
                    <a:pt x="8" y="0"/>
                  </a:cubicBezTo>
                  <a:cubicBezTo>
                    <a:pt x="4" y="0"/>
                    <a:pt x="0" y="4"/>
                    <a:pt x="0" y="8"/>
                  </a:cubicBezTo>
                  <a:cubicBezTo>
                    <a:pt x="0" y="20"/>
                    <a:pt x="0" y="20"/>
                    <a:pt x="0" y="20"/>
                  </a:cubicBezTo>
                  <a:cubicBezTo>
                    <a:pt x="0" y="24"/>
                    <a:pt x="4" y="27"/>
                    <a:pt x="8" y="27"/>
                  </a:cubicBezTo>
                  <a:cubicBezTo>
                    <a:pt x="12" y="27"/>
                    <a:pt x="12" y="27"/>
                    <a:pt x="12" y="27"/>
                  </a:cubicBezTo>
                  <a:cubicBezTo>
                    <a:pt x="12" y="67"/>
                    <a:pt x="12" y="67"/>
                    <a:pt x="12" y="67"/>
                  </a:cubicBezTo>
                  <a:cubicBezTo>
                    <a:pt x="12" y="74"/>
                    <a:pt x="17" y="79"/>
                    <a:pt x="24" y="79"/>
                  </a:cubicBezTo>
                  <a:cubicBezTo>
                    <a:pt x="109" y="79"/>
                    <a:pt x="109" y="79"/>
                    <a:pt x="109" y="79"/>
                  </a:cubicBezTo>
                  <a:cubicBezTo>
                    <a:pt x="115" y="79"/>
                    <a:pt x="121" y="74"/>
                    <a:pt x="121" y="67"/>
                  </a:cubicBezTo>
                  <a:cubicBezTo>
                    <a:pt x="121" y="27"/>
                    <a:pt x="121" y="27"/>
                    <a:pt x="121" y="27"/>
                  </a:cubicBezTo>
                  <a:cubicBezTo>
                    <a:pt x="124" y="27"/>
                    <a:pt x="124" y="27"/>
                    <a:pt x="124" y="27"/>
                  </a:cubicBezTo>
                  <a:cubicBezTo>
                    <a:pt x="129" y="27"/>
                    <a:pt x="132" y="24"/>
                    <a:pt x="132" y="20"/>
                  </a:cubicBezTo>
                  <a:cubicBezTo>
                    <a:pt x="132" y="8"/>
                    <a:pt x="132" y="8"/>
                    <a:pt x="132" y="8"/>
                  </a:cubicBezTo>
                  <a:cubicBezTo>
                    <a:pt x="132" y="4"/>
                    <a:pt x="129" y="0"/>
                    <a:pt x="124" y="0"/>
                  </a:cubicBezTo>
                  <a:close/>
                  <a:moveTo>
                    <a:pt x="30" y="65"/>
                  </a:moveTo>
                  <a:cubicBezTo>
                    <a:pt x="30" y="68"/>
                    <a:pt x="29" y="69"/>
                    <a:pt x="26" y="69"/>
                  </a:cubicBezTo>
                  <a:cubicBezTo>
                    <a:pt x="24" y="69"/>
                    <a:pt x="23" y="68"/>
                    <a:pt x="23" y="65"/>
                  </a:cubicBezTo>
                  <a:cubicBezTo>
                    <a:pt x="23" y="32"/>
                    <a:pt x="23" y="32"/>
                    <a:pt x="23" y="32"/>
                  </a:cubicBezTo>
                  <a:cubicBezTo>
                    <a:pt x="23" y="30"/>
                    <a:pt x="24" y="28"/>
                    <a:pt x="26" y="28"/>
                  </a:cubicBezTo>
                  <a:cubicBezTo>
                    <a:pt x="29" y="28"/>
                    <a:pt x="30" y="30"/>
                    <a:pt x="30" y="32"/>
                  </a:cubicBezTo>
                  <a:lnTo>
                    <a:pt x="30" y="65"/>
                  </a:lnTo>
                  <a:close/>
                  <a:moveTo>
                    <a:pt x="46" y="65"/>
                  </a:moveTo>
                  <a:cubicBezTo>
                    <a:pt x="46" y="68"/>
                    <a:pt x="45" y="69"/>
                    <a:pt x="42" y="69"/>
                  </a:cubicBezTo>
                  <a:cubicBezTo>
                    <a:pt x="40" y="69"/>
                    <a:pt x="38" y="68"/>
                    <a:pt x="38" y="65"/>
                  </a:cubicBezTo>
                  <a:cubicBezTo>
                    <a:pt x="38" y="32"/>
                    <a:pt x="38" y="32"/>
                    <a:pt x="38" y="32"/>
                  </a:cubicBezTo>
                  <a:cubicBezTo>
                    <a:pt x="38" y="30"/>
                    <a:pt x="40" y="28"/>
                    <a:pt x="42" y="28"/>
                  </a:cubicBezTo>
                  <a:cubicBezTo>
                    <a:pt x="45" y="28"/>
                    <a:pt x="46" y="30"/>
                    <a:pt x="46" y="32"/>
                  </a:cubicBezTo>
                  <a:lnTo>
                    <a:pt x="46" y="65"/>
                  </a:lnTo>
                  <a:close/>
                  <a:moveTo>
                    <a:pt x="62" y="65"/>
                  </a:moveTo>
                  <a:cubicBezTo>
                    <a:pt x="62" y="68"/>
                    <a:pt x="60" y="69"/>
                    <a:pt x="58" y="69"/>
                  </a:cubicBezTo>
                  <a:cubicBezTo>
                    <a:pt x="56" y="69"/>
                    <a:pt x="54" y="68"/>
                    <a:pt x="54" y="65"/>
                  </a:cubicBezTo>
                  <a:cubicBezTo>
                    <a:pt x="54" y="32"/>
                    <a:pt x="54" y="32"/>
                    <a:pt x="54" y="32"/>
                  </a:cubicBezTo>
                  <a:cubicBezTo>
                    <a:pt x="54" y="30"/>
                    <a:pt x="56" y="28"/>
                    <a:pt x="58" y="28"/>
                  </a:cubicBezTo>
                  <a:cubicBezTo>
                    <a:pt x="60" y="28"/>
                    <a:pt x="62" y="30"/>
                    <a:pt x="62" y="32"/>
                  </a:cubicBezTo>
                  <a:lnTo>
                    <a:pt x="62" y="65"/>
                  </a:lnTo>
                  <a:close/>
                  <a:moveTo>
                    <a:pt x="78" y="65"/>
                  </a:moveTo>
                  <a:cubicBezTo>
                    <a:pt x="78" y="68"/>
                    <a:pt x="76" y="69"/>
                    <a:pt x="74" y="69"/>
                  </a:cubicBezTo>
                  <a:cubicBezTo>
                    <a:pt x="72" y="69"/>
                    <a:pt x="70" y="68"/>
                    <a:pt x="70" y="65"/>
                  </a:cubicBezTo>
                  <a:cubicBezTo>
                    <a:pt x="70" y="32"/>
                    <a:pt x="70" y="32"/>
                    <a:pt x="70" y="32"/>
                  </a:cubicBezTo>
                  <a:cubicBezTo>
                    <a:pt x="70" y="30"/>
                    <a:pt x="72" y="28"/>
                    <a:pt x="74" y="28"/>
                  </a:cubicBezTo>
                  <a:cubicBezTo>
                    <a:pt x="76" y="28"/>
                    <a:pt x="78" y="30"/>
                    <a:pt x="78" y="32"/>
                  </a:cubicBezTo>
                  <a:lnTo>
                    <a:pt x="78" y="65"/>
                  </a:lnTo>
                  <a:close/>
                  <a:moveTo>
                    <a:pt x="94" y="65"/>
                  </a:moveTo>
                  <a:cubicBezTo>
                    <a:pt x="94" y="68"/>
                    <a:pt x="92" y="69"/>
                    <a:pt x="90" y="69"/>
                  </a:cubicBezTo>
                  <a:cubicBezTo>
                    <a:pt x="88" y="69"/>
                    <a:pt x="86" y="68"/>
                    <a:pt x="86" y="65"/>
                  </a:cubicBezTo>
                  <a:cubicBezTo>
                    <a:pt x="86" y="32"/>
                    <a:pt x="86" y="32"/>
                    <a:pt x="86" y="32"/>
                  </a:cubicBezTo>
                  <a:cubicBezTo>
                    <a:pt x="86" y="30"/>
                    <a:pt x="88" y="28"/>
                    <a:pt x="90" y="28"/>
                  </a:cubicBezTo>
                  <a:cubicBezTo>
                    <a:pt x="92" y="28"/>
                    <a:pt x="94" y="30"/>
                    <a:pt x="94" y="32"/>
                  </a:cubicBezTo>
                  <a:lnTo>
                    <a:pt x="94" y="65"/>
                  </a:lnTo>
                  <a:close/>
                  <a:moveTo>
                    <a:pt x="110" y="65"/>
                  </a:moveTo>
                  <a:cubicBezTo>
                    <a:pt x="110" y="68"/>
                    <a:pt x="108" y="69"/>
                    <a:pt x="106" y="69"/>
                  </a:cubicBezTo>
                  <a:cubicBezTo>
                    <a:pt x="104" y="69"/>
                    <a:pt x="102" y="68"/>
                    <a:pt x="102" y="65"/>
                  </a:cubicBezTo>
                  <a:cubicBezTo>
                    <a:pt x="102" y="32"/>
                    <a:pt x="102" y="32"/>
                    <a:pt x="102" y="32"/>
                  </a:cubicBezTo>
                  <a:cubicBezTo>
                    <a:pt x="102" y="30"/>
                    <a:pt x="104" y="28"/>
                    <a:pt x="106" y="28"/>
                  </a:cubicBezTo>
                  <a:cubicBezTo>
                    <a:pt x="108" y="28"/>
                    <a:pt x="110" y="30"/>
                    <a:pt x="110" y="32"/>
                  </a:cubicBezTo>
                  <a:lnTo>
                    <a:pt x="110" y="65"/>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46">
              <a:extLst>
                <a:ext uri="{FF2B5EF4-FFF2-40B4-BE49-F238E27FC236}">
                  <a16:creationId xmlns:a16="http://schemas.microsoft.com/office/drawing/2014/main" id="{00FA5651-1090-4D2C-8E7E-A73E68E6E0BC}"/>
                </a:ext>
              </a:extLst>
            </p:cNvPr>
            <p:cNvSpPr>
              <a:spLocks/>
            </p:cNvSpPr>
            <p:nvPr/>
          </p:nvSpPr>
          <p:spPr bwMode="auto">
            <a:xfrm>
              <a:off x="10478318" y="1232481"/>
              <a:ext cx="16335" cy="32670"/>
            </a:xfrm>
            <a:custGeom>
              <a:avLst/>
              <a:gdLst>
                <a:gd name="T0" fmla="*/ 5 w 5"/>
                <a:gd name="T1" fmla="*/ 5 h 10"/>
                <a:gd name="T2" fmla="*/ 1 w 5"/>
                <a:gd name="T3" fmla="*/ 0 h 10"/>
                <a:gd name="T4" fmla="*/ 0 w 5"/>
                <a:gd name="T5" fmla="*/ 0 h 10"/>
                <a:gd name="T6" fmla="*/ 0 w 5"/>
                <a:gd name="T7" fmla="*/ 10 h 10"/>
                <a:gd name="T8" fmla="*/ 1 w 5"/>
                <a:gd name="T9" fmla="*/ 10 h 10"/>
                <a:gd name="T10" fmla="*/ 5 w 5"/>
                <a:gd name="T11" fmla="*/ 5 h 10"/>
              </a:gdLst>
              <a:ahLst/>
              <a:cxnLst>
                <a:cxn ang="0">
                  <a:pos x="T0" y="T1"/>
                </a:cxn>
                <a:cxn ang="0">
                  <a:pos x="T2" y="T3"/>
                </a:cxn>
                <a:cxn ang="0">
                  <a:pos x="T4" y="T5"/>
                </a:cxn>
                <a:cxn ang="0">
                  <a:pos x="T6" y="T7"/>
                </a:cxn>
                <a:cxn ang="0">
                  <a:pos x="T8" y="T9"/>
                </a:cxn>
                <a:cxn ang="0">
                  <a:pos x="T10" y="T11"/>
                </a:cxn>
              </a:cxnLst>
              <a:rect l="0" t="0" r="r" b="b"/>
              <a:pathLst>
                <a:path w="5" h="10">
                  <a:moveTo>
                    <a:pt x="5" y="5"/>
                  </a:moveTo>
                  <a:cubicBezTo>
                    <a:pt x="5" y="2"/>
                    <a:pt x="4" y="0"/>
                    <a:pt x="1" y="0"/>
                  </a:cubicBezTo>
                  <a:cubicBezTo>
                    <a:pt x="1" y="0"/>
                    <a:pt x="0" y="0"/>
                    <a:pt x="0" y="0"/>
                  </a:cubicBezTo>
                  <a:cubicBezTo>
                    <a:pt x="0" y="10"/>
                    <a:pt x="0" y="10"/>
                    <a:pt x="0" y="10"/>
                  </a:cubicBezTo>
                  <a:cubicBezTo>
                    <a:pt x="0" y="10"/>
                    <a:pt x="0" y="10"/>
                    <a:pt x="1" y="10"/>
                  </a:cubicBezTo>
                  <a:cubicBezTo>
                    <a:pt x="4" y="10"/>
                    <a:pt x="5" y="8"/>
                    <a:pt x="5" y="5"/>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47">
              <a:extLst>
                <a:ext uri="{FF2B5EF4-FFF2-40B4-BE49-F238E27FC236}">
                  <a16:creationId xmlns:a16="http://schemas.microsoft.com/office/drawing/2014/main" id="{B2FEDA02-B5F1-4AFF-B922-51EF2AD33527}"/>
                </a:ext>
              </a:extLst>
            </p:cNvPr>
            <p:cNvSpPr>
              <a:spLocks/>
            </p:cNvSpPr>
            <p:nvPr/>
          </p:nvSpPr>
          <p:spPr bwMode="auto">
            <a:xfrm>
              <a:off x="10709729" y="1236565"/>
              <a:ext cx="16335" cy="44921"/>
            </a:xfrm>
            <a:custGeom>
              <a:avLst/>
              <a:gdLst>
                <a:gd name="T0" fmla="*/ 3 w 5"/>
                <a:gd name="T1" fmla="*/ 0 h 14"/>
                <a:gd name="T2" fmla="*/ 2 w 5"/>
                <a:gd name="T3" fmla="*/ 0 h 14"/>
                <a:gd name="T4" fmla="*/ 1 w 5"/>
                <a:gd name="T5" fmla="*/ 7 h 14"/>
                <a:gd name="T6" fmla="*/ 0 w 5"/>
                <a:gd name="T7" fmla="*/ 14 h 14"/>
                <a:gd name="T8" fmla="*/ 5 w 5"/>
                <a:gd name="T9" fmla="*/ 14 h 14"/>
                <a:gd name="T10" fmla="*/ 4 w 5"/>
                <a:gd name="T11" fmla="*/ 7 h 14"/>
                <a:gd name="T12" fmla="*/ 3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3" y="0"/>
                  </a:moveTo>
                  <a:cubicBezTo>
                    <a:pt x="2" y="0"/>
                    <a:pt x="2" y="0"/>
                    <a:pt x="2" y="0"/>
                  </a:cubicBezTo>
                  <a:cubicBezTo>
                    <a:pt x="2" y="2"/>
                    <a:pt x="2" y="5"/>
                    <a:pt x="1" y="7"/>
                  </a:cubicBezTo>
                  <a:cubicBezTo>
                    <a:pt x="0" y="14"/>
                    <a:pt x="0" y="14"/>
                    <a:pt x="0" y="14"/>
                  </a:cubicBezTo>
                  <a:cubicBezTo>
                    <a:pt x="5" y="14"/>
                    <a:pt x="5" y="14"/>
                    <a:pt x="5" y="14"/>
                  </a:cubicBezTo>
                  <a:cubicBezTo>
                    <a:pt x="4" y="7"/>
                    <a:pt x="4" y="7"/>
                    <a:pt x="4" y="7"/>
                  </a:cubicBezTo>
                  <a:cubicBezTo>
                    <a:pt x="3" y="5"/>
                    <a:pt x="3" y="2"/>
                    <a:pt x="3"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48">
              <a:extLst>
                <a:ext uri="{FF2B5EF4-FFF2-40B4-BE49-F238E27FC236}">
                  <a16:creationId xmlns:a16="http://schemas.microsoft.com/office/drawing/2014/main" id="{3DC8B832-F6EB-4528-B46F-76EECDE48F83}"/>
                </a:ext>
              </a:extLst>
            </p:cNvPr>
            <p:cNvSpPr>
              <a:spLocks noEditPoints="1"/>
            </p:cNvSpPr>
            <p:nvPr/>
          </p:nvSpPr>
          <p:spPr bwMode="auto">
            <a:xfrm>
              <a:off x="10323137" y="1062326"/>
              <a:ext cx="544495" cy="412456"/>
            </a:xfrm>
            <a:custGeom>
              <a:avLst/>
              <a:gdLst>
                <a:gd name="T0" fmla="*/ 132 w 169"/>
                <a:gd name="T1" fmla="*/ 18 h 128"/>
                <a:gd name="T2" fmla="*/ 123 w 169"/>
                <a:gd name="T3" fmla="*/ 17 h 128"/>
                <a:gd name="T4" fmla="*/ 113 w 169"/>
                <a:gd name="T5" fmla="*/ 11 h 128"/>
                <a:gd name="T6" fmla="*/ 103 w 169"/>
                <a:gd name="T7" fmla="*/ 9 h 128"/>
                <a:gd name="T8" fmla="*/ 93 w 169"/>
                <a:gd name="T9" fmla="*/ 5 h 128"/>
                <a:gd name="T10" fmla="*/ 82 w 169"/>
                <a:gd name="T11" fmla="*/ 5 h 128"/>
                <a:gd name="T12" fmla="*/ 74 w 169"/>
                <a:gd name="T13" fmla="*/ 1 h 128"/>
                <a:gd name="T14" fmla="*/ 63 w 169"/>
                <a:gd name="T15" fmla="*/ 4 h 128"/>
                <a:gd name="T16" fmla="*/ 57 w 169"/>
                <a:gd name="T17" fmla="*/ 12 h 128"/>
                <a:gd name="T18" fmla="*/ 48 w 169"/>
                <a:gd name="T19" fmla="*/ 19 h 128"/>
                <a:gd name="T20" fmla="*/ 42 w 169"/>
                <a:gd name="T21" fmla="*/ 27 h 128"/>
                <a:gd name="T22" fmla="*/ 21 w 169"/>
                <a:gd name="T23" fmla="*/ 101 h 128"/>
                <a:gd name="T24" fmla="*/ 43 w 169"/>
                <a:gd name="T25" fmla="*/ 110 h 128"/>
                <a:gd name="T26" fmla="*/ 50 w 169"/>
                <a:gd name="T27" fmla="*/ 117 h 128"/>
                <a:gd name="T28" fmla="*/ 61 w 169"/>
                <a:gd name="T29" fmla="*/ 123 h 128"/>
                <a:gd name="T30" fmla="*/ 70 w 169"/>
                <a:gd name="T31" fmla="*/ 121 h 128"/>
                <a:gd name="T32" fmla="*/ 81 w 169"/>
                <a:gd name="T33" fmla="*/ 121 h 128"/>
                <a:gd name="T34" fmla="*/ 92 w 169"/>
                <a:gd name="T35" fmla="*/ 121 h 128"/>
                <a:gd name="T36" fmla="*/ 102 w 169"/>
                <a:gd name="T37" fmla="*/ 121 h 128"/>
                <a:gd name="T38" fmla="*/ 111 w 169"/>
                <a:gd name="T39" fmla="*/ 123 h 128"/>
                <a:gd name="T40" fmla="*/ 122 w 169"/>
                <a:gd name="T41" fmla="*/ 118 h 128"/>
                <a:gd name="T42" fmla="*/ 129 w 169"/>
                <a:gd name="T43" fmla="*/ 110 h 128"/>
                <a:gd name="T44" fmla="*/ 148 w 169"/>
                <a:gd name="T45" fmla="*/ 101 h 128"/>
                <a:gd name="T46" fmla="*/ 46 w 169"/>
                <a:gd name="T47" fmla="*/ 23 h 128"/>
                <a:gd name="T48" fmla="*/ 55 w 169"/>
                <a:gd name="T49" fmla="*/ 16 h 128"/>
                <a:gd name="T50" fmla="*/ 65 w 169"/>
                <a:gd name="T51" fmla="*/ 11 h 128"/>
                <a:gd name="T52" fmla="*/ 75 w 169"/>
                <a:gd name="T53" fmla="*/ 6 h 128"/>
                <a:gd name="T54" fmla="*/ 85 w 169"/>
                <a:gd name="T55" fmla="*/ 7 h 128"/>
                <a:gd name="T56" fmla="*/ 97 w 169"/>
                <a:gd name="T57" fmla="*/ 7 h 128"/>
                <a:gd name="T58" fmla="*/ 102 w 169"/>
                <a:gd name="T59" fmla="*/ 14 h 128"/>
                <a:gd name="T60" fmla="*/ 111 w 169"/>
                <a:gd name="T61" fmla="*/ 18 h 128"/>
                <a:gd name="T62" fmla="*/ 119 w 169"/>
                <a:gd name="T63" fmla="*/ 23 h 128"/>
                <a:gd name="T64" fmla="*/ 126 w 169"/>
                <a:gd name="T65" fmla="*/ 27 h 128"/>
                <a:gd name="T66" fmla="*/ 46 w 169"/>
                <a:gd name="T67" fmla="*/ 23 h 128"/>
                <a:gd name="T68" fmla="*/ 102 w 169"/>
                <a:gd name="T69" fmla="*/ 48 h 128"/>
                <a:gd name="T70" fmla="*/ 99 w 169"/>
                <a:gd name="T71" fmla="*/ 80 h 128"/>
                <a:gd name="T72" fmla="*/ 99 w 169"/>
                <a:gd name="T73" fmla="*/ 48 h 128"/>
                <a:gd name="T74" fmla="*/ 95 w 169"/>
                <a:gd name="T75" fmla="*/ 75 h 128"/>
                <a:gd name="T76" fmla="*/ 70 w 169"/>
                <a:gd name="T77" fmla="*/ 75 h 128"/>
                <a:gd name="T78" fmla="*/ 64 w 169"/>
                <a:gd name="T79" fmla="*/ 48 h 128"/>
                <a:gd name="T80" fmla="*/ 70 w 169"/>
                <a:gd name="T81" fmla="*/ 61 h 128"/>
                <a:gd name="T82" fmla="*/ 21 w 169"/>
                <a:gd name="T83" fmla="*/ 74 h 128"/>
                <a:gd name="T84" fmla="*/ 21 w 169"/>
                <a:gd name="T85" fmla="*/ 57 h 128"/>
                <a:gd name="T86" fmla="*/ 31 w 169"/>
                <a:gd name="T87" fmla="*/ 53 h 128"/>
                <a:gd name="T88" fmla="*/ 27 w 169"/>
                <a:gd name="T89" fmla="*/ 81 h 128"/>
                <a:gd name="T90" fmla="*/ 57 w 169"/>
                <a:gd name="T91" fmla="*/ 50 h 128"/>
                <a:gd name="T92" fmla="*/ 48 w 169"/>
                <a:gd name="T93" fmla="*/ 68 h 128"/>
                <a:gd name="T94" fmla="*/ 119 w 169"/>
                <a:gd name="T95" fmla="*/ 105 h 128"/>
                <a:gd name="T96" fmla="*/ 111 w 169"/>
                <a:gd name="T97" fmla="*/ 110 h 128"/>
                <a:gd name="T98" fmla="*/ 102 w 169"/>
                <a:gd name="T99" fmla="*/ 114 h 128"/>
                <a:gd name="T100" fmla="*/ 97 w 169"/>
                <a:gd name="T101" fmla="*/ 121 h 128"/>
                <a:gd name="T102" fmla="*/ 86 w 169"/>
                <a:gd name="T103" fmla="*/ 124 h 128"/>
                <a:gd name="T104" fmla="*/ 75 w 169"/>
                <a:gd name="T105" fmla="*/ 122 h 128"/>
                <a:gd name="T106" fmla="*/ 65 w 169"/>
                <a:gd name="T107" fmla="*/ 117 h 128"/>
                <a:gd name="T108" fmla="*/ 55 w 169"/>
                <a:gd name="T109" fmla="*/ 112 h 128"/>
                <a:gd name="T110" fmla="*/ 46 w 169"/>
                <a:gd name="T111" fmla="*/ 105 h 128"/>
                <a:gd name="T112" fmla="*/ 126 w 169"/>
                <a:gd name="T113" fmla="*/ 101 h 128"/>
                <a:gd name="T114" fmla="*/ 127 w 169"/>
                <a:gd name="T115" fmla="*/ 80 h 128"/>
                <a:gd name="T116" fmla="*/ 112 w 169"/>
                <a:gd name="T117" fmla="*/ 80 h 128"/>
                <a:gd name="T118" fmla="*/ 127 w 169"/>
                <a:gd name="T119" fmla="*/ 80 h 128"/>
                <a:gd name="T120" fmla="*/ 143 w 169"/>
                <a:gd name="T121" fmla="*/ 4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9" h="128">
                  <a:moveTo>
                    <a:pt x="148" y="27"/>
                  </a:moveTo>
                  <a:cubicBezTo>
                    <a:pt x="131" y="27"/>
                    <a:pt x="131" y="27"/>
                    <a:pt x="131" y="27"/>
                  </a:cubicBezTo>
                  <a:cubicBezTo>
                    <a:pt x="131" y="26"/>
                    <a:pt x="131" y="26"/>
                    <a:pt x="131" y="25"/>
                  </a:cubicBezTo>
                  <a:cubicBezTo>
                    <a:pt x="132" y="23"/>
                    <a:pt x="133" y="20"/>
                    <a:pt x="132" y="18"/>
                  </a:cubicBezTo>
                  <a:cubicBezTo>
                    <a:pt x="131" y="18"/>
                    <a:pt x="131" y="18"/>
                    <a:pt x="129" y="18"/>
                  </a:cubicBezTo>
                  <a:cubicBezTo>
                    <a:pt x="128" y="18"/>
                    <a:pt x="126" y="18"/>
                    <a:pt x="125" y="19"/>
                  </a:cubicBezTo>
                  <a:cubicBezTo>
                    <a:pt x="124" y="19"/>
                    <a:pt x="123" y="20"/>
                    <a:pt x="122" y="20"/>
                  </a:cubicBezTo>
                  <a:cubicBezTo>
                    <a:pt x="122" y="19"/>
                    <a:pt x="123" y="18"/>
                    <a:pt x="123" y="17"/>
                  </a:cubicBezTo>
                  <a:cubicBezTo>
                    <a:pt x="123" y="14"/>
                    <a:pt x="124" y="12"/>
                    <a:pt x="122" y="10"/>
                  </a:cubicBezTo>
                  <a:cubicBezTo>
                    <a:pt x="120" y="9"/>
                    <a:pt x="118" y="11"/>
                    <a:pt x="115" y="12"/>
                  </a:cubicBezTo>
                  <a:cubicBezTo>
                    <a:pt x="115" y="13"/>
                    <a:pt x="114" y="13"/>
                    <a:pt x="113" y="14"/>
                  </a:cubicBezTo>
                  <a:cubicBezTo>
                    <a:pt x="113" y="13"/>
                    <a:pt x="113" y="12"/>
                    <a:pt x="113" y="11"/>
                  </a:cubicBezTo>
                  <a:cubicBezTo>
                    <a:pt x="113" y="8"/>
                    <a:pt x="113" y="5"/>
                    <a:pt x="111" y="5"/>
                  </a:cubicBezTo>
                  <a:cubicBezTo>
                    <a:pt x="111" y="4"/>
                    <a:pt x="110" y="4"/>
                    <a:pt x="110" y="4"/>
                  </a:cubicBezTo>
                  <a:cubicBezTo>
                    <a:pt x="108" y="4"/>
                    <a:pt x="106" y="6"/>
                    <a:pt x="105" y="8"/>
                  </a:cubicBezTo>
                  <a:cubicBezTo>
                    <a:pt x="104" y="8"/>
                    <a:pt x="103" y="9"/>
                    <a:pt x="103" y="9"/>
                  </a:cubicBezTo>
                  <a:cubicBezTo>
                    <a:pt x="102" y="9"/>
                    <a:pt x="102" y="8"/>
                    <a:pt x="102" y="7"/>
                  </a:cubicBezTo>
                  <a:cubicBezTo>
                    <a:pt x="101" y="4"/>
                    <a:pt x="101" y="1"/>
                    <a:pt x="99" y="1"/>
                  </a:cubicBezTo>
                  <a:cubicBezTo>
                    <a:pt x="99" y="1"/>
                    <a:pt x="98" y="1"/>
                    <a:pt x="98" y="1"/>
                  </a:cubicBezTo>
                  <a:cubicBezTo>
                    <a:pt x="96" y="1"/>
                    <a:pt x="95" y="3"/>
                    <a:pt x="93" y="5"/>
                  </a:cubicBezTo>
                  <a:cubicBezTo>
                    <a:pt x="93" y="6"/>
                    <a:pt x="92" y="7"/>
                    <a:pt x="92" y="7"/>
                  </a:cubicBezTo>
                  <a:cubicBezTo>
                    <a:pt x="91" y="7"/>
                    <a:pt x="91" y="6"/>
                    <a:pt x="91" y="5"/>
                  </a:cubicBezTo>
                  <a:cubicBezTo>
                    <a:pt x="89" y="2"/>
                    <a:pt x="88" y="0"/>
                    <a:pt x="86" y="0"/>
                  </a:cubicBezTo>
                  <a:cubicBezTo>
                    <a:pt x="84" y="0"/>
                    <a:pt x="83" y="2"/>
                    <a:pt x="82" y="5"/>
                  </a:cubicBezTo>
                  <a:cubicBezTo>
                    <a:pt x="81" y="6"/>
                    <a:pt x="81" y="7"/>
                    <a:pt x="81" y="7"/>
                  </a:cubicBezTo>
                  <a:cubicBezTo>
                    <a:pt x="80" y="7"/>
                    <a:pt x="79" y="6"/>
                    <a:pt x="79" y="5"/>
                  </a:cubicBezTo>
                  <a:cubicBezTo>
                    <a:pt x="77" y="3"/>
                    <a:pt x="76" y="1"/>
                    <a:pt x="74" y="1"/>
                  </a:cubicBezTo>
                  <a:cubicBezTo>
                    <a:pt x="74" y="1"/>
                    <a:pt x="74" y="1"/>
                    <a:pt x="74" y="1"/>
                  </a:cubicBezTo>
                  <a:cubicBezTo>
                    <a:pt x="71" y="1"/>
                    <a:pt x="71" y="4"/>
                    <a:pt x="70" y="7"/>
                  </a:cubicBezTo>
                  <a:cubicBezTo>
                    <a:pt x="70" y="8"/>
                    <a:pt x="70" y="9"/>
                    <a:pt x="70" y="9"/>
                  </a:cubicBezTo>
                  <a:cubicBezTo>
                    <a:pt x="69" y="9"/>
                    <a:pt x="68" y="8"/>
                    <a:pt x="68" y="8"/>
                  </a:cubicBezTo>
                  <a:cubicBezTo>
                    <a:pt x="66" y="6"/>
                    <a:pt x="64" y="4"/>
                    <a:pt x="63" y="4"/>
                  </a:cubicBezTo>
                  <a:cubicBezTo>
                    <a:pt x="62" y="4"/>
                    <a:pt x="62" y="4"/>
                    <a:pt x="61" y="5"/>
                  </a:cubicBezTo>
                  <a:cubicBezTo>
                    <a:pt x="59" y="5"/>
                    <a:pt x="59" y="8"/>
                    <a:pt x="59" y="11"/>
                  </a:cubicBezTo>
                  <a:cubicBezTo>
                    <a:pt x="59" y="12"/>
                    <a:pt x="59" y="13"/>
                    <a:pt x="59" y="14"/>
                  </a:cubicBezTo>
                  <a:cubicBezTo>
                    <a:pt x="59" y="13"/>
                    <a:pt x="58" y="13"/>
                    <a:pt x="57" y="12"/>
                  </a:cubicBezTo>
                  <a:cubicBezTo>
                    <a:pt x="54" y="11"/>
                    <a:pt x="52" y="9"/>
                    <a:pt x="50" y="10"/>
                  </a:cubicBezTo>
                  <a:cubicBezTo>
                    <a:pt x="48" y="12"/>
                    <a:pt x="49" y="14"/>
                    <a:pt x="50" y="17"/>
                  </a:cubicBezTo>
                  <a:cubicBezTo>
                    <a:pt x="50" y="18"/>
                    <a:pt x="50" y="19"/>
                    <a:pt x="50" y="20"/>
                  </a:cubicBezTo>
                  <a:cubicBezTo>
                    <a:pt x="49" y="20"/>
                    <a:pt x="48" y="19"/>
                    <a:pt x="48" y="19"/>
                  </a:cubicBezTo>
                  <a:cubicBezTo>
                    <a:pt x="46" y="18"/>
                    <a:pt x="44" y="18"/>
                    <a:pt x="43" y="18"/>
                  </a:cubicBezTo>
                  <a:cubicBezTo>
                    <a:pt x="42" y="18"/>
                    <a:pt x="41" y="18"/>
                    <a:pt x="41" y="18"/>
                  </a:cubicBezTo>
                  <a:cubicBezTo>
                    <a:pt x="39" y="20"/>
                    <a:pt x="40" y="23"/>
                    <a:pt x="41" y="25"/>
                  </a:cubicBezTo>
                  <a:cubicBezTo>
                    <a:pt x="41" y="26"/>
                    <a:pt x="41" y="26"/>
                    <a:pt x="42" y="27"/>
                  </a:cubicBezTo>
                  <a:cubicBezTo>
                    <a:pt x="21" y="27"/>
                    <a:pt x="21" y="27"/>
                    <a:pt x="21" y="27"/>
                  </a:cubicBezTo>
                  <a:cubicBezTo>
                    <a:pt x="9" y="27"/>
                    <a:pt x="0" y="36"/>
                    <a:pt x="0" y="48"/>
                  </a:cubicBezTo>
                  <a:cubicBezTo>
                    <a:pt x="0" y="80"/>
                    <a:pt x="0" y="80"/>
                    <a:pt x="0" y="80"/>
                  </a:cubicBezTo>
                  <a:cubicBezTo>
                    <a:pt x="0" y="92"/>
                    <a:pt x="9" y="101"/>
                    <a:pt x="21" y="101"/>
                  </a:cubicBezTo>
                  <a:cubicBezTo>
                    <a:pt x="42" y="101"/>
                    <a:pt x="42" y="101"/>
                    <a:pt x="42" y="101"/>
                  </a:cubicBezTo>
                  <a:cubicBezTo>
                    <a:pt x="41" y="102"/>
                    <a:pt x="41" y="102"/>
                    <a:pt x="41" y="103"/>
                  </a:cubicBezTo>
                  <a:cubicBezTo>
                    <a:pt x="40" y="105"/>
                    <a:pt x="39" y="108"/>
                    <a:pt x="41" y="109"/>
                  </a:cubicBezTo>
                  <a:cubicBezTo>
                    <a:pt x="41" y="110"/>
                    <a:pt x="42" y="110"/>
                    <a:pt x="43" y="110"/>
                  </a:cubicBezTo>
                  <a:cubicBezTo>
                    <a:pt x="44" y="110"/>
                    <a:pt x="46" y="110"/>
                    <a:pt x="48" y="109"/>
                  </a:cubicBezTo>
                  <a:cubicBezTo>
                    <a:pt x="48" y="109"/>
                    <a:pt x="49" y="108"/>
                    <a:pt x="50" y="108"/>
                  </a:cubicBezTo>
                  <a:cubicBezTo>
                    <a:pt x="50" y="109"/>
                    <a:pt x="50" y="110"/>
                    <a:pt x="50" y="111"/>
                  </a:cubicBezTo>
                  <a:cubicBezTo>
                    <a:pt x="49" y="114"/>
                    <a:pt x="48" y="116"/>
                    <a:pt x="50" y="117"/>
                  </a:cubicBezTo>
                  <a:cubicBezTo>
                    <a:pt x="52" y="119"/>
                    <a:pt x="54" y="117"/>
                    <a:pt x="57" y="116"/>
                  </a:cubicBezTo>
                  <a:cubicBezTo>
                    <a:pt x="58" y="115"/>
                    <a:pt x="59" y="115"/>
                    <a:pt x="59" y="114"/>
                  </a:cubicBezTo>
                  <a:cubicBezTo>
                    <a:pt x="59" y="115"/>
                    <a:pt x="59" y="116"/>
                    <a:pt x="59" y="117"/>
                  </a:cubicBezTo>
                  <a:cubicBezTo>
                    <a:pt x="59" y="120"/>
                    <a:pt x="59" y="123"/>
                    <a:pt x="61" y="123"/>
                  </a:cubicBezTo>
                  <a:cubicBezTo>
                    <a:pt x="62" y="124"/>
                    <a:pt x="62" y="124"/>
                    <a:pt x="63" y="124"/>
                  </a:cubicBezTo>
                  <a:cubicBezTo>
                    <a:pt x="64" y="124"/>
                    <a:pt x="66" y="122"/>
                    <a:pt x="68" y="120"/>
                  </a:cubicBezTo>
                  <a:cubicBezTo>
                    <a:pt x="68" y="120"/>
                    <a:pt x="69" y="119"/>
                    <a:pt x="70" y="119"/>
                  </a:cubicBezTo>
                  <a:cubicBezTo>
                    <a:pt x="70" y="119"/>
                    <a:pt x="70" y="120"/>
                    <a:pt x="70" y="121"/>
                  </a:cubicBezTo>
                  <a:cubicBezTo>
                    <a:pt x="71" y="124"/>
                    <a:pt x="71" y="127"/>
                    <a:pt x="74" y="127"/>
                  </a:cubicBezTo>
                  <a:cubicBezTo>
                    <a:pt x="74" y="127"/>
                    <a:pt x="74" y="127"/>
                    <a:pt x="74" y="127"/>
                  </a:cubicBezTo>
                  <a:cubicBezTo>
                    <a:pt x="76" y="127"/>
                    <a:pt x="77" y="125"/>
                    <a:pt x="79" y="123"/>
                  </a:cubicBezTo>
                  <a:cubicBezTo>
                    <a:pt x="79" y="122"/>
                    <a:pt x="80" y="121"/>
                    <a:pt x="81" y="121"/>
                  </a:cubicBezTo>
                  <a:cubicBezTo>
                    <a:pt x="81" y="121"/>
                    <a:pt x="81" y="122"/>
                    <a:pt x="82" y="123"/>
                  </a:cubicBezTo>
                  <a:cubicBezTo>
                    <a:pt x="83" y="126"/>
                    <a:pt x="84" y="128"/>
                    <a:pt x="86" y="128"/>
                  </a:cubicBezTo>
                  <a:cubicBezTo>
                    <a:pt x="88" y="128"/>
                    <a:pt x="89" y="126"/>
                    <a:pt x="91" y="123"/>
                  </a:cubicBezTo>
                  <a:cubicBezTo>
                    <a:pt x="91" y="122"/>
                    <a:pt x="91" y="121"/>
                    <a:pt x="92" y="121"/>
                  </a:cubicBezTo>
                  <a:cubicBezTo>
                    <a:pt x="92" y="121"/>
                    <a:pt x="93" y="122"/>
                    <a:pt x="93" y="123"/>
                  </a:cubicBezTo>
                  <a:cubicBezTo>
                    <a:pt x="95" y="125"/>
                    <a:pt x="96" y="127"/>
                    <a:pt x="98" y="127"/>
                  </a:cubicBezTo>
                  <a:cubicBezTo>
                    <a:pt x="98" y="127"/>
                    <a:pt x="99" y="127"/>
                    <a:pt x="99" y="127"/>
                  </a:cubicBezTo>
                  <a:cubicBezTo>
                    <a:pt x="101" y="127"/>
                    <a:pt x="101" y="124"/>
                    <a:pt x="102" y="121"/>
                  </a:cubicBezTo>
                  <a:cubicBezTo>
                    <a:pt x="102" y="120"/>
                    <a:pt x="102" y="119"/>
                    <a:pt x="103" y="119"/>
                  </a:cubicBezTo>
                  <a:cubicBezTo>
                    <a:pt x="103" y="119"/>
                    <a:pt x="104" y="120"/>
                    <a:pt x="105" y="120"/>
                  </a:cubicBezTo>
                  <a:cubicBezTo>
                    <a:pt x="106" y="122"/>
                    <a:pt x="108" y="124"/>
                    <a:pt x="110" y="124"/>
                  </a:cubicBezTo>
                  <a:cubicBezTo>
                    <a:pt x="110" y="124"/>
                    <a:pt x="111" y="124"/>
                    <a:pt x="111" y="123"/>
                  </a:cubicBezTo>
                  <a:cubicBezTo>
                    <a:pt x="113" y="123"/>
                    <a:pt x="113" y="120"/>
                    <a:pt x="113" y="117"/>
                  </a:cubicBezTo>
                  <a:cubicBezTo>
                    <a:pt x="113" y="116"/>
                    <a:pt x="113" y="115"/>
                    <a:pt x="113" y="114"/>
                  </a:cubicBezTo>
                  <a:cubicBezTo>
                    <a:pt x="114" y="115"/>
                    <a:pt x="115" y="115"/>
                    <a:pt x="115" y="116"/>
                  </a:cubicBezTo>
                  <a:cubicBezTo>
                    <a:pt x="118" y="117"/>
                    <a:pt x="120" y="119"/>
                    <a:pt x="122" y="118"/>
                  </a:cubicBezTo>
                  <a:cubicBezTo>
                    <a:pt x="124" y="116"/>
                    <a:pt x="123" y="114"/>
                    <a:pt x="123" y="111"/>
                  </a:cubicBezTo>
                  <a:cubicBezTo>
                    <a:pt x="123" y="110"/>
                    <a:pt x="122" y="109"/>
                    <a:pt x="122" y="108"/>
                  </a:cubicBezTo>
                  <a:cubicBezTo>
                    <a:pt x="123" y="108"/>
                    <a:pt x="124" y="109"/>
                    <a:pt x="125" y="109"/>
                  </a:cubicBezTo>
                  <a:cubicBezTo>
                    <a:pt x="126" y="110"/>
                    <a:pt x="128" y="110"/>
                    <a:pt x="129" y="110"/>
                  </a:cubicBezTo>
                  <a:cubicBezTo>
                    <a:pt x="131" y="110"/>
                    <a:pt x="131" y="110"/>
                    <a:pt x="132" y="110"/>
                  </a:cubicBezTo>
                  <a:cubicBezTo>
                    <a:pt x="133" y="108"/>
                    <a:pt x="132" y="105"/>
                    <a:pt x="131" y="103"/>
                  </a:cubicBezTo>
                  <a:cubicBezTo>
                    <a:pt x="131" y="102"/>
                    <a:pt x="131" y="102"/>
                    <a:pt x="131" y="101"/>
                  </a:cubicBezTo>
                  <a:cubicBezTo>
                    <a:pt x="148" y="101"/>
                    <a:pt x="148" y="101"/>
                    <a:pt x="148" y="101"/>
                  </a:cubicBezTo>
                  <a:cubicBezTo>
                    <a:pt x="160" y="101"/>
                    <a:pt x="169" y="92"/>
                    <a:pt x="169" y="80"/>
                  </a:cubicBezTo>
                  <a:cubicBezTo>
                    <a:pt x="169" y="48"/>
                    <a:pt x="169" y="48"/>
                    <a:pt x="169" y="48"/>
                  </a:cubicBezTo>
                  <a:cubicBezTo>
                    <a:pt x="169" y="36"/>
                    <a:pt x="160" y="27"/>
                    <a:pt x="148" y="27"/>
                  </a:cubicBezTo>
                  <a:close/>
                  <a:moveTo>
                    <a:pt x="46" y="23"/>
                  </a:moveTo>
                  <a:cubicBezTo>
                    <a:pt x="49" y="24"/>
                    <a:pt x="51" y="25"/>
                    <a:pt x="53" y="23"/>
                  </a:cubicBezTo>
                  <a:cubicBezTo>
                    <a:pt x="54" y="22"/>
                    <a:pt x="54" y="20"/>
                    <a:pt x="53" y="17"/>
                  </a:cubicBezTo>
                  <a:cubicBezTo>
                    <a:pt x="53" y="16"/>
                    <a:pt x="53" y="15"/>
                    <a:pt x="53" y="15"/>
                  </a:cubicBezTo>
                  <a:cubicBezTo>
                    <a:pt x="54" y="15"/>
                    <a:pt x="54" y="15"/>
                    <a:pt x="55" y="16"/>
                  </a:cubicBezTo>
                  <a:cubicBezTo>
                    <a:pt x="57" y="17"/>
                    <a:pt x="60" y="19"/>
                    <a:pt x="61" y="18"/>
                  </a:cubicBezTo>
                  <a:cubicBezTo>
                    <a:pt x="63" y="17"/>
                    <a:pt x="63" y="14"/>
                    <a:pt x="63" y="11"/>
                  </a:cubicBezTo>
                  <a:cubicBezTo>
                    <a:pt x="63" y="11"/>
                    <a:pt x="63" y="10"/>
                    <a:pt x="63" y="9"/>
                  </a:cubicBezTo>
                  <a:cubicBezTo>
                    <a:pt x="64" y="9"/>
                    <a:pt x="64" y="10"/>
                    <a:pt x="65" y="11"/>
                  </a:cubicBezTo>
                  <a:cubicBezTo>
                    <a:pt x="67" y="12"/>
                    <a:pt x="68" y="14"/>
                    <a:pt x="70" y="14"/>
                  </a:cubicBezTo>
                  <a:cubicBezTo>
                    <a:pt x="70" y="14"/>
                    <a:pt x="71" y="14"/>
                    <a:pt x="71" y="14"/>
                  </a:cubicBezTo>
                  <a:cubicBezTo>
                    <a:pt x="73" y="13"/>
                    <a:pt x="73" y="11"/>
                    <a:pt x="74" y="8"/>
                  </a:cubicBezTo>
                  <a:cubicBezTo>
                    <a:pt x="74" y="7"/>
                    <a:pt x="74" y="6"/>
                    <a:pt x="75" y="6"/>
                  </a:cubicBezTo>
                  <a:cubicBezTo>
                    <a:pt x="75" y="6"/>
                    <a:pt x="75" y="7"/>
                    <a:pt x="76" y="7"/>
                  </a:cubicBezTo>
                  <a:cubicBezTo>
                    <a:pt x="77" y="10"/>
                    <a:pt x="79" y="12"/>
                    <a:pt x="81" y="12"/>
                  </a:cubicBezTo>
                  <a:cubicBezTo>
                    <a:pt x="81" y="12"/>
                    <a:pt x="81" y="12"/>
                    <a:pt x="81" y="12"/>
                  </a:cubicBezTo>
                  <a:cubicBezTo>
                    <a:pt x="83" y="12"/>
                    <a:pt x="84" y="9"/>
                    <a:pt x="85" y="7"/>
                  </a:cubicBezTo>
                  <a:cubicBezTo>
                    <a:pt x="85" y="6"/>
                    <a:pt x="86" y="5"/>
                    <a:pt x="86" y="4"/>
                  </a:cubicBezTo>
                  <a:cubicBezTo>
                    <a:pt x="86" y="5"/>
                    <a:pt x="87" y="6"/>
                    <a:pt x="87" y="7"/>
                  </a:cubicBezTo>
                  <a:cubicBezTo>
                    <a:pt x="88" y="9"/>
                    <a:pt x="89" y="12"/>
                    <a:pt x="92" y="12"/>
                  </a:cubicBezTo>
                  <a:cubicBezTo>
                    <a:pt x="94" y="12"/>
                    <a:pt x="95" y="10"/>
                    <a:pt x="97" y="7"/>
                  </a:cubicBezTo>
                  <a:cubicBezTo>
                    <a:pt x="97" y="7"/>
                    <a:pt x="97" y="6"/>
                    <a:pt x="98" y="6"/>
                  </a:cubicBezTo>
                  <a:cubicBezTo>
                    <a:pt x="98" y="6"/>
                    <a:pt x="98" y="7"/>
                    <a:pt x="98" y="8"/>
                  </a:cubicBezTo>
                  <a:cubicBezTo>
                    <a:pt x="99" y="11"/>
                    <a:pt x="99" y="13"/>
                    <a:pt x="101" y="14"/>
                  </a:cubicBezTo>
                  <a:cubicBezTo>
                    <a:pt x="102" y="14"/>
                    <a:pt x="102" y="14"/>
                    <a:pt x="102" y="14"/>
                  </a:cubicBezTo>
                  <a:cubicBezTo>
                    <a:pt x="104" y="14"/>
                    <a:pt x="106" y="12"/>
                    <a:pt x="107" y="11"/>
                  </a:cubicBezTo>
                  <a:cubicBezTo>
                    <a:pt x="108" y="10"/>
                    <a:pt x="108" y="9"/>
                    <a:pt x="109" y="9"/>
                  </a:cubicBezTo>
                  <a:cubicBezTo>
                    <a:pt x="109" y="10"/>
                    <a:pt x="109" y="11"/>
                    <a:pt x="109" y="11"/>
                  </a:cubicBezTo>
                  <a:cubicBezTo>
                    <a:pt x="109" y="14"/>
                    <a:pt x="109" y="17"/>
                    <a:pt x="111" y="18"/>
                  </a:cubicBezTo>
                  <a:cubicBezTo>
                    <a:pt x="113" y="19"/>
                    <a:pt x="115" y="17"/>
                    <a:pt x="117" y="16"/>
                  </a:cubicBezTo>
                  <a:cubicBezTo>
                    <a:pt x="118" y="15"/>
                    <a:pt x="119" y="15"/>
                    <a:pt x="119" y="15"/>
                  </a:cubicBezTo>
                  <a:cubicBezTo>
                    <a:pt x="119" y="15"/>
                    <a:pt x="119" y="16"/>
                    <a:pt x="119" y="17"/>
                  </a:cubicBezTo>
                  <a:cubicBezTo>
                    <a:pt x="118" y="20"/>
                    <a:pt x="118" y="22"/>
                    <a:pt x="119" y="23"/>
                  </a:cubicBezTo>
                  <a:cubicBezTo>
                    <a:pt x="121" y="25"/>
                    <a:pt x="123" y="24"/>
                    <a:pt x="126" y="23"/>
                  </a:cubicBezTo>
                  <a:cubicBezTo>
                    <a:pt x="127" y="22"/>
                    <a:pt x="128" y="22"/>
                    <a:pt x="128" y="22"/>
                  </a:cubicBezTo>
                  <a:cubicBezTo>
                    <a:pt x="128" y="23"/>
                    <a:pt x="128" y="23"/>
                    <a:pt x="127" y="24"/>
                  </a:cubicBezTo>
                  <a:cubicBezTo>
                    <a:pt x="127" y="25"/>
                    <a:pt x="127" y="26"/>
                    <a:pt x="126" y="27"/>
                  </a:cubicBezTo>
                  <a:cubicBezTo>
                    <a:pt x="46" y="27"/>
                    <a:pt x="46" y="27"/>
                    <a:pt x="46" y="27"/>
                  </a:cubicBezTo>
                  <a:cubicBezTo>
                    <a:pt x="46" y="26"/>
                    <a:pt x="45" y="25"/>
                    <a:pt x="45" y="24"/>
                  </a:cubicBezTo>
                  <a:cubicBezTo>
                    <a:pt x="45" y="23"/>
                    <a:pt x="44" y="23"/>
                    <a:pt x="44" y="22"/>
                  </a:cubicBezTo>
                  <a:cubicBezTo>
                    <a:pt x="45" y="22"/>
                    <a:pt x="46" y="22"/>
                    <a:pt x="46" y="23"/>
                  </a:cubicBezTo>
                  <a:close/>
                  <a:moveTo>
                    <a:pt x="108" y="48"/>
                  </a:moveTo>
                  <a:cubicBezTo>
                    <a:pt x="108" y="80"/>
                    <a:pt x="108" y="80"/>
                    <a:pt x="108" y="80"/>
                  </a:cubicBezTo>
                  <a:cubicBezTo>
                    <a:pt x="102" y="80"/>
                    <a:pt x="102" y="80"/>
                    <a:pt x="102" y="80"/>
                  </a:cubicBezTo>
                  <a:cubicBezTo>
                    <a:pt x="102" y="48"/>
                    <a:pt x="102" y="48"/>
                    <a:pt x="102" y="48"/>
                  </a:cubicBezTo>
                  <a:lnTo>
                    <a:pt x="108" y="48"/>
                  </a:lnTo>
                  <a:close/>
                  <a:moveTo>
                    <a:pt x="95" y="75"/>
                  </a:moveTo>
                  <a:cubicBezTo>
                    <a:pt x="96" y="75"/>
                    <a:pt x="97" y="75"/>
                    <a:pt x="98" y="75"/>
                  </a:cubicBezTo>
                  <a:cubicBezTo>
                    <a:pt x="99" y="80"/>
                    <a:pt x="99" y="80"/>
                    <a:pt x="99" y="80"/>
                  </a:cubicBezTo>
                  <a:cubicBezTo>
                    <a:pt x="98" y="80"/>
                    <a:pt x="96" y="81"/>
                    <a:pt x="94" y="81"/>
                  </a:cubicBezTo>
                  <a:cubicBezTo>
                    <a:pt x="85" y="81"/>
                    <a:pt x="81" y="74"/>
                    <a:pt x="81" y="64"/>
                  </a:cubicBezTo>
                  <a:cubicBezTo>
                    <a:pt x="81" y="52"/>
                    <a:pt x="88" y="47"/>
                    <a:pt x="94" y="47"/>
                  </a:cubicBezTo>
                  <a:cubicBezTo>
                    <a:pt x="97" y="47"/>
                    <a:pt x="98" y="48"/>
                    <a:pt x="99" y="48"/>
                  </a:cubicBezTo>
                  <a:cubicBezTo>
                    <a:pt x="98" y="53"/>
                    <a:pt x="98" y="53"/>
                    <a:pt x="98" y="53"/>
                  </a:cubicBezTo>
                  <a:cubicBezTo>
                    <a:pt x="97" y="53"/>
                    <a:pt x="96" y="53"/>
                    <a:pt x="95" y="53"/>
                  </a:cubicBezTo>
                  <a:cubicBezTo>
                    <a:pt x="91" y="53"/>
                    <a:pt x="88" y="56"/>
                    <a:pt x="88" y="64"/>
                  </a:cubicBezTo>
                  <a:cubicBezTo>
                    <a:pt x="88" y="72"/>
                    <a:pt x="91" y="75"/>
                    <a:pt x="95" y="75"/>
                  </a:cubicBezTo>
                  <a:close/>
                  <a:moveTo>
                    <a:pt x="77" y="61"/>
                  </a:moveTo>
                  <a:cubicBezTo>
                    <a:pt x="77" y="66"/>
                    <a:pt x="77" y="66"/>
                    <a:pt x="77" y="66"/>
                  </a:cubicBezTo>
                  <a:cubicBezTo>
                    <a:pt x="70" y="66"/>
                    <a:pt x="70" y="66"/>
                    <a:pt x="70" y="66"/>
                  </a:cubicBezTo>
                  <a:cubicBezTo>
                    <a:pt x="70" y="75"/>
                    <a:pt x="70" y="75"/>
                    <a:pt x="70" y="75"/>
                  </a:cubicBezTo>
                  <a:cubicBezTo>
                    <a:pt x="78" y="75"/>
                    <a:pt x="78" y="75"/>
                    <a:pt x="78" y="75"/>
                  </a:cubicBezTo>
                  <a:cubicBezTo>
                    <a:pt x="78" y="80"/>
                    <a:pt x="78" y="80"/>
                    <a:pt x="78" y="80"/>
                  </a:cubicBezTo>
                  <a:cubicBezTo>
                    <a:pt x="64" y="80"/>
                    <a:pt x="64" y="80"/>
                    <a:pt x="64" y="80"/>
                  </a:cubicBezTo>
                  <a:cubicBezTo>
                    <a:pt x="64" y="48"/>
                    <a:pt x="64" y="48"/>
                    <a:pt x="64" y="48"/>
                  </a:cubicBezTo>
                  <a:cubicBezTo>
                    <a:pt x="78" y="48"/>
                    <a:pt x="78" y="48"/>
                    <a:pt x="78" y="48"/>
                  </a:cubicBezTo>
                  <a:cubicBezTo>
                    <a:pt x="78" y="53"/>
                    <a:pt x="78" y="53"/>
                    <a:pt x="78" y="53"/>
                  </a:cubicBezTo>
                  <a:cubicBezTo>
                    <a:pt x="70" y="53"/>
                    <a:pt x="70" y="53"/>
                    <a:pt x="70" y="53"/>
                  </a:cubicBezTo>
                  <a:cubicBezTo>
                    <a:pt x="70" y="61"/>
                    <a:pt x="70" y="61"/>
                    <a:pt x="70" y="61"/>
                  </a:cubicBezTo>
                  <a:lnTo>
                    <a:pt x="77" y="61"/>
                  </a:lnTo>
                  <a:close/>
                  <a:moveTo>
                    <a:pt x="27" y="81"/>
                  </a:moveTo>
                  <a:cubicBezTo>
                    <a:pt x="24" y="81"/>
                    <a:pt x="21" y="80"/>
                    <a:pt x="20" y="79"/>
                  </a:cubicBezTo>
                  <a:cubicBezTo>
                    <a:pt x="21" y="74"/>
                    <a:pt x="21" y="74"/>
                    <a:pt x="21" y="74"/>
                  </a:cubicBezTo>
                  <a:cubicBezTo>
                    <a:pt x="23" y="75"/>
                    <a:pt x="25" y="75"/>
                    <a:pt x="27" y="75"/>
                  </a:cubicBezTo>
                  <a:cubicBezTo>
                    <a:pt x="30" y="75"/>
                    <a:pt x="31" y="74"/>
                    <a:pt x="31" y="71"/>
                  </a:cubicBezTo>
                  <a:cubicBezTo>
                    <a:pt x="31" y="69"/>
                    <a:pt x="30" y="68"/>
                    <a:pt x="27" y="66"/>
                  </a:cubicBezTo>
                  <a:cubicBezTo>
                    <a:pt x="22" y="63"/>
                    <a:pt x="21" y="60"/>
                    <a:pt x="21" y="57"/>
                  </a:cubicBezTo>
                  <a:cubicBezTo>
                    <a:pt x="21" y="52"/>
                    <a:pt x="24" y="47"/>
                    <a:pt x="31" y="47"/>
                  </a:cubicBezTo>
                  <a:cubicBezTo>
                    <a:pt x="33" y="47"/>
                    <a:pt x="35" y="48"/>
                    <a:pt x="36" y="48"/>
                  </a:cubicBezTo>
                  <a:cubicBezTo>
                    <a:pt x="35" y="54"/>
                    <a:pt x="35" y="54"/>
                    <a:pt x="35" y="54"/>
                  </a:cubicBezTo>
                  <a:cubicBezTo>
                    <a:pt x="34" y="53"/>
                    <a:pt x="33" y="53"/>
                    <a:pt x="31" y="53"/>
                  </a:cubicBezTo>
                  <a:cubicBezTo>
                    <a:pt x="28" y="53"/>
                    <a:pt x="27" y="54"/>
                    <a:pt x="27" y="56"/>
                  </a:cubicBezTo>
                  <a:cubicBezTo>
                    <a:pt x="27" y="58"/>
                    <a:pt x="28" y="59"/>
                    <a:pt x="32" y="61"/>
                  </a:cubicBezTo>
                  <a:cubicBezTo>
                    <a:pt x="36" y="64"/>
                    <a:pt x="37" y="67"/>
                    <a:pt x="37" y="71"/>
                  </a:cubicBezTo>
                  <a:cubicBezTo>
                    <a:pt x="37" y="77"/>
                    <a:pt x="33" y="81"/>
                    <a:pt x="27" y="81"/>
                  </a:cubicBezTo>
                  <a:close/>
                  <a:moveTo>
                    <a:pt x="41" y="80"/>
                  </a:moveTo>
                  <a:cubicBezTo>
                    <a:pt x="41" y="48"/>
                    <a:pt x="41" y="48"/>
                    <a:pt x="41" y="48"/>
                  </a:cubicBezTo>
                  <a:cubicBezTo>
                    <a:pt x="43" y="48"/>
                    <a:pt x="45" y="47"/>
                    <a:pt x="48" y="47"/>
                  </a:cubicBezTo>
                  <a:cubicBezTo>
                    <a:pt x="52" y="47"/>
                    <a:pt x="55" y="48"/>
                    <a:pt x="57" y="50"/>
                  </a:cubicBezTo>
                  <a:cubicBezTo>
                    <a:pt x="59" y="52"/>
                    <a:pt x="60" y="54"/>
                    <a:pt x="60" y="57"/>
                  </a:cubicBezTo>
                  <a:cubicBezTo>
                    <a:pt x="60" y="61"/>
                    <a:pt x="59" y="63"/>
                    <a:pt x="57" y="65"/>
                  </a:cubicBezTo>
                  <a:cubicBezTo>
                    <a:pt x="55" y="67"/>
                    <a:pt x="52" y="68"/>
                    <a:pt x="49" y="68"/>
                  </a:cubicBezTo>
                  <a:cubicBezTo>
                    <a:pt x="48" y="68"/>
                    <a:pt x="48" y="68"/>
                    <a:pt x="48" y="68"/>
                  </a:cubicBezTo>
                  <a:cubicBezTo>
                    <a:pt x="48" y="80"/>
                    <a:pt x="48" y="80"/>
                    <a:pt x="48" y="80"/>
                  </a:cubicBezTo>
                  <a:lnTo>
                    <a:pt x="41" y="80"/>
                  </a:lnTo>
                  <a:close/>
                  <a:moveTo>
                    <a:pt x="126" y="105"/>
                  </a:moveTo>
                  <a:cubicBezTo>
                    <a:pt x="123" y="104"/>
                    <a:pt x="121" y="103"/>
                    <a:pt x="119" y="105"/>
                  </a:cubicBezTo>
                  <a:cubicBezTo>
                    <a:pt x="118" y="106"/>
                    <a:pt x="118" y="108"/>
                    <a:pt x="119" y="111"/>
                  </a:cubicBezTo>
                  <a:cubicBezTo>
                    <a:pt x="119" y="112"/>
                    <a:pt x="119" y="113"/>
                    <a:pt x="119" y="113"/>
                  </a:cubicBezTo>
                  <a:cubicBezTo>
                    <a:pt x="119" y="113"/>
                    <a:pt x="118" y="113"/>
                    <a:pt x="117" y="112"/>
                  </a:cubicBezTo>
                  <a:cubicBezTo>
                    <a:pt x="115" y="111"/>
                    <a:pt x="113" y="109"/>
                    <a:pt x="111" y="110"/>
                  </a:cubicBezTo>
                  <a:cubicBezTo>
                    <a:pt x="109" y="111"/>
                    <a:pt x="109" y="114"/>
                    <a:pt x="109" y="117"/>
                  </a:cubicBezTo>
                  <a:cubicBezTo>
                    <a:pt x="109" y="117"/>
                    <a:pt x="109" y="118"/>
                    <a:pt x="109" y="119"/>
                  </a:cubicBezTo>
                  <a:cubicBezTo>
                    <a:pt x="108" y="118"/>
                    <a:pt x="108" y="118"/>
                    <a:pt x="107" y="117"/>
                  </a:cubicBezTo>
                  <a:cubicBezTo>
                    <a:pt x="106" y="116"/>
                    <a:pt x="104" y="114"/>
                    <a:pt x="102" y="114"/>
                  </a:cubicBezTo>
                  <a:cubicBezTo>
                    <a:pt x="102" y="114"/>
                    <a:pt x="102" y="114"/>
                    <a:pt x="101" y="114"/>
                  </a:cubicBezTo>
                  <a:cubicBezTo>
                    <a:pt x="99" y="115"/>
                    <a:pt x="99" y="117"/>
                    <a:pt x="98" y="120"/>
                  </a:cubicBezTo>
                  <a:cubicBezTo>
                    <a:pt x="98" y="121"/>
                    <a:pt x="98" y="122"/>
                    <a:pt x="98" y="122"/>
                  </a:cubicBezTo>
                  <a:cubicBezTo>
                    <a:pt x="97" y="122"/>
                    <a:pt x="97" y="121"/>
                    <a:pt x="97" y="121"/>
                  </a:cubicBezTo>
                  <a:cubicBezTo>
                    <a:pt x="95" y="118"/>
                    <a:pt x="94" y="116"/>
                    <a:pt x="91" y="116"/>
                  </a:cubicBezTo>
                  <a:cubicBezTo>
                    <a:pt x="91" y="116"/>
                    <a:pt x="91" y="116"/>
                    <a:pt x="91" y="116"/>
                  </a:cubicBezTo>
                  <a:cubicBezTo>
                    <a:pt x="89" y="116"/>
                    <a:pt x="88" y="119"/>
                    <a:pt x="87" y="121"/>
                  </a:cubicBezTo>
                  <a:cubicBezTo>
                    <a:pt x="87" y="122"/>
                    <a:pt x="86" y="123"/>
                    <a:pt x="86" y="124"/>
                  </a:cubicBezTo>
                  <a:cubicBezTo>
                    <a:pt x="86" y="123"/>
                    <a:pt x="85" y="122"/>
                    <a:pt x="85" y="121"/>
                  </a:cubicBezTo>
                  <a:cubicBezTo>
                    <a:pt x="84" y="119"/>
                    <a:pt x="83" y="116"/>
                    <a:pt x="81" y="116"/>
                  </a:cubicBezTo>
                  <a:cubicBezTo>
                    <a:pt x="79" y="116"/>
                    <a:pt x="77" y="118"/>
                    <a:pt x="76" y="121"/>
                  </a:cubicBezTo>
                  <a:cubicBezTo>
                    <a:pt x="75" y="121"/>
                    <a:pt x="75" y="122"/>
                    <a:pt x="75" y="122"/>
                  </a:cubicBezTo>
                  <a:cubicBezTo>
                    <a:pt x="74" y="122"/>
                    <a:pt x="74" y="121"/>
                    <a:pt x="74" y="120"/>
                  </a:cubicBezTo>
                  <a:cubicBezTo>
                    <a:pt x="73" y="117"/>
                    <a:pt x="73" y="115"/>
                    <a:pt x="71" y="114"/>
                  </a:cubicBezTo>
                  <a:cubicBezTo>
                    <a:pt x="71" y="114"/>
                    <a:pt x="70" y="114"/>
                    <a:pt x="70" y="114"/>
                  </a:cubicBezTo>
                  <a:cubicBezTo>
                    <a:pt x="68" y="114"/>
                    <a:pt x="67" y="116"/>
                    <a:pt x="65" y="117"/>
                  </a:cubicBezTo>
                  <a:cubicBezTo>
                    <a:pt x="64" y="118"/>
                    <a:pt x="64" y="119"/>
                    <a:pt x="63" y="119"/>
                  </a:cubicBezTo>
                  <a:cubicBezTo>
                    <a:pt x="63" y="118"/>
                    <a:pt x="63" y="117"/>
                    <a:pt x="63" y="117"/>
                  </a:cubicBezTo>
                  <a:cubicBezTo>
                    <a:pt x="63" y="114"/>
                    <a:pt x="63" y="111"/>
                    <a:pt x="61" y="110"/>
                  </a:cubicBezTo>
                  <a:cubicBezTo>
                    <a:pt x="60" y="109"/>
                    <a:pt x="57" y="111"/>
                    <a:pt x="55" y="112"/>
                  </a:cubicBezTo>
                  <a:cubicBezTo>
                    <a:pt x="54" y="113"/>
                    <a:pt x="54" y="113"/>
                    <a:pt x="53" y="113"/>
                  </a:cubicBezTo>
                  <a:cubicBezTo>
                    <a:pt x="53" y="113"/>
                    <a:pt x="53" y="112"/>
                    <a:pt x="53" y="111"/>
                  </a:cubicBezTo>
                  <a:cubicBezTo>
                    <a:pt x="54" y="108"/>
                    <a:pt x="54" y="106"/>
                    <a:pt x="53" y="105"/>
                  </a:cubicBezTo>
                  <a:cubicBezTo>
                    <a:pt x="51" y="103"/>
                    <a:pt x="49" y="104"/>
                    <a:pt x="46" y="105"/>
                  </a:cubicBezTo>
                  <a:cubicBezTo>
                    <a:pt x="45" y="106"/>
                    <a:pt x="45" y="106"/>
                    <a:pt x="44" y="106"/>
                  </a:cubicBezTo>
                  <a:cubicBezTo>
                    <a:pt x="44" y="105"/>
                    <a:pt x="45" y="105"/>
                    <a:pt x="45" y="104"/>
                  </a:cubicBezTo>
                  <a:cubicBezTo>
                    <a:pt x="45" y="103"/>
                    <a:pt x="46" y="102"/>
                    <a:pt x="46" y="101"/>
                  </a:cubicBezTo>
                  <a:cubicBezTo>
                    <a:pt x="126" y="101"/>
                    <a:pt x="126" y="101"/>
                    <a:pt x="126" y="101"/>
                  </a:cubicBezTo>
                  <a:cubicBezTo>
                    <a:pt x="127" y="102"/>
                    <a:pt x="127" y="103"/>
                    <a:pt x="127" y="104"/>
                  </a:cubicBezTo>
                  <a:cubicBezTo>
                    <a:pt x="128" y="105"/>
                    <a:pt x="128" y="105"/>
                    <a:pt x="128" y="106"/>
                  </a:cubicBezTo>
                  <a:cubicBezTo>
                    <a:pt x="128" y="106"/>
                    <a:pt x="127" y="106"/>
                    <a:pt x="126" y="105"/>
                  </a:cubicBezTo>
                  <a:close/>
                  <a:moveTo>
                    <a:pt x="127" y="80"/>
                  </a:moveTo>
                  <a:cubicBezTo>
                    <a:pt x="125" y="73"/>
                    <a:pt x="125" y="73"/>
                    <a:pt x="125" y="73"/>
                  </a:cubicBezTo>
                  <a:cubicBezTo>
                    <a:pt x="119" y="73"/>
                    <a:pt x="119" y="73"/>
                    <a:pt x="119" y="73"/>
                  </a:cubicBezTo>
                  <a:cubicBezTo>
                    <a:pt x="118" y="80"/>
                    <a:pt x="118" y="80"/>
                    <a:pt x="118" y="80"/>
                  </a:cubicBezTo>
                  <a:cubicBezTo>
                    <a:pt x="112" y="80"/>
                    <a:pt x="112" y="80"/>
                    <a:pt x="112" y="80"/>
                  </a:cubicBezTo>
                  <a:cubicBezTo>
                    <a:pt x="119" y="48"/>
                    <a:pt x="119" y="48"/>
                    <a:pt x="119" y="48"/>
                  </a:cubicBezTo>
                  <a:cubicBezTo>
                    <a:pt x="127" y="48"/>
                    <a:pt x="127" y="48"/>
                    <a:pt x="127" y="48"/>
                  </a:cubicBezTo>
                  <a:cubicBezTo>
                    <a:pt x="133" y="80"/>
                    <a:pt x="133" y="80"/>
                    <a:pt x="133" y="80"/>
                  </a:cubicBezTo>
                  <a:lnTo>
                    <a:pt x="127" y="80"/>
                  </a:lnTo>
                  <a:close/>
                  <a:moveTo>
                    <a:pt x="151" y="80"/>
                  </a:moveTo>
                  <a:cubicBezTo>
                    <a:pt x="137" y="80"/>
                    <a:pt x="137" y="80"/>
                    <a:pt x="137" y="80"/>
                  </a:cubicBezTo>
                  <a:cubicBezTo>
                    <a:pt x="137" y="48"/>
                    <a:pt x="137" y="48"/>
                    <a:pt x="137" y="48"/>
                  </a:cubicBezTo>
                  <a:cubicBezTo>
                    <a:pt x="143" y="48"/>
                    <a:pt x="143" y="48"/>
                    <a:pt x="143" y="48"/>
                  </a:cubicBezTo>
                  <a:cubicBezTo>
                    <a:pt x="143" y="75"/>
                    <a:pt x="143" y="75"/>
                    <a:pt x="143" y="75"/>
                  </a:cubicBezTo>
                  <a:cubicBezTo>
                    <a:pt x="151" y="75"/>
                    <a:pt x="151" y="75"/>
                    <a:pt x="151" y="75"/>
                  </a:cubicBezTo>
                  <a:lnTo>
                    <a:pt x="151" y="80"/>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53">
              <a:extLst>
                <a:ext uri="{FF2B5EF4-FFF2-40B4-BE49-F238E27FC236}">
                  <a16:creationId xmlns:a16="http://schemas.microsoft.com/office/drawing/2014/main" id="{D7DE8DA1-8BDA-449C-B061-D51924A138EE}"/>
                </a:ext>
              </a:extLst>
            </p:cNvPr>
            <p:cNvSpPr>
              <a:spLocks noEditPoints="1"/>
            </p:cNvSpPr>
            <p:nvPr/>
          </p:nvSpPr>
          <p:spPr bwMode="auto">
            <a:xfrm>
              <a:off x="9441055" y="1048714"/>
              <a:ext cx="445125" cy="432874"/>
            </a:xfrm>
            <a:custGeom>
              <a:avLst/>
              <a:gdLst>
                <a:gd name="T0" fmla="*/ 138 w 138"/>
                <a:gd name="T1" fmla="*/ 67 h 134"/>
                <a:gd name="T2" fmla="*/ 128 w 138"/>
                <a:gd name="T3" fmla="*/ 53 h 134"/>
                <a:gd name="T4" fmla="*/ 131 w 138"/>
                <a:gd name="T5" fmla="*/ 37 h 134"/>
                <a:gd name="T6" fmla="*/ 117 w 138"/>
                <a:gd name="T7" fmla="*/ 29 h 134"/>
                <a:gd name="T8" fmla="*/ 112 w 138"/>
                <a:gd name="T9" fmla="*/ 13 h 134"/>
                <a:gd name="T10" fmla="*/ 100 w 138"/>
                <a:gd name="T11" fmla="*/ 12 h 134"/>
                <a:gd name="T12" fmla="*/ 95 w 138"/>
                <a:gd name="T13" fmla="*/ 12 h 134"/>
                <a:gd name="T14" fmla="*/ 84 w 138"/>
                <a:gd name="T15" fmla="*/ 0 h 134"/>
                <a:gd name="T16" fmla="*/ 73 w 138"/>
                <a:gd name="T17" fmla="*/ 4 h 134"/>
                <a:gd name="T18" fmla="*/ 65 w 138"/>
                <a:gd name="T19" fmla="*/ 4 h 134"/>
                <a:gd name="T20" fmla="*/ 54 w 138"/>
                <a:gd name="T21" fmla="*/ 0 h 134"/>
                <a:gd name="T22" fmla="*/ 43 w 138"/>
                <a:gd name="T23" fmla="*/ 12 h 134"/>
                <a:gd name="T24" fmla="*/ 38 w 138"/>
                <a:gd name="T25" fmla="*/ 12 h 134"/>
                <a:gd name="T26" fmla="*/ 26 w 138"/>
                <a:gd name="T27" fmla="*/ 13 h 134"/>
                <a:gd name="T28" fmla="*/ 21 w 138"/>
                <a:gd name="T29" fmla="*/ 29 h 134"/>
                <a:gd name="T30" fmla="*/ 7 w 138"/>
                <a:gd name="T31" fmla="*/ 37 h 134"/>
                <a:gd name="T32" fmla="*/ 10 w 138"/>
                <a:gd name="T33" fmla="*/ 53 h 134"/>
                <a:gd name="T34" fmla="*/ 0 w 138"/>
                <a:gd name="T35" fmla="*/ 67 h 134"/>
                <a:gd name="T36" fmla="*/ 10 w 138"/>
                <a:gd name="T37" fmla="*/ 80 h 134"/>
                <a:gd name="T38" fmla="*/ 7 w 138"/>
                <a:gd name="T39" fmla="*/ 97 h 134"/>
                <a:gd name="T40" fmla="*/ 21 w 138"/>
                <a:gd name="T41" fmla="*/ 105 h 134"/>
                <a:gd name="T42" fmla="*/ 26 w 138"/>
                <a:gd name="T43" fmla="*/ 121 h 134"/>
                <a:gd name="T44" fmla="*/ 38 w 138"/>
                <a:gd name="T45" fmla="*/ 122 h 134"/>
                <a:gd name="T46" fmla="*/ 43 w 138"/>
                <a:gd name="T47" fmla="*/ 122 h 134"/>
                <a:gd name="T48" fmla="*/ 54 w 138"/>
                <a:gd name="T49" fmla="*/ 134 h 134"/>
                <a:gd name="T50" fmla="*/ 65 w 138"/>
                <a:gd name="T51" fmla="*/ 130 h 134"/>
                <a:gd name="T52" fmla="*/ 73 w 138"/>
                <a:gd name="T53" fmla="*/ 130 h 134"/>
                <a:gd name="T54" fmla="*/ 84 w 138"/>
                <a:gd name="T55" fmla="*/ 134 h 134"/>
                <a:gd name="T56" fmla="*/ 95 w 138"/>
                <a:gd name="T57" fmla="*/ 122 h 134"/>
                <a:gd name="T58" fmla="*/ 100 w 138"/>
                <a:gd name="T59" fmla="*/ 122 h 134"/>
                <a:gd name="T60" fmla="*/ 112 w 138"/>
                <a:gd name="T61" fmla="*/ 121 h 134"/>
                <a:gd name="T62" fmla="*/ 116 w 138"/>
                <a:gd name="T63" fmla="*/ 105 h 134"/>
                <a:gd name="T64" fmla="*/ 131 w 138"/>
                <a:gd name="T65" fmla="*/ 97 h 134"/>
                <a:gd name="T66" fmla="*/ 128 w 138"/>
                <a:gd name="T67" fmla="*/ 81 h 134"/>
                <a:gd name="T68" fmla="*/ 51 w 138"/>
                <a:gd name="T69" fmla="*/ 87 h 134"/>
                <a:gd name="T70" fmla="*/ 41 w 138"/>
                <a:gd name="T71" fmla="*/ 74 h 134"/>
                <a:gd name="T72" fmla="*/ 37 w 138"/>
                <a:gd name="T73" fmla="*/ 64 h 134"/>
                <a:gd name="T74" fmla="*/ 38 w 138"/>
                <a:gd name="T75" fmla="*/ 87 h 134"/>
                <a:gd name="T76" fmla="*/ 32 w 138"/>
                <a:gd name="T77" fmla="*/ 54 h 134"/>
                <a:gd name="T78" fmla="*/ 43 w 138"/>
                <a:gd name="T79" fmla="*/ 67 h 134"/>
                <a:gd name="T80" fmla="*/ 46 w 138"/>
                <a:gd name="T81" fmla="*/ 76 h 134"/>
                <a:gd name="T82" fmla="*/ 46 w 138"/>
                <a:gd name="T83" fmla="*/ 54 h 134"/>
                <a:gd name="T84" fmla="*/ 51 w 138"/>
                <a:gd name="T85" fmla="*/ 87 h 134"/>
                <a:gd name="T86" fmla="*/ 57 w 138"/>
                <a:gd name="T87" fmla="*/ 87 h 134"/>
                <a:gd name="T88" fmla="*/ 71 w 138"/>
                <a:gd name="T89" fmla="*/ 54 h 134"/>
                <a:gd name="T90" fmla="*/ 64 w 138"/>
                <a:gd name="T91" fmla="*/ 59 h 134"/>
                <a:gd name="T92" fmla="*/ 71 w 138"/>
                <a:gd name="T93" fmla="*/ 67 h 134"/>
                <a:gd name="T94" fmla="*/ 64 w 138"/>
                <a:gd name="T95" fmla="*/ 72 h 134"/>
                <a:gd name="T96" fmla="*/ 72 w 138"/>
                <a:gd name="T97" fmla="*/ 81 h 134"/>
                <a:gd name="T98" fmla="*/ 100 w 138"/>
                <a:gd name="T99" fmla="*/ 87 h 134"/>
                <a:gd name="T100" fmla="*/ 92 w 138"/>
                <a:gd name="T101" fmla="*/ 76 h 134"/>
                <a:gd name="T102" fmla="*/ 90 w 138"/>
                <a:gd name="T103" fmla="*/ 65 h 134"/>
                <a:gd name="T104" fmla="*/ 86 w 138"/>
                <a:gd name="T105" fmla="*/ 87 h 134"/>
                <a:gd name="T106" fmla="*/ 74 w 138"/>
                <a:gd name="T107" fmla="*/ 54 h 134"/>
                <a:gd name="T108" fmla="*/ 83 w 138"/>
                <a:gd name="T109" fmla="*/ 67 h 134"/>
                <a:gd name="T110" fmla="*/ 84 w 138"/>
                <a:gd name="T111" fmla="*/ 78 h 134"/>
                <a:gd name="T112" fmla="*/ 88 w 138"/>
                <a:gd name="T113" fmla="*/ 54 h 134"/>
                <a:gd name="T114" fmla="*/ 95 w 138"/>
                <a:gd name="T115" fmla="*/ 67 h 134"/>
                <a:gd name="T116" fmla="*/ 97 w 138"/>
                <a:gd name="T117" fmla="*/ 78 h 134"/>
                <a:gd name="T118" fmla="*/ 100 w 138"/>
                <a:gd name="T119" fmla="*/ 54 h 134"/>
                <a:gd name="T120" fmla="*/ 100 w 138"/>
                <a:gd name="T121" fmla="*/ 8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8" h="134">
                  <a:moveTo>
                    <a:pt x="131" y="77"/>
                  </a:moveTo>
                  <a:cubicBezTo>
                    <a:pt x="134" y="75"/>
                    <a:pt x="138" y="72"/>
                    <a:pt x="138" y="67"/>
                  </a:cubicBezTo>
                  <a:cubicBezTo>
                    <a:pt x="138" y="62"/>
                    <a:pt x="134" y="59"/>
                    <a:pt x="131" y="57"/>
                  </a:cubicBezTo>
                  <a:cubicBezTo>
                    <a:pt x="130" y="56"/>
                    <a:pt x="129" y="54"/>
                    <a:pt x="128" y="53"/>
                  </a:cubicBezTo>
                  <a:cubicBezTo>
                    <a:pt x="128" y="53"/>
                    <a:pt x="129" y="50"/>
                    <a:pt x="130" y="49"/>
                  </a:cubicBezTo>
                  <a:cubicBezTo>
                    <a:pt x="131" y="46"/>
                    <a:pt x="133" y="41"/>
                    <a:pt x="131" y="37"/>
                  </a:cubicBezTo>
                  <a:cubicBezTo>
                    <a:pt x="129" y="33"/>
                    <a:pt x="124" y="32"/>
                    <a:pt x="121" y="31"/>
                  </a:cubicBezTo>
                  <a:cubicBezTo>
                    <a:pt x="119" y="30"/>
                    <a:pt x="117" y="29"/>
                    <a:pt x="117" y="29"/>
                  </a:cubicBezTo>
                  <a:cubicBezTo>
                    <a:pt x="116" y="28"/>
                    <a:pt x="116" y="26"/>
                    <a:pt x="116" y="25"/>
                  </a:cubicBezTo>
                  <a:cubicBezTo>
                    <a:pt x="116" y="21"/>
                    <a:pt x="116" y="16"/>
                    <a:pt x="112" y="13"/>
                  </a:cubicBezTo>
                  <a:cubicBezTo>
                    <a:pt x="110" y="12"/>
                    <a:pt x="108" y="11"/>
                    <a:pt x="106" y="11"/>
                  </a:cubicBezTo>
                  <a:cubicBezTo>
                    <a:pt x="104" y="11"/>
                    <a:pt x="102" y="11"/>
                    <a:pt x="100" y="12"/>
                  </a:cubicBezTo>
                  <a:cubicBezTo>
                    <a:pt x="99" y="12"/>
                    <a:pt x="97" y="12"/>
                    <a:pt x="96" y="12"/>
                  </a:cubicBezTo>
                  <a:cubicBezTo>
                    <a:pt x="96" y="12"/>
                    <a:pt x="95" y="12"/>
                    <a:pt x="95" y="12"/>
                  </a:cubicBezTo>
                  <a:cubicBezTo>
                    <a:pt x="95" y="12"/>
                    <a:pt x="94" y="10"/>
                    <a:pt x="93" y="8"/>
                  </a:cubicBezTo>
                  <a:cubicBezTo>
                    <a:pt x="91" y="5"/>
                    <a:pt x="89" y="1"/>
                    <a:pt x="84" y="0"/>
                  </a:cubicBezTo>
                  <a:cubicBezTo>
                    <a:pt x="84" y="0"/>
                    <a:pt x="83" y="0"/>
                    <a:pt x="82" y="0"/>
                  </a:cubicBezTo>
                  <a:cubicBezTo>
                    <a:pt x="79" y="0"/>
                    <a:pt x="76" y="2"/>
                    <a:pt x="73" y="4"/>
                  </a:cubicBezTo>
                  <a:cubicBezTo>
                    <a:pt x="72" y="5"/>
                    <a:pt x="70" y="6"/>
                    <a:pt x="69" y="6"/>
                  </a:cubicBezTo>
                  <a:cubicBezTo>
                    <a:pt x="68" y="6"/>
                    <a:pt x="66" y="5"/>
                    <a:pt x="65" y="4"/>
                  </a:cubicBezTo>
                  <a:cubicBezTo>
                    <a:pt x="62" y="2"/>
                    <a:pt x="59" y="0"/>
                    <a:pt x="56" y="0"/>
                  </a:cubicBezTo>
                  <a:cubicBezTo>
                    <a:pt x="55" y="0"/>
                    <a:pt x="54" y="0"/>
                    <a:pt x="54" y="0"/>
                  </a:cubicBezTo>
                  <a:cubicBezTo>
                    <a:pt x="49" y="1"/>
                    <a:pt x="47" y="5"/>
                    <a:pt x="45" y="8"/>
                  </a:cubicBezTo>
                  <a:cubicBezTo>
                    <a:pt x="44" y="10"/>
                    <a:pt x="43" y="12"/>
                    <a:pt x="43" y="12"/>
                  </a:cubicBezTo>
                  <a:cubicBezTo>
                    <a:pt x="43" y="12"/>
                    <a:pt x="42" y="12"/>
                    <a:pt x="42" y="12"/>
                  </a:cubicBezTo>
                  <a:cubicBezTo>
                    <a:pt x="41" y="12"/>
                    <a:pt x="39" y="12"/>
                    <a:pt x="38" y="12"/>
                  </a:cubicBezTo>
                  <a:cubicBezTo>
                    <a:pt x="36" y="11"/>
                    <a:pt x="34" y="11"/>
                    <a:pt x="32" y="11"/>
                  </a:cubicBezTo>
                  <a:cubicBezTo>
                    <a:pt x="30" y="11"/>
                    <a:pt x="28" y="12"/>
                    <a:pt x="26" y="13"/>
                  </a:cubicBezTo>
                  <a:cubicBezTo>
                    <a:pt x="22" y="16"/>
                    <a:pt x="22" y="21"/>
                    <a:pt x="22" y="25"/>
                  </a:cubicBezTo>
                  <a:cubicBezTo>
                    <a:pt x="22" y="26"/>
                    <a:pt x="22" y="28"/>
                    <a:pt x="21" y="29"/>
                  </a:cubicBezTo>
                  <a:cubicBezTo>
                    <a:pt x="21" y="29"/>
                    <a:pt x="19" y="30"/>
                    <a:pt x="17" y="31"/>
                  </a:cubicBezTo>
                  <a:cubicBezTo>
                    <a:pt x="13" y="32"/>
                    <a:pt x="9" y="33"/>
                    <a:pt x="7" y="37"/>
                  </a:cubicBezTo>
                  <a:cubicBezTo>
                    <a:pt x="5" y="41"/>
                    <a:pt x="7" y="46"/>
                    <a:pt x="8" y="49"/>
                  </a:cubicBezTo>
                  <a:cubicBezTo>
                    <a:pt x="9" y="50"/>
                    <a:pt x="10" y="53"/>
                    <a:pt x="10" y="53"/>
                  </a:cubicBezTo>
                  <a:cubicBezTo>
                    <a:pt x="9" y="54"/>
                    <a:pt x="8" y="56"/>
                    <a:pt x="7" y="57"/>
                  </a:cubicBezTo>
                  <a:cubicBezTo>
                    <a:pt x="4" y="59"/>
                    <a:pt x="0" y="62"/>
                    <a:pt x="0" y="67"/>
                  </a:cubicBezTo>
                  <a:cubicBezTo>
                    <a:pt x="0" y="72"/>
                    <a:pt x="4" y="75"/>
                    <a:pt x="7" y="77"/>
                  </a:cubicBezTo>
                  <a:cubicBezTo>
                    <a:pt x="8" y="78"/>
                    <a:pt x="9" y="80"/>
                    <a:pt x="10" y="80"/>
                  </a:cubicBezTo>
                  <a:cubicBezTo>
                    <a:pt x="10" y="81"/>
                    <a:pt x="9" y="84"/>
                    <a:pt x="8" y="85"/>
                  </a:cubicBezTo>
                  <a:cubicBezTo>
                    <a:pt x="7" y="88"/>
                    <a:pt x="5" y="93"/>
                    <a:pt x="7" y="97"/>
                  </a:cubicBezTo>
                  <a:cubicBezTo>
                    <a:pt x="9" y="101"/>
                    <a:pt x="13" y="102"/>
                    <a:pt x="17" y="103"/>
                  </a:cubicBezTo>
                  <a:cubicBezTo>
                    <a:pt x="19" y="104"/>
                    <a:pt x="21" y="104"/>
                    <a:pt x="21" y="105"/>
                  </a:cubicBezTo>
                  <a:cubicBezTo>
                    <a:pt x="22" y="105"/>
                    <a:pt x="22" y="108"/>
                    <a:pt x="22" y="109"/>
                  </a:cubicBezTo>
                  <a:cubicBezTo>
                    <a:pt x="22" y="113"/>
                    <a:pt x="22" y="118"/>
                    <a:pt x="26" y="121"/>
                  </a:cubicBezTo>
                  <a:cubicBezTo>
                    <a:pt x="28" y="122"/>
                    <a:pt x="30" y="123"/>
                    <a:pt x="32" y="123"/>
                  </a:cubicBezTo>
                  <a:cubicBezTo>
                    <a:pt x="34" y="123"/>
                    <a:pt x="36" y="123"/>
                    <a:pt x="38" y="122"/>
                  </a:cubicBezTo>
                  <a:cubicBezTo>
                    <a:pt x="39" y="122"/>
                    <a:pt x="41" y="122"/>
                    <a:pt x="42" y="122"/>
                  </a:cubicBezTo>
                  <a:cubicBezTo>
                    <a:pt x="42" y="122"/>
                    <a:pt x="43" y="122"/>
                    <a:pt x="43" y="122"/>
                  </a:cubicBezTo>
                  <a:cubicBezTo>
                    <a:pt x="43" y="122"/>
                    <a:pt x="44" y="124"/>
                    <a:pt x="45" y="126"/>
                  </a:cubicBezTo>
                  <a:cubicBezTo>
                    <a:pt x="47" y="129"/>
                    <a:pt x="49" y="133"/>
                    <a:pt x="54" y="134"/>
                  </a:cubicBezTo>
                  <a:cubicBezTo>
                    <a:pt x="54" y="134"/>
                    <a:pt x="55" y="134"/>
                    <a:pt x="56" y="134"/>
                  </a:cubicBezTo>
                  <a:cubicBezTo>
                    <a:pt x="59" y="134"/>
                    <a:pt x="62" y="132"/>
                    <a:pt x="65" y="130"/>
                  </a:cubicBezTo>
                  <a:cubicBezTo>
                    <a:pt x="66" y="129"/>
                    <a:pt x="68" y="128"/>
                    <a:pt x="69" y="128"/>
                  </a:cubicBezTo>
                  <a:cubicBezTo>
                    <a:pt x="70" y="128"/>
                    <a:pt x="72" y="129"/>
                    <a:pt x="73" y="130"/>
                  </a:cubicBezTo>
                  <a:cubicBezTo>
                    <a:pt x="76" y="132"/>
                    <a:pt x="79" y="134"/>
                    <a:pt x="82" y="134"/>
                  </a:cubicBezTo>
                  <a:cubicBezTo>
                    <a:pt x="83" y="134"/>
                    <a:pt x="84" y="134"/>
                    <a:pt x="84" y="134"/>
                  </a:cubicBezTo>
                  <a:cubicBezTo>
                    <a:pt x="89" y="133"/>
                    <a:pt x="91" y="129"/>
                    <a:pt x="93" y="126"/>
                  </a:cubicBezTo>
                  <a:cubicBezTo>
                    <a:pt x="94" y="124"/>
                    <a:pt x="95" y="122"/>
                    <a:pt x="95" y="122"/>
                  </a:cubicBezTo>
                  <a:cubicBezTo>
                    <a:pt x="95" y="122"/>
                    <a:pt x="95" y="122"/>
                    <a:pt x="96" y="122"/>
                  </a:cubicBezTo>
                  <a:cubicBezTo>
                    <a:pt x="97" y="122"/>
                    <a:pt x="98" y="122"/>
                    <a:pt x="100" y="122"/>
                  </a:cubicBezTo>
                  <a:cubicBezTo>
                    <a:pt x="102" y="123"/>
                    <a:pt x="104" y="123"/>
                    <a:pt x="106" y="123"/>
                  </a:cubicBezTo>
                  <a:cubicBezTo>
                    <a:pt x="108" y="123"/>
                    <a:pt x="110" y="122"/>
                    <a:pt x="112" y="121"/>
                  </a:cubicBezTo>
                  <a:cubicBezTo>
                    <a:pt x="116" y="118"/>
                    <a:pt x="116" y="113"/>
                    <a:pt x="116" y="109"/>
                  </a:cubicBezTo>
                  <a:cubicBezTo>
                    <a:pt x="116" y="108"/>
                    <a:pt x="116" y="105"/>
                    <a:pt x="116" y="105"/>
                  </a:cubicBezTo>
                  <a:cubicBezTo>
                    <a:pt x="117" y="104"/>
                    <a:pt x="119" y="104"/>
                    <a:pt x="121" y="103"/>
                  </a:cubicBezTo>
                  <a:cubicBezTo>
                    <a:pt x="124" y="102"/>
                    <a:pt x="129" y="101"/>
                    <a:pt x="131" y="97"/>
                  </a:cubicBezTo>
                  <a:cubicBezTo>
                    <a:pt x="133" y="93"/>
                    <a:pt x="131" y="88"/>
                    <a:pt x="130" y="85"/>
                  </a:cubicBezTo>
                  <a:cubicBezTo>
                    <a:pt x="129" y="84"/>
                    <a:pt x="128" y="81"/>
                    <a:pt x="128" y="81"/>
                  </a:cubicBezTo>
                  <a:cubicBezTo>
                    <a:pt x="129" y="80"/>
                    <a:pt x="130" y="78"/>
                    <a:pt x="131" y="77"/>
                  </a:cubicBezTo>
                  <a:close/>
                  <a:moveTo>
                    <a:pt x="51" y="87"/>
                  </a:moveTo>
                  <a:cubicBezTo>
                    <a:pt x="46" y="87"/>
                    <a:pt x="46" y="87"/>
                    <a:pt x="46" y="87"/>
                  </a:cubicBezTo>
                  <a:cubicBezTo>
                    <a:pt x="41" y="74"/>
                    <a:pt x="41" y="74"/>
                    <a:pt x="41" y="74"/>
                  </a:cubicBezTo>
                  <a:cubicBezTo>
                    <a:pt x="39" y="71"/>
                    <a:pt x="38" y="67"/>
                    <a:pt x="37" y="64"/>
                  </a:cubicBezTo>
                  <a:cubicBezTo>
                    <a:pt x="37" y="64"/>
                    <a:pt x="37" y="64"/>
                    <a:pt x="37" y="64"/>
                  </a:cubicBezTo>
                  <a:cubicBezTo>
                    <a:pt x="37" y="68"/>
                    <a:pt x="38" y="73"/>
                    <a:pt x="38" y="79"/>
                  </a:cubicBezTo>
                  <a:cubicBezTo>
                    <a:pt x="38" y="87"/>
                    <a:pt x="38" y="87"/>
                    <a:pt x="38" y="87"/>
                  </a:cubicBezTo>
                  <a:cubicBezTo>
                    <a:pt x="32" y="87"/>
                    <a:pt x="32" y="87"/>
                    <a:pt x="32" y="87"/>
                  </a:cubicBezTo>
                  <a:cubicBezTo>
                    <a:pt x="32" y="54"/>
                    <a:pt x="32" y="54"/>
                    <a:pt x="32" y="54"/>
                  </a:cubicBezTo>
                  <a:cubicBezTo>
                    <a:pt x="38" y="54"/>
                    <a:pt x="38" y="54"/>
                    <a:pt x="38" y="54"/>
                  </a:cubicBezTo>
                  <a:cubicBezTo>
                    <a:pt x="43" y="67"/>
                    <a:pt x="43" y="67"/>
                    <a:pt x="43" y="67"/>
                  </a:cubicBezTo>
                  <a:cubicBezTo>
                    <a:pt x="44" y="69"/>
                    <a:pt x="45" y="73"/>
                    <a:pt x="46" y="76"/>
                  </a:cubicBezTo>
                  <a:cubicBezTo>
                    <a:pt x="46" y="76"/>
                    <a:pt x="46" y="76"/>
                    <a:pt x="46" y="76"/>
                  </a:cubicBezTo>
                  <a:cubicBezTo>
                    <a:pt x="46" y="73"/>
                    <a:pt x="46" y="67"/>
                    <a:pt x="46" y="61"/>
                  </a:cubicBezTo>
                  <a:cubicBezTo>
                    <a:pt x="46" y="54"/>
                    <a:pt x="46" y="54"/>
                    <a:pt x="46" y="54"/>
                  </a:cubicBezTo>
                  <a:cubicBezTo>
                    <a:pt x="51" y="54"/>
                    <a:pt x="51" y="54"/>
                    <a:pt x="51" y="54"/>
                  </a:cubicBezTo>
                  <a:lnTo>
                    <a:pt x="51" y="87"/>
                  </a:lnTo>
                  <a:close/>
                  <a:moveTo>
                    <a:pt x="72" y="87"/>
                  </a:moveTo>
                  <a:cubicBezTo>
                    <a:pt x="57" y="87"/>
                    <a:pt x="57" y="87"/>
                    <a:pt x="57" y="87"/>
                  </a:cubicBezTo>
                  <a:cubicBezTo>
                    <a:pt x="57" y="54"/>
                    <a:pt x="57" y="54"/>
                    <a:pt x="57" y="54"/>
                  </a:cubicBezTo>
                  <a:cubicBezTo>
                    <a:pt x="71" y="54"/>
                    <a:pt x="71" y="54"/>
                    <a:pt x="71" y="54"/>
                  </a:cubicBezTo>
                  <a:cubicBezTo>
                    <a:pt x="71" y="59"/>
                    <a:pt x="71" y="59"/>
                    <a:pt x="71" y="59"/>
                  </a:cubicBezTo>
                  <a:cubicBezTo>
                    <a:pt x="64" y="59"/>
                    <a:pt x="64" y="59"/>
                    <a:pt x="64" y="59"/>
                  </a:cubicBezTo>
                  <a:cubicBezTo>
                    <a:pt x="64" y="67"/>
                    <a:pt x="64" y="67"/>
                    <a:pt x="64" y="67"/>
                  </a:cubicBezTo>
                  <a:cubicBezTo>
                    <a:pt x="71" y="67"/>
                    <a:pt x="71" y="67"/>
                    <a:pt x="71" y="67"/>
                  </a:cubicBezTo>
                  <a:cubicBezTo>
                    <a:pt x="71" y="72"/>
                    <a:pt x="71" y="72"/>
                    <a:pt x="71" y="72"/>
                  </a:cubicBezTo>
                  <a:cubicBezTo>
                    <a:pt x="64" y="72"/>
                    <a:pt x="64" y="72"/>
                    <a:pt x="64" y="72"/>
                  </a:cubicBezTo>
                  <a:cubicBezTo>
                    <a:pt x="64" y="81"/>
                    <a:pt x="64" y="81"/>
                    <a:pt x="64" y="81"/>
                  </a:cubicBezTo>
                  <a:cubicBezTo>
                    <a:pt x="72" y="81"/>
                    <a:pt x="72" y="81"/>
                    <a:pt x="72" y="81"/>
                  </a:cubicBezTo>
                  <a:lnTo>
                    <a:pt x="72" y="87"/>
                  </a:lnTo>
                  <a:close/>
                  <a:moveTo>
                    <a:pt x="100" y="87"/>
                  </a:moveTo>
                  <a:cubicBezTo>
                    <a:pt x="94" y="87"/>
                    <a:pt x="94" y="87"/>
                    <a:pt x="94" y="87"/>
                  </a:cubicBezTo>
                  <a:cubicBezTo>
                    <a:pt x="92" y="76"/>
                    <a:pt x="92" y="76"/>
                    <a:pt x="92" y="76"/>
                  </a:cubicBezTo>
                  <a:cubicBezTo>
                    <a:pt x="91" y="73"/>
                    <a:pt x="91" y="69"/>
                    <a:pt x="90" y="65"/>
                  </a:cubicBezTo>
                  <a:cubicBezTo>
                    <a:pt x="90" y="65"/>
                    <a:pt x="90" y="65"/>
                    <a:pt x="90" y="65"/>
                  </a:cubicBezTo>
                  <a:cubicBezTo>
                    <a:pt x="90" y="69"/>
                    <a:pt x="89" y="73"/>
                    <a:pt x="88" y="76"/>
                  </a:cubicBezTo>
                  <a:cubicBezTo>
                    <a:pt x="86" y="87"/>
                    <a:pt x="86" y="87"/>
                    <a:pt x="86" y="87"/>
                  </a:cubicBezTo>
                  <a:cubicBezTo>
                    <a:pt x="80" y="87"/>
                    <a:pt x="80" y="87"/>
                    <a:pt x="80" y="87"/>
                  </a:cubicBezTo>
                  <a:cubicBezTo>
                    <a:pt x="74" y="54"/>
                    <a:pt x="74" y="54"/>
                    <a:pt x="74" y="54"/>
                  </a:cubicBezTo>
                  <a:cubicBezTo>
                    <a:pt x="81" y="54"/>
                    <a:pt x="81" y="54"/>
                    <a:pt x="81" y="54"/>
                  </a:cubicBezTo>
                  <a:cubicBezTo>
                    <a:pt x="83" y="67"/>
                    <a:pt x="83" y="67"/>
                    <a:pt x="83" y="67"/>
                  </a:cubicBezTo>
                  <a:cubicBezTo>
                    <a:pt x="83" y="71"/>
                    <a:pt x="83" y="74"/>
                    <a:pt x="84" y="78"/>
                  </a:cubicBezTo>
                  <a:cubicBezTo>
                    <a:pt x="84" y="78"/>
                    <a:pt x="84" y="78"/>
                    <a:pt x="84" y="78"/>
                  </a:cubicBezTo>
                  <a:cubicBezTo>
                    <a:pt x="84" y="74"/>
                    <a:pt x="85" y="71"/>
                    <a:pt x="86" y="67"/>
                  </a:cubicBezTo>
                  <a:cubicBezTo>
                    <a:pt x="88" y="54"/>
                    <a:pt x="88" y="54"/>
                    <a:pt x="88" y="54"/>
                  </a:cubicBezTo>
                  <a:cubicBezTo>
                    <a:pt x="93" y="54"/>
                    <a:pt x="93" y="54"/>
                    <a:pt x="93" y="54"/>
                  </a:cubicBezTo>
                  <a:cubicBezTo>
                    <a:pt x="95" y="67"/>
                    <a:pt x="95" y="67"/>
                    <a:pt x="95" y="67"/>
                  </a:cubicBezTo>
                  <a:cubicBezTo>
                    <a:pt x="96" y="70"/>
                    <a:pt x="97" y="74"/>
                    <a:pt x="97" y="78"/>
                  </a:cubicBezTo>
                  <a:cubicBezTo>
                    <a:pt x="97" y="78"/>
                    <a:pt x="97" y="78"/>
                    <a:pt x="97" y="78"/>
                  </a:cubicBezTo>
                  <a:cubicBezTo>
                    <a:pt x="97" y="74"/>
                    <a:pt x="98" y="71"/>
                    <a:pt x="98" y="67"/>
                  </a:cubicBezTo>
                  <a:cubicBezTo>
                    <a:pt x="100" y="54"/>
                    <a:pt x="100" y="54"/>
                    <a:pt x="100" y="54"/>
                  </a:cubicBezTo>
                  <a:cubicBezTo>
                    <a:pt x="106" y="54"/>
                    <a:pt x="106" y="54"/>
                    <a:pt x="106" y="54"/>
                  </a:cubicBezTo>
                  <a:lnTo>
                    <a:pt x="100" y="87"/>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54">
              <a:extLst>
                <a:ext uri="{FF2B5EF4-FFF2-40B4-BE49-F238E27FC236}">
                  <a16:creationId xmlns:a16="http://schemas.microsoft.com/office/drawing/2014/main" id="{90C85E14-B53C-44DF-A66A-35068203123E}"/>
                </a:ext>
              </a:extLst>
            </p:cNvPr>
            <p:cNvSpPr>
              <a:spLocks/>
            </p:cNvSpPr>
            <p:nvPr/>
          </p:nvSpPr>
          <p:spPr bwMode="auto">
            <a:xfrm>
              <a:off x="7667360" y="1368605"/>
              <a:ext cx="29947" cy="70784"/>
            </a:xfrm>
            <a:custGeom>
              <a:avLst/>
              <a:gdLst>
                <a:gd name="T0" fmla="*/ 0 w 22"/>
                <a:gd name="T1" fmla="*/ 7 h 52"/>
                <a:gd name="T2" fmla="*/ 3 w 22"/>
                <a:gd name="T3" fmla="*/ 14 h 52"/>
                <a:gd name="T4" fmla="*/ 12 w 22"/>
                <a:gd name="T5" fmla="*/ 9 h 52"/>
                <a:gd name="T6" fmla="*/ 12 w 22"/>
                <a:gd name="T7" fmla="*/ 9 h 52"/>
                <a:gd name="T8" fmla="*/ 12 w 22"/>
                <a:gd name="T9" fmla="*/ 52 h 52"/>
                <a:gd name="T10" fmla="*/ 22 w 22"/>
                <a:gd name="T11" fmla="*/ 52 h 52"/>
                <a:gd name="T12" fmla="*/ 22 w 22"/>
                <a:gd name="T13" fmla="*/ 0 h 52"/>
                <a:gd name="T14" fmla="*/ 12 w 22"/>
                <a:gd name="T15" fmla="*/ 0 h 52"/>
                <a:gd name="T16" fmla="*/ 0 w 22"/>
                <a:gd name="T1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52">
                  <a:moveTo>
                    <a:pt x="0" y="7"/>
                  </a:moveTo>
                  <a:lnTo>
                    <a:pt x="3" y="14"/>
                  </a:lnTo>
                  <a:lnTo>
                    <a:pt x="12" y="9"/>
                  </a:lnTo>
                  <a:lnTo>
                    <a:pt x="12" y="9"/>
                  </a:lnTo>
                  <a:lnTo>
                    <a:pt x="12" y="52"/>
                  </a:lnTo>
                  <a:lnTo>
                    <a:pt x="22" y="52"/>
                  </a:lnTo>
                  <a:lnTo>
                    <a:pt x="22" y="0"/>
                  </a:lnTo>
                  <a:lnTo>
                    <a:pt x="12" y="0"/>
                  </a:lnTo>
                  <a:lnTo>
                    <a:pt x="0" y="7"/>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55">
              <a:extLst>
                <a:ext uri="{FF2B5EF4-FFF2-40B4-BE49-F238E27FC236}">
                  <a16:creationId xmlns:a16="http://schemas.microsoft.com/office/drawing/2014/main" id="{0642154F-8462-4AA2-84F0-3C2562446C43}"/>
                </a:ext>
              </a:extLst>
            </p:cNvPr>
            <p:cNvSpPr>
              <a:spLocks/>
            </p:cNvSpPr>
            <p:nvPr/>
          </p:nvSpPr>
          <p:spPr bwMode="auto">
            <a:xfrm>
              <a:off x="7713642" y="1368605"/>
              <a:ext cx="38115" cy="70784"/>
            </a:xfrm>
            <a:custGeom>
              <a:avLst/>
              <a:gdLst>
                <a:gd name="T0" fmla="*/ 5 w 12"/>
                <a:gd name="T1" fmla="*/ 18 h 22"/>
                <a:gd name="T2" fmla="*/ 7 w 12"/>
                <a:gd name="T3" fmla="*/ 17 h 22"/>
                <a:gd name="T4" fmla="*/ 12 w 12"/>
                <a:gd name="T5" fmla="*/ 6 h 22"/>
                <a:gd name="T6" fmla="*/ 5 w 12"/>
                <a:gd name="T7" fmla="*/ 0 h 22"/>
                <a:gd name="T8" fmla="*/ 1 w 12"/>
                <a:gd name="T9" fmla="*/ 1 h 22"/>
                <a:gd name="T10" fmla="*/ 1 w 12"/>
                <a:gd name="T11" fmla="*/ 5 h 22"/>
                <a:gd name="T12" fmla="*/ 5 w 12"/>
                <a:gd name="T13" fmla="*/ 4 h 22"/>
                <a:gd name="T14" fmla="*/ 7 w 12"/>
                <a:gd name="T15" fmla="*/ 7 h 22"/>
                <a:gd name="T16" fmla="*/ 2 w 12"/>
                <a:gd name="T17" fmla="*/ 16 h 22"/>
                <a:gd name="T18" fmla="*/ 0 w 12"/>
                <a:gd name="T19" fmla="*/ 19 h 22"/>
                <a:gd name="T20" fmla="*/ 0 w 12"/>
                <a:gd name="T21" fmla="*/ 22 h 22"/>
                <a:gd name="T22" fmla="*/ 12 w 12"/>
                <a:gd name="T23" fmla="*/ 22 h 22"/>
                <a:gd name="T24" fmla="*/ 12 w 12"/>
                <a:gd name="T25" fmla="*/ 18 h 22"/>
                <a:gd name="T26" fmla="*/ 5 w 12"/>
                <a:gd name="T2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22">
                  <a:moveTo>
                    <a:pt x="5" y="18"/>
                  </a:moveTo>
                  <a:cubicBezTo>
                    <a:pt x="7" y="17"/>
                    <a:pt x="7" y="17"/>
                    <a:pt x="7" y="17"/>
                  </a:cubicBezTo>
                  <a:cubicBezTo>
                    <a:pt x="9" y="14"/>
                    <a:pt x="12" y="10"/>
                    <a:pt x="12" y="6"/>
                  </a:cubicBezTo>
                  <a:cubicBezTo>
                    <a:pt x="12" y="3"/>
                    <a:pt x="10" y="0"/>
                    <a:pt x="5" y="0"/>
                  </a:cubicBezTo>
                  <a:cubicBezTo>
                    <a:pt x="3" y="0"/>
                    <a:pt x="2" y="1"/>
                    <a:pt x="1" y="1"/>
                  </a:cubicBezTo>
                  <a:cubicBezTo>
                    <a:pt x="1" y="5"/>
                    <a:pt x="1" y="5"/>
                    <a:pt x="1" y="5"/>
                  </a:cubicBezTo>
                  <a:cubicBezTo>
                    <a:pt x="2" y="4"/>
                    <a:pt x="3" y="4"/>
                    <a:pt x="5" y="4"/>
                  </a:cubicBezTo>
                  <a:cubicBezTo>
                    <a:pt x="7" y="4"/>
                    <a:pt x="7" y="5"/>
                    <a:pt x="7" y="7"/>
                  </a:cubicBezTo>
                  <a:cubicBezTo>
                    <a:pt x="7" y="10"/>
                    <a:pt x="5" y="13"/>
                    <a:pt x="2" y="16"/>
                  </a:cubicBezTo>
                  <a:cubicBezTo>
                    <a:pt x="0" y="19"/>
                    <a:pt x="0" y="19"/>
                    <a:pt x="0" y="19"/>
                  </a:cubicBezTo>
                  <a:cubicBezTo>
                    <a:pt x="0" y="22"/>
                    <a:pt x="0" y="22"/>
                    <a:pt x="0" y="22"/>
                  </a:cubicBezTo>
                  <a:cubicBezTo>
                    <a:pt x="12" y="22"/>
                    <a:pt x="12" y="22"/>
                    <a:pt x="12" y="22"/>
                  </a:cubicBezTo>
                  <a:cubicBezTo>
                    <a:pt x="12" y="18"/>
                    <a:pt x="12" y="18"/>
                    <a:pt x="12" y="18"/>
                  </a:cubicBezTo>
                  <a:cubicBezTo>
                    <a:pt x="5" y="18"/>
                    <a:pt x="5" y="18"/>
                    <a:pt x="5" y="18"/>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56">
              <a:extLst>
                <a:ext uri="{FF2B5EF4-FFF2-40B4-BE49-F238E27FC236}">
                  <a16:creationId xmlns:a16="http://schemas.microsoft.com/office/drawing/2014/main" id="{5011D37D-C357-4114-92D7-98E649FE2B8C}"/>
                </a:ext>
              </a:extLst>
            </p:cNvPr>
            <p:cNvSpPr>
              <a:spLocks/>
            </p:cNvSpPr>
            <p:nvPr/>
          </p:nvSpPr>
          <p:spPr bwMode="auto">
            <a:xfrm>
              <a:off x="7761286" y="1368605"/>
              <a:ext cx="35392" cy="70784"/>
            </a:xfrm>
            <a:custGeom>
              <a:avLst/>
              <a:gdLst>
                <a:gd name="T0" fmla="*/ 7 w 11"/>
                <a:gd name="T1" fmla="*/ 10 h 22"/>
                <a:gd name="T2" fmla="*/ 7 w 11"/>
                <a:gd name="T3" fmla="*/ 10 h 22"/>
                <a:gd name="T4" fmla="*/ 11 w 11"/>
                <a:gd name="T5" fmla="*/ 5 h 22"/>
                <a:gd name="T6" fmla="*/ 5 w 11"/>
                <a:gd name="T7" fmla="*/ 0 h 22"/>
                <a:gd name="T8" fmla="*/ 0 w 11"/>
                <a:gd name="T9" fmla="*/ 1 h 22"/>
                <a:gd name="T10" fmla="*/ 1 w 11"/>
                <a:gd name="T11" fmla="*/ 4 h 22"/>
                <a:gd name="T12" fmla="*/ 4 w 11"/>
                <a:gd name="T13" fmla="*/ 4 h 22"/>
                <a:gd name="T14" fmla="*/ 6 w 11"/>
                <a:gd name="T15" fmla="*/ 6 h 22"/>
                <a:gd name="T16" fmla="*/ 2 w 11"/>
                <a:gd name="T17" fmla="*/ 9 h 22"/>
                <a:gd name="T18" fmla="*/ 2 w 11"/>
                <a:gd name="T19" fmla="*/ 9 h 22"/>
                <a:gd name="T20" fmla="*/ 2 w 11"/>
                <a:gd name="T21" fmla="*/ 12 h 22"/>
                <a:gd name="T22" fmla="*/ 3 w 11"/>
                <a:gd name="T23" fmla="*/ 12 h 22"/>
                <a:gd name="T24" fmla="*/ 7 w 11"/>
                <a:gd name="T25" fmla="*/ 16 h 22"/>
                <a:gd name="T26" fmla="*/ 3 w 11"/>
                <a:gd name="T27" fmla="*/ 19 h 22"/>
                <a:gd name="T28" fmla="*/ 0 w 11"/>
                <a:gd name="T29" fmla="*/ 18 h 22"/>
                <a:gd name="T30" fmla="*/ 0 w 11"/>
                <a:gd name="T31" fmla="*/ 21 h 22"/>
                <a:gd name="T32" fmla="*/ 4 w 11"/>
                <a:gd name="T33" fmla="*/ 22 h 22"/>
                <a:gd name="T34" fmla="*/ 11 w 11"/>
                <a:gd name="T35" fmla="*/ 16 h 22"/>
                <a:gd name="T36" fmla="*/ 7 w 11"/>
                <a:gd name="T3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22">
                  <a:moveTo>
                    <a:pt x="7" y="10"/>
                  </a:moveTo>
                  <a:cubicBezTo>
                    <a:pt x="7" y="10"/>
                    <a:pt x="7" y="10"/>
                    <a:pt x="7" y="10"/>
                  </a:cubicBezTo>
                  <a:cubicBezTo>
                    <a:pt x="9" y="9"/>
                    <a:pt x="11" y="7"/>
                    <a:pt x="11" y="5"/>
                  </a:cubicBezTo>
                  <a:cubicBezTo>
                    <a:pt x="11" y="2"/>
                    <a:pt x="9" y="0"/>
                    <a:pt x="5" y="0"/>
                  </a:cubicBezTo>
                  <a:cubicBezTo>
                    <a:pt x="3" y="0"/>
                    <a:pt x="1" y="0"/>
                    <a:pt x="0" y="1"/>
                  </a:cubicBezTo>
                  <a:cubicBezTo>
                    <a:pt x="1" y="4"/>
                    <a:pt x="1" y="4"/>
                    <a:pt x="1" y="4"/>
                  </a:cubicBezTo>
                  <a:cubicBezTo>
                    <a:pt x="2" y="4"/>
                    <a:pt x="3" y="4"/>
                    <a:pt x="4" y="4"/>
                  </a:cubicBezTo>
                  <a:cubicBezTo>
                    <a:pt x="5" y="4"/>
                    <a:pt x="6" y="4"/>
                    <a:pt x="6" y="6"/>
                  </a:cubicBezTo>
                  <a:cubicBezTo>
                    <a:pt x="6" y="8"/>
                    <a:pt x="4" y="9"/>
                    <a:pt x="2" y="9"/>
                  </a:cubicBezTo>
                  <a:cubicBezTo>
                    <a:pt x="2" y="9"/>
                    <a:pt x="2" y="9"/>
                    <a:pt x="2" y="9"/>
                  </a:cubicBezTo>
                  <a:cubicBezTo>
                    <a:pt x="2" y="12"/>
                    <a:pt x="2" y="12"/>
                    <a:pt x="2" y="12"/>
                  </a:cubicBezTo>
                  <a:cubicBezTo>
                    <a:pt x="3" y="12"/>
                    <a:pt x="3" y="12"/>
                    <a:pt x="3" y="12"/>
                  </a:cubicBezTo>
                  <a:cubicBezTo>
                    <a:pt x="5" y="12"/>
                    <a:pt x="7" y="13"/>
                    <a:pt x="7" y="16"/>
                  </a:cubicBezTo>
                  <a:cubicBezTo>
                    <a:pt x="7" y="18"/>
                    <a:pt x="6" y="19"/>
                    <a:pt x="3" y="19"/>
                  </a:cubicBezTo>
                  <a:cubicBezTo>
                    <a:pt x="2" y="19"/>
                    <a:pt x="1" y="18"/>
                    <a:pt x="0" y="18"/>
                  </a:cubicBezTo>
                  <a:cubicBezTo>
                    <a:pt x="0" y="21"/>
                    <a:pt x="0" y="21"/>
                    <a:pt x="0" y="21"/>
                  </a:cubicBezTo>
                  <a:cubicBezTo>
                    <a:pt x="0" y="22"/>
                    <a:pt x="2" y="22"/>
                    <a:pt x="4" y="22"/>
                  </a:cubicBezTo>
                  <a:cubicBezTo>
                    <a:pt x="9" y="22"/>
                    <a:pt x="11" y="19"/>
                    <a:pt x="11" y="16"/>
                  </a:cubicBezTo>
                  <a:cubicBezTo>
                    <a:pt x="11" y="13"/>
                    <a:pt x="10" y="11"/>
                    <a:pt x="7" y="1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57">
              <a:extLst>
                <a:ext uri="{FF2B5EF4-FFF2-40B4-BE49-F238E27FC236}">
                  <a16:creationId xmlns:a16="http://schemas.microsoft.com/office/drawing/2014/main" id="{4C371987-25EA-4D27-A2BA-52E1752BACF8}"/>
                </a:ext>
              </a:extLst>
            </p:cNvPr>
            <p:cNvSpPr>
              <a:spLocks noEditPoints="1"/>
            </p:cNvSpPr>
            <p:nvPr/>
          </p:nvSpPr>
          <p:spPr bwMode="auto">
            <a:xfrm>
              <a:off x="7803484" y="1368605"/>
              <a:ext cx="44921" cy="70784"/>
            </a:xfrm>
            <a:custGeom>
              <a:avLst/>
              <a:gdLst>
                <a:gd name="T0" fmla="*/ 12 w 14"/>
                <a:gd name="T1" fmla="*/ 0 h 22"/>
                <a:gd name="T2" fmla="*/ 8 w 14"/>
                <a:gd name="T3" fmla="*/ 0 h 22"/>
                <a:gd name="T4" fmla="*/ 0 w 14"/>
                <a:gd name="T5" fmla="*/ 14 h 22"/>
                <a:gd name="T6" fmla="*/ 0 w 14"/>
                <a:gd name="T7" fmla="*/ 17 h 22"/>
                <a:gd name="T8" fmla="*/ 8 w 14"/>
                <a:gd name="T9" fmla="*/ 17 h 22"/>
                <a:gd name="T10" fmla="*/ 8 w 14"/>
                <a:gd name="T11" fmla="*/ 22 h 22"/>
                <a:gd name="T12" fmla="*/ 12 w 14"/>
                <a:gd name="T13" fmla="*/ 22 h 22"/>
                <a:gd name="T14" fmla="*/ 12 w 14"/>
                <a:gd name="T15" fmla="*/ 17 h 22"/>
                <a:gd name="T16" fmla="*/ 14 w 14"/>
                <a:gd name="T17" fmla="*/ 17 h 22"/>
                <a:gd name="T18" fmla="*/ 14 w 14"/>
                <a:gd name="T19" fmla="*/ 13 h 22"/>
                <a:gd name="T20" fmla="*/ 12 w 14"/>
                <a:gd name="T21" fmla="*/ 13 h 22"/>
                <a:gd name="T22" fmla="*/ 12 w 14"/>
                <a:gd name="T23" fmla="*/ 0 h 22"/>
                <a:gd name="T24" fmla="*/ 8 w 14"/>
                <a:gd name="T25" fmla="*/ 9 h 22"/>
                <a:gd name="T26" fmla="*/ 8 w 14"/>
                <a:gd name="T27" fmla="*/ 13 h 22"/>
                <a:gd name="T28" fmla="*/ 4 w 14"/>
                <a:gd name="T29" fmla="*/ 13 h 22"/>
                <a:gd name="T30" fmla="*/ 4 w 14"/>
                <a:gd name="T31" fmla="*/ 13 h 22"/>
                <a:gd name="T32" fmla="*/ 7 w 14"/>
                <a:gd name="T33" fmla="*/ 9 h 22"/>
                <a:gd name="T34" fmla="*/ 8 w 14"/>
                <a:gd name="T35" fmla="*/ 5 h 22"/>
                <a:gd name="T36" fmla="*/ 8 w 14"/>
                <a:gd name="T37" fmla="*/ 5 h 22"/>
                <a:gd name="T38" fmla="*/ 8 w 14"/>
                <a:gd name="T39"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22">
                  <a:moveTo>
                    <a:pt x="12" y="0"/>
                  </a:moveTo>
                  <a:cubicBezTo>
                    <a:pt x="8" y="0"/>
                    <a:pt x="8" y="0"/>
                    <a:pt x="8" y="0"/>
                  </a:cubicBezTo>
                  <a:cubicBezTo>
                    <a:pt x="0" y="14"/>
                    <a:pt x="0" y="14"/>
                    <a:pt x="0" y="14"/>
                  </a:cubicBezTo>
                  <a:cubicBezTo>
                    <a:pt x="0" y="17"/>
                    <a:pt x="0" y="17"/>
                    <a:pt x="0" y="17"/>
                  </a:cubicBezTo>
                  <a:cubicBezTo>
                    <a:pt x="8" y="17"/>
                    <a:pt x="8" y="17"/>
                    <a:pt x="8" y="17"/>
                  </a:cubicBezTo>
                  <a:cubicBezTo>
                    <a:pt x="8" y="22"/>
                    <a:pt x="8" y="22"/>
                    <a:pt x="8" y="22"/>
                  </a:cubicBezTo>
                  <a:cubicBezTo>
                    <a:pt x="12" y="22"/>
                    <a:pt x="12" y="22"/>
                    <a:pt x="12" y="22"/>
                  </a:cubicBezTo>
                  <a:cubicBezTo>
                    <a:pt x="12" y="17"/>
                    <a:pt x="12" y="17"/>
                    <a:pt x="12" y="17"/>
                  </a:cubicBezTo>
                  <a:cubicBezTo>
                    <a:pt x="14" y="17"/>
                    <a:pt x="14" y="17"/>
                    <a:pt x="14" y="17"/>
                  </a:cubicBezTo>
                  <a:cubicBezTo>
                    <a:pt x="14" y="13"/>
                    <a:pt x="14" y="13"/>
                    <a:pt x="14" y="13"/>
                  </a:cubicBezTo>
                  <a:cubicBezTo>
                    <a:pt x="12" y="13"/>
                    <a:pt x="12" y="13"/>
                    <a:pt x="12" y="13"/>
                  </a:cubicBezTo>
                  <a:lnTo>
                    <a:pt x="12" y="0"/>
                  </a:lnTo>
                  <a:close/>
                  <a:moveTo>
                    <a:pt x="8" y="9"/>
                  </a:moveTo>
                  <a:cubicBezTo>
                    <a:pt x="8" y="13"/>
                    <a:pt x="8" y="13"/>
                    <a:pt x="8" y="13"/>
                  </a:cubicBezTo>
                  <a:cubicBezTo>
                    <a:pt x="4" y="13"/>
                    <a:pt x="4" y="13"/>
                    <a:pt x="4" y="13"/>
                  </a:cubicBezTo>
                  <a:cubicBezTo>
                    <a:pt x="4" y="13"/>
                    <a:pt x="4" y="13"/>
                    <a:pt x="4" y="13"/>
                  </a:cubicBezTo>
                  <a:cubicBezTo>
                    <a:pt x="7" y="9"/>
                    <a:pt x="7" y="9"/>
                    <a:pt x="7" y="9"/>
                  </a:cubicBezTo>
                  <a:cubicBezTo>
                    <a:pt x="7" y="7"/>
                    <a:pt x="8" y="6"/>
                    <a:pt x="8" y="5"/>
                  </a:cubicBezTo>
                  <a:cubicBezTo>
                    <a:pt x="8" y="5"/>
                    <a:pt x="8" y="5"/>
                    <a:pt x="8" y="5"/>
                  </a:cubicBezTo>
                  <a:cubicBezTo>
                    <a:pt x="8" y="6"/>
                    <a:pt x="8" y="8"/>
                    <a:pt x="8" y="9"/>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58">
              <a:extLst>
                <a:ext uri="{FF2B5EF4-FFF2-40B4-BE49-F238E27FC236}">
                  <a16:creationId xmlns:a16="http://schemas.microsoft.com/office/drawing/2014/main" id="{0ECF1B3D-7057-45C3-8EAD-97AE4C11DCF9}"/>
                </a:ext>
              </a:extLst>
            </p:cNvPr>
            <p:cNvSpPr>
              <a:spLocks/>
            </p:cNvSpPr>
            <p:nvPr/>
          </p:nvSpPr>
          <p:spPr bwMode="auto">
            <a:xfrm>
              <a:off x="7851128" y="1368605"/>
              <a:ext cx="39476" cy="70784"/>
            </a:xfrm>
            <a:custGeom>
              <a:avLst/>
              <a:gdLst>
                <a:gd name="T0" fmla="*/ 6 w 12"/>
                <a:gd name="T1" fmla="*/ 8 h 22"/>
                <a:gd name="T2" fmla="*/ 6 w 12"/>
                <a:gd name="T3" fmla="*/ 8 h 22"/>
                <a:gd name="T4" fmla="*/ 6 w 12"/>
                <a:gd name="T5" fmla="*/ 4 h 22"/>
                <a:gd name="T6" fmla="*/ 12 w 12"/>
                <a:gd name="T7" fmla="*/ 4 h 22"/>
                <a:gd name="T8" fmla="*/ 12 w 12"/>
                <a:gd name="T9" fmla="*/ 0 h 22"/>
                <a:gd name="T10" fmla="*/ 3 w 12"/>
                <a:gd name="T11" fmla="*/ 0 h 22"/>
                <a:gd name="T12" fmla="*/ 2 w 12"/>
                <a:gd name="T13" fmla="*/ 11 h 22"/>
                <a:gd name="T14" fmla="*/ 3 w 12"/>
                <a:gd name="T15" fmla="*/ 11 h 22"/>
                <a:gd name="T16" fmla="*/ 8 w 12"/>
                <a:gd name="T17" fmla="*/ 15 h 22"/>
                <a:gd name="T18" fmla="*/ 4 w 12"/>
                <a:gd name="T19" fmla="*/ 19 h 22"/>
                <a:gd name="T20" fmla="*/ 1 w 12"/>
                <a:gd name="T21" fmla="*/ 18 h 22"/>
                <a:gd name="T22" fmla="*/ 0 w 12"/>
                <a:gd name="T23" fmla="*/ 22 h 22"/>
                <a:gd name="T24" fmla="*/ 5 w 12"/>
                <a:gd name="T25" fmla="*/ 22 h 22"/>
                <a:gd name="T26" fmla="*/ 12 w 12"/>
                <a:gd name="T27" fmla="*/ 15 h 22"/>
                <a:gd name="T28" fmla="*/ 10 w 12"/>
                <a:gd name="T29" fmla="*/ 10 h 22"/>
                <a:gd name="T30" fmla="*/ 6 w 12"/>
                <a:gd name="T31"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22">
                  <a:moveTo>
                    <a:pt x="6" y="8"/>
                  </a:moveTo>
                  <a:cubicBezTo>
                    <a:pt x="6" y="8"/>
                    <a:pt x="6" y="8"/>
                    <a:pt x="6" y="8"/>
                  </a:cubicBezTo>
                  <a:cubicBezTo>
                    <a:pt x="6" y="4"/>
                    <a:pt x="6" y="4"/>
                    <a:pt x="6" y="4"/>
                  </a:cubicBezTo>
                  <a:cubicBezTo>
                    <a:pt x="12" y="4"/>
                    <a:pt x="12" y="4"/>
                    <a:pt x="12" y="4"/>
                  </a:cubicBezTo>
                  <a:cubicBezTo>
                    <a:pt x="12" y="0"/>
                    <a:pt x="12" y="0"/>
                    <a:pt x="12" y="0"/>
                  </a:cubicBezTo>
                  <a:cubicBezTo>
                    <a:pt x="3" y="0"/>
                    <a:pt x="3" y="0"/>
                    <a:pt x="3" y="0"/>
                  </a:cubicBezTo>
                  <a:cubicBezTo>
                    <a:pt x="2" y="11"/>
                    <a:pt x="2" y="11"/>
                    <a:pt x="2" y="11"/>
                  </a:cubicBezTo>
                  <a:cubicBezTo>
                    <a:pt x="2" y="11"/>
                    <a:pt x="2" y="11"/>
                    <a:pt x="3" y="11"/>
                  </a:cubicBezTo>
                  <a:cubicBezTo>
                    <a:pt x="6" y="11"/>
                    <a:pt x="8" y="12"/>
                    <a:pt x="8" y="15"/>
                  </a:cubicBezTo>
                  <a:cubicBezTo>
                    <a:pt x="8" y="17"/>
                    <a:pt x="6" y="19"/>
                    <a:pt x="4" y="19"/>
                  </a:cubicBezTo>
                  <a:cubicBezTo>
                    <a:pt x="3" y="19"/>
                    <a:pt x="2" y="18"/>
                    <a:pt x="1" y="18"/>
                  </a:cubicBezTo>
                  <a:cubicBezTo>
                    <a:pt x="0" y="22"/>
                    <a:pt x="0" y="22"/>
                    <a:pt x="0" y="22"/>
                  </a:cubicBezTo>
                  <a:cubicBezTo>
                    <a:pt x="1" y="22"/>
                    <a:pt x="3" y="22"/>
                    <a:pt x="5" y="22"/>
                  </a:cubicBezTo>
                  <a:cubicBezTo>
                    <a:pt x="9" y="22"/>
                    <a:pt x="12" y="19"/>
                    <a:pt x="12" y="15"/>
                  </a:cubicBezTo>
                  <a:cubicBezTo>
                    <a:pt x="12" y="12"/>
                    <a:pt x="12" y="11"/>
                    <a:pt x="10" y="10"/>
                  </a:cubicBezTo>
                  <a:cubicBezTo>
                    <a:pt x="9" y="8"/>
                    <a:pt x="7" y="8"/>
                    <a:pt x="6" y="8"/>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59">
              <a:extLst>
                <a:ext uri="{FF2B5EF4-FFF2-40B4-BE49-F238E27FC236}">
                  <a16:creationId xmlns:a16="http://schemas.microsoft.com/office/drawing/2014/main" id="{763B5F05-7F05-4D20-9096-0820138F0083}"/>
                </a:ext>
              </a:extLst>
            </p:cNvPr>
            <p:cNvSpPr>
              <a:spLocks noEditPoints="1"/>
            </p:cNvSpPr>
            <p:nvPr/>
          </p:nvSpPr>
          <p:spPr bwMode="auto">
            <a:xfrm>
              <a:off x="7900133" y="1368605"/>
              <a:ext cx="40837" cy="70784"/>
            </a:xfrm>
            <a:custGeom>
              <a:avLst/>
              <a:gdLst>
                <a:gd name="T0" fmla="*/ 8 w 13"/>
                <a:gd name="T1" fmla="*/ 8 h 22"/>
                <a:gd name="T2" fmla="*/ 4 w 13"/>
                <a:gd name="T3" fmla="*/ 10 h 22"/>
                <a:gd name="T4" fmla="*/ 4 w 13"/>
                <a:gd name="T5" fmla="*/ 10 h 22"/>
                <a:gd name="T6" fmla="*/ 9 w 13"/>
                <a:gd name="T7" fmla="*/ 4 h 22"/>
                <a:gd name="T8" fmla="*/ 11 w 13"/>
                <a:gd name="T9" fmla="*/ 4 h 22"/>
                <a:gd name="T10" fmla="*/ 11 w 13"/>
                <a:gd name="T11" fmla="*/ 0 h 22"/>
                <a:gd name="T12" fmla="*/ 9 w 13"/>
                <a:gd name="T13" fmla="*/ 0 h 22"/>
                <a:gd name="T14" fmla="*/ 3 w 13"/>
                <a:gd name="T15" fmla="*/ 3 h 22"/>
                <a:gd name="T16" fmla="*/ 0 w 13"/>
                <a:gd name="T17" fmla="*/ 13 h 22"/>
                <a:gd name="T18" fmla="*/ 6 w 13"/>
                <a:gd name="T19" fmla="*/ 22 h 22"/>
                <a:gd name="T20" fmla="*/ 13 w 13"/>
                <a:gd name="T21" fmla="*/ 15 h 22"/>
                <a:gd name="T22" fmla="*/ 8 w 13"/>
                <a:gd name="T23" fmla="*/ 8 h 22"/>
                <a:gd name="T24" fmla="*/ 6 w 13"/>
                <a:gd name="T25" fmla="*/ 19 h 22"/>
                <a:gd name="T26" fmla="*/ 4 w 13"/>
                <a:gd name="T27" fmla="*/ 14 h 22"/>
                <a:gd name="T28" fmla="*/ 4 w 13"/>
                <a:gd name="T29" fmla="*/ 12 h 22"/>
                <a:gd name="T30" fmla="*/ 6 w 13"/>
                <a:gd name="T31" fmla="*/ 11 h 22"/>
                <a:gd name="T32" fmla="*/ 8 w 13"/>
                <a:gd name="T33" fmla="*/ 15 h 22"/>
                <a:gd name="T34" fmla="*/ 6 w 13"/>
                <a:gd name="T35" fmla="*/ 1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 h="22">
                  <a:moveTo>
                    <a:pt x="8" y="8"/>
                  </a:moveTo>
                  <a:cubicBezTo>
                    <a:pt x="6" y="8"/>
                    <a:pt x="5" y="9"/>
                    <a:pt x="4" y="10"/>
                  </a:cubicBezTo>
                  <a:cubicBezTo>
                    <a:pt x="4" y="10"/>
                    <a:pt x="4" y="10"/>
                    <a:pt x="4" y="10"/>
                  </a:cubicBezTo>
                  <a:cubicBezTo>
                    <a:pt x="5" y="7"/>
                    <a:pt x="6" y="4"/>
                    <a:pt x="9" y="4"/>
                  </a:cubicBezTo>
                  <a:cubicBezTo>
                    <a:pt x="10" y="4"/>
                    <a:pt x="10" y="4"/>
                    <a:pt x="11" y="4"/>
                  </a:cubicBezTo>
                  <a:cubicBezTo>
                    <a:pt x="11" y="0"/>
                    <a:pt x="11" y="0"/>
                    <a:pt x="11" y="0"/>
                  </a:cubicBezTo>
                  <a:cubicBezTo>
                    <a:pt x="10" y="0"/>
                    <a:pt x="10" y="0"/>
                    <a:pt x="9" y="0"/>
                  </a:cubicBezTo>
                  <a:cubicBezTo>
                    <a:pt x="7" y="1"/>
                    <a:pt x="5" y="2"/>
                    <a:pt x="3" y="3"/>
                  </a:cubicBezTo>
                  <a:cubicBezTo>
                    <a:pt x="1" y="5"/>
                    <a:pt x="0" y="9"/>
                    <a:pt x="0" y="13"/>
                  </a:cubicBezTo>
                  <a:cubicBezTo>
                    <a:pt x="0" y="19"/>
                    <a:pt x="2" y="22"/>
                    <a:pt x="6" y="22"/>
                  </a:cubicBezTo>
                  <a:cubicBezTo>
                    <a:pt x="11" y="22"/>
                    <a:pt x="13" y="19"/>
                    <a:pt x="13" y="15"/>
                  </a:cubicBezTo>
                  <a:cubicBezTo>
                    <a:pt x="13" y="11"/>
                    <a:pt x="11" y="8"/>
                    <a:pt x="8" y="8"/>
                  </a:cubicBezTo>
                  <a:close/>
                  <a:moveTo>
                    <a:pt x="6" y="19"/>
                  </a:moveTo>
                  <a:cubicBezTo>
                    <a:pt x="5" y="19"/>
                    <a:pt x="4" y="17"/>
                    <a:pt x="4" y="14"/>
                  </a:cubicBezTo>
                  <a:cubicBezTo>
                    <a:pt x="4" y="13"/>
                    <a:pt x="4" y="13"/>
                    <a:pt x="4" y="12"/>
                  </a:cubicBezTo>
                  <a:cubicBezTo>
                    <a:pt x="5" y="11"/>
                    <a:pt x="5" y="11"/>
                    <a:pt x="6" y="11"/>
                  </a:cubicBezTo>
                  <a:cubicBezTo>
                    <a:pt x="8" y="11"/>
                    <a:pt x="8" y="13"/>
                    <a:pt x="8" y="15"/>
                  </a:cubicBezTo>
                  <a:cubicBezTo>
                    <a:pt x="8" y="17"/>
                    <a:pt x="8" y="19"/>
                    <a:pt x="6" y="19"/>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0">
              <a:extLst>
                <a:ext uri="{FF2B5EF4-FFF2-40B4-BE49-F238E27FC236}">
                  <a16:creationId xmlns:a16="http://schemas.microsoft.com/office/drawing/2014/main" id="{2C7025A4-2276-49A9-80FA-B3B39C26B246}"/>
                </a:ext>
              </a:extLst>
            </p:cNvPr>
            <p:cNvSpPr>
              <a:spLocks/>
            </p:cNvSpPr>
            <p:nvPr/>
          </p:nvSpPr>
          <p:spPr bwMode="auto">
            <a:xfrm>
              <a:off x="7973639" y="1084106"/>
              <a:ext cx="32670" cy="360729"/>
            </a:xfrm>
            <a:custGeom>
              <a:avLst/>
              <a:gdLst>
                <a:gd name="T0" fmla="*/ 5 w 10"/>
                <a:gd name="T1" fmla="*/ 0 h 112"/>
                <a:gd name="T2" fmla="*/ 0 w 10"/>
                <a:gd name="T3" fmla="*/ 4 h 112"/>
                <a:gd name="T4" fmla="*/ 0 w 10"/>
                <a:gd name="T5" fmla="*/ 107 h 112"/>
                <a:gd name="T6" fmla="*/ 5 w 10"/>
                <a:gd name="T7" fmla="*/ 112 h 112"/>
                <a:gd name="T8" fmla="*/ 10 w 10"/>
                <a:gd name="T9" fmla="*/ 107 h 112"/>
                <a:gd name="T10" fmla="*/ 10 w 10"/>
                <a:gd name="T11" fmla="*/ 4 h 112"/>
                <a:gd name="T12" fmla="*/ 5 w 10"/>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 h="112">
                  <a:moveTo>
                    <a:pt x="5" y="0"/>
                  </a:moveTo>
                  <a:cubicBezTo>
                    <a:pt x="2" y="0"/>
                    <a:pt x="0" y="2"/>
                    <a:pt x="0" y="4"/>
                  </a:cubicBezTo>
                  <a:cubicBezTo>
                    <a:pt x="0" y="107"/>
                    <a:pt x="0" y="107"/>
                    <a:pt x="0" y="107"/>
                  </a:cubicBezTo>
                  <a:cubicBezTo>
                    <a:pt x="0" y="110"/>
                    <a:pt x="2" y="112"/>
                    <a:pt x="5" y="112"/>
                  </a:cubicBezTo>
                  <a:cubicBezTo>
                    <a:pt x="8" y="112"/>
                    <a:pt x="10" y="110"/>
                    <a:pt x="10" y="107"/>
                  </a:cubicBezTo>
                  <a:cubicBezTo>
                    <a:pt x="10" y="4"/>
                    <a:pt x="10" y="4"/>
                    <a:pt x="10" y="4"/>
                  </a:cubicBezTo>
                  <a:cubicBezTo>
                    <a:pt x="10" y="2"/>
                    <a:pt x="8" y="0"/>
                    <a:pt x="5"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1">
              <a:extLst>
                <a:ext uri="{FF2B5EF4-FFF2-40B4-BE49-F238E27FC236}">
                  <a16:creationId xmlns:a16="http://schemas.microsoft.com/office/drawing/2014/main" id="{070619EB-00EE-418F-95C0-BDC8C091B652}"/>
                </a:ext>
              </a:extLst>
            </p:cNvPr>
            <p:cNvSpPr>
              <a:spLocks/>
            </p:cNvSpPr>
            <p:nvPr/>
          </p:nvSpPr>
          <p:spPr bwMode="auto">
            <a:xfrm>
              <a:off x="7616995" y="1084106"/>
              <a:ext cx="31309" cy="360729"/>
            </a:xfrm>
            <a:custGeom>
              <a:avLst/>
              <a:gdLst>
                <a:gd name="T0" fmla="*/ 5 w 10"/>
                <a:gd name="T1" fmla="*/ 0 h 112"/>
                <a:gd name="T2" fmla="*/ 0 w 10"/>
                <a:gd name="T3" fmla="*/ 4 h 112"/>
                <a:gd name="T4" fmla="*/ 0 w 10"/>
                <a:gd name="T5" fmla="*/ 107 h 112"/>
                <a:gd name="T6" fmla="*/ 5 w 10"/>
                <a:gd name="T7" fmla="*/ 112 h 112"/>
                <a:gd name="T8" fmla="*/ 10 w 10"/>
                <a:gd name="T9" fmla="*/ 107 h 112"/>
                <a:gd name="T10" fmla="*/ 10 w 10"/>
                <a:gd name="T11" fmla="*/ 4 h 112"/>
                <a:gd name="T12" fmla="*/ 5 w 10"/>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0" h="112">
                  <a:moveTo>
                    <a:pt x="5" y="0"/>
                  </a:moveTo>
                  <a:cubicBezTo>
                    <a:pt x="2" y="0"/>
                    <a:pt x="0" y="2"/>
                    <a:pt x="0" y="4"/>
                  </a:cubicBezTo>
                  <a:cubicBezTo>
                    <a:pt x="0" y="107"/>
                    <a:pt x="0" y="107"/>
                    <a:pt x="0" y="107"/>
                  </a:cubicBezTo>
                  <a:cubicBezTo>
                    <a:pt x="0" y="110"/>
                    <a:pt x="2" y="112"/>
                    <a:pt x="5" y="112"/>
                  </a:cubicBezTo>
                  <a:cubicBezTo>
                    <a:pt x="8" y="112"/>
                    <a:pt x="10" y="110"/>
                    <a:pt x="10" y="107"/>
                  </a:cubicBezTo>
                  <a:cubicBezTo>
                    <a:pt x="10" y="4"/>
                    <a:pt x="10" y="4"/>
                    <a:pt x="10" y="4"/>
                  </a:cubicBezTo>
                  <a:cubicBezTo>
                    <a:pt x="10" y="2"/>
                    <a:pt x="8" y="0"/>
                    <a:pt x="5"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2">
              <a:extLst>
                <a:ext uri="{FF2B5EF4-FFF2-40B4-BE49-F238E27FC236}">
                  <a16:creationId xmlns:a16="http://schemas.microsoft.com/office/drawing/2014/main" id="{DECC2601-A818-4B22-8749-31FFEAADD9E3}"/>
                </a:ext>
              </a:extLst>
            </p:cNvPr>
            <p:cNvSpPr>
              <a:spLocks/>
            </p:cNvSpPr>
            <p:nvPr/>
          </p:nvSpPr>
          <p:spPr bwMode="auto">
            <a:xfrm>
              <a:off x="7678250" y="1084106"/>
              <a:ext cx="28586" cy="254552"/>
            </a:xfrm>
            <a:custGeom>
              <a:avLst/>
              <a:gdLst>
                <a:gd name="T0" fmla="*/ 4 w 9"/>
                <a:gd name="T1" fmla="*/ 0 h 79"/>
                <a:gd name="T2" fmla="*/ 0 w 9"/>
                <a:gd name="T3" fmla="*/ 4 h 79"/>
                <a:gd name="T4" fmla="*/ 0 w 9"/>
                <a:gd name="T5" fmla="*/ 75 h 79"/>
                <a:gd name="T6" fmla="*/ 4 w 9"/>
                <a:gd name="T7" fmla="*/ 79 h 79"/>
                <a:gd name="T8" fmla="*/ 9 w 9"/>
                <a:gd name="T9" fmla="*/ 75 h 79"/>
                <a:gd name="T10" fmla="*/ 9 w 9"/>
                <a:gd name="T11" fmla="*/ 4 h 79"/>
                <a:gd name="T12" fmla="*/ 4 w 9"/>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9" h="79">
                  <a:moveTo>
                    <a:pt x="4" y="0"/>
                  </a:moveTo>
                  <a:cubicBezTo>
                    <a:pt x="2" y="0"/>
                    <a:pt x="0" y="2"/>
                    <a:pt x="0" y="4"/>
                  </a:cubicBezTo>
                  <a:cubicBezTo>
                    <a:pt x="0" y="75"/>
                    <a:pt x="0" y="75"/>
                    <a:pt x="0" y="75"/>
                  </a:cubicBezTo>
                  <a:cubicBezTo>
                    <a:pt x="0" y="77"/>
                    <a:pt x="2" y="79"/>
                    <a:pt x="4" y="79"/>
                  </a:cubicBezTo>
                  <a:cubicBezTo>
                    <a:pt x="7" y="79"/>
                    <a:pt x="9" y="77"/>
                    <a:pt x="9" y="75"/>
                  </a:cubicBezTo>
                  <a:cubicBezTo>
                    <a:pt x="9" y="4"/>
                    <a:pt x="9" y="4"/>
                    <a:pt x="9" y="4"/>
                  </a:cubicBezTo>
                  <a:cubicBezTo>
                    <a:pt x="9" y="2"/>
                    <a:pt x="7" y="0"/>
                    <a:pt x="4"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3">
              <a:extLst>
                <a:ext uri="{FF2B5EF4-FFF2-40B4-BE49-F238E27FC236}">
                  <a16:creationId xmlns:a16="http://schemas.microsoft.com/office/drawing/2014/main" id="{7357CE95-6549-4601-9071-3F29E2971FDF}"/>
                </a:ext>
              </a:extLst>
            </p:cNvPr>
            <p:cNvSpPr>
              <a:spLocks/>
            </p:cNvSpPr>
            <p:nvPr/>
          </p:nvSpPr>
          <p:spPr bwMode="auto">
            <a:xfrm>
              <a:off x="7744951" y="1084106"/>
              <a:ext cx="13612" cy="254552"/>
            </a:xfrm>
            <a:custGeom>
              <a:avLst/>
              <a:gdLst>
                <a:gd name="T0" fmla="*/ 2 w 4"/>
                <a:gd name="T1" fmla="*/ 0 h 79"/>
                <a:gd name="T2" fmla="*/ 0 w 4"/>
                <a:gd name="T3" fmla="*/ 2 h 79"/>
                <a:gd name="T4" fmla="*/ 0 w 4"/>
                <a:gd name="T5" fmla="*/ 77 h 79"/>
                <a:gd name="T6" fmla="*/ 2 w 4"/>
                <a:gd name="T7" fmla="*/ 79 h 79"/>
                <a:gd name="T8" fmla="*/ 4 w 4"/>
                <a:gd name="T9" fmla="*/ 77 h 79"/>
                <a:gd name="T10" fmla="*/ 4 w 4"/>
                <a:gd name="T11" fmla="*/ 2 h 79"/>
                <a:gd name="T12" fmla="*/ 2 w 4"/>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 h="79">
                  <a:moveTo>
                    <a:pt x="2" y="0"/>
                  </a:moveTo>
                  <a:cubicBezTo>
                    <a:pt x="1" y="0"/>
                    <a:pt x="0" y="0"/>
                    <a:pt x="0" y="2"/>
                  </a:cubicBezTo>
                  <a:cubicBezTo>
                    <a:pt x="0" y="77"/>
                    <a:pt x="0" y="77"/>
                    <a:pt x="0" y="77"/>
                  </a:cubicBezTo>
                  <a:cubicBezTo>
                    <a:pt x="0" y="78"/>
                    <a:pt x="1" y="79"/>
                    <a:pt x="2" y="79"/>
                  </a:cubicBezTo>
                  <a:cubicBezTo>
                    <a:pt x="3" y="79"/>
                    <a:pt x="4" y="78"/>
                    <a:pt x="4" y="77"/>
                  </a:cubicBezTo>
                  <a:cubicBezTo>
                    <a:pt x="4" y="2"/>
                    <a:pt x="4" y="2"/>
                    <a:pt x="4" y="2"/>
                  </a:cubicBezTo>
                  <a:cubicBezTo>
                    <a:pt x="4" y="0"/>
                    <a:pt x="3" y="0"/>
                    <a:pt x="2"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4">
              <a:extLst>
                <a:ext uri="{FF2B5EF4-FFF2-40B4-BE49-F238E27FC236}">
                  <a16:creationId xmlns:a16="http://schemas.microsoft.com/office/drawing/2014/main" id="{D2BF41E0-C4BB-44DE-943E-44E5AC55F47A}"/>
                </a:ext>
              </a:extLst>
            </p:cNvPr>
            <p:cNvSpPr>
              <a:spLocks/>
            </p:cNvSpPr>
            <p:nvPr/>
          </p:nvSpPr>
          <p:spPr bwMode="auto">
            <a:xfrm>
              <a:off x="7796678" y="1084106"/>
              <a:ext cx="28586" cy="254552"/>
            </a:xfrm>
            <a:custGeom>
              <a:avLst/>
              <a:gdLst>
                <a:gd name="T0" fmla="*/ 9 w 9"/>
                <a:gd name="T1" fmla="*/ 75 h 79"/>
                <a:gd name="T2" fmla="*/ 9 w 9"/>
                <a:gd name="T3" fmla="*/ 4 h 79"/>
                <a:gd name="T4" fmla="*/ 4 w 9"/>
                <a:gd name="T5" fmla="*/ 0 h 79"/>
                <a:gd name="T6" fmla="*/ 0 w 9"/>
                <a:gd name="T7" fmla="*/ 4 h 79"/>
                <a:gd name="T8" fmla="*/ 0 w 9"/>
                <a:gd name="T9" fmla="*/ 75 h 79"/>
                <a:gd name="T10" fmla="*/ 4 w 9"/>
                <a:gd name="T11" fmla="*/ 79 h 79"/>
                <a:gd name="T12" fmla="*/ 9 w 9"/>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9" h="79">
                  <a:moveTo>
                    <a:pt x="9" y="75"/>
                  </a:moveTo>
                  <a:cubicBezTo>
                    <a:pt x="9" y="4"/>
                    <a:pt x="9" y="4"/>
                    <a:pt x="9" y="4"/>
                  </a:cubicBezTo>
                  <a:cubicBezTo>
                    <a:pt x="9" y="2"/>
                    <a:pt x="7" y="0"/>
                    <a:pt x="4" y="0"/>
                  </a:cubicBezTo>
                  <a:cubicBezTo>
                    <a:pt x="2" y="0"/>
                    <a:pt x="0" y="2"/>
                    <a:pt x="0" y="4"/>
                  </a:cubicBezTo>
                  <a:cubicBezTo>
                    <a:pt x="0" y="75"/>
                    <a:pt x="0" y="75"/>
                    <a:pt x="0" y="75"/>
                  </a:cubicBezTo>
                  <a:cubicBezTo>
                    <a:pt x="0" y="77"/>
                    <a:pt x="2" y="79"/>
                    <a:pt x="4" y="79"/>
                  </a:cubicBezTo>
                  <a:cubicBezTo>
                    <a:pt x="7" y="79"/>
                    <a:pt x="9" y="77"/>
                    <a:pt x="9" y="75"/>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5">
              <a:extLst>
                <a:ext uri="{FF2B5EF4-FFF2-40B4-BE49-F238E27FC236}">
                  <a16:creationId xmlns:a16="http://schemas.microsoft.com/office/drawing/2014/main" id="{798E0960-DFC4-4D8A-90E9-B40905A01E23}"/>
                </a:ext>
              </a:extLst>
            </p:cNvPr>
            <p:cNvSpPr>
              <a:spLocks/>
            </p:cNvSpPr>
            <p:nvPr/>
          </p:nvSpPr>
          <p:spPr bwMode="auto">
            <a:xfrm>
              <a:off x="7851128" y="1084106"/>
              <a:ext cx="39476" cy="254552"/>
            </a:xfrm>
            <a:custGeom>
              <a:avLst/>
              <a:gdLst>
                <a:gd name="T0" fmla="*/ 6 w 12"/>
                <a:gd name="T1" fmla="*/ 79 h 79"/>
                <a:gd name="T2" fmla="*/ 12 w 12"/>
                <a:gd name="T3" fmla="*/ 73 h 79"/>
                <a:gd name="T4" fmla="*/ 12 w 12"/>
                <a:gd name="T5" fmla="*/ 6 h 79"/>
                <a:gd name="T6" fmla="*/ 6 w 12"/>
                <a:gd name="T7" fmla="*/ 0 h 79"/>
                <a:gd name="T8" fmla="*/ 0 w 12"/>
                <a:gd name="T9" fmla="*/ 6 h 79"/>
                <a:gd name="T10" fmla="*/ 0 w 12"/>
                <a:gd name="T11" fmla="*/ 73 h 79"/>
                <a:gd name="T12" fmla="*/ 6 w 12"/>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12" h="79">
                  <a:moveTo>
                    <a:pt x="6" y="79"/>
                  </a:moveTo>
                  <a:cubicBezTo>
                    <a:pt x="9" y="79"/>
                    <a:pt x="12" y="77"/>
                    <a:pt x="12" y="73"/>
                  </a:cubicBezTo>
                  <a:cubicBezTo>
                    <a:pt x="12" y="6"/>
                    <a:pt x="12" y="6"/>
                    <a:pt x="12" y="6"/>
                  </a:cubicBezTo>
                  <a:cubicBezTo>
                    <a:pt x="12" y="2"/>
                    <a:pt x="9" y="0"/>
                    <a:pt x="6" y="0"/>
                  </a:cubicBezTo>
                  <a:cubicBezTo>
                    <a:pt x="3" y="0"/>
                    <a:pt x="0" y="2"/>
                    <a:pt x="0" y="6"/>
                  </a:cubicBezTo>
                  <a:cubicBezTo>
                    <a:pt x="0" y="73"/>
                    <a:pt x="0" y="73"/>
                    <a:pt x="0" y="73"/>
                  </a:cubicBezTo>
                  <a:cubicBezTo>
                    <a:pt x="0" y="77"/>
                    <a:pt x="3" y="79"/>
                    <a:pt x="6" y="79"/>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6">
              <a:extLst>
                <a:ext uri="{FF2B5EF4-FFF2-40B4-BE49-F238E27FC236}">
                  <a16:creationId xmlns:a16="http://schemas.microsoft.com/office/drawing/2014/main" id="{6915618D-19FC-4F9B-96D9-2F105182588E}"/>
                </a:ext>
              </a:extLst>
            </p:cNvPr>
            <p:cNvSpPr>
              <a:spLocks/>
            </p:cNvSpPr>
            <p:nvPr/>
          </p:nvSpPr>
          <p:spPr bwMode="auto">
            <a:xfrm>
              <a:off x="7925996" y="1084106"/>
              <a:ext cx="12252" cy="254552"/>
            </a:xfrm>
            <a:custGeom>
              <a:avLst/>
              <a:gdLst>
                <a:gd name="T0" fmla="*/ 2 w 4"/>
                <a:gd name="T1" fmla="*/ 79 h 79"/>
                <a:gd name="T2" fmla="*/ 4 w 4"/>
                <a:gd name="T3" fmla="*/ 77 h 79"/>
                <a:gd name="T4" fmla="*/ 4 w 4"/>
                <a:gd name="T5" fmla="*/ 2 h 79"/>
                <a:gd name="T6" fmla="*/ 2 w 4"/>
                <a:gd name="T7" fmla="*/ 0 h 79"/>
                <a:gd name="T8" fmla="*/ 0 w 4"/>
                <a:gd name="T9" fmla="*/ 2 h 79"/>
                <a:gd name="T10" fmla="*/ 0 w 4"/>
                <a:gd name="T11" fmla="*/ 77 h 79"/>
                <a:gd name="T12" fmla="*/ 2 w 4"/>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4" h="79">
                  <a:moveTo>
                    <a:pt x="2" y="79"/>
                  </a:moveTo>
                  <a:cubicBezTo>
                    <a:pt x="3" y="79"/>
                    <a:pt x="4" y="79"/>
                    <a:pt x="4" y="77"/>
                  </a:cubicBezTo>
                  <a:cubicBezTo>
                    <a:pt x="4" y="2"/>
                    <a:pt x="4" y="2"/>
                    <a:pt x="4" y="2"/>
                  </a:cubicBezTo>
                  <a:cubicBezTo>
                    <a:pt x="4" y="0"/>
                    <a:pt x="3" y="0"/>
                    <a:pt x="2" y="0"/>
                  </a:cubicBezTo>
                  <a:cubicBezTo>
                    <a:pt x="0" y="0"/>
                    <a:pt x="0" y="0"/>
                    <a:pt x="0" y="2"/>
                  </a:cubicBezTo>
                  <a:cubicBezTo>
                    <a:pt x="0" y="77"/>
                    <a:pt x="0" y="77"/>
                    <a:pt x="0" y="77"/>
                  </a:cubicBezTo>
                  <a:cubicBezTo>
                    <a:pt x="0" y="79"/>
                    <a:pt x="0" y="79"/>
                    <a:pt x="2" y="79"/>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71">
              <a:extLst>
                <a:ext uri="{FF2B5EF4-FFF2-40B4-BE49-F238E27FC236}">
                  <a16:creationId xmlns:a16="http://schemas.microsoft.com/office/drawing/2014/main" id="{A9E8737E-60EF-4E81-8C6E-462E1970D115}"/>
                </a:ext>
              </a:extLst>
            </p:cNvPr>
            <p:cNvSpPr>
              <a:spLocks/>
            </p:cNvSpPr>
            <p:nvPr/>
          </p:nvSpPr>
          <p:spPr bwMode="auto">
            <a:xfrm>
              <a:off x="3043233" y="1267874"/>
              <a:ext cx="25864" cy="74869"/>
            </a:xfrm>
            <a:custGeom>
              <a:avLst/>
              <a:gdLst>
                <a:gd name="T0" fmla="*/ 4 w 8"/>
                <a:gd name="T1" fmla="*/ 0 h 23"/>
                <a:gd name="T2" fmla="*/ 0 w 8"/>
                <a:gd name="T3" fmla="*/ 12 h 23"/>
                <a:gd name="T4" fmla="*/ 4 w 8"/>
                <a:gd name="T5" fmla="*/ 23 h 23"/>
                <a:gd name="T6" fmla="*/ 8 w 8"/>
                <a:gd name="T7" fmla="*/ 11 h 23"/>
                <a:gd name="T8" fmla="*/ 4 w 8"/>
                <a:gd name="T9" fmla="*/ 0 h 23"/>
              </a:gdLst>
              <a:ahLst/>
              <a:cxnLst>
                <a:cxn ang="0">
                  <a:pos x="T0" y="T1"/>
                </a:cxn>
                <a:cxn ang="0">
                  <a:pos x="T2" y="T3"/>
                </a:cxn>
                <a:cxn ang="0">
                  <a:pos x="T4" y="T5"/>
                </a:cxn>
                <a:cxn ang="0">
                  <a:pos x="T6" y="T7"/>
                </a:cxn>
                <a:cxn ang="0">
                  <a:pos x="T8" y="T9"/>
                </a:cxn>
              </a:cxnLst>
              <a:rect l="0" t="0" r="r" b="b"/>
              <a:pathLst>
                <a:path w="8" h="23">
                  <a:moveTo>
                    <a:pt x="4" y="0"/>
                  </a:moveTo>
                  <a:cubicBezTo>
                    <a:pt x="2" y="0"/>
                    <a:pt x="0" y="5"/>
                    <a:pt x="0" y="12"/>
                  </a:cubicBezTo>
                  <a:cubicBezTo>
                    <a:pt x="0" y="19"/>
                    <a:pt x="2" y="23"/>
                    <a:pt x="4" y="23"/>
                  </a:cubicBezTo>
                  <a:cubicBezTo>
                    <a:pt x="7" y="23"/>
                    <a:pt x="8" y="18"/>
                    <a:pt x="8" y="11"/>
                  </a:cubicBezTo>
                  <a:cubicBezTo>
                    <a:pt x="8" y="6"/>
                    <a:pt x="7" y="0"/>
                    <a:pt x="4"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72">
              <a:extLst>
                <a:ext uri="{FF2B5EF4-FFF2-40B4-BE49-F238E27FC236}">
                  <a16:creationId xmlns:a16="http://schemas.microsoft.com/office/drawing/2014/main" id="{0E63316C-7E89-4160-88CD-AD7C4EEE2132}"/>
                </a:ext>
              </a:extLst>
            </p:cNvPr>
            <p:cNvSpPr>
              <a:spLocks/>
            </p:cNvSpPr>
            <p:nvPr/>
          </p:nvSpPr>
          <p:spPr bwMode="auto">
            <a:xfrm>
              <a:off x="3123546" y="1267874"/>
              <a:ext cx="19057" cy="35392"/>
            </a:xfrm>
            <a:custGeom>
              <a:avLst/>
              <a:gdLst>
                <a:gd name="T0" fmla="*/ 2 w 6"/>
                <a:gd name="T1" fmla="*/ 0 h 11"/>
                <a:gd name="T2" fmla="*/ 0 w 6"/>
                <a:gd name="T3" fmla="*/ 0 h 11"/>
                <a:gd name="T4" fmla="*/ 0 w 6"/>
                <a:gd name="T5" fmla="*/ 11 h 11"/>
                <a:gd name="T6" fmla="*/ 1 w 6"/>
                <a:gd name="T7" fmla="*/ 11 h 11"/>
                <a:gd name="T8" fmla="*/ 6 w 6"/>
                <a:gd name="T9" fmla="*/ 5 h 11"/>
                <a:gd name="T10" fmla="*/ 2 w 6"/>
                <a:gd name="T11" fmla="*/ 0 h 11"/>
              </a:gdLst>
              <a:ahLst/>
              <a:cxnLst>
                <a:cxn ang="0">
                  <a:pos x="T0" y="T1"/>
                </a:cxn>
                <a:cxn ang="0">
                  <a:pos x="T2" y="T3"/>
                </a:cxn>
                <a:cxn ang="0">
                  <a:pos x="T4" y="T5"/>
                </a:cxn>
                <a:cxn ang="0">
                  <a:pos x="T6" y="T7"/>
                </a:cxn>
                <a:cxn ang="0">
                  <a:pos x="T8" y="T9"/>
                </a:cxn>
                <a:cxn ang="0">
                  <a:pos x="T10" y="T11"/>
                </a:cxn>
              </a:cxnLst>
              <a:rect l="0" t="0" r="r" b="b"/>
              <a:pathLst>
                <a:path w="6" h="11">
                  <a:moveTo>
                    <a:pt x="2" y="0"/>
                  </a:moveTo>
                  <a:cubicBezTo>
                    <a:pt x="1" y="0"/>
                    <a:pt x="1" y="0"/>
                    <a:pt x="0" y="0"/>
                  </a:cubicBezTo>
                  <a:cubicBezTo>
                    <a:pt x="0" y="11"/>
                    <a:pt x="0" y="11"/>
                    <a:pt x="0" y="11"/>
                  </a:cubicBezTo>
                  <a:cubicBezTo>
                    <a:pt x="0" y="11"/>
                    <a:pt x="1" y="11"/>
                    <a:pt x="1" y="11"/>
                  </a:cubicBezTo>
                  <a:cubicBezTo>
                    <a:pt x="4" y="11"/>
                    <a:pt x="6" y="8"/>
                    <a:pt x="6" y="5"/>
                  </a:cubicBezTo>
                  <a:cubicBezTo>
                    <a:pt x="6" y="2"/>
                    <a:pt x="5" y="0"/>
                    <a:pt x="2"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73">
              <a:extLst>
                <a:ext uri="{FF2B5EF4-FFF2-40B4-BE49-F238E27FC236}">
                  <a16:creationId xmlns:a16="http://schemas.microsoft.com/office/drawing/2014/main" id="{081B485C-D782-4F8E-B471-7B764B7E2142}"/>
                </a:ext>
              </a:extLst>
            </p:cNvPr>
            <p:cNvSpPr>
              <a:spLocks noEditPoints="1"/>
            </p:cNvSpPr>
            <p:nvPr/>
          </p:nvSpPr>
          <p:spPr bwMode="auto">
            <a:xfrm>
              <a:off x="2949307" y="1178032"/>
              <a:ext cx="431513" cy="242300"/>
            </a:xfrm>
            <a:custGeom>
              <a:avLst/>
              <a:gdLst>
                <a:gd name="T0" fmla="*/ 113 w 134"/>
                <a:gd name="T1" fmla="*/ 0 h 75"/>
                <a:gd name="T2" fmla="*/ 21 w 134"/>
                <a:gd name="T3" fmla="*/ 0 h 75"/>
                <a:gd name="T4" fmla="*/ 0 w 134"/>
                <a:gd name="T5" fmla="*/ 21 h 75"/>
                <a:gd name="T6" fmla="*/ 0 w 134"/>
                <a:gd name="T7" fmla="*/ 54 h 75"/>
                <a:gd name="T8" fmla="*/ 21 w 134"/>
                <a:gd name="T9" fmla="*/ 75 h 75"/>
                <a:gd name="T10" fmla="*/ 113 w 134"/>
                <a:gd name="T11" fmla="*/ 75 h 75"/>
                <a:gd name="T12" fmla="*/ 134 w 134"/>
                <a:gd name="T13" fmla="*/ 54 h 75"/>
                <a:gd name="T14" fmla="*/ 134 w 134"/>
                <a:gd name="T15" fmla="*/ 21 h 75"/>
                <a:gd name="T16" fmla="*/ 113 w 134"/>
                <a:gd name="T17" fmla="*/ 0 h 75"/>
                <a:gd name="T18" fmla="*/ 33 w 134"/>
                <a:gd name="T19" fmla="*/ 56 h 75"/>
                <a:gd name="T20" fmla="*/ 23 w 134"/>
                <a:gd name="T21" fmla="*/ 40 h 75"/>
                <a:gd name="T22" fmla="*/ 34 w 134"/>
                <a:gd name="T23" fmla="*/ 23 h 75"/>
                <a:gd name="T24" fmla="*/ 44 w 134"/>
                <a:gd name="T25" fmla="*/ 39 h 75"/>
                <a:gd name="T26" fmla="*/ 33 w 134"/>
                <a:gd name="T27" fmla="*/ 56 h 75"/>
                <a:gd name="T28" fmla="*/ 63 w 134"/>
                <a:gd name="T29" fmla="*/ 41 h 75"/>
                <a:gd name="T30" fmla="*/ 55 w 134"/>
                <a:gd name="T31" fmla="*/ 44 h 75"/>
                <a:gd name="T32" fmla="*/ 54 w 134"/>
                <a:gd name="T33" fmla="*/ 44 h 75"/>
                <a:gd name="T34" fmla="*/ 54 w 134"/>
                <a:gd name="T35" fmla="*/ 56 h 75"/>
                <a:gd name="T36" fmla="*/ 48 w 134"/>
                <a:gd name="T37" fmla="*/ 56 h 75"/>
                <a:gd name="T38" fmla="*/ 48 w 134"/>
                <a:gd name="T39" fmla="*/ 24 h 75"/>
                <a:gd name="T40" fmla="*/ 54 w 134"/>
                <a:gd name="T41" fmla="*/ 23 h 75"/>
                <a:gd name="T42" fmla="*/ 63 w 134"/>
                <a:gd name="T43" fmla="*/ 26 h 75"/>
                <a:gd name="T44" fmla="*/ 66 w 134"/>
                <a:gd name="T45" fmla="*/ 33 h 75"/>
                <a:gd name="T46" fmla="*/ 63 w 134"/>
                <a:gd name="T47" fmla="*/ 41 h 75"/>
                <a:gd name="T48" fmla="*/ 85 w 134"/>
                <a:gd name="T49" fmla="*/ 56 h 75"/>
                <a:gd name="T50" fmla="*/ 70 w 134"/>
                <a:gd name="T51" fmla="*/ 56 h 75"/>
                <a:gd name="T52" fmla="*/ 70 w 134"/>
                <a:gd name="T53" fmla="*/ 23 h 75"/>
                <a:gd name="T54" fmla="*/ 84 w 134"/>
                <a:gd name="T55" fmla="*/ 23 h 75"/>
                <a:gd name="T56" fmla="*/ 84 w 134"/>
                <a:gd name="T57" fmla="*/ 29 h 75"/>
                <a:gd name="T58" fmla="*/ 76 w 134"/>
                <a:gd name="T59" fmla="*/ 29 h 75"/>
                <a:gd name="T60" fmla="*/ 76 w 134"/>
                <a:gd name="T61" fmla="*/ 36 h 75"/>
                <a:gd name="T62" fmla="*/ 84 w 134"/>
                <a:gd name="T63" fmla="*/ 36 h 75"/>
                <a:gd name="T64" fmla="*/ 84 w 134"/>
                <a:gd name="T65" fmla="*/ 42 h 75"/>
                <a:gd name="T66" fmla="*/ 76 w 134"/>
                <a:gd name="T67" fmla="*/ 42 h 75"/>
                <a:gd name="T68" fmla="*/ 76 w 134"/>
                <a:gd name="T69" fmla="*/ 51 h 75"/>
                <a:gd name="T70" fmla="*/ 85 w 134"/>
                <a:gd name="T71" fmla="*/ 51 h 75"/>
                <a:gd name="T72" fmla="*/ 85 w 134"/>
                <a:gd name="T73" fmla="*/ 56 h 75"/>
                <a:gd name="T74" fmla="*/ 109 w 134"/>
                <a:gd name="T75" fmla="*/ 56 h 75"/>
                <a:gd name="T76" fmla="*/ 103 w 134"/>
                <a:gd name="T77" fmla="*/ 56 h 75"/>
                <a:gd name="T78" fmla="*/ 98 w 134"/>
                <a:gd name="T79" fmla="*/ 44 h 75"/>
                <a:gd name="T80" fmla="*/ 95 w 134"/>
                <a:gd name="T81" fmla="*/ 34 h 75"/>
                <a:gd name="T82" fmla="*/ 94 w 134"/>
                <a:gd name="T83" fmla="*/ 34 h 75"/>
                <a:gd name="T84" fmla="*/ 95 w 134"/>
                <a:gd name="T85" fmla="*/ 49 h 75"/>
                <a:gd name="T86" fmla="*/ 95 w 134"/>
                <a:gd name="T87" fmla="*/ 56 h 75"/>
                <a:gd name="T88" fmla="*/ 89 w 134"/>
                <a:gd name="T89" fmla="*/ 56 h 75"/>
                <a:gd name="T90" fmla="*/ 89 w 134"/>
                <a:gd name="T91" fmla="*/ 23 h 75"/>
                <a:gd name="T92" fmla="*/ 95 w 134"/>
                <a:gd name="T93" fmla="*/ 23 h 75"/>
                <a:gd name="T94" fmla="*/ 100 w 134"/>
                <a:gd name="T95" fmla="*/ 36 h 75"/>
                <a:gd name="T96" fmla="*/ 104 w 134"/>
                <a:gd name="T97" fmla="*/ 46 h 75"/>
                <a:gd name="T98" fmla="*/ 104 w 134"/>
                <a:gd name="T99" fmla="*/ 46 h 75"/>
                <a:gd name="T100" fmla="*/ 103 w 134"/>
                <a:gd name="T101" fmla="*/ 30 h 75"/>
                <a:gd name="T102" fmla="*/ 103 w 134"/>
                <a:gd name="T103" fmla="*/ 23 h 75"/>
                <a:gd name="T104" fmla="*/ 109 w 134"/>
                <a:gd name="T105" fmla="*/ 23 h 75"/>
                <a:gd name="T106" fmla="*/ 109 w 134"/>
                <a:gd name="T107"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 h="75">
                  <a:moveTo>
                    <a:pt x="113" y="0"/>
                  </a:moveTo>
                  <a:cubicBezTo>
                    <a:pt x="21" y="0"/>
                    <a:pt x="21" y="0"/>
                    <a:pt x="21" y="0"/>
                  </a:cubicBezTo>
                  <a:cubicBezTo>
                    <a:pt x="9" y="0"/>
                    <a:pt x="0" y="10"/>
                    <a:pt x="0" y="21"/>
                  </a:cubicBezTo>
                  <a:cubicBezTo>
                    <a:pt x="0" y="54"/>
                    <a:pt x="0" y="54"/>
                    <a:pt x="0" y="54"/>
                  </a:cubicBezTo>
                  <a:cubicBezTo>
                    <a:pt x="0" y="66"/>
                    <a:pt x="9" y="75"/>
                    <a:pt x="21" y="75"/>
                  </a:cubicBezTo>
                  <a:cubicBezTo>
                    <a:pt x="113" y="75"/>
                    <a:pt x="113" y="75"/>
                    <a:pt x="113" y="75"/>
                  </a:cubicBezTo>
                  <a:cubicBezTo>
                    <a:pt x="125" y="75"/>
                    <a:pt x="134" y="66"/>
                    <a:pt x="134" y="54"/>
                  </a:cubicBezTo>
                  <a:cubicBezTo>
                    <a:pt x="134" y="21"/>
                    <a:pt x="134" y="21"/>
                    <a:pt x="134" y="21"/>
                  </a:cubicBezTo>
                  <a:cubicBezTo>
                    <a:pt x="134" y="10"/>
                    <a:pt x="125" y="0"/>
                    <a:pt x="113" y="0"/>
                  </a:cubicBezTo>
                  <a:close/>
                  <a:moveTo>
                    <a:pt x="33" y="56"/>
                  </a:moveTo>
                  <a:cubicBezTo>
                    <a:pt x="26" y="56"/>
                    <a:pt x="23" y="49"/>
                    <a:pt x="23" y="40"/>
                  </a:cubicBezTo>
                  <a:cubicBezTo>
                    <a:pt x="23" y="31"/>
                    <a:pt x="26" y="23"/>
                    <a:pt x="34" y="23"/>
                  </a:cubicBezTo>
                  <a:cubicBezTo>
                    <a:pt x="41" y="23"/>
                    <a:pt x="44" y="32"/>
                    <a:pt x="44" y="39"/>
                  </a:cubicBezTo>
                  <a:cubicBezTo>
                    <a:pt x="44" y="51"/>
                    <a:pt x="39" y="56"/>
                    <a:pt x="33" y="56"/>
                  </a:cubicBezTo>
                  <a:close/>
                  <a:moveTo>
                    <a:pt x="63" y="41"/>
                  </a:moveTo>
                  <a:cubicBezTo>
                    <a:pt x="61" y="43"/>
                    <a:pt x="58" y="44"/>
                    <a:pt x="55" y="44"/>
                  </a:cubicBezTo>
                  <a:cubicBezTo>
                    <a:pt x="55" y="44"/>
                    <a:pt x="55" y="44"/>
                    <a:pt x="54" y="44"/>
                  </a:cubicBezTo>
                  <a:cubicBezTo>
                    <a:pt x="54" y="56"/>
                    <a:pt x="54" y="56"/>
                    <a:pt x="54" y="56"/>
                  </a:cubicBezTo>
                  <a:cubicBezTo>
                    <a:pt x="48" y="56"/>
                    <a:pt x="48" y="56"/>
                    <a:pt x="48" y="56"/>
                  </a:cubicBezTo>
                  <a:cubicBezTo>
                    <a:pt x="48" y="24"/>
                    <a:pt x="48" y="24"/>
                    <a:pt x="48" y="24"/>
                  </a:cubicBezTo>
                  <a:cubicBezTo>
                    <a:pt x="50" y="23"/>
                    <a:pt x="52" y="23"/>
                    <a:pt x="54" y="23"/>
                  </a:cubicBezTo>
                  <a:cubicBezTo>
                    <a:pt x="58" y="23"/>
                    <a:pt x="61" y="24"/>
                    <a:pt x="63" y="26"/>
                  </a:cubicBezTo>
                  <a:cubicBezTo>
                    <a:pt x="65" y="27"/>
                    <a:pt x="66" y="30"/>
                    <a:pt x="66" y="33"/>
                  </a:cubicBezTo>
                  <a:cubicBezTo>
                    <a:pt x="66" y="36"/>
                    <a:pt x="65" y="39"/>
                    <a:pt x="63" y="41"/>
                  </a:cubicBezTo>
                  <a:close/>
                  <a:moveTo>
                    <a:pt x="85" y="56"/>
                  </a:moveTo>
                  <a:cubicBezTo>
                    <a:pt x="70" y="56"/>
                    <a:pt x="70" y="56"/>
                    <a:pt x="70" y="56"/>
                  </a:cubicBezTo>
                  <a:cubicBezTo>
                    <a:pt x="70" y="23"/>
                    <a:pt x="70" y="23"/>
                    <a:pt x="70" y="23"/>
                  </a:cubicBezTo>
                  <a:cubicBezTo>
                    <a:pt x="84" y="23"/>
                    <a:pt x="84" y="23"/>
                    <a:pt x="84" y="23"/>
                  </a:cubicBezTo>
                  <a:cubicBezTo>
                    <a:pt x="84" y="29"/>
                    <a:pt x="84" y="29"/>
                    <a:pt x="84" y="29"/>
                  </a:cubicBezTo>
                  <a:cubicBezTo>
                    <a:pt x="76" y="29"/>
                    <a:pt x="76" y="29"/>
                    <a:pt x="76" y="29"/>
                  </a:cubicBezTo>
                  <a:cubicBezTo>
                    <a:pt x="76" y="36"/>
                    <a:pt x="76" y="36"/>
                    <a:pt x="76" y="36"/>
                  </a:cubicBezTo>
                  <a:cubicBezTo>
                    <a:pt x="84" y="36"/>
                    <a:pt x="84" y="36"/>
                    <a:pt x="84" y="36"/>
                  </a:cubicBezTo>
                  <a:cubicBezTo>
                    <a:pt x="84" y="42"/>
                    <a:pt x="84" y="42"/>
                    <a:pt x="84" y="42"/>
                  </a:cubicBezTo>
                  <a:cubicBezTo>
                    <a:pt x="76" y="42"/>
                    <a:pt x="76" y="42"/>
                    <a:pt x="76" y="42"/>
                  </a:cubicBezTo>
                  <a:cubicBezTo>
                    <a:pt x="76" y="51"/>
                    <a:pt x="76" y="51"/>
                    <a:pt x="76" y="51"/>
                  </a:cubicBezTo>
                  <a:cubicBezTo>
                    <a:pt x="85" y="51"/>
                    <a:pt x="85" y="51"/>
                    <a:pt x="85" y="51"/>
                  </a:cubicBezTo>
                  <a:lnTo>
                    <a:pt x="85" y="56"/>
                  </a:lnTo>
                  <a:close/>
                  <a:moveTo>
                    <a:pt x="109" y="56"/>
                  </a:moveTo>
                  <a:cubicBezTo>
                    <a:pt x="103" y="56"/>
                    <a:pt x="103" y="56"/>
                    <a:pt x="103" y="56"/>
                  </a:cubicBezTo>
                  <a:cubicBezTo>
                    <a:pt x="98" y="44"/>
                    <a:pt x="98" y="44"/>
                    <a:pt x="98" y="44"/>
                  </a:cubicBezTo>
                  <a:cubicBezTo>
                    <a:pt x="97" y="41"/>
                    <a:pt x="95" y="37"/>
                    <a:pt x="95" y="34"/>
                  </a:cubicBezTo>
                  <a:cubicBezTo>
                    <a:pt x="94" y="34"/>
                    <a:pt x="94" y="34"/>
                    <a:pt x="94" y="34"/>
                  </a:cubicBezTo>
                  <a:cubicBezTo>
                    <a:pt x="95" y="37"/>
                    <a:pt x="95" y="42"/>
                    <a:pt x="95" y="49"/>
                  </a:cubicBezTo>
                  <a:cubicBezTo>
                    <a:pt x="95" y="56"/>
                    <a:pt x="95" y="56"/>
                    <a:pt x="95" y="56"/>
                  </a:cubicBezTo>
                  <a:cubicBezTo>
                    <a:pt x="89" y="56"/>
                    <a:pt x="89" y="56"/>
                    <a:pt x="89" y="56"/>
                  </a:cubicBezTo>
                  <a:cubicBezTo>
                    <a:pt x="89" y="23"/>
                    <a:pt x="89" y="23"/>
                    <a:pt x="89" y="23"/>
                  </a:cubicBezTo>
                  <a:cubicBezTo>
                    <a:pt x="95" y="23"/>
                    <a:pt x="95" y="23"/>
                    <a:pt x="95" y="23"/>
                  </a:cubicBezTo>
                  <a:cubicBezTo>
                    <a:pt x="100" y="36"/>
                    <a:pt x="100" y="36"/>
                    <a:pt x="100" y="36"/>
                  </a:cubicBezTo>
                  <a:cubicBezTo>
                    <a:pt x="101" y="39"/>
                    <a:pt x="103" y="43"/>
                    <a:pt x="104" y="46"/>
                  </a:cubicBezTo>
                  <a:cubicBezTo>
                    <a:pt x="104" y="46"/>
                    <a:pt x="104" y="46"/>
                    <a:pt x="104" y="46"/>
                  </a:cubicBezTo>
                  <a:cubicBezTo>
                    <a:pt x="104" y="42"/>
                    <a:pt x="103" y="36"/>
                    <a:pt x="103" y="30"/>
                  </a:cubicBezTo>
                  <a:cubicBezTo>
                    <a:pt x="103" y="23"/>
                    <a:pt x="103" y="23"/>
                    <a:pt x="103" y="23"/>
                  </a:cubicBezTo>
                  <a:cubicBezTo>
                    <a:pt x="109" y="23"/>
                    <a:pt x="109" y="23"/>
                    <a:pt x="109" y="23"/>
                  </a:cubicBezTo>
                  <a:lnTo>
                    <a:pt x="109" y="56"/>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74">
              <a:extLst>
                <a:ext uri="{FF2B5EF4-FFF2-40B4-BE49-F238E27FC236}">
                  <a16:creationId xmlns:a16="http://schemas.microsoft.com/office/drawing/2014/main" id="{DA5E078E-5DB6-49CD-BCEC-8EF6C61437AD}"/>
                </a:ext>
              </a:extLst>
            </p:cNvPr>
            <p:cNvSpPr>
              <a:spLocks/>
            </p:cNvSpPr>
            <p:nvPr/>
          </p:nvSpPr>
          <p:spPr bwMode="auto">
            <a:xfrm>
              <a:off x="3052761" y="1036463"/>
              <a:ext cx="221882" cy="125234"/>
            </a:xfrm>
            <a:custGeom>
              <a:avLst/>
              <a:gdLst>
                <a:gd name="T0" fmla="*/ 3 w 69"/>
                <a:gd name="T1" fmla="*/ 39 h 39"/>
                <a:gd name="T2" fmla="*/ 28 w 69"/>
                <a:gd name="T3" fmla="*/ 14 h 39"/>
                <a:gd name="T4" fmla="*/ 35 w 69"/>
                <a:gd name="T5" fmla="*/ 17 h 39"/>
                <a:gd name="T6" fmla="*/ 41 w 69"/>
                <a:gd name="T7" fmla="*/ 14 h 39"/>
                <a:gd name="T8" fmla="*/ 66 w 69"/>
                <a:gd name="T9" fmla="*/ 39 h 39"/>
                <a:gd name="T10" fmla="*/ 67 w 69"/>
                <a:gd name="T11" fmla="*/ 39 h 39"/>
                <a:gd name="T12" fmla="*/ 69 w 69"/>
                <a:gd name="T13" fmla="*/ 39 h 39"/>
                <a:gd name="T14" fmla="*/ 69 w 69"/>
                <a:gd name="T15" fmla="*/ 36 h 39"/>
                <a:gd name="T16" fmla="*/ 43 w 69"/>
                <a:gd name="T17" fmla="*/ 10 h 39"/>
                <a:gd name="T18" fmla="*/ 43 w 69"/>
                <a:gd name="T19" fmla="*/ 9 h 39"/>
                <a:gd name="T20" fmla="*/ 35 w 69"/>
                <a:gd name="T21" fmla="*/ 0 h 39"/>
                <a:gd name="T22" fmla="*/ 26 w 69"/>
                <a:gd name="T23" fmla="*/ 9 h 39"/>
                <a:gd name="T24" fmla="*/ 27 w 69"/>
                <a:gd name="T25" fmla="*/ 10 h 39"/>
                <a:gd name="T26" fmla="*/ 0 w 69"/>
                <a:gd name="T27" fmla="*/ 36 h 39"/>
                <a:gd name="T28" fmla="*/ 0 w 69"/>
                <a:gd name="T29" fmla="*/ 39 h 39"/>
                <a:gd name="T30" fmla="*/ 3 w 69"/>
                <a:gd name="T3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39">
                  <a:moveTo>
                    <a:pt x="3" y="39"/>
                  </a:moveTo>
                  <a:cubicBezTo>
                    <a:pt x="28" y="14"/>
                    <a:pt x="28" y="14"/>
                    <a:pt x="28" y="14"/>
                  </a:cubicBezTo>
                  <a:cubicBezTo>
                    <a:pt x="30" y="15"/>
                    <a:pt x="32" y="17"/>
                    <a:pt x="35" y="17"/>
                  </a:cubicBezTo>
                  <a:cubicBezTo>
                    <a:pt x="37" y="17"/>
                    <a:pt x="39" y="15"/>
                    <a:pt x="41" y="14"/>
                  </a:cubicBezTo>
                  <a:cubicBezTo>
                    <a:pt x="66" y="39"/>
                    <a:pt x="66" y="39"/>
                    <a:pt x="66" y="39"/>
                  </a:cubicBezTo>
                  <a:cubicBezTo>
                    <a:pt x="66" y="39"/>
                    <a:pt x="67" y="39"/>
                    <a:pt x="67" y="39"/>
                  </a:cubicBezTo>
                  <a:cubicBezTo>
                    <a:pt x="68" y="39"/>
                    <a:pt x="68" y="39"/>
                    <a:pt x="69" y="39"/>
                  </a:cubicBezTo>
                  <a:cubicBezTo>
                    <a:pt x="69" y="38"/>
                    <a:pt x="69" y="36"/>
                    <a:pt x="69" y="36"/>
                  </a:cubicBezTo>
                  <a:cubicBezTo>
                    <a:pt x="43" y="10"/>
                    <a:pt x="43" y="10"/>
                    <a:pt x="43" y="10"/>
                  </a:cubicBezTo>
                  <a:cubicBezTo>
                    <a:pt x="43" y="9"/>
                    <a:pt x="43" y="9"/>
                    <a:pt x="43" y="9"/>
                  </a:cubicBezTo>
                  <a:cubicBezTo>
                    <a:pt x="43" y="4"/>
                    <a:pt x="39" y="0"/>
                    <a:pt x="35" y="0"/>
                  </a:cubicBezTo>
                  <a:cubicBezTo>
                    <a:pt x="30" y="0"/>
                    <a:pt x="26" y="4"/>
                    <a:pt x="26" y="9"/>
                  </a:cubicBezTo>
                  <a:cubicBezTo>
                    <a:pt x="26" y="9"/>
                    <a:pt x="26" y="9"/>
                    <a:pt x="27" y="10"/>
                  </a:cubicBezTo>
                  <a:cubicBezTo>
                    <a:pt x="0" y="36"/>
                    <a:pt x="0" y="36"/>
                    <a:pt x="0" y="36"/>
                  </a:cubicBezTo>
                  <a:cubicBezTo>
                    <a:pt x="0" y="36"/>
                    <a:pt x="0" y="38"/>
                    <a:pt x="0" y="39"/>
                  </a:cubicBezTo>
                  <a:cubicBezTo>
                    <a:pt x="1" y="39"/>
                    <a:pt x="3" y="39"/>
                    <a:pt x="3" y="39"/>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75">
              <a:extLst>
                <a:ext uri="{FF2B5EF4-FFF2-40B4-BE49-F238E27FC236}">
                  <a16:creationId xmlns:a16="http://schemas.microsoft.com/office/drawing/2014/main" id="{576D9AAF-881B-4CF1-A0FC-EAF8A2766980}"/>
                </a:ext>
              </a:extLst>
            </p:cNvPr>
            <p:cNvSpPr>
              <a:spLocks/>
            </p:cNvSpPr>
            <p:nvPr/>
          </p:nvSpPr>
          <p:spPr bwMode="auto">
            <a:xfrm>
              <a:off x="11516943" y="1236565"/>
              <a:ext cx="16335" cy="44921"/>
            </a:xfrm>
            <a:custGeom>
              <a:avLst/>
              <a:gdLst>
                <a:gd name="T0" fmla="*/ 3 w 5"/>
                <a:gd name="T1" fmla="*/ 0 h 14"/>
                <a:gd name="T2" fmla="*/ 3 w 5"/>
                <a:gd name="T3" fmla="*/ 0 h 14"/>
                <a:gd name="T4" fmla="*/ 1 w 5"/>
                <a:gd name="T5" fmla="*/ 8 h 14"/>
                <a:gd name="T6" fmla="*/ 0 w 5"/>
                <a:gd name="T7" fmla="*/ 14 h 14"/>
                <a:gd name="T8" fmla="*/ 5 w 5"/>
                <a:gd name="T9" fmla="*/ 14 h 14"/>
                <a:gd name="T10" fmla="*/ 4 w 5"/>
                <a:gd name="T11" fmla="*/ 8 h 14"/>
                <a:gd name="T12" fmla="*/ 3 w 5"/>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5" h="14">
                  <a:moveTo>
                    <a:pt x="3" y="0"/>
                  </a:moveTo>
                  <a:cubicBezTo>
                    <a:pt x="3" y="0"/>
                    <a:pt x="3" y="0"/>
                    <a:pt x="3" y="0"/>
                  </a:cubicBezTo>
                  <a:cubicBezTo>
                    <a:pt x="2" y="2"/>
                    <a:pt x="2" y="6"/>
                    <a:pt x="1" y="8"/>
                  </a:cubicBezTo>
                  <a:cubicBezTo>
                    <a:pt x="0" y="14"/>
                    <a:pt x="0" y="14"/>
                    <a:pt x="0" y="14"/>
                  </a:cubicBezTo>
                  <a:cubicBezTo>
                    <a:pt x="5" y="14"/>
                    <a:pt x="5" y="14"/>
                    <a:pt x="5" y="14"/>
                  </a:cubicBezTo>
                  <a:cubicBezTo>
                    <a:pt x="4" y="8"/>
                    <a:pt x="4" y="8"/>
                    <a:pt x="4" y="8"/>
                  </a:cubicBezTo>
                  <a:cubicBezTo>
                    <a:pt x="3" y="6"/>
                    <a:pt x="3" y="2"/>
                    <a:pt x="3"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76">
              <a:extLst>
                <a:ext uri="{FF2B5EF4-FFF2-40B4-BE49-F238E27FC236}">
                  <a16:creationId xmlns:a16="http://schemas.microsoft.com/office/drawing/2014/main" id="{BE229ABF-0C7B-48F8-9175-3FEF5334D478}"/>
                </a:ext>
              </a:extLst>
            </p:cNvPr>
            <p:cNvSpPr>
              <a:spLocks noEditPoints="1"/>
            </p:cNvSpPr>
            <p:nvPr/>
          </p:nvSpPr>
          <p:spPr bwMode="auto">
            <a:xfrm>
              <a:off x="11269198" y="1139917"/>
              <a:ext cx="511826" cy="250468"/>
            </a:xfrm>
            <a:custGeom>
              <a:avLst/>
              <a:gdLst>
                <a:gd name="T0" fmla="*/ 154 w 159"/>
                <a:gd name="T1" fmla="*/ 0 h 78"/>
                <a:gd name="T2" fmla="*/ 25 w 159"/>
                <a:gd name="T3" fmla="*/ 0 h 78"/>
                <a:gd name="T4" fmla="*/ 21 w 159"/>
                <a:gd name="T5" fmla="*/ 2 h 78"/>
                <a:gd name="T6" fmla="*/ 1 w 159"/>
                <a:gd name="T7" fmla="*/ 37 h 78"/>
                <a:gd name="T8" fmla="*/ 1 w 159"/>
                <a:gd name="T9" fmla="*/ 41 h 78"/>
                <a:gd name="T10" fmla="*/ 21 w 159"/>
                <a:gd name="T11" fmla="*/ 76 h 78"/>
                <a:gd name="T12" fmla="*/ 25 w 159"/>
                <a:gd name="T13" fmla="*/ 78 h 78"/>
                <a:gd name="T14" fmla="*/ 154 w 159"/>
                <a:gd name="T15" fmla="*/ 78 h 78"/>
                <a:gd name="T16" fmla="*/ 159 w 159"/>
                <a:gd name="T17" fmla="*/ 74 h 78"/>
                <a:gd name="T18" fmla="*/ 159 w 159"/>
                <a:gd name="T19" fmla="*/ 4 h 78"/>
                <a:gd name="T20" fmla="*/ 154 w 159"/>
                <a:gd name="T21" fmla="*/ 0 h 78"/>
                <a:gd name="T22" fmla="*/ 32 w 159"/>
                <a:gd name="T23" fmla="*/ 47 h 78"/>
                <a:gd name="T24" fmla="*/ 23 w 159"/>
                <a:gd name="T25" fmla="*/ 39 h 78"/>
                <a:gd name="T26" fmla="*/ 32 w 159"/>
                <a:gd name="T27" fmla="*/ 31 h 78"/>
                <a:gd name="T28" fmla="*/ 40 w 159"/>
                <a:gd name="T29" fmla="*/ 39 h 78"/>
                <a:gd name="T30" fmla="*/ 32 w 159"/>
                <a:gd name="T31" fmla="*/ 47 h 78"/>
                <a:gd name="T32" fmla="*/ 57 w 159"/>
                <a:gd name="T33" fmla="*/ 57 h 78"/>
                <a:gd name="T34" fmla="*/ 50 w 159"/>
                <a:gd name="T35" fmla="*/ 56 h 78"/>
                <a:gd name="T36" fmla="*/ 51 w 159"/>
                <a:gd name="T37" fmla="*/ 50 h 78"/>
                <a:gd name="T38" fmla="*/ 57 w 159"/>
                <a:gd name="T39" fmla="*/ 52 h 78"/>
                <a:gd name="T40" fmla="*/ 61 w 159"/>
                <a:gd name="T41" fmla="*/ 48 h 78"/>
                <a:gd name="T42" fmla="*/ 57 w 159"/>
                <a:gd name="T43" fmla="*/ 43 h 78"/>
                <a:gd name="T44" fmla="*/ 51 w 159"/>
                <a:gd name="T45" fmla="*/ 33 h 78"/>
                <a:gd name="T46" fmla="*/ 61 w 159"/>
                <a:gd name="T47" fmla="*/ 24 h 78"/>
                <a:gd name="T48" fmla="*/ 66 w 159"/>
                <a:gd name="T49" fmla="*/ 25 h 78"/>
                <a:gd name="T50" fmla="*/ 65 w 159"/>
                <a:gd name="T51" fmla="*/ 30 h 78"/>
                <a:gd name="T52" fmla="*/ 61 w 159"/>
                <a:gd name="T53" fmla="*/ 29 h 78"/>
                <a:gd name="T54" fmla="*/ 57 w 159"/>
                <a:gd name="T55" fmla="*/ 33 h 78"/>
                <a:gd name="T56" fmla="*/ 62 w 159"/>
                <a:gd name="T57" fmla="*/ 38 h 78"/>
                <a:gd name="T58" fmla="*/ 68 w 159"/>
                <a:gd name="T59" fmla="*/ 47 h 78"/>
                <a:gd name="T60" fmla="*/ 57 w 159"/>
                <a:gd name="T61" fmla="*/ 57 h 78"/>
                <a:gd name="T62" fmla="*/ 84 w 159"/>
                <a:gd name="T63" fmla="*/ 57 h 78"/>
                <a:gd name="T64" fmla="*/ 82 w 159"/>
                <a:gd name="T65" fmla="*/ 49 h 78"/>
                <a:gd name="T66" fmla="*/ 77 w 159"/>
                <a:gd name="T67" fmla="*/ 49 h 78"/>
                <a:gd name="T68" fmla="*/ 75 w 159"/>
                <a:gd name="T69" fmla="*/ 57 h 78"/>
                <a:gd name="T70" fmla="*/ 69 w 159"/>
                <a:gd name="T71" fmla="*/ 57 h 78"/>
                <a:gd name="T72" fmla="*/ 76 w 159"/>
                <a:gd name="T73" fmla="*/ 24 h 78"/>
                <a:gd name="T74" fmla="*/ 84 w 159"/>
                <a:gd name="T75" fmla="*/ 24 h 78"/>
                <a:gd name="T76" fmla="*/ 90 w 159"/>
                <a:gd name="T77" fmla="*/ 57 h 78"/>
                <a:gd name="T78" fmla="*/ 84 w 159"/>
                <a:gd name="T79" fmla="*/ 57 h 78"/>
                <a:gd name="T80" fmla="*/ 108 w 159"/>
                <a:gd name="T81" fmla="*/ 57 h 78"/>
                <a:gd name="T82" fmla="*/ 94 w 159"/>
                <a:gd name="T83" fmla="*/ 57 h 78"/>
                <a:gd name="T84" fmla="*/ 94 w 159"/>
                <a:gd name="T85" fmla="*/ 24 h 78"/>
                <a:gd name="T86" fmla="*/ 100 w 159"/>
                <a:gd name="T87" fmla="*/ 24 h 78"/>
                <a:gd name="T88" fmla="*/ 100 w 159"/>
                <a:gd name="T89" fmla="*/ 52 h 78"/>
                <a:gd name="T90" fmla="*/ 108 w 159"/>
                <a:gd name="T91" fmla="*/ 52 h 78"/>
                <a:gd name="T92" fmla="*/ 108 w 159"/>
                <a:gd name="T93" fmla="*/ 57 h 78"/>
                <a:gd name="T94" fmla="*/ 127 w 159"/>
                <a:gd name="T95" fmla="*/ 57 h 78"/>
                <a:gd name="T96" fmla="*/ 112 w 159"/>
                <a:gd name="T97" fmla="*/ 57 h 78"/>
                <a:gd name="T98" fmla="*/ 112 w 159"/>
                <a:gd name="T99" fmla="*/ 24 h 78"/>
                <a:gd name="T100" fmla="*/ 126 w 159"/>
                <a:gd name="T101" fmla="*/ 24 h 78"/>
                <a:gd name="T102" fmla="*/ 126 w 159"/>
                <a:gd name="T103" fmla="*/ 30 h 78"/>
                <a:gd name="T104" fmla="*/ 119 w 159"/>
                <a:gd name="T105" fmla="*/ 30 h 78"/>
                <a:gd name="T106" fmla="*/ 119 w 159"/>
                <a:gd name="T107" fmla="*/ 37 h 78"/>
                <a:gd name="T108" fmla="*/ 126 w 159"/>
                <a:gd name="T109" fmla="*/ 37 h 78"/>
                <a:gd name="T110" fmla="*/ 126 w 159"/>
                <a:gd name="T111" fmla="*/ 43 h 78"/>
                <a:gd name="T112" fmla="*/ 119 w 159"/>
                <a:gd name="T113" fmla="*/ 43 h 78"/>
                <a:gd name="T114" fmla="*/ 119 w 159"/>
                <a:gd name="T115" fmla="*/ 51 h 78"/>
                <a:gd name="T116" fmla="*/ 127 w 159"/>
                <a:gd name="T117" fmla="*/ 51 h 78"/>
                <a:gd name="T118" fmla="*/ 127 w 159"/>
                <a:gd name="T119"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9" h="78">
                  <a:moveTo>
                    <a:pt x="154" y="0"/>
                  </a:moveTo>
                  <a:cubicBezTo>
                    <a:pt x="25" y="0"/>
                    <a:pt x="25" y="0"/>
                    <a:pt x="25" y="0"/>
                  </a:cubicBezTo>
                  <a:cubicBezTo>
                    <a:pt x="23" y="0"/>
                    <a:pt x="21" y="0"/>
                    <a:pt x="21" y="2"/>
                  </a:cubicBezTo>
                  <a:cubicBezTo>
                    <a:pt x="1" y="37"/>
                    <a:pt x="1" y="37"/>
                    <a:pt x="1" y="37"/>
                  </a:cubicBezTo>
                  <a:cubicBezTo>
                    <a:pt x="0" y="38"/>
                    <a:pt x="0" y="40"/>
                    <a:pt x="1" y="41"/>
                  </a:cubicBezTo>
                  <a:cubicBezTo>
                    <a:pt x="21" y="76"/>
                    <a:pt x="21" y="76"/>
                    <a:pt x="21" y="76"/>
                  </a:cubicBezTo>
                  <a:cubicBezTo>
                    <a:pt x="21" y="78"/>
                    <a:pt x="23" y="78"/>
                    <a:pt x="25" y="78"/>
                  </a:cubicBezTo>
                  <a:cubicBezTo>
                    <a:pt x="154" y="78"/>
                    <a:pt x="154" y="78"/>
                    <a:pt x="154" y="78"/>
                  </a:cubicBezTo>
                  <a:cubicBezTo>
                    <a:pt x="156" y="78"/>
                    <a:pt x="159" y="76"/>
                    <a:pt x="159" y="74"/>
                  </a:cubicBezTo>
                  <a:cubicBezTo>
                    <a:pt x="159" y="4"/>
                    <a:pt x="159" y="4"/>
                    <a:pt x="159" y="4"/>
                  </a:cubicBezTo>
                  <a:cubicBezTo>
                    <a:pt x="159" y="2"/>
                    <a:pt x="156" y="0"/>
                    <a:pt x="154" y="0"/>
                  </a:cubicBezTo>
                  <a:close/>
                  <a:moveTo>
                    <a:pt x="32" y="47"/>
                  </a:moveTo>
                  <a:cubicBezTo>
                    <a:pt x="27" y="47"/>
                    <a:pt x="23" y="43"/>
                    <a:pt x="23" y="39"/>
                  </a:cubicBezTo>
                  <a:cubicBezTo>
                    <a:pt x="23" y="35"/>
                    <a:pt x="27" y="31"/>
                    <a:pt x="32" y="31"/>
                  </a:cubicBezTo>
                  <a:cubicBezTo>
                    <a:pt x="36" y="31"/>
                    <a:pt x="40" y="35"/>
                    <a:pt x="40" y="39"/>
                  </a:cubicBezTo>
                  <a:cubicBezTo>
                    <a:pt x="40" y="43"/>
                    <a:pt x="36" y="47"/>
                    <a:pt x="32" y="47"/>
                  </a:cubicBezTo>
                  <a:close/>
                  <a:moveTo>
                    <a:pt x="57" y="57"/>
                  </a:moveTo>
                  <a:cubicBezTo>
                    <a:pt x="54" y="57"/>
                    <a:pt x="52" y="57"/>
                    <a:pt x="50" y="56"/>
                  </a:cubicBezTo>
                  <a:cubicBezTo>
                    <a:pt x="51" y="50"/>
                    <a:pt x="51" y="50"/>
                    <a:pt x="51" y="50"/>
                  </a:cubicBezTo>
                  <a:cubicBezTo>
                    <a:pt x="53" y="51"/>
                    <a:pt x="55" y="52"/>
                    <a:pt x="57" y="52"/>
                  </a:cubicBezTo>
                  <a:cubicBezTo>
                    <a:pt x="60" y="52"/>
                    <a:pt x="61" y="50"/>
                    <a:pt x="61" y="48"/>
                  </a:cubicBezTo>
                  <a:cubicBezTo>
                    <a:pt x="61" y="46"/>
                    <a:pt x="60" y="44"/>
                    <a:pt x="57" y="43"/>
                  </a:cubicBezTo>
                  <a:cubicBezTo>
                    <a:pt x="52" y="40"/>
                    <a:pt x="51" y="36"/>
                    <a:pt x="51" y="33"/>
                  </a:cubicBezTo>
                  <a:cubicBezTo>
                    <a:pt x="51" y="28"/>
                    <a:pt x="54" y="24"/>
                    <a:pt x="61" y="24"/>
                  </a:cubicBezTo>
                  <a:cubicBezTo>
                    <a:pt x="63" y="24"/>
                    <a:pt x="65" y="24"/>
                    <a:pt x="66" y="25"/>
                  </a:cubicBezTo>
                  <a:cubicBezTo>
                    <a:pt x="65" y="30"/>
                    <a:pt x="65" y="30"/>
                    <a:pt x="65" y="30"/>
                  </a:cubicBezTo>
                  <a:cubicBezTo>
                    <a:pt x="64" y="30"/>
                    <a:pt x="63" y="29"/>
                    <a:pt x="61" y="29"/>
                  </a:cubicBezTo>
                  <a:cubicBezTo>
                    <a:pt x="58" y="29"/>
                    <a:pt x="57" y="31"/>
                    <a:pt x="57" y="33"/>
                  </a:cubicBezTo>
                  <a:cubicBezTo>
                    <a:pt x="57" y="35"/>
                    <a:pt x="58" y="36"/>
                    <a:pt x="62" y="38"/>
                  </a:cubicBezTo>
                  <a:cubicBezTo>
                    <a:pt x="66" y="41"/>
                    <a:pt x="68" y="44"/>
                    <a:pt x="68" y="47"/>
                  </a:cubicBezTo>
                  <a:cubicBezTo>
                    <a:pt x="68" y="53"/>
                    <a:pt x="63" y="57"/>
                    <a:pt x="57" y="57"/>
                  </a:cubicBezTo>
                  <a:close/>
                  <a:moveTo>
                    <a:pt x="84" y="57"/>
                  </a:moveTo>
                  <a:cubicBezTo>
                    <a:pt x="82" y="49"/>
                    <a:pt x="82" y="49"/>
                    <a:pt x="82" y="49"/>
                  </a:cubicBezTo>
                  <a:cubicBezTo>
                    <a:pt x="77" y="49"/>
                    <a:pt x="77" y="49"/>
                    <a:pt x="77" y="49"/>
                  </a:cubicBezTo>
                  <a:cubicBezTo>
                    <a:pt x="75" y="57"/>
                    <a:pt x="75" y="57"/>
                    <a:pt x="75" y="57"/>
                  </a:cubicBezTo>
                  <a:cubicBezTo>
                    <a:pt x="69" y="57"/>
                    <a:pt x="69" y="57"/>
                    <a:pt x="69" y="57"/>
                  </a:cubicBezTo>
                  <a:cubicBezTo>
                    <a:pt x="76" y="24"/>
                    <a:pt x="76" y="24"/>
                    <a:pt x="76" y="24"/>
                  </a:cubicBezTo>
                  <a:cubicBezTo>
                    <a:pt x="84" y="24"/>
                    <a:pt x="84" y="24"/>
                    <a:pt x="84" y="24"/>
                  </a:cubicBezTo>
                  <a:cubicBezTo>
                    <a:pt x="90" y="57"/>
                    <a:pt x="90" y="57"/>
                    <a:pt x="90" y="57"/>
                  </a:cubicBezTo>
                  <a:lnTo>
                    <a:pt x="84" y="57"/>
                  </a:lnTo>
                  <a:close/>
                  <a:moveTo>
                    <a:pt x="108" y="57"/>
                  </a:moveTo>
                  <a:cubicBezTo>
                    <a:pt x="94" y="57"/>
                    <a:pt x="94" y="57"/>
                    <a:pt x="94" y="57"/>
                  </a:cubicBezTo>
                  <a:cubicBezTo>
                    <a:pt x="94" y="24"/>
                    <a:pt x="94" y="24"/>
                    <a:pt x="94" y="24"/>
                  </a:cubicBezTo>
                  <a:cubicBezTo>
                    <a:pt x="100" y="24"/>
                    <a:pt x="100" y="24"/>
                    <a:pt x="100" y="24"/>
                  </a:cubicBezTo>
                  <a:cubicBezTo>
                    <a:pt x="100" y="52"/>
                    <a:pt x="100" y="52"/>
                    <a:pt x="100" y="52"/>
                  </a:cubicBezTo>
                  <a:cubicBezTo>
                    <a:pt x="108" y="52"/>
                    <a:pt x="108" y="52"/>
                    <a:pt x="108" y="52"/>
                  </a:cubicBezTo>
                  <a:lnTo>
                    <a:pt x="108" y="57"/>
                  </a:lnTo>
                  <a:close/>
                  <a:moveTo>
                    <a:pt x="127" y="57"/>
                  </a:moveTo>
                  <a:cubicBezTo>
                    <a:pt x="112" y="57"/>
                    <a:pt x="112" y="57"/>
                    <a:pt x="112" y="57"/>
                  </a:cubicBezTo>
                  <a:cubicBezTo>
                    <a:pt x="112" y="24"/>
                    <a:pt x="112" y="24"/>
                    <a:pt x="112" y="24"/>
                  </a:cubicBezTo>
                  <a:cubicBezTo>
                    <a:pt x="126" y="24"/>
                    <a:pt x="126" y="24"/>
                    <a:pt x="126" y="24"/>
                  </a:cubicBezTo>
                  <a:cubicBezTo>
                    <a:pt x="126" y="30"/>
                    <a:pt x="126" y="30"/>
                    <a:pt x="126" y="30"/>
                  </a:cubicBezTo>
                  <a:cubicBezTo>
                    <a:pt x="119" y="30"/>
                    <a:pt x="119" y="30"/>
                    <a:pt x="119" y="30"/>
                  </a:cubicBezTo>
                  <a:cubicBezTo>
                    <a:pt x="119" y="37"/>
                    <a:pt x="119" y="37"/>
                    <a:pt x="119" y="37"/>
                  </a:cubicBezTo>
                  <a:cubicBezTo>
                    <a:pt x="126" y="37"/>
                    <a:pt x="126" y="37"/>
                    <a:pt x="126" y="37"/>
                  </a:cubicBezTo>
                  <a:cubicBezTo>
                    <a:pt x="126" y="43"/>
                    <a:pt x="126" y="43"/>
                    <a:pt x="126" y="43"/>
                  </a:cubicBezTo>
                  <a:cubicBezTo>
                    <a:pt x="119" y="43"/>
                    <a:pt x="119" y="43"/>
                    <a:pt x="119" y="43"/>
                  </a:cubicBezTo>
                  <a:cubicBezTo>
                    <a:pt x="119" y="51"/>
                    <a:pt x="119" y="51"/>
                    <a:pt x="119" y="51"/>
                  </a:cubicBezTo>
                  <a:cubicBezTo>
                    <a:pt x="127" y="51"/>
                    <a:pt x="127" y="51"/>
                    <a:pt x="127" y="51"/>
                  </a:cubicBezTo>
                  <a:lnTo>
                    <a:pt x="127" y="57"/>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85">
              <a:extLst>
                <a:ext uri="{FF2B5EF4-FFF2-40B4-BE49-F238E27FC236}">
                  <a16:creationId xmlns:a16="http://schemas.microsoft.com/office/drawing/2014/main" id="{04A79831-0547-4B6E-918A-A24C36D83B48}"/>
                </a:ext>
              </a:extLst>
            </p:cNvPr>
            <p:cNvSpPr>
              <a:spLocks/>
            </p:cNvSpPr>
            <p:nvPr/>
          </p:nvSpPr>
          <p:spPr bwMode="auto">
            <a:xfrm>
              <a:off x="4076413" y="1210702"/>
              <a:ext cx="28586" cy="38115"/>
            </a:xfrm>
            <a:custGeom>
              <a:avLst/>
              <a:gdLst>
                <a:gd name="T0" fmla="*/ 2 w 9"/>
                <a:gd name="T1" fmla="*/ 12 h 12"/>
                <a:gd name="T2" fmla="*/ 3 w 9"/>
                <a:gd name="T3" fmla="*/ 12 h 12"/>
                <a:gd name="T4" fmla="*/ 8 w 9"/>
                <a:gd name="T5" fmla="*/ 7 h 12"/>
                <a:gd name="T6" fmla="*/ 9 w 9"/>
                <a:gd name="T7" fmla="*/ 2 h 12"/>
                <a:gd name="T8" fmla="*/ 7 w 9"/>
                <a:gd name="T9" fmla="*/ 0 h 12"/>
                <a:gd name="T10" fmla="*/ 6 w 9"/>
                <a:gd name="T11" fmla="*/ 0 h 12"/>
                <a:gd name="T12" fmla="*/ 1 w 9"/>
                <a:gd name="T13" fmla="*/ 5 h 12"/>
                <a:gd name="T14" fmla="*/ 0 w 9"/>
                <a:gd name="T15" fmla="*/ 8 h 12"/>
                <a:gd name="T16" fmla="*/ 2 w 9"/>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2">
                  <a:moveTo>
                    <a:pt x="2" y="12"/>
                  </a:moveTo>
                  <a:cubicBezTo>
                    <a:pt x="2" y="12"/>
                    <a:pt x="3" y="12"/>
                    <a:pt x="3" y="12"/>
                  </a:cubicBezTo>
                  <a:cubicBezTo>
                    <a:pt x="6" y="12"/>
                    <a:pt x="7" y="9"/>
                    <a:pt x="8" y="7"/>
                  </a:cubicBezTo>
                  <a:cubicBezTo>
                    <a:pt x="8" y="6"/>
                    <a:pt x="9" y="3"/>
                    <a:pt x="9" y="2"/>
                  </a:cubicBezTo>
                  <a:cubicBezTo>
                    <a:pt x="8" y="1"/>
                    <a:pt x="8" y="0"/>
                    <a:pt x="7" y="0"/>
                  </a:cubicBezTo>
                  <a:cubicBezTo>
                    <a:pt x="6" y="0"/>
                    <a:pt x="6" y="0"/>
                    <a:pt x="6" y="0"/>
                  </a:cubicBezTo>
                  <a:cubicBezTo>
                    <a:pt x="3" y="0"/>
                    <a:pt x="2" y="3"/>
                    <a:pt x="1" y="5"/>
                  </a:cubicBezTo>
                  <a:cubicBezTo>
                    <a:pt x="1" y="6"/>
                    <a:pt x="0" y="7"/>
                    <a:pt x="0" y="8"/>
                  </a:cubicBezTo>
                  <a:cubicBezTo>
                    <a:pt x="0" y="11"/>
                    <a:pt x="1" y="11"/>
                    <a:pt x="2" y="12"/>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86">
              <a:extLst>
                <a:ext uri="{FF2B5EF4-FFF2-40B4-BE49-F238E27FC236}">
                  <a16:creationId xmlns:a16="http://schemas.microsoft.com/office/drawing/2014/main" id="{25F84C2D-5D9B-4A8A-AC7B-750B93AE36D0}"/>
                </a:ext>
              </a:extLst>
            </p:cNvPr>
            <p:cNvSpPr>
              <a:spLocks/>
            </p:cNvSpPr>
            <p:nvPr/>
          </p:nvSpPr>
          <p:spPr bwMode="auto">
            <a:xfrm>
              <a:off x="4133585" y="1293737"/>
              <a:ext cx="32670" cy="39476"/>
            </a:xfrm>
            <a:custGeom>
              <a:avLst/>
              <a:gdLst>
                <a:gd name="T0" fmla="*/ 8 w 10"/>
                <a:gd name="T1" fmla="*/ 1 h 12"/>
                <a:gd name="T2" fmla="*/ 7 w 10"/>
                <a:gd name="T3" fmla="*/ 0 h 12"/>
                <a:gd name="T4" fmla="*/ 2 w 10"/>
                <a:gd name="T5" fmla="*/ 5 h 12"/>
                <a:gd name="T6" fmla="*/ 3 w 10"/>
                <a:gd name="T7" fmla="*/ 12 h 12"/>
                <a:gd name="T8" fmla="*/ 4 w 10"/>
                <a:gd name="T9" fmla="*/ 12 h 12"/>
                <a:gd name="T10" fmla="*/ 8 w 10"/>
                <a:gd name="T11" fmla="*/ 8 h 12"/>
                <a:gd name="T12" fmla="*/ 9 w 10"/>
                <a:gd name="T13" fmla="*/ 2 h 12"/>
                <a:gd name="T14" fmla="*/ 8 w 10"/>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12">
                  <a:moveTo>
                    <a:pt x="8" y="1"/>
                  </a:moveTo>
                  <a:cubicBezTo>
                    <a:pt x="7" y="0"/>
                    <a:pt x="7" y="0"/>
                    <a:pt x="7" y="0"/>
                  </a:cubicBezTo>
                  <a:cubicBezTo>
                    <a:pt x="4" y="0"/>
                    <a:pt x="3" y="3"/>
                    <a:pt x="2" y="5"/>
                  </a:cubicBezTo>
                  <a:cubicBezTo>
                    <a:pt x="1" y="7"/>
                    <a:pt x="0" y="11"/>
                    <a:pt x="3" y="12"/>
                  </a:cubicBezTo>
                  <a:cubicBezTo>
                    <a:pt x="3" y="12"/>
                    <a:pt x="4" y="12"/>
                    <a:pt x="4" y="12"/>
                  </a:cubicBezTo>
                  <a:cubicBezTo>
                    <a:pt x="6" y="12"/>
                    <a:pt x="8" y="10"/>
                    <a:pt x="8" y="8"/>
                  </a:cubicBezTo>
                  <a:cubicBezTo>
                    <a:pt x="9" y="6"/>
                    <a:pt x="10" y="4"/>
                    <a:pt x="9" y="2"/>
                  </a:cubicBezTo>
                  <a:cubicBezTo>
                    <a:pt x="9" y="1"/>
                    <a:pt x="9" y="1"/>
                    <a:pt x="8" y="1"/>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87">
              <a:extLst>
                <a:ext uri="{FF2B5EF4-FFF2-40B4-BE49-F238E27FC236}">
                  <a16:creationId xmlns:a16="http://schemas.microsoft.com/office/drawing/2014/main" id="{594388CC-642C-4826-A90F-26008E0275DB}"/>
                </a:ext>
              </a:extLst>
            </p:cNvPr>
            <p:cNvSpPr>
              <a:spLocks noEditPoints="1"/>
            </p:cNvSpPr>
            <p:nvPr/>
          </p:nvSpPr>
          <p:spPr bwMode="auto">
            <a:xfrm>
              <a:off x="3879034" y="1081383"/>
              <a:ext cx="426068" cy="358006"/>
            </a:xfrm>
            <a:custGeom>
              <a:avLst/>
              <a:gdLst>
                <a:gd name="T0" fmla="*/ 35 w 132"/>
                <a:gd name="T1" fmla="*/ 0 h 111"/>
                <a:gd name="T2" fmla="*/ 0 w 132"/>
                <a:gd name="T3" fmla="*/ 27 h 111"/>
                <a:gd name="T4" fmla="*/ 6 w 132"/>
                <a:gd name="T5" fmla="*/ 71 h 111"/>
                <a:gd name="T6" fmla="*/ 102 w 132"/>
                <a:gd name="T7" fmla="*/ 111 h 111"/>
                <a:gd name="T8" fmla="*/ 132 w 132"/>
                <a:gd name="T9" fmla="*/ 40 h 111"/>
                <a:gd name="T10" fmla="*/ 35 w 132"/>
                <a:gd name="T11" fmla="*/ 0 h 111"/>
                <a:gd name="T12" fmla="*/ 57 w 132"/>
                <a:gd name="T13" fmla="*/ 42 h 111"/>
                <a:gd name="T14" fmla="*/ 69 w 132"/>
                <a:gd name="T15" fmla="*/ 36 h 111"/>
                <a:gd name="T16" fmla="*/ 74 w 132"/>
                <a:gd name="T17" fmla="*/ 49 h 111"/>
                <a:gd name="T18" fmla="*/ 61 w 132"/>
                <a:gd name="T19" fmla="*/ 55 h 111"/>
                <a:gd name="T20" fmla="*/ 57 w 132"/>
                <a:gd name="T21" fmla="*/ 42 h 111"/>
                <a:gd name="T22" fmla="*/ 36 w 132"/>
                <a:gd name="T23" fmla="*/ 42 h 111"/>
                <a:gd name="T24" fmla="*/ 24 w 132"/>
                <a:gd name="T25" fmla="*/ 47 h 111"/>
                <a:gd name="T26" fmla="*/ 19 w 132"/>
                <a:gd name="T27" fmla="*/ 35 h 111"/>
                <a:gd name="T28" fmla="*/ 31 w 132"/>
                <a:gd name="T29" fmla="*/ 30 h 111"/>
                <a:gd name="T30" fmla="*/ 36 w 132"/>
                <a:gd name="T31" fmla="*/ 42 h 111"/>
                <a:gd name="T32" fmla="*/ 94 w 132"/>
                <a:gd name="T33" fmla="*/ 77 h 111"/>
                <a:gd name="T34" fmla="*/ 81 w 132"/>
                <a:gd name="T35" fmla="*/ 83 h 111"/>
                <a:gd name="T36" fmla="*/ 77 w 132"/>
                <a:gd name="T37" fmla="*/ 70 h 111"/>
                <a:gd name="T38" fmla="*/ 89 w 132"/>
                <a:gd name="T39" fmla="*/ 64 h 111"/>
                <a:gd name="T40" fmla="*/ 94 w 132"/>
                <a:gd name="T41" fmla="*/ 77 h 111"/>
                <a:gd name="T42" fmla="*/ 60 w 132"/>
                <a:gd name="T43" fmla="*/ 75 h 111"/>
                <a:gd name="T44" fmla="*/ 54 w 132"/>
                <a:gd name="T45" fmla="*/ 73 h 111"/>
                <a:gd name="T46" fmla="*/ 91 w 132"/>
                <a:gd name="T47" fmla="*/ 44 h 111"/>
                <a:gd name="T48" fmla="*/ 96 w 132"/>
                <a:gd name="T49" fmla="*/ 46 h 111"/>
                <a:gd name="T50" fmla="*/ 60 w 132"/>
                <a:gd name="T51" fmla="*/ 7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2" h="111">
                  <a:moveTo>
                    <a:pt x="35" y="0"/>
                  </a:moveTo>
                  <a:cubicBezTo>
                    <a:pt x="0" y="27"/>
                    <a:pt x="0" y="27"/>
                    <a:pt x="0" y="27"/>
                  </a:cubicBezTo>
                  <a:cubicBezTo>
                    <a:pt x="6" y="71"/>
                    <a:pt x="6" y="71"/>
                    <a:pt x="6" y="71"/>
                  </a:cubicBezTo>
                  <a:cubicBezTo>
                    <a:pt x="102" y="111"/>
                    <a:pt x="102" y="111"/>
                    <a:pt x="102" y="111"/>
                  </a:cubicBezTo>
                  <a:cubicBezTo>
                    <a:pt x="132" y="40"/>
                    <a:pt x="132" y="40"/>
                    <a:pt x="132" y="40"/>
                  </a:cubicBezTo>
                  <a:lnTo>
                    <a:pt x="35" y="0"/>
                  </a:lnTo>
                  <a:close/>
                  <a:moveTo>
                    <a:pt x="57" y="42"/>
                  </a:moveTo>
                  <a:cubicBezTo>
                    <a:pt x="59" y="36"/>
                    <a:pt x="63" y="33"/>
                    <a:pt x="69" y="36"/>
                  </a:cubicBezTo>
                  <a:cubicBezTo>
                    <a:pt x="76" y="38"/>
                    <a:pt x="77" y="43"/>
                    <a:pt x="74" y="49"/>
                  </a:cubicBezTo>
                  <a:cubicBezTo>
                    <a:pt x="72" y="55"/>
                    <a:pt x="68" y="58"/>
                    <a:pt x="61" y="55"/>
                  </a:cubicBezTo>
                  <a:cubicBezTo>
                    <a:pt x="55" y="52"/>
                    <a:pt x="54" y="47"/>
                    <a:pt x="57" y="42"/>
                  </a:cubicBezTo>
                  <a:close/>
                  <a:moveTo>
                    <a:pt x="36" y="42"/>
                  </a:moveTo>
                  <a:cubicBezTo>
                    <a:pt x="34" y="47"/>
                    <a:pt x="29" y="49"/>
                    <a:pt x="24" y="47"/>
                  </a:cubicBezTo>
                  <a:cubicBezTo>
                    <a:pt x="19" y="45"/>
                    <a:pt x="17" y="40"/>
                    <a:pt x="19" y="35"/>
                  </a:cubicBezTo>
                  <a:cubicBezTo>
                    <a:pt x="21" y="30"/>
                    <a:pt x="26" y="28"/>
                    <a:pt x="31" y="30"/>
                  </a:cubicBezTo>
                  <a:cubicBezTo>
                    <a:pt x="36" y="32"/>
                    <a:pt x="38" y="37"/>
                    <a:pt x="36" y="42"/>
                  </a:cubicBezTo>
                  <a:close/>
                  <a:moveTo>
                    <a:pt x="94" y="77"/>
                  </a:moveTo>
                  <a:cubicBezTo>
                    <a:pt x="92" y="83"/>
                    <a:pt x="88" y="85"/>
                    <a:pt x="81" y="83"/>
                  </a:cubicBezTo>
                  <a:cubicBezTo>
                    <a:pt x="75" y="80"/>
                    <a:pt x="74" y="75"/>
                    <a:pt x="77" y="70"/>
                  </a:cubicBezTo>
                  <a:cubicBezTo>
                    <a:pt x="79" y="64"/>
                    <a:pt x="83" y="61"/>
                    <a:pt x="89" y="64"/>
                  </a:cubicBezTo>
                  <a:cubicBezTo>
                    <a:pt x="96" y="66"/>
                    <a:pt x="97" y="71"/>
                    <a:pt x="94" y="77"/>
                  </a:cubicBezTo>
                  <a:close/>
                  <a:moveTo>
                    <a:pt x="60" y="75"/>
                  </a:moveTo>
                  <a:cubicBezTo>
                    <a:pt x="54" y="73"/>
                    <a:pt x="54" y="73"/>
                    <a:pt x="54" y="73"/>
                  </a:cubicBezTo>
                  <a:cubicBezTo>
                    <a:pt x="91" y="44"/>
                    <a:pt x="91" y="44"/>
                    <a:pt x="91" y="44"/>
                  </a:cubicBezTo>
                  <a:cubicBezTo>
                    <a:pt x="96" y="46"/>
                    <a:pt x="96" y="46"/>
                    <a:pt x="96" y="46"/>
                  </a:cubicBezTo>
                  <a:lnTo>
                    <a:pt x="60" y="75"/>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2" name="组合 91">
              <a:extLst>
                <a:ext uri="{FF2B5EF4-FFF2-40B4-BE49-F238E27FC236}">
                  <a16:creationId xmlns:a16="http://schemas.microsoft.com/office/drawing/2014/main" id="{0A19D32C-EFA6-41FC-B587-E92E203B3400}"/>
                </a:ext>
              </a:extLst>
            </p:cNvPr>
            <p:cNvGrpSpPr/>
            <p:nvPr/>
          </p:nvGrpSpPr>
          <p:grpSpPr>
            <a:xfrm>
              <a:off x="8572584" y="1043269"/>
              <a:ext cx="341670" cy="431513"/>
              <a:chOff x="7323138" y="376238"/>
              <a:chExt cx="398462" cy="503238"/>
            </a:xfrm>
          </p:grpSpPr>
          <p:sp>
            <p:nvSpPr>
              <p:cNvPr id="93" name="Freeform 263">
                <a:extLst>
                  <a:ext uri="{FF2B5EF4-FFF2-40B4-BE49-F238E27FC236}">
                    <a16:creationId xmlns:a16="http://schemas.microsoft.com/office/drawing/2014/main" id="{68211B1B-1C3F-4AA4-90CB-00099FF7987C}"/>
                  </a:ext>
                </a:extLst>
              </p:cNvPr>
              <p:cNvSpPr>
                <a:spLocks/>
              </p:cNvSpPr>
              <p:nvPr/>
            </p:nvSpPr>
            <p:spPr bwMode="auto">
              <a:xfrm>
                <a:off x="7562850" y="530226"/>
                <a:ext cx="158750" cy="134938"/>
              </a:xfrm>
              <a:custGeom>
                <a:avLst/>
                <a:gdLst>
                  <a:gd name="T0" fmla="*/ 33 w 42"/>
                  <a:gd name="T1" fmla="*/ 0 h 36"/>
                  <a:gd name="T2" fmla="*/ 0 w 42"/>
                  <a:gd name="T3" fmla="*/ 0 h 36"/>
                  <a:gd name="T4" fmla="*/ 0 w 42"/>
                  <a:gd name="T5" fmla="*/ 36 h 36"/>
                  <a:gd name="T6" fmla="*/ 42 w 42"/>
                  <a:gd name="T7" fmla="*/ 36 h 36"/>
                  <a:gd name="T8" fmla="*/ 42 w 42"/>
                  <a:gd name="T9" fmla="*/ 10 h 36"/>
                  <a:gd name="T10" fmla="*/ 33 w 42"/>
                  <a:gd name="T11" fmla="*/ 0 h 36"/>
                </a:gdLst>
                <a:ahLst/>
                <a:cxnLst>
                  <a:cxn ang="0">
                    <a:pos x="T0" y="T1"/>
                  </a:cxn>
                  <a:cxn ang="0">
                    <a:pos x="T2" y="T3"/>
                  </a:cxn>
                  <a:cxn ang="0">
                    <a:pos x="T4" y="T5"/>
                  </a:cxn>
                  <a:cxn ang="0">
                    <a:pos x="T6" y="T7"/>
                  </a:cxn>
                  <a:cxn ang="0">
                    <a:pos x="T8" y="T9"/>
                  </a:cxn>
                  <a:cxn ang="0">
                    <a:pos x="T10" y="T11"/>
                  </a:cxn>
                </a:cxnLst>
                <a:rect l="0" t="0" r="r" b="b"/>
                <a:pathLst>
                  <a:path w="42" h="36">
                    <a:moveTo>
                      <a:pt x="33" y="0"/>
                    </a:moveTo>
                    <a:cubicBezTo>
                      <a:pt x="0" y="0"/>
                      <a:pt x="0" y="0"/>
                      <a:pt x="0" y="0"/>
                    </a:cubicBezTo>
                    <a:cubicBezTo>
                      <a:pt x="0" y="36"/>
                      <a:pt x="0" y="36"/>
                      <a:pt x="0" y="36"/>
                    </a:cubicBezTo>
                    <a:cubicBezTo>
                      <a:pt x="42" y="36"/>
                      <a:pt x="42" y="36"/>
                      <a:pt x="42" y="36"/>
                    </a:cubicBezTo>
                    <a:cubicBezTo>
                      <a:pt x="42" y="10"/>
                      <a:pt x="42" y="10"/>
                      <a:pt x="42" y="10"/>
                    </a:cubicBezTo>
                    <a:cubicBezTo>
                      <a:pt x="42" y="4"/>
                      <a:pt x="38" y="0"/>
                      <a:pt x="33" y="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264">
                <a:extLst>
                  <a:ext uri="{FF2B5EF4-FFF2-40B4-BE49-F238E27FC236}">
                    <a16:creationId xmlns:a16="http://schemas.microsoft.com/office/drawing/2014/main" id="{00A29365-8A43-4641-8ECF-B157B6B40D8F}"/>
                  </a:ext>
                </a:extLst>
              </p:cNvPr>
              <p:cNvSpPr>
                <a:spLocks/>
              </p:cNvSpPr>
              <p:nvPr/>
            </p:nvSpPr>
            <p:spPr bwMode="auto">
              <a:xfrm>
                <a:off x="7323138" y="530226"/>
                <a:ext cx="157163" cy="134938"/>
              </a:xfrm>
              <a:custGeom>
                <a:avLst/>
                <a:gdLst>
                  <a:gd name="T0" fmla="*/ 0 w 42"/>
                  <a:gd name="T1" fmla="*/ 10 h 36"/>
                  <a:gd name="T2" fmla="*/ 0 w 42"/>
                  <a:gd name="T3" fmla="*/ 36 h 36"/>
                  <a:gd name="T4" fmla="*/ 42 w 42"/>
                  <a:gd name="T5" fmla="*/ 36 h 36"/>
                  <a:gd name="T6" fmla="*/ 42 w 42"/>
                  <a:gd name="T7" fmla="*/ 0 h 36"/>
                  <a:gd name="T8" fmla="*/ 9 w 42"/>
                  <a:gd name="T9" fmla="*/ 0 h 36"/>
                  <a:gd name="T10" fmla="*/ 0 w 42"/>
                  <a:gd name="T11" fmla="*/ 10 h 36"/>
                </a:gdLst>
                <a:ahLst/>
                <a:cxnLst>
                  <a:cxn ang="0">
                    <a:pos x="T0" y="T1"/>
                  </a:cxn>
                  <a:cxn ang="0">
                    <a:pos x="T2" y="T3"/>
                  </a:cxn>
                  <a:cxn ang="0">
                    <a:pos x="T4" y="T5"/>
                  </a:cxn>
                  <a:cxn ang="0">
                    <a:pos x="T6" y="T7"/>
                  </a:cxn>
                  <a:cxn ang="0">
                    <a:pos x="T8" y="T9"/>
                  </a:cxn>
                  <a:cxn ang="0">
                    <a:pos x="T10" y="T11"/>
                  </a:cxn>
                </a:cxnLst>
                <a:rect l="0" t="0" r="r" b="b"/>
                <a:pathLst>
                  <a:path w="42" h="36">
                    <a:moveTo>
                      <a:pt x="0" y="10"/>
                    </a:moveTo>
                    <a:cubicBezTo>
                      <a:pt x="0" y="36"/>
                      <a:pt x="0" y="36"/>
                      <a:pt x="0" y="36"/>
                    </a:cubicBezTo>
                    <a:cubicBezTo>
                      <a:pt x="42" y="36"/>
                      <a:pt x="42" y="36"/>
                      <a:pt x="42" y="36"/>
                    </a:cubicBezTo>
                    <a:cubicBezTo>
                      <a:pt x="42" y="0"/>
                      <a:pt x="42" y="0"/>
                      <a:pt x="42" y="0"/>
                    </a:cubicBezTo>
                    <a:cubicBezTo>
                      <a:pt x="9" y="0"/>
                      <a:pt x="9" y="0"/>
                      <a:pt x="9" y="0"/>
                    </a:cubicBezTo>
                    <a:cubicBezTo>
                      <a:pt x="4" y="0"/>
                      <a:pt x="0" y="4"/>
                      <a:pt x="0" y="10"/>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265">
                <a:extLst>
                  <a:ext uri="{FF2B5EF4-FFF2-40B4-BE49-F238E27FC236}">
                    <a16:creationId xmlns:a16="http://schemas.microsoft.com/office/drawing/2014/main" id="{2F0ED099-92AE-403A-B4A7-67D60520B3E1}"/>
                  </a:ext>
                </a:extLst>
              </p:cNvPr>
              <p:cNvSpPr>
                <a:spLocks/>
              </p:cNvSpPr>
              <p:nvPr/>
            </p:nvSpPr>
            <p:spPr bwMode="auto">
              <a:xfrm>
                <a:off x="7562850" y="744538"/>
                <a:ext cx="158750" cy="134938"/>
              </a:xfrm>
              <a:custGeom>
                <a:avLst/>
                <a:gdLst>
                  <a:gd name="T0" fmla="*/ 0 w 42"/>
                  <a:gd name="T1" fmla="*/ 36 h 36"/>
                  <a:gd name="T2" fmla="*/ 33 w 42"/>
                  <a:gd name="T3" fmla="*/ 36 h 36"/>
                  <a:gd name="T4" fmla="*/ 42 w 42"/>
                  <a:gd name="T5" fmla="*/ 27 h 36"/>
                  <a:gd name="T6" fmla="*/ 42 w 42"/>
                  <a:gd name="T7" fmla="*/ 0 h 36"/>
                  <a:gd name="T8" fmla="*/ 0 w 42"/>
                  <a:gd name="T9" fmla="*/ 0 h 36"/>
                  <a:gd name="T10" fmla="*/ 0 w 42"/>
                  <a:gd name="T11" fmla="*/ 36 h 36"/>
                </a:gdLst>
                <a:ahLst/>
                <a:cxnLst>
                  <a:cxn ang="0">
                    <a:pos x="T0" y="T1"/>
                  </a:cxn>
                  <a:cxn ang="0">
                    <a:pos x="T2" y="T3"/>
                  </a:cxn>
                  <a:cxn ang="0">
                    <a:pos x="T4" y="T5"/>
                  </a:cxn>
                  <a:cxn ang="0">
                    <a:pos x="T6" y="T7"/>
                  </a:cxn>
                  <a:cxn ang="0">
                    <a:pos x="T8" y="T9"/>
                  </a:cxn>
                  <a:cxn ang="0">
                    <a:pos x="T10" y="T11"/>
                  </a:cxn>
                </a:cxnLst>
                <a:rect l="0" t="0" r="r" b="b"/>
                <a:pathLst>
                  <a:path w="42" h="36">
                    <a:moveTo>
                      <a:pt x="0" y="36"/>
                    </a:moveTo>
                    <a:cubicBezTo>
                      <a:pt x="33" y="36"/>
                      <a:pt x="33" y="36"/>
                      <a:pt x="33" y="36"/>
                    </a:cubicBezTo>
                    <a:cubicBezTo>
                      <a:pt x="38" y="36"/>
                      <a:pt x="42" y="32"/>
                      <a:pt x="42" y="27"/>
                    </a:cubicBezTo>
                    <a:cubicBezTo>
                      <a:pt x="42" y="0"/>
                      <a:pt x="42" y="0"/>
                      <a:pt x="42" y="0"/>
                    </a:cubicBezTo>
                    <a:cubicBezTo>
                      <a:pt x="0" y="0"/>
                      <a:pt x="0" y="0"/>
                      <a:pt x="0" y="0"/>
                    </a:cubicBezTo>
                    <a:lnTo>
                      <a:pt x="0" y="36"/>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266">
                <a:extLst>
                  <a:ext uri="{FF2B5EF4-FFF2-40B4-BE49-F238E27FC236}">
                    <a16:creationId xmlns:a16="http://schemas.microsoft.com/office/drawing/2014/main" id="{C4C7F54A-AFE9-400B-8852-6F99D32857C4}"/>
                  </a:ext>
                </a:extLst>
              </p:cNvPr>
              <p:cNvSpPr>
                <a:spLocks/>
              </p:cNvSpPr>
              <p:nvPr/>
            </p:nvSpPr>
            <p:spPr bwMode="auto">
              <a:xfrm>
                <a:off x="7323138" y="744538"/>
                <a:ext cx="157163" cy="134938"/>
              </a:xfrm>
              <a:custGeom>
                <a:avLst/>
                <a:gdLst>
                  <a:gd name="T0" fmla="*/ 0 w 42"/>
                  <a:gd name="T1" fmla="*/ 27 h 36"/>
                  <a:gd name="T2" fmla="*/ 9 w 42"/>
                  <a:gd name="T3" fmla="*/ 36 h 36"/>
                  <a:gd name="T4" fmla="*/ 42 w 42"/>
                  <a:gd name="T5" fmla="*/ 36 h 36"/>
                  <a:gd name="T6" fmla="*/ 42 w 42"/>
                  <a:gd name="T7" fmla="*/ 0 h 36"/>
                  <a:gd name="T8" fmla="*/ 0 w 42"/>
                  <a:gd name="T9" fmla="*/ 0 h 36"/>
                  <a:gd name="T10" fmla="*/ 0 w 42"/>
                  <a:gd name="T11" fmla="*/ 27 h 36"/>
                </a:gdLst>
                <a:ahLst/>
                <a:cxnLst>
                  <a:cxn ang="0">
                    <a:pos x="T0" y="T1"/>
                  </a:cxn>
                  <a:cxn ang="0">
                    <a:pos x="T2" y="T3"/>
                  </a:cxn>
                  <a:cxn ang="0">
                    <a:pos x="T4" y="T5"/>
                  </a:cxn>
                  <a:cxn ang="0">
                    <a:pos x="T6" y="T7"/>
                  </a:cxn>
                  <a:cxn ang="0">
                    <a:pos x="T8" y="T9"/>
                  </a:cxn>
                  <a:cxn ang="0">
                    <a:pos x="T10" y="T11"/>
                  </a:cxn>
                </a:cxnLst>
                <a:rect l="0" t="0" r="r" b="b"/>
                <a:pathLst>
                  <a:path w="42" h="36">
                    <a:moveTo>
                      <a:pt x="0" y="27"/>
                    </a:moveTo>
                    <a:cubicBezTo>
                      <a:pt x="0" y="32"/>
                      <a:pt x="4" y="36"/>
                      <a:pt x="9" y="36"/>
                    </a:cubicBezTo>
                    <a:cubicBezTo>
                      <a:pt x="42" y="36"/>
                      <a:pt x="42" y="36"/>
                      <a:pt x="42" y="36"/>
                    </a:cubicBezTo>
                    <a:cubicBezTo>
                      <a:pt x="42" y="0"/>
                      <a:pt x="42" y="0"/>
                      <a:pt x="42" y="0"/>
                    </a:cubicBezTo>
                    <a:cubicBezTo>
                      <a:pt x="0" y="0"/>
                      <a:pt x="0" y="0"/>
                      <a:pt x="0" y="0"/>
                    </a:cubicBezTo>
                    <a:lnTo>
                      <a:pt x="0" y="27"/>
                    </a:ln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267">
                <a:extLst>
                  <a:ext uri="{FF2B5EF4-FFF2-40B4-BE49-F238E27FC236}">
                    <a16:creationId xmlns:a16="http://schemas.microsoft.com/office/drawing/2014/main" id="{13C04E57-9159-4AD5-919F-F72E49A79906}"/>
                  </a:ext>
                </a:extLst>
              </p:cNvPr>
              <p:cNvSpPr>
                <a:spLocks noEditPoints="1"/>
              </p:cNvSpPr>
              <p:nvPr/>
            </p:nvSpPr>
            <p:spPr bwMode="auto">
              <a:xfrm>
                <a:off x="7342188" y="376238"/>
                <a:ext cx="360363" cy="142875"/>
              </a:xfrm>
              <a:custGeom>
                <a:avLst/>
                <a:gdLst>
                  <a:gd name="T0" fmla="*/ 53 w 96"/>
                  <a:gd name="T1" fmla="*/ 35 h 38"/>
                  <a:gd name="T2" fmla="*/ 67 w 96"/>
                  <a:gd name="T3" fmla="*/ 38 h 38"/>
                  <a:gd name="T4" fmla="*/ 84 w 96"/>
                  <a:gd name="T5" fmla="*/ 35 h 38"/>
                  <a:gd name="T6" fmla="*/ 95 w 96"/>
                  <a:gd name="T7" fmla="*/ 17 h 38"/>
                  <a:gd name="T8" fmla="*/ 79 w 96"/>
                  <a:gd name="T9" fmla="*/ 2 h 38"/>
                  <a:gd name="T10" fmla="*/ 74 w 96"/>
                  <a:gd name="T11" fmla="*/ 3 h 38"/>
                  <a:gd name="T12" fmla="*/ 55 w 96"/>
                  <a:gd name="T13" fmla="*/ 13 h 38"/>
                  <a:gd name="T14" fmla="*/ 50 w 96"/>
                  <a:gd name="T15" fmla="*/ 19 h 38"/>
                  <a:gd name="T16" fmla="*/ 48 w 96"/>
                  <a:gd name="T17" fmla="*/ 19 h 38"/>
                  <a:gd name="T18" fmla="*/ 46 w 96"/>
                  <a:gd name="T19" fmla="*/ 19 h 38"/>
                  <a:gd name="T20" fmla="*/ 41 w 96"/>
                  <a:gd name="T21" fmla="*/ 13 h 38"/>
                  <a:gd name="T22" fmla="*/ 22 w 96"/>
                  <a:gd name="T23" fmla="*/ 3 h 38"/>
                  <a:gd name="T24" fmla="*/ 1 w 96"/>
                  <a:gd name="T25" fmla="*/ 17 h 38"/>
                  <a:gd name="T26" fmla="*/ 12 w 96"/>
                  <a:gd name="T27" fmla="*/ 35 h 38"/>
                  <a:gd name="T28" fmla="*/ 29 w 96"/>
                  <a:gd name="T29" fmla="*/ 38 h 38"/>
                  <a:gd name="T30" fmla="*/ 43 w 96"/>
                  <a:gd name="T31" fmla="*/ 35 h 38"/>
                  <a:gd name="T32" fmla="*/ 48 w 96"/>
                  <a:gd name="T33" fmla="*/ 36 h 38"/>
                  <a:gd name="T34" fmla="*/ 53 w 96"/>
                  <a:gd name="T35" fmla="*/ 35 h 38"/>
                  <a:gd name="T36" fmla="*/ 77 w 96"/>
                  <a:gd name="T37" fmla="*/ 13 h 38"/>
                  <a:gd name="T38" fmla="*/ 79 w 96"/>
                  <a:gd name="T39" fmla="*/ 13 h 38"/>
                  <a:gd name="T40" fmla="*/ 84 w 96"/>
                  <a:gd name="T41" fmla="*/ 19 h 38"/>
                  <a:gd name="T42" fmla="*/ 80 w 96"/>
                  <a:gd name="T43" fmla="*/ 25 h 38"/>
                  <a:gd name="T44" fmla="*/ 67 w 96"/>
                  <a:gd name="T45" fmla="*/ 27 h 38"/>
                  <a:gd name="T46" fmla="*/ 58 w 96"/>
                  <a:gd name="T47" fmla="*/ 25 h 38"/>
                  <a:gd name="T48" fmla="*/ 77 w 96"/>
                  <a:gd name="T49" fmla="*/ 13 h 38"/>
                  <a:gd name="T50" fmla="*/ 29 w 96"/>
                  <a:gd name="T51" fmla="*/ 27 h 38"/>
                  <a:gd name="T52" fmla="*/ 15 w 96"/>
                  <a:gd name="T53" fmla="*/ 25 h 38"/>
                  <a:gd name="T54" fmla="*/ 12 w 96"/>
                  <a:gd name="T55" fmla="*/ 19 h 38"/>
                  <a:gd name="T56" fmla="*/ 17 w 96"/>
                  <a:gd name="T57" fmla="*/ 13 h 38"/>
                  <a:gd name="T58" fmla="*/ 19 w 96"/>
                  <a:gd name="T59" fmla="*/ 13 h 38"/>
                  <a:gd name="T60" fmla="*/ 37 w 96"/>
                  <a:gd name="T61" fmla="*/ 25 h 38"/>
                  <a:gd name="T62" fmla="*/ 29 w 96"/>
                  <a:gd name="T63"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 h="38">
                    <a:moveTo>
                      <a:pt x="53" y="35"/>
                    </a:moveTo>
                    <a:cubicBezTo>
                      <a:pt x="56" y="37"/>
                      <a:pt x="61" y="38"/>
                      <a:pt x="67" y="38"/>
                    </a:cubicBezTo>
                    <a:cubicBezTo>
                      <a:pt x="72" y="38"/>
                      <a:pt x="78" y="37"/>
                      <a:pt x="84" y="35"/>
                    </a:cubicBezTo>
                    <a:cubicBezTo>
                      <a:pt x="91" y="33"/>
                      <a:pt x="96" y="25"/>
                      <a:pt x="95" y="17"/>
                    </a:cubicBezTo>
                    <a:cubicBezTo>
                      <a:pt x="93" y="9"/>
                      <a:pt x="87" y="2"/>
                      <a:pt x="79" y="2"/>
                    </a:cubicBezTo>
                    <a:cubicBezTo>
                      <a:pt x="77" y="2"/>
                      <a:pt x="75" y="3"/>
                      <a:pt x="74" y="3"/>
                    </a:cubicBezTo>
                    <a:cubicBezTo>
                      <a:pt x="66" y="6"/>
                      <a:pt x="60" y="9"/>
                      <a:pt x="55" y="13"/>
                    </a:cubicBezTo>
                    <a:cubicBezTo>
                      <a:pt x="52" y="15"/>
                      <a:pt x="51" y="17"/>
                      <a:pt x="50" y="19"/>
                    </a:cubicBezTo>
                    <a:cubicBezTo>
                      <a:pt x="49" y="19"/>
                      <a:pt x="49" y="19"/>
                      <a:pt x="48" y="19"/>
                    </a:cubicBezTo>
                    <a:cubicBezTo>
                      <a:pt x="47" y="19"/>
                      <a:pt x="47" y="19"/>
                      <a:pt x="46" y="19"/>
                    </a:cubicBezTo>
                    <a:cubicBezTo>
                      <a:pt x="45" y="17"/>
                      <a:pt x="43" y="15"/>
                      <a:pt x="41" y="13"/>
                    </a:cubicBezTo>
                    <a:cubicBezTo>
                      <a:pt x="36" y="9"/>
                      <a:pt x="30" y="6"/>
                      <a:pt x="22" y="3"/>
                    </a:cubicBezTo>
                    <a:cubicBezTo>
                      <a:pt x="12" y="0"/>
                      <a:pt x="3" y="7"/>
                      <a:pt x="1" y="17"/>
                    </a:cubicBezTo>
                    <a:cubicBezTo>
                      <a:pt x="0" y="25"/>
                      <a:pt x="4" y="33"/>
                      <a:pt x="12" y="35"/>
                    </a:cubicBezTo>
                    <a:cubicBezTo>
                      <a:pt x="18" y="37"/>
                      <a:pt x="24" y="38"/>
                      <a:pt x="29" y="38"/>
                    </a:cubicBezTo>
                    <a:cubicBezTo>
                      <a:pt x="35" y="38"/>
                      <a:pt x="39" y="37"/>
                      <a:pt x="43" y="35"/>
                    </a:cubicBezTo>
                    <a:cubicBezTo>
                      <a:pt x="44" y="36"/>
                      <a:pt x="46" y="36"/>
                      <a:pt x="48" y="36"/>
                    </a:cubicBezTo>
                    <a:cubicBezTo>
                      <a:pt x="50" y="36"/>
                      <a:pt x="52" y="36"/>
                      <a:pt x="53" y="35"/>
                    </a:cubicBezTo>
                    <a:close/>
                    <a:moveTo>
                      <a:pt x="77" y="13"/>
                    </a:moveTo>
                    <a:cubicBezTo>
                      <a:pt x="77" y="13"/>
                      <a:pt x="78" y="13"/>
                      <a:pt x="79" y="13"/>
                    </a:cubicBezTo>
                    <a:cubicBezTo>
                      <a:pt x="82" y="13"/>
                      <a:pt x="84" y="16"/>
                      <a:pt x="84" y="19"/>
                    </a:cubicBezTo>
                    <a:cubicBezTo>
                      <a:pt x="85" y="21"/>
                      <a:pt x="84" y="24"/>
                      <a:pt x="80" y="25"/>
                    </a:cubicBezTo>
                    <a:cubicBezTo>
                      <a:pt x="76" y="27"/>
                      <a:pt x="71" y="27"/>
                      <a:pt x="67" y="27"/>
                    </a:cubicBezTo>
                    <a:cubicBezTo>
                      <a:pt x="61" y="27"/>
                      <a:pt x="59" y="26"/>
                      <a:pt x="58" y="25"/>
                    </a:cubicBezTo>
                    <a:cubicBezTo>
                      <a:pt x="58" y="24"/>
                      <a:pt x="64" y="17"/>
                      <a:pt x="77" y="13"/>
                    </a:cubicBezTo>
                    <a:close/>
                    <a:moveTo>
                      <a:pt x="29" y="27"/>
                    </a:moveTo>
                    <a:cubicBezTo>
                      <a:pt x="25" y="27"/>
                      <a:pt x="20" y="27"/>
                      <a:pt x="15" y="25"/>
                    </a:cubicBezTo>
                    <a:cubicBezTo>
                      <a:pt x="11" y="24"/>
                      <a:pt x="11" y="21"/>
                      <a:pt x="12" y="19"/>
                    </a:cubicBezTo>
                    <a:cubicBezTo>
                      <a:pt x="12" y="16"/>
                      <a:pt x="14" y="13"/>
                      <a:pt x="17" y="13"/>
                    </a:cubicBezTo>
                    <a:cubicBezTo>
                      <a:pt x="18" y="13"/>
                      <a:pt x="18" y="13"/>
                      <a:pt x="19" y="13"/>
                    </a:cubicBezTo>
                    <a:cubicBezTo>
                      <a:pt x="32" y="17"/>
                      <a:pt x="38" y="24"/>
                      <a:pt x="37" y="25"/>
                    </a:cubicBezTo>
                    <a:cubicBezTo>
                      <a:pt x="37" y="26"/>
                      <a:pt x="35" y="27"/>
                      <a:pt x="29" y="27"/>
                    </a:cubicBezTo>
                    <a:close/>
                  </a:path>
                </a:pathLst>
              </a:custGeom>
              <a:solidFill>
                <a:srgbClr val="6244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99" name="文本框 98">
            <a:extLst>
              <a:ext uri="{FF2B5EF4-FFF2-40B4-BE49-F238E27FC236}">
                <a16:creationId xmlns:a16="http://schemas.microsoft.com/office/drawing/2014/main" id="{7C34FB87-1446-44B6-9828-DCF31AC19BC7}"/>
              </a:ext>
            </a:extLst>
          </p:cNvPr>
          <p:cNvSpPr txBox="1">
            <a:spLocks noChangeArrowheads="1"/>
          </p:cNvSpPr>
          <p:nvPr/>
        </p:nvSpPr>
        <p:spPr bwMode="auto">
          <a:xfrm>
            <a:off x="330689" y="405249"/>
            <a:ext cx="175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1.1</a:t>
            </a:r>
            <a:r>
              <a:rPr lang="zh-CN" altLang="en-US" sz="3200" b="1" dirty="0">
                <a:solidFill>
                  <a:srgbClr val="0F58C5"/>
                </a:solidFill>
              </a:rPr>
              <a:t> 背景</a:t>
            </a:r>
          </a:p>
        </p:txBody>
      </p:sp>
      <p:sp>
        <p:nvSpPr>
          <p:cNvPr id="101" name="文本框 100">
            <a:extLst>
              <a:ext uri="{FF2B5EF4-FFF2-40B4-BE49-F238E27FC236}">
                <a16:creationId xmlns:a16="http://schemas.microsoft.com/office/drawing/2014/main" id="{50F8C0A4-D601-4DDE-8A04-833D14B506ED}"/>
              </a:ext>
            </a:extLst>
          </p:cNvPr>
          <p:cNvSpPr txBox="1"/>
          <p:nvPr/>
        </p:nvSpPr>
        <p:spPr>
          <a:xfrm>
            <a:off x="330689" y="899270"/>
            <a:ext cx="1683474"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Background</a:t>
            </a:r>
          </a:p>
        </p:txBody>
      </p:sp>
    </p:spTree>
    <p:extLst>
      <p:ext uri="{BB962C8B-B14F-4D97-AF65-F5344CB8AC3E}">
        <p14:creationId xmlns:p14="http://schemas.microsoft.com/office/powerpoint/2010/main" val="384745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矩形 143"/>
          <p:cNvSpPr/>
          <p:nvPr/>
        </p:nvSpPr>
        <p:spPr>
          <a:xfrm>
            <a:off x="4040189" y="-6350"/>
            <a:ext cx="4098924" cy="687069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 name="矩形 142"/>
          <p:cNvSpPr/>
          <p:nvPr/>
        </p:nvSpPr>
        <p:spPr>
          <a:xfrm>
            <a:off x="-7939" y="0"/>
            <a:ext cx="4052889" cy="68580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5" name="矩形 144"/>
          <p:cNvSpPr/>
          <p:nvPr/>
        </p:nvSpPr>
        <p:spPr>
          <a:xfrm>
            <a:off x="8139113" y="0"/>
            <a:ext cx="4092574"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7" name="图片 56"/>
          <p:cNvPicPr>
            <a:picLocks noChangeAspect="1"/>
          </p:cNvPicPr>
          <p:nvPr/>
        </p:nvPicPr>
        <p:blipFill>
          <a:blip r:embed="rId5">
            <a:extLst>
              <a:ext uri="{28A0092B-C50C-407E-A947-70E740481C1C}">
                <a14:useLocalDpi xmlns:a14="http://schemas.microsoft.com/office/drawing/2010/main" val="0"/>
              </a:ext>
            </a:extLst>
          </a:blip>
          <a:srcRect t="2467" b="2467"/>
          <a:stretch>
            <a:fillRect/>
          </a:stretch>
        </p:blipFill>
        <p:spPr>
          <a:xfrm>
            <a:off x="-12700" y="154801"/>
            <a:ext cx="12244388" cy="6547625"/>
          </a:xfrm>
          <a:prstGeom prst="rect">
            <a:avLst/>
          </a:prstGeom>
        </p:spPr>
      </p:pic>
      <p:sp>
        <p:nvSpPr>
          <p:cNvPr id="146" name="矩形 145"/>
          <p:cNvSpPr/>
          <p:nvPr/>
        </p:nvSpPr>
        <p:spPr>
          <a:xfrm>
            <a:off x="4763" y="1"/>
            <a:ext cx="4040188" cy="154800"/>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7" name="矩形 146"/>
          <p:cNvSpPr/>
          <p:nvPr/>
        </p:nvSpPr>
        <p:spPr>
          <a:xfrm>
            <a:off x="4040188" y="-6349"/>
            <a:ext cx="4111625" cy="161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8" name="矩形 147"/>
          <p:cNvSpPr/>
          <p:nvPr/>
        </p:nvSpPr>
        <p:spPr>
          <a:xfrm>
            <a:off x="8143875" y="1"/>
            <a:ext cx="4048125" cy="15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4" name="矩形 63"/>
          <p:cNvSpPr/>
          <p:nvPr/>
        </p:nvSpPr>
        <p:spPr>
          <a:xfrm>
            <a:off x="-12701" y="6702425"/>
            <a:ext cx="4057333" cy="154793"/>
          </a:xfrm>
          <a:prstGeom prst="rect">
            <a:avLst/>
          </a:prstGeom>
          <a:gradFill>
            <a:gsLst>
              <a:gs pos="0">
                <a:srgbClr val="007BD3"/>
              </a:gs>
              <a:gs pos="100000">
                <a:srgbClr val="03437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5" name="矩形 64"/>
          <p:cNvSpPr/>
          <p:nvPr/>
        </p:nvSpPr>
        <p:spPr>
          <a:xfrm>
            <a:off x="4044950" y="6689725"/>
            <a:ext cx="4098925" cy="1682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6" name="矩形 65"/>
          <p:cNvSpPr/>
          <p:nvPr/>
        </p:nvSpPr>
        <p:spPr>
          <a:xfrm>
            <a:off x="8144193" y="6702425"/>
            <a:ext cx="4079874"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7" name="文本框 16"/>
          <p:cNvSpPr txBox="1"/>
          <p:nvPr/>
        </p:nvSpPr>
        <p:spPr>
          <a:xfrm>
            <a:off x="4242638" y="2322070"/>
            <a:ext cx="3733714" cy="830997"/>
          </a:xfrm>
          <a:prstGeom prst="rect">
            <a:avLst/>
          </a:prstGeom>
          <a:noFill/>
        </p:spPr>
        <p:txBody>
          <a:bodyPr wrap="none">
            <a:spAutoFit/>
          </a:bodyPr>
          <a:lstStyle/>
          <a:p>
            <a:pPr algn="ctr" fontAlgn="auto">
              <a:spcBef>
                <a:spcPts val="0"/>
              </a:spcBef>
              <a:spcAft>
                <a:spcPts val="0"/>
              </a:spcAft>
              <a:defRPr/>
            </a:pPr>
            <a:r>
              <a:rPr lang="en-US" altLang="zh-CN" sz="4800" dirty="0">
                <a:solidFill>
                  <a:srgbClr val="5392F2"/>
                </a:solidFill>
                <a:latin typeface="微软雅黑" panose="020B0503020204020204" pitchFamily="34" charset="-122"/>
                <a:ea typeface="微软雅黑" panose="020B0503020204020204" pitchFamily="34" charset="-122"/>
                <a:sym typeface="方正兰亭黑_GBK" pitchFamily="2" charset="-122"/>
              </a:rPr>
              <a:t>02  </a:t>
            </a:r>
            <a:r>
              <a:rPr lang="zh-CN" altLang="en-US" sz="4800" dirty="0">
                <a:solidFill>
                  <a:srgbClr val="5392F2"/>
                </a:solidFill>
                <a:latin typeface="微软雅黑" panose="020B0503020204020204" pitchFamily="34" charset="-122"/>
                <a:ea typeface="微软雅黑" panose="020B0503020204020204" pitchFamily="34" charset="-122"/>
                <a:sym typeface="方正兰亭黑_GBK" pitchFamily="2" charset="-122"/>
              </a:rPr>
              <a:t>功能模块</a:t>
            </a:r>
          </a:p>
        </p:txBody>
      </p:sp>
      <p:cxnSp>
        <p:nvCxnSpPr>
          <p:cNvPr id="19" name="PA_直接连接符 18"/>
          <p:cNvCxnSpPr/>
          <p:nvPr>
            <p:custDataLst>
              <p:tags r:id="rId2"/>
            </p:custDataLst>
          </p:nvPr>
        </p:nvCxnSpPr>
        <p:spPr>
          <a:xfrm flipH="1" flipV="1">
            <a:off x="1881188" y="2084564"/>
            <a:ext cx="5172755" cy="47043"/>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838" y="3632377"/>
            <a:ext cx="5354637" cy="30162"/>
          </a:xfrm>
          <a:prstGeom prst="line">
            <a:avLst/>
          </a:prstGeom>
          <a:ln>
            <a:solidFill>
              <a:schemeClr val="accent6">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任意多边形 53"/>
          <p:cNvSpPr/>
          <p:nvPr/>
        </p:nvSpPr>
        <p:spPr>
          <a:xfrm rot="3259845">
            <a:off x="10052739" y="3448023"/>
            <a:ext cx="379682" cy="655599"/>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4242638" y="3151326"/>
            <a:ext cx="3733714" cy="369332"/>
          </a:xfrm>
          <a:prstGeom prst="rect">
            <a:avLst/>
          </a:prstGeom>
        </p:spPr>
        <p:txBody>
          <a:bodyPr wrap="square">
            <a:spAutoFit/>
          </a:bodyPr>
          <a:lstStyle/>
          <a:p>
            <a:pPr algn="dist"/>
            <a:r>
              <a:rPr lang="en-US" dirty="0">
                <a:solidFill>
                  <a:srgbClr val="649AF1"/>
                </a:solidFill>
                <a:latin typeface="Arial Unicode MS" panose="020B0604020202020204" pitchFamily="34" charset="-122"/>
                <a:ea typeface="Arial Unicode MS" panose="020B0604020202020204" pitchFamily="34" charset="-122"/>
                <a:cs typeface="Arial Unicode MS" panose="020B0604020202020204" pitchFamily="34" charset="-122"/>
              </a:rPr>
              <a:t>Function Module</a:t>
            </a:r>
          </a:p>
        </p:txBody>
      </p:sp>
      <p:sp>
        <p:nvSpPr>
          <p:cNvPr id="30" name="任意多边形 54"/>
          <p:cNvSpPr/>
          <p:nvPr/>
        </p:nvSpPr>
        <p:spPr>
          <a:xfrm rot="20313339">
            <a:off x="1376723" y="2964926"/>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31" name="组合 54"/>
          <p:cNvGrpSpPr/>
          <p:nvPr/>
        </p:nvGrpSpPr>
        <p:grpSpPr>
          <a:xfrm>
            <a:off x="5972714" y="5654824"/>
            <a:ext cx="231237" cy="720000"/>
            <a:chOff x="6205521" y="5132079"/>
            <a:chExt cx="259851" cy="856655"/>
          </a:xfrm>
          <a:solidFill>
            <a:srgbClr val="00B0F0"/>
          </a:solidFill>
        </p:grpSpPr>
        <p:sp>
          <p:nvSpPr>
            <p:cNvPr id="32" name="L 形 31"/>
            <p:cNvSpPr/>
            <p:nvPr/>
          </p:nvSpPr>
          <p:spPr>
            <a:xfrm rot="18924075">
              <a:off x="6206392" y="5132079"/>
              <a:ext cx="253801"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3" name="L 形 32"/>
            <p:cNvSpPr/>
            <p:nvPr/>
          </p:nvSpPr>
          <p:spPr>
            <a:xfrm rot="18924075">
              <a:off x="6205617" y="5399928"/>
              <a:ext cx="259186" cy="254814"/>
            </a:xfrm>
            <a:prstGeom prst="corner">
              <a:avLst>
                <a:gd name="adj1" fmla="val 19465"/>
                <a:gd name="adj2" fmla="val 205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L 形 33"/>
            <p:cNvSpPr/>
            <p:nvPr/>
          </p:nvSpPr>
          <p:spPr>
            <a:xfrm rot="18924075">
              <a:off x="6205521" y="5733920"/>
              <a:ext cx="259851" cy="254814"/>
            </a:xfrm>
            <a:prstGeom prst="corner">
              <a:avLst>
                <a:gd name="adj1" fmla="val 19465"/>
                <a:gd name="adj2" fmla="val 2138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3" name="任意多边形 54"/>
          <p:cNvSpPr/>
          <p:nvPr/>
        </p:nvSpPr>
        <p:spPr>
          <a:xfrm rot="5050286">
            <a:off x="7195280" y="406028"/>
            <a:ext cx="649287" cy="1060450"/>
          </a:xfrm>
          <a:custGeom>
            <a:avLst/>
            <a:gdLst>
              <a:gd name="connsiteX0" fmla="*/ 0 w 470364"/>
              <a:gd name="connsiteY0" fmla="*/ 769750 h 769750"/>
              <a:gd name="connsiteX1" fmla="*/ 0 w 470364"/>
              <a:gd name="connsiteY1" fmla="*/ 3 h 769750"/>
              <a:gd name="connsiteX2" fmla="*/ 1 w 470364"/>
              <a:gd name="connsiteY2" fmla="*/ 0 h 769750"/>
              <a:gd name="connsiteX3" fmla="*/ 470364 w 470364"/>
              <a:gd name="connsiteY3" fmla="*/ 769750 h 769750"/>
            </a:gdLst>
            <a:ahLst/>
            <a:cxnLst>
              <a:cxn ang="0">
                <a:pos x="connsiteX0" y="connsiteY0"/>
              </a:cxn>
              <a:cxn ang="0">
                <a:pos x="connsiteX1" y="connsiteY1"/>
              </a:cxn>
              <a:cxn ang="0">
                <a:pos x="connsiteX2" y="connsiteY2"/>
              </a:cxn>
              <a:cxn ang="0">
                <a:pos x="connsiteX3" y="connsiteY3"/>
              </a:cxn>
            </a:cxnLst>
            <a:rect l="l" t="t" r="r" b="b"/>
            <a:pathLst>
              <a:path w="470364" h="769750">
                <a:moveTo>
                  <a:pt x="0" y="769750"/>
                </a:moveTo>
                <a:lnTo>
                  <a:pt x="0" y="3"/>
                </a:lnTo>
                <a:lnTo>
                  <a:pt x="1" y="0"/>
                </a:lnTo>
                <a:lnTo>
                  <a:pt x="470364" y="76975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5392F2"/>
              </a:solidFill>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42130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2.1</a:t>
            </a:r>
            <a:r>
              <a:rPr lang="zh-CN" altLang="en-US" sz="3200" b="1" dirty="0">
                <a:solidFill>
                  <a:srgbClr val="0F58C5"/>
                </a:solidFill>
              </a:rPr>
              <a:t> </a:t>
            </a:r>
            <a:r>
              <a:rPr lang="zh-CN" altLang="zh-CN" sz="3200" b="1" dirty="0">
                <a:solidFill>
                  <a:srgbClr val="0F58C5"/>
                </a:solidFill>
              </a:rPr>
              <a:t>功能模块层次设计</a:t>
            </a:r>
            <a:endParaRPr lang="zh-CN" altLang="en-US" sz="3200" b="1" dirty="0">
              <a:solidFill>
                <a:srgbClr val="0F58C5"/>
              </a:solidFill>
            </a:endParaRPr>
          </a:p>
        </p:txBody>
      </p:sp>
      <p:sp>
        <p:nvSpPr>
          <p:cNvPr id="15" name="文本框 14"/>
          <p:cNvSpPr txBox="1"/>
          <p:nvPr/>
        </p:nvSpPr>
        <p:spPr>
          <a:xfrm>
            <a:off x="381432" y="896960"/>
            <a:ext cx="4073551"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Functional Module Level Design</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
        <p:nvSpPr>
          <p:cNvPr id="23" name="文本框 22"/>
          <p:cNvSpPr txBox="1"/>
          <p:nvPr/>
        </p:nvSpPr>
        <p:spPr>
          <a:xfrm>
            <a:off x="424345" y="2299203"/>
            <a:ext cx="11199142" cy="4247317"/>
          </a:xfrm>
          <a:prstGeom prst="rect">
            <a:avLst/>
          </a:prstGeom>
          <a:noFill/>
        </p:spPr>
        <p:txBody>
          <a:bodyPr wrap="square" rtlCol="0">
            <a:spAutoFit/>
          </a:bodyPr>
          <a:lstStyle/>
          <a:p>
            <a:r>
              <a:rPr lang="zh-CN" altLang="en-US" sz="2800" kern="100" dirty="0">
                <a:latin typeface="楷体" panose="02010609060101010101" charset="-122"/>
                <a:ea typeface="楷体" panose="02010609060101010101" charset="-122"/>
              </a:rPr>
              <a:t>一、</a:t>
            </a:r>
            <a:r>
              <a:rPr lang="zh-CN" altLang="zh-CN" sz="2800" kern="100" dirty="0">
                <a:latin typeface="楷体" panose="02010609060101010101" charset="-122"/>
                <a:ea typeface="楷体" panose="02010609060101010101" charset="-122"/>
              </a:rPr>
              <a:t>数据库模块由</a:t>
            </a:r>
            <a:r>
              <a:rPr lang="en-US" altLang="zh-CN" sz="2800" kern="100" dirty="0">
                <a:latin typeface="楷体" panose="02010609060101010101" charset="-122"/>
                <a:ea typeface="楷体" panose="02010609060101010101" charset="-122"/>
              </a:rPr>
              <a:t>Redis</a:t>
            </a:r>
            <a:r>
              <a:rPr lang="zh-CN" altLang="zh-CN" sz="2800" kern="100" dirty="0">
                <a:latin typeface="楷体" panose="02010609060101010101" charset="-122"/>
                <a:ea typeface="楷体" panose="02010609060101010101" charset="-122"/>
              </a:rPr>
              <a:t>和</a:t>
            </a:r>
            <a:r>
              <a:rPr lang="en-US" altLang="zh-CN" sz="2800" kern="100" dirty="0">
                <a:latin typeface="楷体" panose="02010609060101010101" charset="-122"/>
                <a:ea typeface="楷体" panose="02010609060101010101" charset="-122"/>
              </a:rPr>
              <a:t>MySQL</a:t>
            </a:r>
            <a:r>
              <a:rPr lang="zh-CN" altLang="zh-CN" sz="2800" kern="100" dirty="0">
                <a:latin typeface="楷体" panose="02010609060101010101" charset="-122"/>
                <a:ea typeface="楷体" panose="02010609060101010101" charset="-122"/>
              </a:rPr>
              <a:t>组成，该模块利用</a:t>
            </a:r>
            <a:r>
              <a:rPr lang="en-US" altLang="zh-CN" sz="2800" kern="100" dirty="0">
                <a:latin typeface="楷体" panose="02010609060101010101" charset="-122"/>
                <a:ea typeface="楷体" panose="02010609060101010101" charset="-122"/>
              </a:rPr>
              <a:t>Redis</a:t>
            </a:r>
            <a:r>
              <a:rPr lang="zh-CN" altLang="zh-CN" sz="2800" kern="100" dirty="0">
                <a:latin typeface="楷体" panose="02010609060101010101" charset="-122"/>
                <a:ea typeface="楷体" panose="02010609060101010101" charset="-122"/>
              </a:rPr>
              <a:t>数据储存在内存中的特性将与</a:t>
            </a:r>
            <a:r>
              <a:rPr lang="en-US" altLang="zh-CN" sz="2800" kern="100" dirty="0">
                <a:latin typeface="楷体" panose="02010609060101010101" charset="-122"/>
                <a:ea typeface="楷体" panose="02010609060101010101" charset="-122"/>
              </a:rPr>
              <a:t>MySQL</a:t>
            </a:r>
            <a:r>
              <a:rPr lang="zh-CN" altLang="zh-CN" sz="2800" kern="100" dirty="0">
                <a:latin typeface="楷体" panose="02010609060101010101" charset="-122"/>
                <a:ea typeface="楷体" panose="02010609060101010101" charset="-122"/>
              </a:rPr>
              <a:t>以类似于计算机中内存与外存的结构相组合，将常用数据储存在</a:t>
            </a:r>
            <a:r>
              <a:rPr lang="en-US" altLang="zh-CN" sz="2800" kern="100" dirty="0">
                <a:latin typeface="楷体" panose="02010609060101010101" charset="-122"/>
                <a:ea typeface="楷体" panose="02010609060101010101" charset="-122"/>
              </a:rPr>
              <a:t>Redis</a:t>
            </a:r>
            <a:r>
              <a:rPr lang="zh-CN" altLang="zh-CN" sz="2800" kern="100" dirty="0">
                <a:latin typeface="楷体" panose="02010609060101010101" charset="-122"/>
                <a:ea typeface="楷体" panose="02010609060101010101" charset="-122"/>
              </a:rPr>
              <a:t>中以提高并发量</a:t>
            </a:r>
            <a:r>
              <a:rPr lang="en-US" altLang="zh-CN" sz="2800" kern="100" dirty="0">
                <a:latin typeface="楷体" panose="02010609060101010101" charset="-122"/>
                <a:ea typeface="楷体" panose="02010609060101010101" charset="-122"/>
              </a:rPr>
              <a:t>,</a:t>
            </a:r>
            <a:r>
              <a:rPr lang="zh-CN" altLang="zh-CN" sz="2800" kern="100" dirty="0">
                <a:latin typeface="楷体" panose="02010609060101010101" charset="-122"/>
                <a:ea typeface="楷体" panose="02010609060101010101" charset="-122"/>
              </a:rPr>
              <a:t>该模块主要是通过接受服务端模块传来的指令来增删改查发送相应的数据。</a:t>
            </a:r>
            <a:endParaRPr lang="en-US" altLang="zh-CN" sz="2800" kern="100" dirty="0">
              <a:latin typeface="楷体" panose="02010609060101010101" charset="-122"/>
              <a:ea typeface="楷体" panose="02010609060101010101" charset="-122"/>
            </a:endParaRPr>
          </a:p>
          <a:p>
            <a:endParaRPr lang="en-US" altLang="zh-CN" sz="2800" kern="100" dirty="0">
              <a:latin typeface="楷体" panose="02010609060101010101" charset="-122"/>
              <a:ea typeface="楷体" panose="02010609060101010101" charset="-122"/>
            </a:endParaRPr>
          </a:p>
          <a:p>
            <a:r>
              <a:rPr lang="zh-CN" altLang="en-US" sz="2800" kern="100" dirty="0">
                <a:latin typeface="楷体" panose="02010609060101010101" charset="-122"/>
                <a:ea typeface="楷体" panose="02010609060101010101" charset="-122"/>
              </a:rPr>
              <a:t>二、</a:t>
            </a:r>
            <a:r>
              <a:rPr lang="zh-CN" altLang="zh-CN" sz="2800" kern="100" dirty="0">
                <a:latin typeface="楷体" panose="02010609060101010101" charset="-122"/>
                <a:ea typeface="楷体" panose="02010609060101010101" charset="-122"/>
              </a:rPr>
              <a:t>前端模块由微信小程序端和后台</a:t>
            </a:r>
            <a:r>
              <a:rPr lang="en-US" altLang="zh-CN" sz="2800" kern="100" dirty="0">
                <a:latin typeface="楷体" panose="02010609060101010101" charset="-122"/>
                <a:ea typeface="楷体" panose="02010609060101010101" charset="-122"/>
              </a:rPr>
              <a:t>web</a:t>
            </a:r>
            <a:r>
              <a:rPr lang="zh-CN" altLang="zh-CN" sz="2800" kern="100" dirty="0">
                <a:latin typeface="楷体" panose="02010609060101010101" charset="-122"/>
                <a:ea typeface="楷体" panose="02010609060101010101" charset="-122"/>
              </a:rPr>
              <a:t>端组成</a:t>
            </a:r>
            <a:r>
              <a:rPr lang="zh-CN" altLang="en-US" sz="2800" kern="100" dirty="0">
                <a:latin typeface="楷体" panose="02010609060101010101" charset="-122"/>
                <a:ea typeface="楷体" panose="02010609060101010101" charset="-122"/>
              </a:rPr>
              <a:t>。</a:t>
            </a:r>
            <a:endParaRPr lang="en-US" altLang="zh-CN" sz="2800" kern="100" dirty="0">
              <a:latin typeface="楷体" panose="02010609060101010101" charset="-122"/>
              <a:ea typeface="楷体" panose="02010609060101010101" charset="-122"/>
            </a:endParaRPr>
          </a:p>
          <a:p>
            <a:r>
              <a:rPr lang="en-US" altLang="zh-CN" sz="2800" kern="100" dirty="0">
                <a:latin typeface="楷体" panose="02010609060101010101" charset="-122"/>
                <a:ea typeface="楷体" panose="02010609060101010101" charset="-122"/>
              </a:rPr>
              <a:t>a.</a:t>
            </a:r>
            <a:r>
              <a:rPr lang="zh-CN" altLang="zh-CN" sz="2800" kern="100" dirty="0">
                <a:latin typeface="楷体" panose="02010609060101010101" charset="-122"/>
                <a:ea typeface="楷体" panose="02010609060101010101" charset="-122"/>
              </a:rPr>
              <a:t>微信小程序端通过调用相应的</a:t>
            </a:r>
            <a:r>
              <a:rPr lang="en-US" altLang="zh-CN" sz="2800" kern="100" dirty="0">
                <a:latin typeface="楷体" panose="02010609060101010101" charset="-122"/>
                <a:ea typeface="楷体" panose="02010609060101010101" charset="-122"/>
              </a:rPr>
              <a:t>API</a:t>
            </a:r>
            <a:r>
              <a:rPr lang="zh-CN" altLang="zh-CN" sz="2800" kern="100" dirty="0">
                <a:latin typeface="楷体" panose="02010609060101010101" charset="-122"/>
                <a:ea typeface="楷体" panose="02010609060101010101" charset="-122"/>
              </a:rPr>
              <a:t>实现前端功能</a:t>
            </a:r>
            <a:endParaRPr lang="en-US" altLang="zh-CN" sz="2800" kern="100" dirty="0">
              <a:latin typeface="楷体" panose="02010609060101010101" charset="-122"/>
              <a:ea typeface="楷体" panose="02010609060101010101" charset="-122"/>
            </a:endParaRPr>
          </a:p>
          <a:p>
            <a:r>
              <a:rPr lang="en-US" altLang="zh-CN" sz="2800" kern="100" dirty="0">
                <a:latin typeface="楷体" panose="02010609060101010101" charset="-122"/>
                <a:ea typeface="楷体" panose="02010609060101010101" charset="-122"/>
              </a:rPr>
              <a:t>b.</a:t>
            </a:r>
            <a:r>
              <a:rPr lang="zh-CN" altLang="zh-CN" sz="2800" kern="100" dirty="0">
                <a:latin typeface="楷体" panose="02010609060101010101" charset="-122"/>
                <a:ea typeface="楷体" panose="02010609060101010101" charset="-122"/>
              </a:rPr>
              <a:t>后台</a:t>
            </a:r>
            <a:r>
              <a:rPr lang="en-US" altLang="zh-CN" sz="2800" kern="100" dirty="0">
                <a:latin typeface="楷体" panose="02010609060101010101" charset="-122"/>
                <a:ea typeface="楷体" panose="02010609060101010101" charset="-122"/>
              </a:rPr>
              <a:t>web</a:t>
            </a:r>
            <a:r>
              <a:rPr lang="zh-CN" altLang="zh-CN" sz="2800" kern="100" dirty="0">
                <a:latin typeface="楷体" panose="02010609060101010101" charset="-122"/>
                <a:ea typeface="楷体" panose="02010609060101010101" charset="-122"/>
              </a:rPr>
              <a:t>端主要由管理员对用户数据和帖子数据进行管理</a:t>
            </a:r>
          </a:p>
          <a:p>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19" name="文本框 18">
            <a:extLst>
              <a:ext uri="{FF2B5EF4-FFF2-40B4-BE49-F238E27FC236}">
                <a16:creationId xmlns:a16="http://schemas.microsoft.com/office/drawing/2014/main" id="{3F65D733-AF5D-4D91-B138-09747B0AE28E}"/>
              </a:ext>
            </a:extLst>
          </p:cNvPr>
          <p:cNvSpPr txBox="1"/>
          <p:nvPr/>
        </p:nvSpPr>
        <p:spPr>
          <a:xfrm>
            <a:off x="267397" y="1297070"/>
            <a:ext cx="8598593" cy="830997"/>
          </a:xfrm>
          <a:prstGeom prst="rect">
            <a:avLst/>
          </a:prstGeom>
          <a:noFill/>
        </p:spPr>
        <p:txBody>
          <a:bodyPr wrap="square">
            <a:spAutoFit/>
          </a:bodyPr>
          <a:lstStyle/>
          <a:p>
            <a:pPr algn="just"/>
            <a:r>
              <a:rPr lang="zh-CN" altLang="zh-CN" sz="2400" b="1" dirty="0">
                <a:solidFill>
                  <a:srgbClr val="649AF1"/>
                </a:solidFill>
                <a:latin typeface="楷体" panose="02010609060101010101" charset="-122"/>
                <a:ea typeface="楷体" panose="02010609060101010101" charset="-122"/>
              </a:rPr>
              <a:t>本系统分为四大模块，分别是前端模块，服务端模块，外部接口模块与数据库模块。</a:t>
            </a:r>
            <a:endParaRPr lang="zh-CN" altLang="en-US" sz="2400" b="1" dirty="0">
              <a:solidFill>
                <a:srgbClr val="649AF1"/>
              </a:solidFill>
              <a:latin typeface="楷体" panose="02010609060101010101" charset="-122"/>
              <a:ea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9AB44-8666-463D-A912-9639404497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75442CF-80B7-4DE8-8193-8223B1A0443B}"/>
              </a:ext>
            </a:extLst>
          </p:cNvPr>
          <p:cNvSpPr>
            <a:spLocks noGrp="1"/>
          </p:cNvSpPr>
          <p:nvPr>
            <p:ph idx="1"/>
          </p:nvPr>
        </p:nvSpPr>
        <p:spPr/>
        <p:txBody>
          <a:bodyPr/>
          <a:lstStyle/>
          <a:p>
            <a:endParaRPr lang="zh-CN" altLang="en-US"/>
          </a:p>
        </p:txBody>
      </p:sp>
      <p:sp>
        <p:nvSpPr>
          <p:cNvPr id="4" name="矩形 3">
            <a:extLst>
              <a:ext uri="{FF2B5EF4-FFF2-40B4-BE49-F238E27FC236}">
                <a16:creationId xmlns:a16="http://schemas.microsoft.com/office/drawing/2014/main" id="{165938FD-644F-4364-847A-154E62FEADDE}"/>
              </a:ext>
            </a:extLst>
          </p:cNvPr>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a:extLst>
              <a:ext uri="{FF2B5EF4-FFF2-40B4-BE49-F238E27FC236}">
                <a16:creationId xmlns:a16="http://schemas.microsoft.com/office/drawing/2014/main" id="{43EA1FC8-6876-4561-A324-5C618C18C996}"/>
              </a:ext>
            </a:extLst>
          </p:cNvPr>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a:extLst>
              <a:ext uri="{FF2B5EF4-FFF2-40B4-BE49-F238E27FC236}">
                <a16:creationId xmlns:a16="http://schemas.microsoft.com/office/drawing/2014/main" id="{39EC0E00-35EA-4DB1-9F93-10A392C7C8A6}"/>
              </a:ext>
            </a:extLst>
          </p:cNvPr>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a:extLst>
              <a:ext uri="{FF2B5EF4-FFF2-40B4-BE49-F238E27FC236}">
                <a16:creationId xmlns:a16="http://schemas.microsoft.com/office/drawing/2014/main" id="{8144D97F-8DEE-4E67-929D-B20D75F09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 y="0"/>
            <a:ext cx="12192000" cy="6858000"/>
          </a:xfrm>
          <a:prstGeom prst="rect">
            <a:avLst/>
          </a:prstGeom>
        </p:spPr>
      </p:pic>
      <p:sp>
        <p:nvSpPr>
          <p:cNvPr id="8" name="矩形 7">
            <a:extLst>
              <a:ext uri="{FF2B5EF4-FFF2-40B4-BE49-F238E27FC236}">
                <a16:creationId xmlns:a16="http://schemas.microsoft.com/office/drawing/2014/main" id="{E6E015FE-CD6E-458A-A820-185D990E6823}"/>
              </a:ext>
            </a:extLst>
          </p:cNvPr>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a:extLst>
              <a:ext uri="{FF2B5EF4-FFF2-40B4-BE49-F238E27FC236}">
                <a16:creationId xmlns:a16="http://schemas.microsoft.com/office/drawing/2014/main" id="{E444300C-F9B2-48D3-BD1A-F15E29A209A2}"/>
              </a:ext>
            </a:extLst>
          </p:cNvPr>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a:extLst>
              <a:ext uri="{FF2B5EF4-FFF2-40B4-BE49-F238E27FC236}">
                <a16:creationId xmlns:a16="http://schemas.microsoft.com/office/drawing/2014/main" id="{505A34DB-30BB-4638-92CE-5F3E8DD2FF78}"/>
              </a:ext>
            </a:extLst>
          </p:cNvPr>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a:extLst>
              <a:ext uri="{FF2B5EF4-FFF2-40B4-BE49-F238E27FC236}">
                <a16:creationId xmlns:a16="http://schemas.microsoft.com/office/drawing/2014/main" id="{B12E77F4-0BD1-4F50-86D6-EB7E76A6CC75}"/>
              </a:ext>
            </a:extLst>
          </p:cNvPr>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a:extLst>
              <a:ext uri="{FF2B5EF4-FFF2-40B4-BE49-F238E27FC236}">
                <a16:creationId xmlns:a16="http://schemas.microsoft.com/office/drawing/2014/main" id="{6182692F-1381-421B-A351-DF187614AAD2}"/>
              </a:ext>
            </a:extLst>
          </p:cNvPr>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a:extLst>
              <a:ext uri="{FF2B5EF4-FFF2-40B4-BE49-F238E27FC236}">
                <a16:creationId xmlns:a16="http://schemas.microsoft.com/office/drawing/2014/main" id="{28B510FE-539A-4722-B9CD-77819B6FBD98}"/>
              </a:ext>
            </a:extLst>
          </p:cNvPr>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a:extLst>
              <a:ext uri="{FF2B5EF4-FFF2-40B4-BE49-F238E27FC236}">
                <a16:creationId xmlns:a16="http://schemas.microsoft.com/office/drawing/2014/main" id="{B62B34FC-11F6-4D68-80C3-EDE12C5BC547}"/>
              </a:ext>
            </a:extLst>
          </p:cNvPr>
          <p:cNvSpPr txBox="1">
            <a:spLocks noChangeArrowheads="1"/>
          </p:cNvSpPr>
          <p:nvPr/>
        </p:nvSpPr>
        <p:spPr bwMode="auto">
          <a:xfrm>
            <a:off x="330689" y="405249"/>
            <a:ext cx="42130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2.1</a:t>
            </a:r>
            <a:r>
              <a:rPr lang="zh-CN" altLang="en-US" sz="3200" b="1" dirty="0">
                <a:solidFill>
                  <a:srgbClr val="0F58C5"/>
                </a:solidFill>
              </a:rPr>
              <a:t> </a:t>
            </a:r>
            <a:r>
              <a:rPr lang="zh-CN" altLang="zh-CN" sz="3200" b="1" dirty="0">
                <a:solidFill>
                  <a:srgbClr val="0F58C5"/>
                </a:solidFill>
              </a:rPr>
              <a:t>功能模块层次设计</a:t>
            </a:r>
            <a:endParaRPr lang="zh-CN" altLang="en-US" sz="3200" b="1" dirty="0">
              <a:solidFill>
                <a:srgbClr val="0F58C5"/>
              </a:solidFill>
            </a:endParaRPr>
          </a:p>
        </p:txBody>
      </p:sp>
      <p:sp>
        <p:nvSpPr>
          <p:cNvPr id="15" name="文本框 14">
            <a:extLst>
              <a:ext uri="{FF2B5EF4-FFF2-40B4-BE49-F238E27FC236}">
                <a16:creationId xmlns:a16="http://schemas.microsoft.com/office/drawing/2014/main" id="{6146D2D0-193F-4812-99E0-FC1652D1B33C}"/>
              </a:ext>
            </a:extLst>
          </p:cNvPr>
          <p:cNvSpPr txBox="1"/>
          <p:nvPr/>
        </p:nvSpPr>
        <p:spPr>
          <a:xfrm>
            <a:off x="381432" y="896960"/>
            <a:ext cx="4073551"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Functional Module Level Design</a:t>
            </a:r>
          </a:p>
        </p:txBody>
      </p:sp>
      <p:sp>
        <p:nvSpPr>
          <p:cNvPr id="17" name="文本框 16">
            <a:extLst>
              <a:ext uri="{FF2B5EF4-FFF2-40B4-BE49-F238E27FC236}">
                <a16:creationId xmlns:a16="http://schemas.microsoft.com/office/drawing/2014/main" id="{26FC1B6A-1096-4D02-9079-3537EE74B99E}"/>
              </a:ext>
            </a:extLst>
          </p:cNvPr>
          <p:cNvSpPr txBox="1"/>
          <p:nvPr/>
        </p:nvSpPr>
        <p:spPr>
          <a:xfrm>
            <a:off x="149785" y="1316688"/>
            <a:ext cx="11875919" cy="5909310"/>
          </a:xfrm>
          <a:prstGeom prst="rect">
            <a:avLst/>
          </a:prstGeom>
          <a:noFill/>
        </p:spPr>
        <p:txBody>
          <a:bodyPr wrap="square" rtlCol="0">
            <a:spAutoFit/>
          </a:bodyPr>
          <a:lstStyle/>
          <a:p>
            <a:r>
              <a:rPr lang="zh-CN" altLang="zh-CN" sz="2400" kern="100" dirty="0">
                <a:latin typeface="楷体" panose="02010609060101010101" charset="-122"/>
                <a:ea typeface="楷体" panose="02010609060101010101" charset="-122"/>
              </a:rPr>
              <a:t>三</a:t>
            </a:r>
            <a:r>
              <a:rPr lang="en-US" altLang="zh-CN" sz="2400" kern="100" dirty="0">
                <a:latin typeface="楷体" panose="02010609060101010101" charset="-122"/>
                <a:ea typeface="楷体" panose="02010609060101010101" charset="-122"/>
              </a:rPr>
              <a:t>. </a:t>
            </a:r>
            <a:r>
              <a:rPr lang="zh-CN" altLang="zh-CN" sz="2400" kern="100" dirty="0">
                <a:latin typeface="楷体" panose="02010609060101010101" charset="-122"/>
                <a:ea typeface="楷体" panose="02010609060101010101" charset="-122"/>
              </a:rPr>
              <a:t>外部接口模块由鉴权模块，消息队列，调用模块，外部接口组成</a:t>
            </a:r>
            <a:r>
              <a:rPr lang="zh-CN" altLang="en-US" sz="2400" kern="100" dirty="0">
                <a:latin typeface="楷体" panose="02010609060101010101" charset="-122"/>
                <a:ea typeface="楷体" panose="02010609060101010101" charset="-122"/>
              </a:rPr>
              <a:t>。</a:t>
            </a:r>
            <a:endParaRPr lang="zh-CN" altLang="zh-CN" sz="2400" kern="100" dirty="0">
              <a:latin typeface="楷体" panose="02010609060101010101" charset="-122"/>
              <a:ea typeface="楷体" panose="02010609060101010101" charset="-122"/>
            </a:endParaRP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鉴权模块负责对前端发送来的包进行检查，通过检查再转发至相应模块</a:t>
            </a:r>
            <a:r>
              <a:rPr lang="en-US" altLang="zh-CN" sz="2400" kern="100" dirty="0">
                <a:latin typeface="楷体" panose="02010609060101010101" charset="-122"/>
                <a:ea typeface="楷体" panose="02010609060101010101" charset="-122"/>
              </a:rPr>
              <a:t>. </a:t>
            </a:r>
            <a:endParaRPr lang="zh-CN" altLang="zh-CN" sz="2400" kern="100" dirty="0">
              <a:latin typeface="楷体" panose="02010609060101010101" charset="-122"/>
              <a:ea typeface="楷体" panose="02010609060101010101" charset="-122"/>
            </a:endParaRP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消息队列负责储存由服务端发送的请求信息，并将信息转发至调用模块。</a:t>
            </a: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调用模块根据消息队列传来的信息决定调用相应外部接口。</a:t>
            </a: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外部接口负责实现相应的功能。</a:t>
            </a:r>
          </a:p>
          <a:p>
            <a:pPr algn="just"/>
            <a:r>
              <a:rPr lang="en-US" altLang="zh-CN" sz="2400" kern="100" dirty="0">
                <a:latin typeface="楷体" panose="02010609060101010101" charset="-122"/>
                <a:ea typeface="楷体" panose="02010609060101010101" charset="-122"/>
              </a:rPr>
              <a:t> </a:t>
            </a:r>
            <a:endParaRPr lang="zh-CN" altLang="zh-CN" sz="2400" kern="100" dirty="0">
              <a:latin typeface="楷体" panose="02010609060101010101" charset="-122"/>
              <a:ea typeface="楷体" panose="02010609060101010101" charset="-122"/>
            </a:endParaRPr>
          </a:p>
          <a:p>
            <a:pPr algn="just"/>
            <a:r>
              <a:rPr lang="zh-CN" altLang="zh-CN" sz="2400" kern="100" dirty="0">
                <a:latin typeface="楷体" panose="02010609060101010101" charset="-122"/>
                <a:ea typeface="楷体" panose="02010609060101010101" charset="-122"/>
              </a:rPr>
              <a:t>四</a:t>
            </a:r>
            <a:r>
              <a:rPr lang="en-US" altLang="zh-CN" sz="2400" kern="100" dirty="0">
                <a:latin typeface="楷体" panose="02010609060101010101" charset="-122"/>
                <a:ea typeface="楷体" panose="02010609060101010101" charset="-122"/>
              </a:rPr>
              <a:t>. </a:t>
            </a:r>
            <a:r>
              <a:rPr lang="zh-CN" altLang="zh-CN" sz="2400" kern="100" dirty="0">
                <a:latin typeface="楷体" panose="02010609060101010101" charset="-122"/>
                <a:ea typeface="楷体" panose="02010609060101010101" charset="-122"/>
              </a:rPr>
              <a:t>服务端模块由用户模块，分享模块，决策模块，推荐模块四部分组成。每个模块都有公共的数据库接口和数据接受接口。</a:t>
            </a: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用户模块包括用户的注册，登录，关注，粉丝，审核记录，发表，收藏，私信，评论功能。</a:t>
            </a: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分享模块由分享好物，转发好物和评论组成。</a:t>
            </a: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决策模块主要是通过算法在用户给定的范围内推荐合适的商品帮助用户决策。</a:t>
            </a:r>
            <a:endParaRPr lang="en-US" altLang="zh-CN" sz="2400" kern="100" dirty="0">
              <a:latin typeface="楷体" panose="02010609060101010101" charset="-122"/>
              <a:ea typeface="楷体" panose="02010609060101010101" charset="-122"/>
            </a:endParaRPr>
          </a:p>
          <a:p>
            <a:pPr marL="342900" lvl="0" indent="-342900" algn="just">
              <a:buFont typeface="+mj-lt"/>
              <a:buAutoNum type="alphaLcPeriod"/>
            </a:pPr>
            <a:r>
              <a:rPr lang="zh-CN" altLang="zh-CN" sz="2400" kern="100" dirty="0">
                <a:latin typeface="楷体" panose="02010609060101010101" charset="-122"/>
                <a:ea typeface="楷体" panose="02010609060101010101" charset="-122"/>
              </a:rPr>
              <a:t>推荐模块主要是通过大数据与算法的形式，综合整个</a:t>
            </a:r>
            <a:r>
              <a:rPr lang="en-US" altLang="zh-CN" sz="2400" kern="100" dirty="0">
                <a:latin typeface="楷体" panose="02010609060101010101" charset="-122"/>
                <a:ea typeface="楷体" panose="02010609060101010101" charset="-122"/>
              </a:rPr>
              <a:t>app</a:t>
            </a:r>
            <a:r>
              <a:rPr lang="zh-CN" altLang="zh-CN" sz="2400" kern="100" dirty="0">
                <a:latin typeface="楷体" panose="02010609060101010101" charset="-122"/>
                <a:ea typeface="楷体" panose="02010609060101010101" charset="-122"/>
              </a:rPr>
              <a:t>的数据来进行大范围的好物推荐，与决策模块的区别在于，推荐模块偏向于为用户发掘未知的好物。</a:t>
            </a:r>
          </a:p>
          <a:p>
            <a:endParaRPr lang="zh-CN" altLang="zh-CN" sz="2400" kern="100" dirty="0">
              <a:latin typeface="楷体" panose="02010609060101010101" charset="-122"/>
              <a:ea typeface="楷体" panose="02010609060101010101" charset="-122"/>
            </a:endParaRPr>
          </a:p>
          <a:p>
            <a:endParaRPr lang="zh-CN" altLang="en-US" dirty="0"/>
          </a:p>
        </p:txBody>
      </p:sp>
      <p:pic>
        <p:nvPicPr>
          <p:cNvPr id="20" name="图片 19">
            <a:extLst>
              <a:ext uri="{FF2B5EF4-FFF2-40B4-BE49-F238E27FC236}">
                <a16:creationId xmlns:a16="http://schemas.microsoft.com/office/drawing/2014/main" id="{1957D3AA-112B-4ED9-B015-5E2C2177ED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spTree>
    <p:extLst>
      <p:ext uri="{BB962C8B-B14F-4D97-AF65-F5344CB8AC3E}">
        <p14:creationId xmlns:p14="http://schemas.microsoft.com/office/powerpoint/2010/main" val="66327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矩形 3"/>
          <p:cNvSpPr/>
          <p:nvPr/>
        </p:nvSpPr>
        <p:spPr>
          <a:xfrm>
            <a:off x="8148638" y="0"/>
            <a:ext cx="40579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7938" y="0"/>
            <a:ext cx="4048126" cy="6858000"/>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4040188" y="0"/>
            <a:ext cx="4108450" cy="6858000"/>
          </a:xfrm>
          <a:prstGeom prst="rect">
            <a:avLst/>
          </a:prstGeom>
          <a:solidFill>
            <a:srgbClr val="5392F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矩形 7"/>
          <p:cNvSpPr/>
          <p:nvPr/>
        </p:nvSpPr>
        <p:spPr>
          <a:xfrm>
            <a:off x="-47631" y="1"/>
            <a:ext cx="4092582" cy="152988"/>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4040188" y="-6349"/>
            <a:ext cx="4111625" cy="161150"/>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8143875" y="0"/>
            <a:ext cx="4094162" cy="1548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20640" y="6703208"/>
            <a:ext cx="4060827" cy="154792"/>
          </a:xfrm>
          <a:prstGeom prst="rect">
            <a:avLst/>
          </a:prstGeom>
          <a:solidFill>
            <a:srgbClr val="0F58C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矩形 11"/>
          <p:cNvSpPr/>
          <p:nvPr/>
        </p:nvSpPr>
        <p:spPr>
          <a:xfrm>
            <a:off x="8139113" y="6702425"/>
            <a:ext cx="4084956" cy="1555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矩形 12"/>
          <p:cNvSpPr/>
          <p:nvPr/>
        </p:nvSpPr>
        <p:spPr>
          <a:xfrm>
            <a:off x="4040187" y="6703207"/>
            <a:ext cx="4108451" cy="154793"/>
          </a:xfrm>
          <a:prstGeom prst="rect">
            <a:avLst/>
          </a:prstGeom>
          <a:solidFill>
            <a:srgbClr val="649AF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14" name="文本框 13"/>
          <p:cNvSpPr txBox="1">
            <a:spLocks noChangeArrowheads="1"/>
          </p:cNvSpPr>
          <p:nvPr/>
        </p:nvSpPr>
        <p:spPr bwMode="auto">
          <a:xfrm>
            <a:off x="330689" y="405249"/>
            <a:ext cx="3392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r>
              <a:rPr lang="en-US" altLang="zh-CN" sz="3200" b="1" dirty="0">
                <a:solidFill>
                  <a:srgbClr val="0F58C5"/>
                </a:solidFill>
              </a:rPr>
              <a:t>2.2 </a:t>
            </a:r>
            <a:r>
              <a:rPr lang="zh-CN" altLang="en-US" sz="3200" b="1" dirty="0">
                <a:solidFill>
                  <a:srgbClr val="0F58C5"/>
                </a:solidFill>
              </a:rPr>
              <a:t>体系结构设计</a:t>
            </a:r>
          </a:p>
        </p:txBody>
      </p:sp>
      <p:sp>
        <p:nvSpPr>
          <p:cNvPr id="15" name="文本框 14"/>
          <p:cNvSpPr txBox="1"/>
          <p:nvPr/>
        </p:nvSpPr>
        <p:spPr>
          <a:xfrm>
            <a:off x="381432" y="896960"/>
            <a:ext cx="2621230" cy="400110"/>
          </a:xfrm>
          <a:prstGeom prst="rect">
            <a:avLst/>
          </a:prstGeom>
          <a:noFill/>
        </p:spPr>
        <p:txBody>
          <a:bodyPr wrap="none">
            <a:spAutoFit/>
          </a:bodyPr>
          <a:lstStyle/>
          <a:p>
            <a:pPr fontAlgn="auto">
              <a:spcBef>
                <a:spcPts val="0"/>
              </a:spcBef>
              <a:spcAft>
                <a:spcPts val="0"/>
              </a:spcAft>
              <a:defRPr/>
            </a:pPr>
            <a:r>
              <a:rPr lang="en-US" altLang="zh-CN" sz="2000" b="1" i="1" dirty="0">
                <a:solidFill>
                  <a:srgbClr val="0F58C5"/>
                </a:solidFill>
                <a:ea typeface="+mj-ea"/>
                <a:cs typeface="Arial" panose="020B0604020202020204" pitchFamily="34" charset="0"/>
              </a:rPr>
              <a:t>Architecture Design</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5935" y="419698"/>
            <a:ext cx="1927552" cy="1502357"/>
          </a:xfrm>
          <a:prstGeom prst="rect">
            <a:avLst/>
          </a:prstGeom>
        </p:spPr>
      </p:pic>
      <p:pic>
        <p:nvPicPr>
          <p:cNvPr id="29" name="图片 28">
            <a:extLst>
              <a:ext uri="{FF2B5EF4-FFF2-40B4-BE49-F238E27FC236}">
                <a16:creationId xmlns:a16="http://schemas.microsoft.com/office/drawing/2014/main" id="{6A910300-7ED8-452C-A2E0-8D33141FAFE7}"/>
              </a:ext>
            </a:extLst>
          </p:cNvPr>
          <p:cNvPicPr/>
          <p:nvPr/>
        </p:nvPicPr>
        <p:blipFill>
          <a:blip r:embed="rId4">
            <a:extLst>
              <a:ext uri="{28A0092B-C50C-407E-A947-70E740481C1C}">
                <a14:useLocalDpi xmlns:a14="http://schemas.microsoft.com/office/drawing/2010/main" val="0"/>
              </a:ext>
            </a:extLst>
          </a:blip>
          <a:srcRect/>
          <a:stretch>
            <a:fillRect/>
          </a:stretch>
        </p:blipFill>
        <p:spPr>
          <a:xfrm>
            <a:off x="-131340" y="1297070"/>
            <a:ext cx="5248461" cy="4356589"/>
          </a:xfrm>
          <a:prstGeom prst="rect">
            <a:avLst/>
          </a:prstGeom>
          <a:noFill/>
          <a:ln>
            <a:noFill/>
          </a:ln>
        </p:spPr>
      </p:pic>
      <p:pic>
        <p:nvPicPr>
          <p:cNvPr id="38" name="图片 37">
            <a:extLst>
              <a:ext uri="{FF2B5EF4-FFF2-40B4-BE49-F238E27FC236}">
                <a16:creationId xmlns:a16="http://schemas.microsoft.com/office/drawing/2014/main" id="{AE416678-2021-4C5E-A9F2-7C430FBB70F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a:off x="4878388" y="315943"/>
            <a:ext cx="7313612" cy="6386482"/>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1.0"/>
</p:tagLst>
</file>

<file path=ppt/tags/tag2.xml><?xml version="1.0" encoding="utf-8"?>
<p:tagLst xmlns:a="http://schemas.openxmlformats.org/drawingml/2006/main" xmlns:r="http://schemas.openxmlformats.org/officeDocument/2006/relationships" xmlns:p="http://schemas.openxmlformats.org/presentationml/2006/main">
  <p:tag name="PA" val="v3.1.0"/>
</p:tagLst>
</file>

<file path=ppt/tags/tag3.xml><?xml version="1.0" encoding="utf-8"?>
<p:tagLst xmlns:a="http://schemas.openxmlformats.org/drawingml/2006/main" xmlns:r="http://schemas.openxmlformats.org/officeDocument/2006/relationships" xmlns:p="http://schemas.openxmlformats.org/presentationml/2006/main">
  <p:tag name="PA" val="v3.1.0"/>
</p:tagLst>
</file>

<file path=ppt/tags/tag4.xml><?xml version="1.0" encoding="utf-8"?>
<p:tagLst xmlns:a="http://schemas.openxmlformats.org/drawingml/2006/main" xmlns:r="http://schemas.openxmlformats.org/officeDocument/2006/relationships" xmlns:p="http://schemas.openxmlformats.org/presentationml/2006/main">
  <p:tag name="PA" val="v3.1.0"/>
</p:tagLst>
</file>

<file path=ppt/tags/tag5.xml><?xml version="1.0" encoding="utf-8"?>
<p:tagLst xmlns:a="http://schemas.openxmlformats.org/drawingml/2006/main" xmlns:r="http://schemas.openxmlformats.org/officeDocument/2006/relationships" xmlns:p="http://schemas.openxmlformats.org/presentationml/2006/main">
  <p:tag name="PA" val="v3.1.0"/>
</p:tagLst>
</file>

<file path=ppt/tags/tag6.xml><?xml version="1.0" encoding="utf-8"?>
<p:tagLst xmlns:a="http://schemas.openxmlformats.org/drawingml/2006/main" xmlns:r="http://schemas.openxmlformats.org/officeDocument/2006/relationships" xmlns:p="http://schemas.openxmlformats.org/presentationml/2006/main">
  <p:tag name="PA" val="v3.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3E3E3E"/>
    </a:accent1>
    <a:accent2>
      <a:srgbClr val="4E4E4E"/>
    </a:accent2>
    <a:accent3>
      <a:srgbClr val="717171"/>
    </a:accent3>
    <a:accent4>
      <a:srgbClr val="919191"/>
    </a:accent4>
    <a:accent5>
      <a:srgbClr val="A6A6A6"/>
    </a:accent5>
    <a:accent6>
      <a:srgbClr val="D7D7D7"/>
    </a:accent6>
    <a:hlink>
      <a:srgbClr val="3E3E3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239</TotalTime>
  <Words>2505</Words>
  <Application>Microsoft Office PowerPoint</Application>
  <PresentationFormat>宽屏</PresentationFormat>
  <Paragraphs>801</Paragraphs>
  <Slides>29</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 Unicode MS</vt:lpstr>
      <vt:lpstr>Meiryo UI</vt:lpstr>
      <vt:lpstr>等线</vt:lpstr>
      <vt:lpstr>楷体</vt:lpstr>
      <vt:lpstr>思源黑体 CN Medium</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Chow Young</dc:creator>
  <cp:lastModifiedBy>周 洋</cp:lastModifiedBy>
  <cp:revision>147</cp:revision>
  <dcterms:created xsi:type="dcterms:W3CDTF">2019-03-30T04:03:00Z</dcterms:created>
  <dcterms:modified xsi:type="dcterms:W3CDTF">2020-11-09T15:11:50Z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