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308" r:id="rId3"/>
    <p:sldId id="284" r:id="rId4"/>
    <p:sldId id="309" r:id="rId5"/>
    <p:sldId id="295" r:id="rId6"/>
    <p:sldId id="285" r:id="rId7"/>
    <p:sldId id="301" r:id="rId8"/>
    <p:sldId id="286" r:id="rId9"/>
    <p:sldId id="287" r:id="rId10"/>
    <p:sldId id="300" r:id="rId11"/>
    <p:sldId id="302" r:id="rId12"/>
    <p:sldId id="288" r:id="rId13"/>
    <p:sldId id="303" r:id="rId14"/>
    <p:sldId id="311" r:id="rId15"/>
    <p:sldId id="289" r:id="rId16"/>
    <p:sldId id="304" r:id="rId17"/>
    <p:sldId id="305" r:id="rId18"/>
    <p:sldId id="306" r:id="rId19"/>
    <p:sldId id="310" r:id="rId20"/>
    <p:sldId id="307" r:id="rId21"/>
    <p:sldId id="293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90" autoAdjust="0"/>
  </p:normalViewPr>
  <p:slideViewPr>
    <p:cSldViewPr>
      <p:cViewPr>
        <p:scale>
          <a:sx n="50" d="100"/>
          <a:sy n="50" d="100"/>
        </p:scale>
        <p:origin x="-2538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D376C-7316-41A6-A767-426DE70FEB2E}" type="datetimeFigureOut">
              <a:rPr lang="zh-CN" altLang="en-US" smtClean="0"/>
              <a:t>2016/2/17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511BF-55A9-4C19-AC04-0F8546FB8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7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511BF-55A9-4C19-AC04-0F8546FB83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9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511BF-55A9-4C19-AC04-0F8546FB83E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70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Image question answering requiring</a:t>
            </a:r>
            <a:r>
              <a:rPr lang="en-US" altLang="zh-CN" baseline="0" dirty="0" smtClean="0"/>
              <a:t> more interactions between human and computer, which needs to be paid more attentions.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511BF-55A9-4C19-AC04-0F8546FB83E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03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Image question answering resembles</a:t>
            </a:r>
            <a:r>
              <a:rPr lang="en-US" altLang="zh-CN" baseline="0" dirty="0" smtClean="0"/>
              <a:t> the visual Turing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511BF-55A9-4C19-AC04-0F8546FB83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77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softmax</a:t>
            </a:r>
            <a:r>
              <a:rPr lang="en-US" altLang="zh-CN" baseline="0" dirty="0" smtClean="0"/>
              <a:t> layer can be realized as a </a:t>
            </a:r>
            <a:r>
              <a:rPr lang="en-US" altLang="zh-CN" dirty="0" smtClean="0"/>
              <a:t>multi-class logistic regression model</a:t>
            </a:r>
            <a:r>
              <a:rPr lang="en-US" altLang="zh-CN" baseline="0" dirty="0" smtClean="0"/>
              <a:t> can handle the multiple-word answers.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511BF-55A9-4C19-AC04-0F8546FB83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5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511BF-55A9-4C19-AC04-0F8546FB83E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2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7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2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7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3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3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6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7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2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7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cuhk.edu.hk/~lm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toronto.ca/~mren/imageqa/data/cocoqa/" TargetMode="External"/><Relationship Id="rId2" Type="http://schemas.openxmlformats.org/officeDocument/2006/relationships/hyperlink" Target="https://www.mpi-inf.mpg.de/departments/computer-vision-and-multimodal-computing/research/vision-and-language/visual-turing-challeng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Learning to Answer Questions from Image Using Convolutional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9144000" cy="1905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Lin Ma, </a:t>
            </a:r>
            <a:r>
              <a:rPr lang="en-US" dirty="0" err="1" smtClean="0">
                <a:solidFill>
                  <a:schemeClr val="tx1"/>
                </a:solidFill>
              </a:rPr>
              <a:t>Zhengdong</a:t>
            </a:r>
            <a:r>
              <a:rPr lang="en-US" dirty="0" smtClean="0">
                <a:solidFill>
                  <a:schemeClr val="tx1"/>
                </a:solidFill>
              </a:rPr>
              <a:t> Lu, and Hang Li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Huawei Noah’s Ark Lab, Hong Kong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www.ee.cuhk.edu.hk</a:t>
            </a:r>
            <a:r>
              <a:rPr lang="en-US" dirty="0">
                <a:hlinkClick r:id="rId3"/>
              </a:rPr>
              <a:t>/~lma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 CNN: image representation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VGG encodes the image content: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The dimension is reduced from 4096 to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Total number of parameters is greatly reduced.</a:t>
            </a:r>
          </a:p>
          <a:p>
            <a:pPr lvl="1"/>
            <a:r>
              <a:rPr lang="en-US" altLang="zh-CN" dirty="0" smtClean="0"/>
              <a:t>Image is mapped to a new space for fusing the question representation.</a:t>
            </a:r>
          </a:p>
          <a:p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2486025"/>
            <a:ext cx="42767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129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Sentence CNN: question representation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Convolution: compose the words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Max-pooling: remove unreliable compositions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48" y="2133600"/>
            <a:ext cx="3636352" cy="626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613861"/>
            <a:ext cx="7181248" cy="224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48" y="2807924"/>
            <a:ext cx="3712552" cy="53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20540"/>
            <a:ext cx="3400425" cy="57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7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Multimodal Convolution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image interact </a:t>
            </a:r>
            <a:r>
              <a:rPr lang="en-US" altLang="zh-CN" dirty="0" smtClean="0"/>
              <a:t>with </a:t>
            </a:r>
            <a:r>
              <a:rPr lang="en-US" altLang="zh-CN" dirty="0" smtClean="0"/>
              <a:t>question</a:t>
            </a:r>
            <a:endParaRPr lang="en-US" altLang="zh-CN" dirty="0" smtClean="0"/>
          </a:p>
          <a:p>
            <a:r>
              <a:rPr lang="en-US" altLang="zh-CN" dirty="0" smtClean="0"/>
              <a:t>Fuse </a:t>
            </a:r>
            <a:r>
              <a:rPr lang="en-US" altLang="zh-CN" dirty="0" smtClean="0"/>
              <a:t>image and question representations together to generate </a:t>
            </a:r>
            <a:r>
              <a:rPr lang="en-US" altLang="zh-CN" dirty="0" smtClean="0"/>
              <a:t>their </a:t>
            </a:r>
            <a:r>
              <a:rPr lang="en-US" altLang="zh-CN" dirty="0" smtClean="0"/>
              <a:t>joint representation</a:t>
            </a:r>
          </a:p>
          <a:p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562600"/>
            <a:ext cx="5181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9" y="3200400"/>
            <a:ext cx="6786561" cy="226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1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LSTM vs. CNN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LSTM: appending </a:t>
            </a:r>
            <a:r>
              <a:rPr lang="en-US" altLang="zh-CN" dirty="0"/>
              <a:t>the image representation to the beginning or ending position of the </a:t>
            </a:r>
            <a:r>
              <a:rPr lang="en-US" altLang="zh-CN" dirty="0" smtClean="0"/>
              <a:t>question</a:t>
            </a:r>
          </a:p>
          <a:p>
            <a:pPr lvl="1"/>
            <a:r>
              <a:rPr lang="en-US" altLang="zh-CN" dirty="0"/>
              <a:t>the effect of image will vanish at each time step of </a:t>
            </a:r>
            <a:r>
              <a:rPr lang="en-US" altLang="zh-CN" dirty="0" smtClean="0"/>
              <a:t>LSTM</a:t>
            </a:r>
          </a:p>
          <a:p>
            <a:pPr lvl="1"/>
            <a:r>
              <a:rPr lang="en-US" altLang="zh-CN" dirty="0" smtClean="0"/>
              <a:t>LSTM tends to lean an abstractive representation of the sentence</a:t>
            </a:r>
            <a:endParaRPr lang="en-US" altLang="zh-CN" dirty="0" smtClean="0"/>
          </a:p>
          <a:p>
            <a:r>
              <a:rPr lang="en-US" altLang="zh-CN" dirty="0" smtClean="0"/>
              <a:t>CNN: adaptively capture the relations between image and 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7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Activation function throughout CNN</a:t>
            </a:r>
          </a:p>
          <a:p>
            <a:pPr lvl="1"/>
            <a:r>
              <a:rPr lang="en-US" altLang="zh-CN" dirty="0" err="1" smtClean="0"/>
              <a:t>ReLU</a:t>
            </a:r>
            <a:endParaRPr lang="en-US" altLang="zh-CN" dirty="0" smtClean="0"/>
          </a:p>
          <a:p>
            <a:r>
              <a:rPr lang="en-US" altLang="zh-CN" dirty="0" smtClean="0"/>
              <a:t>Stochastic gradient descent (SGD)</a:t>
            </a:r>
          </a:p>
          <a:p>
            <a:pPr lvl="1"/>
            <a:r>
              <a:rPr lang="en-US" altLang="zh-CN" dirty="0" err="1" smtClean="0"/>
              <a:t>Minibatch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Learning rate</a:t>
            </a:r>
          </a:p>
          <a:p>
            <a:r>
              <a:rPr lang="en-US" altLang="zh-CN" dirty="0" smtClean="0"/>
              <a:t>Handling </a:t>
            </a:r>
            <a:r>
              <a:rPr lang="en-US" altLang="zh-CN" dirty="0" err="1" smtClean="0"/>
              <a:t>overfitting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Dropout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67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Database</a:t>
            </a:r>
          </a:p>
          <a:p>
            <a:pPr lvl="1"/>
            <a:r>
              <a:rPr lang="en-US" altLang="zh-CN" dirty="0" smtClean="0"/>
              <a:t>DAQUAR-ALL</a:t>
            </a:r>
          </a:p>
          <a:p>
            <a:pPr lvl="2"/>
            <a:r>
              <a:rPr lang="en-US" altLang="zh-CN" dirty="0" smtClean="0"/>
              <a:t>6,795 training and 5,673 testing samples</a:t>
            </a:r>
          </a:p>
          <a:p>
            <a:pPr lvl="1"/>
            <a:r>
              <a:rPr lang="en-US" altLang="zh-CN" dirty="0" smtClean="0"/>
              <a:t>DAQUAR-Reduced</a:t>
            </a:r>
          </a:p>
          <a:p>
            <a:pPr lvl="2"/>
            <a:r>
              <a:rPr lang="en-US" altLang="zh-CN" dirty="0" smtClean="0"/>
              <a:t>3,876 training and 297 testing samples</a:t>
            </a:r>
          </a:p>
          <a:p>
            <a:pPr lvl="1"/>
            <a:r>
              <a:rPr lang="en-US" altLang="zh-CN" dirty="0" smtClean="0"/>
              <a:t>COCO-QA</a:t>
            </a:r>
          </a:p>
          <a:p>
            <a:pPr lvl="2"/>
            <a:r>
              <a:rPr lang="en-US" altLang="zh-CN" dirty="0" smtClean="0"/>
              <a:t>79,100 training and 39.171 testing samples</a:t>
            </a:r>
          </a:p>
          <a:p>
            <a:r>
              <a:rPr lang="en-US" altLang="zh-CN" dirty="0" smtClean="0"/>
              <a:t>Evaluation measurements</a:t>
            </a:r>
          </a:p>
          <a:p>
            <a:pPr lvl="1"/>
            <a:r>
              <a:rPr lang="en-US" altLang="zh-CN" dirty="0" smtClean="0"/>
              <a:t>Accuracy</a:t>
            </a:r>
          </a:p>
          <a:p>
            <a:pPr lvl="1"/>
            <a:r>
              <a:rPr lang="en-US" altLang="zh-CN" dirty="0" smtClean="0"/>
              <a:t>Wu-Palmer similarity (WUPS)</a:t>
            </a:r>
          </a:p>
          <a:p>
            <a:pPr lvl="2"/>
            <a:r>
              <a:rPr lang="en-US" altLang="zh-CN" dirty="0" smtClean="0"/>
              <a:t>Similarity  between two words based on their common subsequence in the taxonomy tree.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1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/>
          <a:lstStyle/>
          <a:p>
            <a:r>
              <a:rPr lang="en-US" altLang="zh-CN" dirty="0" smtClean="0"/>
              <a:t>DAQUAR-All</a:t>
            </a:r>
          </a:p>
          <a:p>
            <a:pPr lvl="1"/>
            <a:r>
              <a:rPr lang="en-US" altLang="zh-CN" dirty="0" smtClean="0"/>
              <a:t>20%+ improvement</a:t>
            </a:r>
            <a:r>
              <a:rPr lang="zh-CN" altLang="en-US" dirty="0"/>
              <a:t> </a:t>
            </a:r>
            <a:r>
              <a:rPr lang="en-US" altLang="zh-CN" dirty="0" smtClean="0"/>
              <a:t>over Neural-</a:t>
            </a:r>
            <a:r>
              <a:rPr lang="en-US" altLang="zh-CN" dirty="0" err="1" smtClean="0"/>
              <a:t>Image_QA</a:t>
            </a:r>
            <a:r>
              <a:rPr lang="en-US" altLang="zh-CN" dirty="0" smtClean="0"/>
              <a:t> method in terms of accuracy.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313" y="1775631"/>
            <a:ext cx="592455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4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/>
          <a:lstStyle/>
          <a:p>
            <a:r>
              <a:rPr lang="en-US" altLang="zh-CN" dirty="0" smtClean="0"/>
              <a:t>DAQUAR-Reduced</a:t>
            </a:r>
          </a:p>
          <a:p>
            <a:pPr lvl="1"/>
            <a:r>
              <a:rPr lang="en-US" altLang="zh-CN" dirty="0" smtClean="0"/>
              <a:t>20% improvement in terms of accuracy over 2-VIS+BLSTM.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84" y="1524000"/>
            <a:ext cx="5064816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1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514600" cy="4525963"/>
          </a:xfrm>
        </p:spPr>
        <p:txBody>
          <a:bodyPr/>
          <a:lstStyle/>
          <a:p>
            <a:r>
              <a:rPr lang="en-US" altLang="zh-CN" dirty="0" smtClean="0"/>
              <a:t>COCO-QA</a:t>
            </a:r>
          </a:p>
          <a:p>
            <a:pPr lvl="1"/>
            <a:r>
              <a:rPr lang="en-US" altLang="zh-CN" dirty="0" smtClean="0"/>
              <a:t>Outperform all the competitor models, including the “Full” model.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28800"/>
            <a:ext cx="6400800" cy="497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0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</a:t>
            </a:r>
            <a:r>
              <a:rPr lang="en-US" altLang="zh-CN" dirty="0" err="1" smtClean="0"/>
              <a:t>Restuls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Influence of multimodal convolution layer</a:t>
            </a:r>
          </a:p>
          <a:p>
            <a:r>
              <a:rPr lang="en-US" altLang="zh-CN" dirty="0" smtClean="0"/>
              <a:t>Influence of image CNN</a:t>
            </a:r>
          </a:p>
          <a:p>
            <a:r>
              <a:rPr lang="en-US" altLang="zh-CN" dirty="0" smtClean="0"/>
              <a:t>Effectiveness of sentence CNN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" y="3695700"/>
            <a:ext cx="8364538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8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4114800"/>
            <a:ext cx="8229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Mine the relationships between multiple modalities</a:t>
            </a:r>
          </a:p>
          <a:p>
            <a:pPr lvl="1"/>
            <a:r>
              <a:rPr lang="en-US" altLang="zh-CN" dirty="0"/>
              <a:t>Association different modalities</a:t>
            </a:r>
          </a:p>
          <a:p>
            <a:pPr lvl="1"/>
            <a:r>
              <a:rPr lang="en-US" altLang="zh-CN" dirty="0"/>
              <a:t>Interpretation one modality using another modality</a:t>
            </a:r>
          </a:p>
          <a:p>
            <a:pPr lvl="2"/>
            <a:r>
              <a:rPr lang="en-US" altLang="zh-CN" dirty="0"/>
              <a:t>Image /video captioning</a:t>
            </a:r>
          </a:p>
          <a:p>
            <a:pPr lvl="2"/>
            <a:r>
              <a:rPr lang="en-US" altLang="zh-CN" dirty="0"/>
              <a:t>Visual question answering</a:t>
            </a:r>
          </a:p>
          <a:p>
            <a:r>
              <a:rPr lang="en-US" altLang="zh-CN" dirty="0"/>
              <a:t>We focus on </a:t>
            </a:r>
            <a:r>
              <a:rPr lang="en-US" altLang="zh-CN" b="1" dirty="0"/>
              <a:t>image question answering</a:t>
            </a:r>
          </a:p>
          <a:p>
            <a:endParaRPr lang="en-US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Multiple Modalities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Multiple modalities always accompany with each </a:t>
            </a:r>
            <a:r>
              <a:rPr lang="en-US" altLang="zh-CN" dirty="0" smtClean="0"/>
              <a:t>other</a:t>
            </a:r>
          </a:p>
          <a:p>
            <a:pPr lvl="1"/>
            <a:r>
              <a:rPr lang="en-US" altLang="zh-CN" dirty="0" smtClean="0"/>
              <a:t>Video</a:t>
            </a:r>
            <a:r>
              <a:rPr lang="en-US" altLang="zh-CN" dirty="0" smtClean="0"/>
              <a:t>, </a:t>
            </a:r>
            <a:r>
              <a:rPr lang="en-US" altLang="zh-CN" dirty="0" smtClean="0"/>
              <a:t>audio, and text (movies, TV programs)</a:t>
            </a:r>
          </a:p>
          <a:p>
            <a:pPr lvl="1"/>
            <a:r>
              <a:rPr lang="en-US" altLang="zh-CN" dirty="0" smtClean="0"/>
              <a:t>Image </a:t>
            </a:r>
            <a:r>
              <a:rPr lang="en-US" altLang="zh-CN" dirty="0" smtClean="0"/>
              <a:t>and text (</a:t>
            </a:r>
            <a:r>
              <a:rPr lang="en-US" altLang="zh-CN" dirty="0" err="1" smtClean="0"/>
              <a:t>Instagram</a:t>
            </a:r>
            <a:r>
              <a:rPr lang="en-US" altLang="zh-CN" dirty="0" smtClean="0"/>
              <a:t>, news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 Image </a:t>
            </a:r>
            <a:r>
              <a:rPr lang="en-US" altLang="zh-CN" dirty="0" smtClean="0"/>
              <a:t>and text and meta data (</a:t>
            </a:r>
            <a:r>
              <a:rPr lang="en-US" altLang="zh-CN" dirty="0" smtClean="0"/>
              <a:t>YouTube)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1026" name="Picture 2" descr="C:\Users\forest\Desktop\Instr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54682"/>
            <a:ext cx="2428876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54" y="3054683"/>
            <a:ext cx="3763127" cy="3740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" y="4042822"/>
            <a:ext cx="5014454" cy="283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" y="4010906"/>
            <a:ext cx="81153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4549965"/>
            <a:ext cx="81629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" y="4010906"/>
            <a:ext cx="5904099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82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DAQUAR</a:t>
            </a:r>
          </a:p>
          <a:p>
            <a:pPr lvl="1"/>
            <a:r>
              <a:rPr lang="en-US" altLang="zh-CN" dirty="0">
                <a:hlinkClick r:id="rId2"/>
              </a:rPr>
              <a:t>https://www.mpi-inf.mpg.de/departments/computer-vision-and-multimodal-computing/research/vision-and-language/visual-turing-challenge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COCO-QA</a:t>
            </a:r>
          </a:p>
          <a:p>
            <a:pPr lvl="1"/>
            <a:r>
              <a:rPr lang="en-US" altLang="zh-CN" dirty="0">
                <a:hlinkClick r:id="rId3"/>
              </a:rPr>
              <a:t>http://www.cs.utoronto.ca/~mren/imageqa/data/cocoqa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0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Convolutional neural network (CNN) is employed to learn the interactions and relationships between image and text.</a:t>
            </a:r>
          </a:p>
          <a:p>
            <a:r>
              <a:rPr lang="en-US" altLang="zh-CN" dirty="0" smtClean="0"/>
              <a:t>Our proposed CNN models achieves the state-of-the-art performances on the task of image question answering.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9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1634" y="2967335"/>
            <a:ext cx="24407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Thanks!</a:t>
            </a:r>
          </a:p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Q&amp;A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 Question Answering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Image question answering </a:t>
            </a:r>
          </a:p>
          <a:p>
            <a:pPr lvl="1"/>
            <a:r>
              <a:rPr lang="en-US" altLang="zh-CN" dirty="0" smtClean="0"/>
              <a:t>Input: image and natural-language like question</a:t>
            </a:r>
          </a:p>
          <a:p>
            <a:pPr lvl="1"/>
            <a:r>
              <a:rPr lang="en-US" altLang="zh-CN" dirty="0" smtClean="0"/>
              <a:t>Output: answer</a:t>
            </a:r>
          </a:p>
          <a:p>
            <a:r>
              <a:rPr lang="en-US" altLang="zh-CN" dirty="0" smtClean="0"/>
              <a:t>AI in general problem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95400"/>
            <a:ext cx="50768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797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Question Answering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</a:p>
          <a:p>
            <a:pPr lvl="1"/>
            <a:r>
              <a:rPr lang="en-US" altLang="zh-CN" dirty="0" smtClean="0"/>
              <a:t>Image contents are complicated</a:t>
            </a:r>
          </a:p>
          <a:p>
            <a:pPr lvl="1"/>
            <a:r>
              <a:rPr lang="en-US" altLang="zh-CN" dirty="0" smtClean="0"/>
              <a:t>Question appears to be specific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36" y="3658860"/>
            <a:ext cx="6135664" cy="319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32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 Question Answering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Multimodal learning between image and language</a:t>
            </a:r>
          </a:p>
          <a:p>
            <a:pPr lvl="1"/>
            <a:r>
              <a:rPr lang="en-US" altLang="zh-CN" dirty="0"/>
              <a:t>Image and sentence association</a:t>
            </a:r>
          </a:p>
          <a:p>
            <a:pPr lvl="1"/>
            <a:r>
              <a:rPr lang="en-US" altLang="zh-CN" dirty="0"/>
              <a:t>Automatic image captioning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Image question answering</a:t>
            </a:r>
          </a:p>
          <a:p>
            <a:pPr lvl="1"/>
            <a:r>
              <a:rPr lang="en-US" altLang="zh-CN" dirty="0" smtClean="0"/>
              <a:t>Image </a:t>
            </a:r>
          </a:p>
          <a:p>
            <a:pPr lvl="1"/>
            <a:r>
              <a:rPr lang="en-US" altLang="zh-CN" dirty="0" smtClean="0"/>
              <a:t>Text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Question</a:t>
            </a:r>
          </a:p>
          <a:p>
            <a:pPr lvl="2"/>
            <a:r>
              <a:rPr lang="en-US" altLang="zh-CN" dirty="0" smtClean="0"/>
              <a:t>Answer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478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Visual Turing Test</a:t>
            </a:r>
            <a:r>
              <a:rPr lang="en-US" altLang="zh-CN" baseline="30000" dirty="0" smtClean="0"/>
              <a:t>1</a:t>
            </a:r>
          </a:p>
          <a:p>
            <a:pPr lvl="1"/>
            <a:r>
              <a:rPr lang="en-US" altLang="zh-CN" dirty="0" smtClean="0"/>
              <a:t>Binary questions for a given test image</a:t>
            </a:r>
          </a:p>
          <a:p>
            <a:r>
              <a:rPr lang="en-US" altLang="zh-CN" dirty="0" smtClean="0"/>
              <a:t>Neural Image question answer</a:t>
            </a:r>
          </a:p>
          <a:p>
            <a:pPr lvl="1"/>
            <a:r>
              <a:rPr lang="en-US" altLang="zh-CN" dirty="0" smtClean="0"/>
              <a:t>LSTM (Long short term memory) for multimodal learning [</a:t>
            </a:r>
            <a:r>
              <a:rPr lang="en-US" altLang="zh-CN" dirty="0" err="1" smtClean="0"/>
              <a:t>Ren</a:t>
            </a:r>
            <a:r>
              <a:rPr lang="en-US" altLang="zh-CN" dirty="0" smtClean="0"/>
              <a:t> et al. Malinowski et al.]</a:t>
            </a:r>
          </a:p>
          <a:p>
            <a:pPr lvl="1"/>
            <a:r>
              <a:rPr lang="en-US" altLang="zh-CN" dirty="0" smtClean="0"/>
              <a:t>Multimodal recurrent neural network [</a:t>
            </a:r>
            <a:r>
              <a:rPr lang="en-US" altLang="zh-CN" dirty="0" err="1" smtClean="0"/>
              <a:t>Gao</a:t>
            </a:r>
            <a:r>
              <a:rPr lang="en-US" altLang="zh-CN" dirty="0" smtClean="0"/>
              <a:t> et al.]</a:t>
            </a:r>
          </a:p>
          <a:p>
            <a:pPr lvl="1"/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0"/>
            <a:ext cx="4258537" cy="621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8447" y="6248400"/>
            <a:ext cx="857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D. </a:t>
            </a:r>
            <a:r>
              <a:rPr lang="en-US" dirty="0" err="1" smtClean="0"/>
              <a:t>Geman</a:t>
            </a:r>
            <a:r>
              <a:rPr lang="en-US" dirty="0" smtClean="0"/>
              <a:t>, S. </a:t>
            </a:r>
            <a:r>
              <a:rPr lang="en-US" dirty="0" err="1" smtClean="0"/>
              <a:t>Geman</a:t>
            </a:r>
            <a:r>
              <a:rPr lang="en-US" dirty="0" smtClean="0"/>
              <a:t>, N. </a:t>
            </a:r>
            <a:r>
              <a:rPr lang="en-US" dirty="0" err="1" smtClean="0"/>
              <a:t>Hallonquist</a:t>
            </a:r>
            <a:r>
              <a:rPr lang="en-US" dirty="0" smtClean="0"/>
              <a:t>, and L. </a:t>
            </a:r>
            <a:r>
              <a:rPr lang="en-US" dirty="0" err="1" smtClean="0"/>
              <a:t>Younes</a:t>
            </a:r>
            <a:r>
              <a:rPr lang="en-US" dirty="0" smtClean="0"/>
              <a:t>, A visual Turing testing for computer vision systems, PNAS, Mar. 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6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Formulation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Image question answering</a:t>
            </a:r>
          </a:p>
          <a:p>
            <a:pPr lvl="1"/>
            <a:r>
              <a:rPr lang="en-US" altLang="zh-CN" dirty="0"/>
              <a:t>the problem is to predict the answer </a:t>
            </a:r>
            <a:r>
              <a:rPr lang="en-US" altLang="zh-CN" dirty="0" smtClean="0"/>
              <a:t>given </a:t>
            </a:r>
            <a:r>
              <a:rPr lang="en-US" altLang="zh-CN" dirty="0"/>
              <a:t>the </a:t>
            </a:r>
            <a:r>
              <a:rPr lang="en-US" altLang="zh-CN" dirty="0" smtClean="0"/>
              <a:t>question </a:t>
            </a:r>
            <a:r>
              <a:rPr lang="en-US" altLang="zh-CN" dirty="0"/>
              <a:t>and the related </a:t>
            </a:r>
            <a:r>
              <a:rPr lang="en-US" altLang="zh-CN" dirty="0" smtClean="0"/>
              <a:t>image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4" y="3186113"/>
            <a:ext cx="303371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86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CNN for Image Question Answering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2565" y="5955268"/>
            <a:ext cx="408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CNN model for image question answering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36" y="1685924"/>
            <a:ext cx="6089064" cy="426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7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CNN for Image Question Answering 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 smtClean="0"/>
              <a:t>Image CNN</a:t>
            </a:r>
            <a:r>
              <a:rPr lang="en-US" dirty="0" smtClean="0"/>
              <a:t>: generates image </a:t>
            </a:r>
            <a:r>
              <a:rPr lang="en-US" dirty="0" smtClean="0"/>
              <a:t>representation.</a:t>
            </a:r>
            <a:endParaRPr lang="en-US" dirty="0" smtClean="0"/>
          </a:p>
          <a:p>
            <a:r>
              <a:rPr lang="en-US" b="1" dirty="0" smtClean="0"/>
              <a:t>Sentence CNN</a:t>
            </a:r>
            <a:r>
              <a:rPr lang="en-US" dirty="0" smtClean="0"/>
              <a:t>: composes words to sentence representation.</a:t>
            </a:r>
          </a:p>
          <a:p>
            <a:r>
              <a:rPr lang="en-US" b="1" dirty="0" smtClean="0"/>
              <a:t>Multimodal convolution</a:t>
            </a:r>
            <a:r>
              <a:rPr lang="en-US" dirty="0" smtClean="0"/>
              <a:t>: let the image and question interact with each other to learn the joint representation.</a:t>
            </a:r>
          </a:p>
          <a:p>
            <a:r>
              <a:rPr lang="en-US" b="1" dirty="0" err="1" smtClean="0"/>
              <a:t>Softmax</a:t>
            </a:r>
            <a:r>
              <a:rPr lang="en-US" dirty="0" smtClean="0"/>
              <a:t>: predict the answer based on the joint representation.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2223</TotalTime>
  <Words>666</Words>
  <Application>Microsoft Office PowerPoint</Application>
  <PresentationFormat>On-screen Show (4:3)</PresentationFormat>
  <Paragraphs>126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Learning to Answer Questions from Image Using Convolutional Neural Network</vt:lpstr>
      <vt:lpstr>Multiple Modalities</vt:lpstr>
      <vt:lpstr>Image Question Answering</vt:lpstr>
      <vt:lpstr>Image Question Answering</vt:lpstr>
      <vt:lpstr>Image Question Answering</vt:lpstr>
      <vt:lpstr>Related Work</vt:lpstr>
      <vt:lpstr>Problem Formulation</vt:lpstr>
      <vt:lpstr>CNN for Image Question Answering </vt:lpstr>
      <vt:lpstr>CNN for Image Question Answering </vt:lpstr>
      <vt:lpstr>Image CNN: image representation</vt:lpstr>
      <vt:lpstr>Sentence CNN: question representation</vt:lpstr>
      <vt:lpstr>Multimodal Convolution</vt:lpstr>
      <vt:lpstr>LSTM vs. CNN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Restuls</vt:lpstr>
      <vt:lpstr>Databases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Convolution Neural Network for Image and Sentence matching</dc:title>
  <dc:creator>Ma Lin</dc:creator>
  <cp:lastModifiedBy>forest</cp:lastModifiedBy>
  <cp:revision>399</cp:revision>
  <dcterms:created xsi:type="dcterms:W3CDTF">2006-08-16T00:00:00Z</dcterms:created>
  <dcterms:modified xsi:type="dcterms:W3CDTF">2016-02-16T21:55:10Z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(3)jEbw8G6tg2uTVIMtp1524wbRcLAn7gp6r9Qx0Kt1KmzkYNemkFAaMQ2+k7i/CYE04kmCWoWg
fGLoGRsOeR9qkGwjQCmWo7PySSecY1yHEuRJXhO3raWvTDKi39hG+CcHjailuLneq9K6mjkd
8MAtLje1jNSsXaoP/tvCxPtbydI7W3AsXOYzebe0QsPRd056UP6leM1Ewm/u83mtesakrhUR
7LkT8fbCc3GnHuoF7c</vt:lpwstr>
  </property>
  <property fmtid="{D5CDD505-2E9C-101B-9397-08002B2CF9AE}" pid="3" name="_new_ms_pID_725431">
    <vt:lpwstr>yBNopBMZaXtdeRHKcBP7nZ9aXahgU90+2mT+srYlRdSNtmQ2iZfgpR
7rj1mfNYm1J+y6aC1bfROY5Ni4l0ZuVXIaNLoWTS5KJI8270zOwJJQpLcH1yv5W4uGfyGzuF
L+LgZKE7Dgi5TX4IvdtUZ7u/xtEjrhJarStkODPLHtKOwyP42QUDuHFDaPaBlfEDFsnG8U9Z
TlRYSE7XoSSpmvC/36CwyT+jAjYWSU9YHpWI</vt:lpwstr>
  </property>
  <property fmtid="{D5CDD505-2E9C-101B-9397-08002B2CF9AE}" pid="4" name="_new_ms_pID_725432">
    <vt:lpwstr>zQJrEg03tzIRJ6ANqMnMNx/xvNzs5yqMcrw+
w0EQM8TPPnd/xKvMt2H2zgaGup0Q2X1dyuVJC3QkDVpkiKVd62RxFJRe5hwd+hACJ4vr10J6
3E/TaGTP7RIJC9ZEbvjJhQ==</vt:lpwstr>
  </property>
  <property fmtid="{D5CDD505-2E9C-101B-9397-08002B2CF9AE}" pid="5" name="sflag">
    <vt:lpwstr>1427936806</vt:lpwstr>
  </property>
</Properties>
</file>