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4" r:id="rId4"/>
    <p:sldId id="257" r:id="rId5"/>
    <p:sldId id="258" r:id="rId6"/>
    <p:sldId id="259" r:id="rId7"/>
    <p:sldId id="260" r:id="rId8"/>
    <p:sldId id="261" r:id="rId9"/>
    <p:sldId id="262" r:id="rId10"/>
    <p:sldId id="263" r:id="rId11"/>
    <p:sldId id="264" r:id="rId12"/>
    <p:sldId id="265" r:id="rId13"/>
    <p:sldId id="266" r:id="rId14"/>
    <p:sldId id="267" r:id="rId15"/>
    <p:sldId id="270" r:id="rId16"/>
    <p:sldId id="271" r:id="rId17"/>
    <p:sldId id="272" r:id="rId18"/>
    <p:sldId id="276" r:id="rId19"/>
    <p:sldId id="273"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kha Thakur" initials="ST" lastIdx="1" clrIdx="0">
    <p:extLst>
      <p:ext uri="{19B8F6BF-5375-455C-9EA6-DF929625EA0E}">
        <p15:presenceInfo xmlns:p15="http://schemas.microsoft.com/office/powerpoint/2012/main" userId="9dc32fc019f110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70025"/>
          </a:xfrm>
          <a:solidFill>
            <a:srgbClr val="FFC000"/>
          </a:solidFill>
        </p:spPr>
        <p:txBody>
          <a:bodyPr>
            <a:normAutofit/>
          </a:bodyPr>
          <a:lstStyle/>
          <a:p>
            <a:r>
              <a:rPr lang="en-US" sz="5400" b="1" dirty="0" err="1">
                <a:latin typeface="Arial Narrow" panose="020B0606020202030204" pitchFamily="34" charset="0"/>
              </a:rPr>
              <a:t>Autecology</a:t>
            </a:r>
            <a:r>
              <a:rPr lang="en-US" sz="5400" b="1" dirty="0">
                <a:latin typeface="Arial Narrow" panose="020B0606020202030204" pitchFamily="34" charset="0"/>
              </a:rPr>
              <a:t> of species</a:t>
            </a:r>
          </a:p>
        </p:txBody>
      </p:sp>
      <p:pic>
        <p:nvPicPr>
          <p:cNvPr id="11266" name="Picture 2" descr="What does an Environmental Engineer do?">
            <a:extLst>
              <a:ext uri="{FF2B5EF4-FFF2-40B4-BE49-F238E27FC236}">
                <a16:creationId xmlns:a16="http://schemas.microsoft.com/office/drawing/2014/main" id="{A70F3671-F8D5-40BC-9777-E3F7D19AD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057400"/>
            <a:ext cx="4749643" cy="445279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705600"/>
          </a:xfrm>
          <a:solidFill>
            <a:schemeClr val="accent2">
              <a:lumMod val="40000"/>
              <a:lumOff val="60000"/>
            </a:schemeClr>
          </a:solidFill>
        </p:spPr>
        <p:txBody>
          <a:bodyPr>
            <a:normAutofit fontScale="55000" lnSpcReduction="20000"/>
          </a:bodyPr>
          <a:lstStyle/>
          <a:p>
            <a:pPr marL="0" indent="0" algn="just" fontAlgn="base">
              <a:buNone/>
            </a:pPr>
            <a:r>
              <a:rPr lang="en-US" b="1" dirty="0">
                <a:latin typeface="Times New Roman" panose="02020603050405020304" pitchFamily="18" charset="0"/>
                <a:cs typeface="Times New Roman" panose="02020603050405020304" pitchFamily="18" charset="0"/>
              </a:rPr>
              <a:t>4) Seed output:</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The number of seeds produced by a plant in one reproductive flux is known as seed output.</a:t>
            </a:r>
          </a:p>
          <a:p>
            <a:pPr marL="0" indent="0" algn="just" fontAlgn="base">
              <a:buNone/>
            </a:pPr>
            <a:r>
              <a:rPr lang="en-US" b="1" dirty="0">
                <a:latin typeface="Times New Roman" panose="02020603050405020304" pitchFamily="18" charset="0"/>
                <a:cs typeface="Times New Roman" panose="02020603050405020304" pitchFamily="18" charset="0"/>
              </a:rPr>
              <a:t>	The seed output is measured by the following methods:</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Counts for seed output are made from the plants growing in a number of diverse localities in order to get a correct assessment. In autecology, the knowledge of seed output is of great importance. It is commonly observed that annuals reproduce only once in their life, whereas the perennial shrubs and trees produce seeds usually once in a year but many times in their life time. Every species has its own range of seed output. The range of seed output may be affected by many habitat factors, both biotic and abiotic. So while taking into consideration the seed output of a particular species, various factors which affect it are also considered.</a:t>
            </a:r>
          </a:p>
          <a:p>
            <a:pPr marL="0" indent="0" algn="just" fontAlgn="base">
              <a:buNone/>
            </a:pPr>
            <a:endParaRPr lang="en-US" b="1" dirty="0">
              <a:latin typeface="Times New Roman" panose="02020603050405020304" pitchFamily="18" charset="0"/>
              <a:cs typeface="Times New Roman" panose="02020603050405020304" pitchFamily="18" charset="0"/>
            </a:endParaRPr>
          </a:p>
          <a:p>
            <a:pPr marL="0" indent="0" algn="just" fontAlgn="base">
              <a:buNone/>
            </a:pPr>
            <a:r>
              <a:rPr lang="en-US" b="1" dirty="0">
                <a:latin typeface="Times New Roman" panose="02020603050405020304" pitchFamily="18" charset="0"/>
                <a:cs typeface="Times New Roman" panose="02020603050405020304" pitchFamily="18" charset="0"/>
              </a:rPr>
              <a:t>(5) Dispersal of seeds:</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The shape, size, weight and volume of seeds are important characters which govern the mode and extent of dispersal. Distribution and success in the establishment of plant species on the habitats are governed directly by the distribution of their seeds. If all the seeds scattered around the mother plants are allowed to grow, the new plants developing from them will have little chance for survival and regeneration because of over-crowding.</a:t>
            </a:r>
          </a:p>
          <a:p>
            <a:pPr algn="just" fontAlgn="base"/>
            <a:r>
              <a:rPr lang="en-US" dirty="0">
                <a:latin typeface="Times New Roman" panose="02020603050405020304" pitchFamily="18" charset="0"/>
                <a:cs typeface="Times New Roman" panose="02020603050405020304" pitchFamily="18" charset="0"/>
              </a:rPr>
              <a:t>Movement of plant populations to wider areas ensures success in the establishment of species. Thus, the study of dispersal of seeds of plants is one of the important aspects of </a:t>
            </a:r>
            <a:r>
              <a:rPr lang="en-US" dirty="0" err="1">
                <a:latin typeface="Times New Roman" panose="02020603050405020304" pitchFamily="18" charset="0"/>
                <a:cs typeface="Times New Roman" panose="02020603050405020304" pitchFamily="18" charset="0"/>
              </a:rPr>
              <a:t>autecology</a:t>
            </a:r>
            <a:r>
              <a:rPr lang="en-US" dirty="0">
                <a:latin typeface="Times New Roman" panose="02020603050405020304" pitchFamily="18" charset="0"/>
                <a:cs typeface="Times New Roman" panose="02020603050405020304" pitchFamily="18" charset="0"/>
              </a:rPr>
              <a:t>. The dispersal mechanisms and the agencies causing the dispersal of seeds and other reproductive bodies are also studied in </a:t>
            </a:r>
            <a:r>
              <a:rPr lang="en-US" dirty="0" err="1">
                <a:latin typeface="Times New Roman" panose="02020603050405020304" pitchFamily="18" charset="0"/>
                <a:cs typeface="Times New Roman" panose="02020603050405020304" pitchFamily="18" charset="0"/>
              </a:rPr>
              <a:t>autecology</a:t>
            </a:r>
            <a:r>
              <a:rPr lang="en-US" dirty="0">
                <a:latin typeface="Times New Roman" panose="02020603050405020304" pitchFamily="18" charset="0"/>
                <a:cs typeface="Times New Roman" panose="02020603050405020304" pitchFamily="18" charset="0"/>
              </a:rPr>
              <a:t>.</a:t>
            </a:r>
          </a:p>
          <a:p>
            <a:pPr algn="just" fontAlgn="base"/>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a:solidFill>
            <a:schemeClr val="accent2">
              <a:lumMod val="40000"/>
              <a:lumOff val="60000"/>
            </a:schemeClr>
          </a:solidFill>
        </p:spPr>
        <p:txBody>
          <a:bodyPr>
            <a:normAutofit fontScale="92500" lnSpcReduction="10000"/>
          </a:bodyPr>
          <a:lstStyle/>
          <a:p>
            <a:pPr marL="0" indent="0" algn="just" fontAlgn="base">
              <a:buNone/>
            </a:pPr>
            <a:r>
              <a:rPr lang="en-US" sz="1600" b="1" dirty="0">
                <a:latin typeface="Times New Roman" panose="02020603050405020304" pitchFamily="18" charset="0"/>
                <a:cs typeface="Times New Roman" panose="02020603050405020304" pitchFamily="18" charset="0"/>
              </a:rPr>
              <a:t>(6) Viability of seeds:</a:t>
            </a:r>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Seeds have life spans of their own. They lose their power of germination after some time even if stored under favorable conditions for long period. The period right from their formation up to the time when they begin to lose their germination capacity is called ‘</a:t>
            </a:r>
            <a:r>
              <a:rPr lang="en-US" sz="1600" b="1" dirty="0">
                <a:latin typeface="Times New Roman" panose="02020603050405020304" pitchFamily="18" charset="0"/>
                <a:cs typeface="Times New Roman" panose="02020603050405020304" pitchFamily="18" charset="0"/>
              </a:rPr>
              <a:t>viability period</a:t>
            </a:r>
            <a:r>
              <a:rPr lang="en-US" sz="1600" dirty="0">
                <a:latin typeface="Times New Roman" panose="02020603050405020304" pitchFamily="18" charset="0"/>
                <a:cs typeface="Times New Roman" panose="02020603050405020304" pitchFamily="18" charset="0"/>
              </a:rPr>
              <a:t>’. This period varies from species to species. In some cases, the viability period is zero and the seeds are totally incapable of germination. To test the viability, seeds are placed in petri dishes on sawdust every week from the day of maturation and seed fall. The experiment is continued till the seeds do not germinate at all.</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For calculating the percentage of viable seeds in a given seed sample, seeds are cut and dipped in dilute solution of TTC (tetrazolium trichloride) with a little sucrose. After 24 hours, if the embryos of dipped seeds become pink, such seeds are treated as viable.</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The seeds of many crop plants remain viable for 5 to 10 years. In </a:t>
            </a:r>
            <a:r>
              <a:rPr lang="en-US" sz="1600" i="1" dirty="0">
                <a:latin typeface="Times New Roman" panose="02020603050405020304" pitchFamily="18" charset="0"/>
                <a:cs typeface="Times New Roman" panose="02020603050405020304" pitchFamily="18" charset="0"/>
              </a:rPr>
              <a:t>Mimosa glomerata,</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Cassia </a:t>
            </a:r>
            <a:r>
              <a:rPr lang="en-US" sz="1600" i="1" dirty="0" err="1">
                <a:latin typeface="Times New Roman" panose="02020603050405020304" pitchFamily="18" charset="0"/>
                <a:cs typeface="Times New Roman" panose="02020603050405020304" pitchFamily="18" charset="0"/>
              </a:rPr>
              <a:t>bicapsularis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t>
            </a:r>
            <a:r>
              <a:rPr lang="en-US" sz="1600" i="1" dirty="0">
                <a:latin typeface="Times New Roman" panose="02020603050405020304" pitchFamily="18" charset="0"/>
                <a:cs typeface="Times New Roman" panose="02020603050405020304" pitchFamily="18" charset="0"/>
              </a:rPr>
              <a:t>Astragalus </a:t>
            </a:r>
            <a:r>
              <a:rPr lang="en-US" sz="1600" i="1" dirty="0" err="1">
                <a:latin typeface="Times New Roman" panose="02020603050405020304" pitchFamily="18" charset="0"/>
                <a:cs typeface="Times New Roman" panose="02020603050405020304" pitchFamily="18" charset="0"/>
              </a:rPr>
              <a:t>massibiensis</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seeds are reported to be viable even after over one hundred years of storage. It is usually seen among the seeds that cannot germinate immediately after formation.</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Viability is affected by the conditions prevailing in the particular place where the seed is stored. It has been observed that the conditions which reduce the metabolic activities are usually responsible for increasing the seeds longevity. Low temperature, low oxygen and high CO</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contents in the atmosphere have marked effects in increasing the viability period of seeds.</a:t>
            </a:r>
          </a:p>
          <a:p>
            <a:pPr marL="0" indent="0" algn="just" fontAlgn="base">
              <a:buNone/>
            </a:pPr>
            <a:endParaRPr lang="en-US" sz="1600" b="1" dirty="0">
              <a:latin typeface="Times New Roman" panose="02020603050405020304" pitchFamily="18" charset="0"/>
              <a:cs typeface="Times New Roman" panose="02020603050405020304" pitchFamily="18" charset="0"/>
            </a:endParaRPr>
          </a:p>
          <a:p>
            <a:pPr marL="0" indent="0" algn="just" fontAlgn="base">
              <a:buNone/>
            </a:pPr>
            <a:r>
              <a:rPr lang="en-US" sz="1600" b="1" dirty="0">
                <a:latin typeface="Times New Roman" panose="02020603050405020304" pitchFamily="18" charset="0"/>
                <a:cs typeface="Times New Roman" panose="02020603050405020304" pitchFamily="18" charset="0"/>
              </a:rPr>
              <a:t>(7) Dormancy:</a:t>
            </a:r>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In some cases the viable seeds do not germinate up to a certain length of time even if the conditions for germination are favorable. This period is called </a:t>
            </a:r>
            <a:r>
              <a:rPr lang="en-US" sz="1600" b="1" dirty="0">
                <a:latin typeface="Times New Roman" panose="02020603050405020304" pitchFamily="18" charset="0"/>
                <a:cs typeface="Times New Roman" panose="02020603050405020304" pitchFamily="18" charset="0"/>
              </a:rPr>
              <a:t>dormancy period </a:t>
            </a:r>
            <a:r>
              <a:rPr lang="en-US" sz="1600" dirty="0">
                <a:latin typeface="Times New Roman" panose="02020603050405020304" pitchFamily="18" charset="0"/>
                <a:cs typeface="Times New Roman" panose="02020603050405020304" pitchFamily="18" charset="0"/>
              </a:rPr>
              <a:t>and such seeds are said to be in </a:t>
            </a:r>
            <a:r>
              <a:rPr lang="en-US" sz="1600" b="1" dirty="0">
                <a:latin typeface="Times New Roman" panose="02020603050405020304" pitchFamily="18" charset="0"/>
                <a:cs typeface="Times New Roman" panose="02020603050405020304" pitchFamily="18" charset="0"/>
              </a:rPr>
              <a:t>dormant stage </a:t>
            </a:r>
            <a:r>
              <a:rPr lang="en-US" sz="1600" dirty="0">
                <a:latin typeface="Times New Roman" panose="02020603050405020304" pitchFamily="18" charset="0"/>
                <a:cs typeface="Times New Roman" panose="02020603050405020304" pitchFamily="18" charset="0"/>
              </a:rPr>
              <a:t>and this phenomenon is known as </a:t>
            </a:r>
            <a:r>
              <a:rPr lang="en-US" sz="1600" b="1" dirty="0">
                <a:latin typeface="Times New Roman" panose="02020603050405020304" pitchFamily="18" charset="0"/>
                <a:cs typeface="Times New Roman" panose="02020603050405020304" pitchFamily="18" charset="0"/>
              </a:rPr>
              <a:t>dormancy</a:t>
            </a:r>
            <a:r>
              <a:rPr lang="en-US" sz="1600" dirty="0">
                <a:latin typeface="Times New Roman" panose="02020603050405020304" pitchFamily="18" charset="0"/>
                <a:cs typeface="Times New Roman" panose="02020603050405020304" pitchFamily="18" charset="0"/>
              </a:rPr>
              <a:t>.</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Dormancy may be on account of physiological immunity for germination or due to impermeability of seed coat to water and gases or due to specific light requirements or due to the presence of some germination inhibiting substances. </a:t>
            </a: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399"/>
            <a:ext cx="8534400" cy="6553201"/>
          </a:xfrm>
          <a:solidFill>
            <a:schemeClr val="accent2">
              <a:lumMod val="40000"/>
              <a:lumOff val="60000"/>
            </a:schemeClr>
          </a:solidFill>
        </p:spPr>
        <p:txBody>
          <a:bodyPr>
            <a:normAutofit/>
          </a:bodyPr>
          <a:lstStyle/>
          <a:p>
            <a:pPr marL="0" indent="0" algn="just" fontAlgn="base">
              <a:buNone/>
            </a:pPr>
            <a:r>
              <a:rPr lang="en-US" sz="2400" b="1" dirty="0">
                <a:latin typeface="Times New Roman" panose="02020603050405020304" pitchFamily="18" charset="0"/>
                <a:cs typeface="Times New Roman" panose="02020603050405020304" pitchFamily="18" charset="0"/>
              </a:rPr>
              <a:t>(8) Seed germination and Reproductive capacity:</a:t>
            </a:r>
            <a:endParaRPr lang="en-US" sz="2400" dirty="0">
              <a:latin typeface="Times New Roman" panose="02020603050405020304" pitchFamily="18" charset="0"/>
              <a:cs typeface="Times New Roman" panose="02020603050405020304" pitchFamily="18" charset="0"/>
            </a:endParaRPr>
          </a:p>
          <a:p>
            <a:pPr algn="just" fontAlgn="base"/>
            <a:r>
              <a:rPr lang="en-US" sz="2400" dirty="0">
                <a:latin typeface="Times New Roman" panose="02020603050405020304" pitchFamily="18" charset="0"/>
                <a:cs typeface="Times New Roman" panose="02020603050405020304" pitchFamily="18" charset="0"/>
              </a:rPr>
              <a:t>All the seeds may or may not germinate; some of them are in-viable, some do not get proper conditions for germination and some may be destroyed by living organisms and by excess water. According to Salisbury (1942), the percentage of germinated seeds in the average seed output is called ‘</a:t>
            </a:r>
            <a:r>
              <a:rPr lang="en-US" sz="2400" b="1" dirty="0">
                <a:latin typeface="Times New Roman" panose="02020603050405020304" pitchFamily="18" charset="0"/>
                <a:cs typeface="Times New Roman" panose="02020603050405020304" pitchFamily="18" charset="0"/>
              </a:rPr>
              <a:t>reproductive capacity</a:t>
            </a:r>
            <a:r>
              <a:rPr lang="en-US" sz="2400" dirty="0">
                <a:latin typeface="Times New Roman" panose="02020603050405020304" pitchFamily="18" charset="0"/>
                <a:cs typeface="Times New Roman" panose="02020603050405020304" pitchFamily="18" charset="0"/>
              </a:rPr>
              <a:t>’.</a:t>
            </a:r>
          </a:p>
          <a:p>
            <a:pPr algn="just" fontAlgn="base"/>
            <a:r>
              <a:rPr lang="en-US" sz="2400" dirty="0">
                <a:latin typeface="Times New Roman" panose="02020603050405020304" pitchFamily="18" charset="0"/>
                <a:cs typeface="Times New Roman" panose="02020603050405020304" pitchFamily="18" charset="0"/>
              </a:rPr>
              <a:t>Reproductive capacity = Average seed output of a plant x Percentage of germinated seeds/100</a:t>
            </a:r>
          </a:p>
          <a:p>
            <a:pPr algn="just" fontAlgn="base"/>
            <a:r>
              <a:rPr lang="en-US" sz="2400" dirty="0">
                <a:latin typeface="Times New Roman" panose="02020603050405020304" pitchFamily="18" charset="0"/>
                <a:cs typeface="Times New Roman" panose="02020603050405020304" pitchFamily="18" charset="0"/>
              </a:rPr>
              <a:t>The reproductive capacity and the seedling establishment are significant for physiognomy (outward appearance) and sociological structures of species population. The process of seed germination is controlled by several factors, such as, temperature, dormancy of seeds, availability of water, concentrations of oxygen and carbon dioxide, pH value of medium and so on. In autecology of a plant species, the different factors which influence the seed germination are also taken into account.</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629400"/>
          </a:xfrm>
          <a:solidFill>
            <a:schemeClr val="accent2">
              <a:lumMod val="40000"/>
              <a:lumOff val="60000"/>
            </a:schemeClr>
          </a:solidFill>
        </p:spPr>
        <p:txBody>
          <a:bodyPr>
            <a:normAutofit fontScale="70000" lnSpcReduction="20000"/>
          </a:bodyPr>
          <a:lstStyle/>
          <a:p>
            <a:pPr marL="0" indent="0" algn="just" fontAlgn="base">
              <a:buNone/>
            </a:pPr>
            <a:r>
              <a:rPr lang="en-US" b="1" dirty="0">
                <a:latin typeface="Times New Roman" panose="02020603050405020304" pitchFamily="18" charset="0"/>
                <a:cs typeface="Times New Roman" panose="02020603050405020304" pitchFamily="18" charset="0"/>
              </a:rPr>
              <a:t>(9) Seedling and vegetative growth:</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When mature and viable seeds get favorable conditions for germination, they start germinating and after some time they establish their seedlings. Proper development and growth of seedlings are important factors for the survival of plant. Growth performance of shoot and root in relation to climate, </a:t>
            </a:r>
            <a:r>
              <a:rPr lang="en-US" dirty="0" err="1">
                <a:latin typeface="Times New Roman" panose="02020603050405020304" pitchFamily="18" charset="0"/>
                <a:cs typeface="Times New Roman" panose="02020603050405020304" pitchFamily="18" charset="0"/>
              </a:rPr>
              <a:t>physiography</a:t>
            </a:r>
            <a:r>
              <a:rPr lang="en-US" dirty="0">
                <a:latin typeface="Times New Roman" panose="02020603050405020304" pitchFamily="18" charset="0"/>
                <a:cs typeface="Times New Roman" panose="02020603050405020304" pitchFamily="18" charset="0"/>
              </a:rPr>
              <a:t>, soil character (physical and chemical both), fire, root/shoot ratio, </a:t>
            </a:r>
            <a:r>
              <a:rPr lang="en-US" dirty="0" err="1">
                <a:latin typeface="Times New Roman" panose="02020603050405020304" pitchFamily="18" charset="0"/>
                <a:cs typeface="Times New Roman" panose="02020603050405020304" pitchFamily="18" charset="0"/>
              </a:rPr>
              <a:t>stomatal</a:t>
            </a:r>
            <a:r>
              <a:rPr lang="en-US" dirty="0">
                <a:latin typeface="Times New Roman" panose="02020603050405020304" pitchFamily="18" charset="0"/>
                <a:cs typeface="Times New Roman" panose="02020603050405020304" pitchFamily="18" charset="0"/>
              </a:rPr>
              <a:t> counts, their physiology of movements are considered.</a:t>
            </a: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Vegetative growth</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Soon after the establishment of seedlings, further growth is chiefly influenced by various environmental factors, related to both soil and aerial environment.</a:t>
            </a:r>
          </a:p>
          <a:p>
            <a:pPr algn="just"/>
            <a:r>
              <a:rPr lang="en-US" dirty="0">
                <a:latin typeface="Times New Roman" panose="02020603050405020304" pitchFamily="18" charset="0"/>
                <a:cs typeface="Times New Roman" panose="02020603050405020304" pitchFamily="18" charset="0"/>
              </a:rPr>
              <a:t>The intensity of solar radiations, durations and quality of light, temperature, soil conditions, water, etc. affect vegetative growth of any species. Every species in a population or community has its own requirements for the environmental conditions and has its own ecological amplitude of tolerance to an extent of fluctuation towards higher and lower sides from the optimum. Interspecific and intraspecific competitions for space, nutrients, light, water, etc. may also wipe out or delay the establishment of seedlings.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a:solidFill>
            <a:schemeClr val="accent2">
              <a:lumMod val="40000"/>
              <a:lumOff val="60000"/>
            </a:schemeClr>
          </a:solidFill>
        </p:spPr>
        <p:txBody>
          <a:bodyPr>
            <a:normAutofit/>
          </a:bodyPr>
          <a:lstStyle/>
          <a:p>
            <a:pPr marL="0" indent="0" algn="just">
              <a:buNone/>
            </a:pPr>
            <a:r>
              <a:rPr lang="en-US" sz="2800" b="1" dirty="0">
                <a:latin typeface="Times New Roman" panose="02020603050405020304" pitchFamily="18" charset="0"/>
                <a:cs typeface="Times New Roman" panose="02020603050405020304" pitchFamily="18" charset="0"/>
              </a:rPr>
              <a:t>(10) Reproductive growth</a:t>
            </a:r>
            <a:r>
              <a:rPr lang="en-US" sz="2800" dirty="0">
                <a:latin typeface="Times New Roman" panose="02020603050405020304" pitchFamily="18" charset="0"/>
                <a:cs typeface="Times New Roman" panose="02020603050405020304" pitchFamily="18" charset="0"/>
              </a:rPr>
              <a:t>: It includes flowering, pollination and fruiting of a species. Most of terrestrial plants, for their growth , reproduce sexually i.e. flower and fruit. Different species differ in time of their flowering,  their light and temperature requirement for flowering and various characteristic of flowers affecting pollination and agencies involved in the process. They also differ in structure and number of fruits, time of their formation and the agencies that damage their fruits.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a:solidFill>
            <a:schemeClr val="tx2">
              <a:lumMod val="40000"/>
              <a:lumOff val="60000"/>
            </a:schemeClr>
          </a:solidFill>
        </p:spPr>
        <p:txBody>
          <a:bodyPr>
            <a:noAutofit/>
          </a:bodyPr>
          <a:lstStyle/>
          <a:p>
            <a:r>
              <a:rPr lang="en-US" sz="3200" b="1" dirty="0">
                <a:latin typeface="Times New Roman" panose="02020603050405020304" pitchFamily="18" charset="0"/>
                <a:cs typeface="Times New Roman" panose="02020603050405020304" pitchFamily="18" charset="0"/>
              </a:rPr>
              <a:t>Law of minimum</a:t>
            </a:r>
          </a:p>
        </p:txBody>
      </p:sp>
      <p:sp>
        <p:nvSpPr>
          <p:cNvPr id="3" name="Content Placeholder 2"/>
          <p:cNvSpPr>
            <a:spLocks noGrp="1"/>
          </p:cNvSpPr>
          <p:nvPr>
            <p:ph idx="1"/>
          </p:nvPr>
        </p:nvSpPr>
        <p:spPr>
          <a:xfrm>
            <a:off x="152400" y="762000"/>
            <a:ext cx="8763000" cy="5867400"/>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Every living organism has limits to the environmental conditions it can endure.</a:t>
            </a:r>
          </a:p>
          <a:p>
            <a:r>
              <a:rPr lang="en-US" sz="1600" dirty="0">
                <a:latin typeface="Times New Roman" panose="02020603050405020304" pitchFamily="18" charset="0"/>
                <a:cs typeface="Times New Roman" panose="02020603050405020304" pitchFamily="18" charset="0"/>
              </a:rPr>
              <a:t>Environmental factors must be within appropriate levels for life to persist.</a:t>
            </a:r>
          </a:p>
          <a:p>
            <a:r>
              <a:rPr lang="en-US" sz="1600" dirty="0">
                <a:latin typeface="Times New Roman" panose="02020603050405020304" pitchFamily="18" charset="0"/>
                <a:cs typeface="Times New Roman" panose="02020603050405020304" pitchFamily="18" charset="0"/>
              </a:rPr>
              <a:t>These factors are primarily responsible for determining the growth and/or reproduction of an organism or population. It may be a physical factor such as temperature or light, a chemical factor such as particular nutrient, or a biological factor such as a competing species. The limiting factor may differ at different times and places.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Law of Limiting factors states that too much or too little of any abiotic factor can limit or prevent growth of a population of a species in an ecosystem.</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Examples of limiting factors of a population growth</a:t>
            </a:r>
          </a:p>
          <a:p>
            <a:pPr marL="0" indent="0">
              <a:buNone/>
            </a:pPr>
            <a:r>
              <a:rPr lang="en-US" sz="1600" b="1" dirty="0">
                <a:solidFill>
                  <a:srgbClr val="FF0000"/>
                </a:solidFill>
                <a:latin typeface="Times New Roman" panose="02020603050405020304" pitchFamily="18" charset="0"/>
                <a:cs typeface="Times New Roman" panose="02020603050405020304" pitchFamily="18" charset="0"/>
              </a:rPr>
              <a:t>A. Terrestrial Ecosystem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1. Temperature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Water</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 Moisture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4. Soil nutrients</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solidFill>
                  <a:srgbClr val="FF0000"/>
                </a:solidFill>
                <a:latin typeface="Times New Roman" panose="02020603050405020304" pitchFamily="18" charset="0"/>
                <a:cs typeface="Times New Roman" panose="02020603050405020304" pitchFamily="18" charset="0"/>
              </a:rPr>
              <a:t>B. Marine Ecosystem</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1. Salinity</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2. Temperature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3. Sunlight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4. Dissolved Oxygen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458200" cy="457200"/>
          </a:xfrm>
          <a:solidFill>
            <a:schemeClr val="tx2">
              <a:lumMod val="40000"/>
              <a:lumOff val="60000"/>
            </a:schemeClr>
          </a:solidFill>
        </p:spPr>
        <p:txBody>
          <a:bodyPr>
            <a:noAutofit/>
          </a:bodyPr>
          <a:lstStyle/>
          <a:p>
            <a:r>
              <a:rPr lang="en-US" sz="2800" b="1" dirty="0">
                <a:latin typeface="Times New Roman" panose="02020603050405020304" pitchFamily="18" charset="0"/>
                <a:cs typeface="Times New Roman" panose="02020603050405020304" pitchFamily="18" charset="0"/>
              </a:rPr>
              <a:t>Law of the Minimum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09" y="762000"/>
            <a:ext cx="4260791" cy="6096000"/>
          </a:xfrm>
          <a:solidFill>
            <a:schemeClr val="accent6">
              <a:lumMod val="40000"/>
              <a:lumOff val="60000"/>
            </a:schemeClr>
          </a:solidFill>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Proposed by Justus von Liebig in 1840. It states </a:t>
            </a:r>
            <a:r>
              <a:rPr lang="en-US" b="1" dirty="0">
                <a:latin typeface="Times New Roman" panose="02020603050405020304" pitchFamily="18" charset="0"/>
                <a:cs typeface="Times New Roman" panose="02020603050405020304" pitchFamily="18" charset="0"/>
              </a:rPr>
              <a:t>that the success of organism determined by crucial ingredient that is in short supply.</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known as </a:t>
            </a:r>
            <a:r>
              <a:rPr lang="en-US" b="1" dirty="0">
                <a:latin typeface="Times New Roman" panose="02020603050405020304" pitchFamily="18" charset="0"/>
                <a:cs typeface="Times New Roman" panose="02020603050405020304" pitchFamily="18" charset="0"/>
              </a:rPr>
              <a:t>Liebig's Law of Minimum </a:t>
            </a:r>
            <a:r>
              <a:rPr lang="en-US" dirty="0">
                <a:latin typeface="Times New Roman" panose="02020603050405020304" pitchFamily="18" charset="0"/>
                <a:cs typeface="Times New Roman" panose="02020603050405020304" pitchFamily="18" charset="0"/>
              </a:rPr>
              <a:t>- a system maybe limited by the absence or minimum amount (in terms of that needed) of any required factor.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What this law states is that the rarest requirement of an organism will be the limiting factor to its performance.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As an example, a crop's yield is restricted by the lack of a single element, in this case lets suppose the soil is low in Nitrogen, adding more phosphorus will not improve the crops yield. Once the soil has nitrogen added, crop yield will increase until another element becomes the limiting factor. And no further improvement in yield is possible until more of that element is made available.</a:t>
            </a:r>
          </a:p>
        </p:txBody>
      </p:sp>
      <p:pic>
        <p:nvPicPr>
          <p:cNvPr id="7170" name="Picture 2" descr="Liebig&amp;#39;s Law of the Minimum and the barrel analogy. | Download Scientific  Diagram">
            <a:extLst>
              <a:ext uri="{FF2B5EF4-FFF2-40B4-BE49-F238E27FC236}">
                <a16:creationId xmlns:a16="http://schemas.microsoft.com/office/drawing/2014/main" id="{E4E3CD6D-675A-4DCD-B629-F80B3D5AE6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00" r="3198" b="2500"/>
          <a:stretch/>
        </p:blipFill>
        <p:spPr bwMode="auto">
          <a:xfrm>
            <a:off x="4250703" y="802064"/>
            <a:ext cx="4876799" cy="3084136"/>
          </a:xfrm>
          <a:prstGeom prst="rect">
            <a:avLst/>
          </a:prstGeom>
          <a:noFill/>
        </p:spPr>
      </p:pic>
      <p:pic>
        <p:nvPicPr>
          <p:cNvPr id="8194" name="Picture 2" descr="Liebig&amp;#39;s Law of Minimums - Earthwise Agriculture">
            <a:extLst>
              <a:ext uri="{FF2B5EF4-FFF2-40B4-BE49-F238E27FC236}">
                <a16:creationId xmlns:a16="http://schemas.microsoft.com/office/drawing/2014/main" id="{02BE52A5-4842-413D-BFB9-889BB781D7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7" t="3185" r="4047" b="2075"/>
          <a:stretch/>
        </p:blipFill>
        <p:spPr bwMode="auto">
          <a:xfrm>
            <a:off x="4343402" y="3966327"/>
            <a:ext cx="4724398" cy="2909321"/>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95839"/>
            <a:ext cx="3657600" cy="457200"/>
          </a:xfrm>
          <a:solidFill>
            <a:schemeClr val="accent5">
              <a:lumMod val="60000"/>
              <a:lumOff val="40000"/>
            </a:schemeClr>
          </a:solidFill>
        </p:spPr>
        <p:txBody>
          <a:bodyPr>
            <a:noAutofit/>
          </a:bodyPr>
          <a:lstStyle/>
          <a:p>
            <a:r>
              <a:rPr lang="en-US" sz="2800" b="1" dirty="0">
                <a:latin typeface="Times New Roman" panose="02020603050405020304" pitchFamily="18" charset="0"/>
                <a:cs typeface="Times New Roman" panose="02020603050405020304" pitchFamily="18" charset="0"/>
              </a:rPr>
              <a:t>Law of Tolerance</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3401"/>
            <a:ext cx="3886200" cy="6324599"/>
          </a:xfrm>
          <a:solidFill>
            <a:schemeClr val="accent6">
              <a:lumMod val="60000"/>
              <a:lumOff val="40000"/>
            </a:schemeClr>
          </a:solidFill>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Proposed by </a:t>
            </a:r>
            <a:r>
              <a:rPr lang="en-US" b="1" dirty="0">
                <a:latin typeface="Times New Roman" panose="02020603050405020304" pitchFamily="18" charset="0"/>
                <a:cs typeface="Times New Roman" panose="02020603050405020304" pitchFamily="18" charset="0"/>
              </a:rPr>
              <a:t>Victor Shelford </a:t>
            </a:r>
            <a:r>
              <a:rPr lang="en-US" dirty="0">
                <a:latin typeface="Times New Roman" panose="02020603050405020304" pitchFamily="18" charset="0"/>
                <a:cs typeface="Times New Roman" panose="02020603050405020304" pitchFamily="18" charset="0"/>
              </a:rPr>
              <a:t>in 1913.</a:t>
            </a:r>
          </a:p>
          <a:p>
            <a:r>
              <a:rPr lang="en-US" dirty="0">
                <a:latin typeface="Times New Roman" panose="02020603050405020304" pitchFamily="18" charset="0"/>
                <a:cs typeface="Times New Roman" panose="02020603050405020304" pitchFamily="18" charset="0"/>
              </a:rPr>
              <a:t>This is an extension of the Law of the Minimum.</a:t>
            </a:r>
          </a:p>
          <a:p>
            <a:r>
              <a:rPr lang="en-US" dirty="0">
                <a:latin typeface="Times New Roman" panose="02020603050405020304" pitchFamily="18" charset="0"/>
                <a:cs typeface="Times New Roman" panose="02020603050405020304" pitchFamily="18" charset="0"/>
              </a:rPr>
              <a:t>It refers to the upper and lower bounds to physical environment an organism can tolerate. These boundaries affect the ability to function, grow and reproduce. These changes can be broad and narrow.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There are seasonal shifts in tolerance ranges, but within physiological limits.</a:t>
            </a:r>
          </a:p>
          <a:p>
            <a:r>
              <a:rPr lang="en-US" b="1" dirty="0">
                <a:latin typeface="Times New Roman" panose="02020603050405020304" pitchFamily="18" charset="0"/>
                <a:cs typeface="Times New Roman" panose="02020603050405020304" pitchFamily="18" charset="0"/>
              </a:rPr>
              <a:t>Implication</a:t>
            </a:r>
            <a:r>
              <a:rPr lang="en-US" dirty="0">
                <a:latin typeface="Times New Roman" panose="02020603050405020304" pitchFamily="18" charset="0"/>
                <a:cs typeface="Times New Roman" panose="02020603050405020304" pitchFamily="18" charset="0"/>
              </a:rPr>
              <a:t> - no organism can live everywhere.</a:t>
            </a:r>
          </a:p>
          <a:p>
            <a:r>
              <a:rPr lang="en-US" b="1" dirty="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law of Tolerance states that the existence, abundance, and distribution of a species in an ecosystem are determined by whether the levels of one or more physical or chemical factors fall above or below the levels tolerated by the species.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9218" name="Picture 2" descr="who first proposed the law of tolerence Concept in ecology​ - Brainly.in">
            <a:extLst>
              <a:ext uri="{FF2B5EF4-FFF2-40B4-BE49-F238E27FC236}">
                <a16:creationId xmlns:a16="http://schemas.microsoft.com/office/drawing/2014/main" id="{8F765548-6216-45FC-A680-08F8901C2F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55" t="881" r="9979"/>
          <a:stretch/>
        </p:blipFill>
        <p:spPr bwMode="auto">
          <a:xfrm>
            <a:off x="3886200" y="609600"/>
            <a:ext cx="5181600" cy="57912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urvival Factors | BioNinja">
            <a:extLst>
              <a:ext uri="{FF2B5EF4-FFF2-40B4-BE49-F238E27FC236}">
                <a16:creationId xmlns:a16="http://schemas.microsoft.com/office/drawing/2014/main" id="{57B7AEAE-6586-4A38-8467-A229F62B1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914400"/>
            <a:ext cx="8839200" cy="5213475"/>
          </a:xfrm>
          <a:prstGeom prst="rect">
            <a:avLst/>
          </a:prstGeom>
          <a:noFill/>
        </p:spPr>
      </p:pic>
    </p:spTree>
    <p:extLst>
      <p:ext uri="{BB962C8B-B14F-4D97-AF65-F5344CB8AC3E}">
        <p14:creationId xmlns:p14="http://schemas.microsoft.com/office/powerpoint/2010/main" val="44400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563" y="152400"/>
            <a:ext cx="8229600" cy="602530"/>
          </a:xfrm>
          <a:solidFill>
            <a:schemeClr val="accent5">
              <a:lumMod val="60000"/>
              <a:lumOff val="4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Factor compensation</a:t>
            </a:r>
          </a:p>
        </p:txBody>
      </p:sp>
      <p:sp>
        <p:nvSpPr>
          <p:cNvPr id="3" name="Content Placeholder 2"/>
          <p:cNvSpPr>
            <a:spLocks noGrp="1"/>
          </p:cNvSpPr>
          <p:nvPr>
            <p:ph idx="1"/>
          </p:nvPr>
        </p:nvSpPr>
        <p:spPr>
          <a:xfrm>
            <a:off x="426562" y="1066800"/>
            <a:ext cx="8229600" cy="5410200"/>
          </a:xfrm>
          <a:solidFill>
            <a:schemeClr val="accent6">
              <a:lumMod val="60000"/>
              <a:lumOff val="40000"/>
            </a:schemeClr>
          </a:solidFill>
        </p:spPr>
        <p:txBody>
          <a:bodyPr>
            <a:normAutofit/>
          </a:bodyPr>
          <a:lstStyle/>
          <a:p>
            <a:pPr algn="just"/>
            <a:r>
              <a:rPr lang="en-US" sz="2400" dirty="0">
                <a:latin typeface="Times New Roman" panose="02020603050405020304" pitchFamily="18" charset="0"/>
                <a:cs typeface="Times New Roman" panose="02020603050405020304" pitchFamily="18" charset="0"/>
              </a:rPr>
              <a:t>Organisms in nature are not just slaves to the physical environment; they instead adapt themselves and may even modify the physical environment so as to reduce the limiting effects of temperature, light, water and other physical conditions of existence. Such </a:t>
            </a:r>
            <a:r>
              <a:rPr lang="en-US" sz="2400" b="1" dirty="0">
                <a:latin typeface="Times New Roman" panose="02020603050405020304" pitchFamily="18" charset="0"/>
                <a:cs typeface="Times New Roman" panose="02020603050405020304" pitchFamily="18" charset="0"/>
              </a:rPr>
              <a:t>factor compensation </a:t>
            </a:r>
            <a:r>
              <a:rPr lang="en-US" sz="2400" dirty="0">
                <a:latin typeface="Times New Roman" panose="02020603050405020304" pitchFamily="18" charset="0"/>
                <a:cs typeface="Times New Roman" panose="02020603050405020304" pitchFamily="18" charset="0"/>
              </a:rPr>
              <a:t>is particularly effective at community level but also occurs within the species.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Species with wide geographical ranges almost develop locally adapted populations called </a:t>
            </a:r>
            <a:r>
              <a:rPr lang="en-US" sz="2400" b="1" dirty="0">
                <a:latin typeface="Times New Roman" panose="02020603050405020304" pitchFamily="18" charset="0"/>
                <a:cs typeface="Times New Roman" panose="02020603050405020304" pitchFamily="18" charset="0"/>
              </a:rPr>
              <a:t>ecotypes</a:t>
            </a:r>
            <a:r>
              <a:rPr lang="en-US" sz="2400" dirty="0">
                <a:latin typeface="Times New Roman" panose="02020603050405020304" pitchFamily="18" charset="0"/>
                <a:cs typeface="Times New Roman" panose="02020603050405020304" pitchFamily="18" charset="0"/>
              </a:rPr>
              <a:t> that have optima and limits of tolerances adjusted to local conditions. Factor compensation may also involve genetic races (with or without morphological manifestations) or merely physiological acclimation.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ciELO - Brasil - Phytosociological surveys: tools for weed science?  Phytosociological surveys: tools for weed science?">
            <a:extLst>
              <a:ext uri="{FF2B5EF4-FFF2-40B4-BE49-F238E27FC236}">
                <a16:creationId xmlns:a16="http://schemas.microsoft.com/office/drawing/2014/main" id="{7F39F1F9-A32A-4DA8-B060-41269BC4A8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4777"/>
          <a:stretch/>
        </p:blipFill>
        <p:spPr bwMode="auto">
          <a:xfrm>
            <a:off x="1066800" y="762000"/>
            <a:ext cx="7315200" cy="5532727"/>
          </a:xfrm>
          <a:prstGeom prst="rect">
            <a:avLst/>
          </a:prstGeom>
          <a:noFill/>
        </p:spPr>
      </p:pic>
    </p:spTree>
    <p:extLst>
      <p:ext uri="{BB962C8B-B14F-4D97-AF65-F5344CB8AC3E}">
        <p14:creationId xmlns:p14="http://schemas.microsoft.com/office/powerpoint/2010/main" val="2367515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234"/>
            <a:ext cx="8229600" cy="563562"/>
          </a:xfrm>
          <a:solidFill>
            <a:schemeClr val="accent6">
              <a:lumMod val="60000"/>
              <a:lumOff val="40000"/>
            </a:schemeClr>
          </a:solidFill>
        </p:spPr>
        <p:txBody>
          <a:bodyPr>
            <a:normAutofit fontScale="90000"/>
          </a:bodyPr>
          <a:lstStyle/>
          <a:p>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Combined concepts of Limiting factors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229600" cy="5875566"/>
          </a:xfrm>
          <a:solidFill>
            <a:schemeClr val="accent5">
              <a:lumMod val="40000"/>
              <a:lumOff val="60000"/>
            </a:schemeClr>
          </a:solidFill>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The presence and success of an organism or a group of organisms depends upon a complex of conditions. Any condition, which approaches or exceeds the limits of tolerance is said to be a limiting condition or a limiting factor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Odum</a:t>
            </a:r>
            <a:r>
              <a:rPr lang="en-US" dirty="0">
                <a:latin typeface="Times New Roman" panose="02020603050405020304" pitchFamily="18" charset="0"/>
                <a:cs typeface="Times New Roman" panose="02020603050405020304" pitchFamily="18" charset="0"/>
              </a:rPr>
              <a:t>, 1971)</a:t>
            </a:r>
          </a:p>
          <a:p>
            <a:pPr marL="0" indent="0" algn="just">
              <a:buNone/>
            </a:pPr>
            <a:r>
              <a:rPr lang="en-US" dirty="0">
                <a:latin typeface="Times New Roman" panose="02020603050405020304" pitchFamily="18" charset="0"/>
                <a:cs typeface="Times New Roman" panose="02020603050405020304" pitchFamily="18" charset="0"/>
              </a:rPr>
              <a:t>Organisms are controlled in nature by:</a:t>
            </a:r>
          </a:p>
          <a:p>
            <a:pPr algn="just"/>
            <a:r>
              <a:rPr lang="en-US" dirty="0">
                <a:latin typeface="Times New Roman" panose="02020603050405020304" pitchFamily="18" charset="0"/>
                <a:cs typeface="Times New Roman" panose="02020603050405020304" pitchFamily="18" charset="0"/>
              </a:rPr>
              <a:t>The quantity and variability of materials for which there is a minimum requirement and physical factors, which are critical.</a:t>
            </a:r>
          </a:p>
          <a:p>
            <a:pPr algn="just"/>
            <a:r>
              <a:rPr lang="en-US" dirty="0">
                <a:latin typeface="Times New Roman" panose="02020603050405020304" pitchFamily="18" charset="0"/>
                <a:cs typeface="Times New Roman" panose="02020603050405020304" pitchFamily="18" charset="0"/>
              </a:rPr>
              <a:t>The limits of tolerance of the organisms themselves to these factors and other components of the environment.</a:t>
            </a:r>
          </a:p>
          <a:p>
            <a:pPr marL="0" indent="0" algn="just">
              <a:buNone/>
            </a:pPr>
            <a:r>
              <a:rPr lang="en-US" dirty="0">
                <a:latin typeface="Times New Roman" panose="02020603050405020304" pitchFamily="18" charset="0"/>
                <a:cs typeface="Times New Roman" panose="02020603050405020304" pitchFamily="18" charset="0"/>
              </a:rPr>
              <a:t>For e.g. Oxygen is so abundant, constant and readily available to terrestrial organisms whereas it relatively scarce in aquatic environment hence a limiting factor.</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finitions Autecology –the study of the interactions of an individual  organism or a single species with the living and nonliving factors of its  environment. - ppt download">
            <a:extLst>
              <a:ext uri="{FF2B5EF4-FFF2-40B4-BE49-F238E27FC236}">
                <a16:creationId xmlns:a16="http://schemas.microsoft.com/office/drawing/2014/main" id="{1DEB72A1-EF2E-4CC5-89A0-51C23E3F3F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143" t="11321" r="7143" b="13208"/>
          <a:stretch/>
        </p:blipFill>
        <p:spPr bwMode="auto">
          <a:xfrm>
            <a:off x="1143000" y="33982"/>
            <a:ext cx="6858000" cy="3276600"/>
          </a:xfrm>
          <a:prstGeom prst="rect">
            <a:avLst/>
          </a:prstGeom>
          <a:noFill/>
        </p:spPr>
      </p:pic>
      <p:pic>
        <p:nvPicPr>
          <p:cNvPr id="5122" name="Picture 2" descr="william0912">
            <a:extLst>
              <a:ext uri="{FF2B5EF4-FFF2-40B4-BE49-F238E27FC236}">
                <a16:creationId xmlns:a16="http://schemas.microsoft.com/office/drawing/2014/main" id="{621609E1-20EB-446D-A246-012E5E7A06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543490"/>
            <a:ext cx="6477000" cy="3276600"/>
          </a:xfrm>
          <a:prstGeom prst="rect">
            <a:avLst/>
          </a:prstGeom>
          <a:noFill/>
        </p:spPr>
      </p:pic>
    </p:spTree>
    <p:extLst>
      <p:ext uri="{BB962C8B-B14F-4D97-AF65-F5344CB8AC3E}">
        <p14:creationId xmlns:p14="http://schemas.microsoft.com/office/powerpoint/2010/main" val="137047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4953000" cy="6477000"/>
          </a:xfrm>
        </p:spPr>
        <p:txBody>
          <a:bodyPr>
            <a:normAutofit fontScale="47500" lnSpcReduction="20000"/>
          </a:bodyPr>
          <a:lstStyle/>
          <a:p>
            <a:pPr algn="just"/>
            <a:r>
              <a:rPr lang="en-US" dirty="0">
                <a:latin typeface="Times New Roman" panose="02020603050405020304" pitchFamily="18" charset="0"/>
                <a:cs typeface="Times New Roman" panose="02020603050405020304" pitchFamily="18" charset="0"/>
              </a:rPr>
              <a:t>The study of interaction between individuals and its environment is known as autecology.</a:t>
            </a:r>
          </a:p>
          <a:p>
            <a:pPr algn="just"/>
            <a:r>
              <a:rPr lang="en-US" dirty="0">
                <a:latin typeface="Times New Roman" panose="02020603050405020304" pitchFamily="18" charset="0"/>
                <a:cs typeface="Times New Roman" panose="02020603050405020304" pitchFamily="18" charset="0"/>
              </a:rPr>
              <a:t>In autecology, at a given time, we study the influence of individual’s reaction to its natural environment and requirement together and affects of its interacting environment.</a:t>
            </a:r>
          </a:p>
          <a:p>
            <a:pPr algn="just"/>
            <a:r>
              <a:rPr lang="en-US" dirty="0">
                <a:latin typeface="Times New Roman" panose="02020603050405020304" pitchFamily="18" charset="0"/>
                <a:cs typeface="Times New Roman" panose="02020603050405020304" pitchFamily="18" charset="0"/>
              </a:rPr>
              <a:t>In simple words how an organism or single species interacts with its natural environment.</a:t>
            </a:r>
          </a:p>
          <a:p>
            <a:pPr algn="just"/>
            <a:r>
              <a:rPr lang="en-US" dirty="0">
                <a:latin typeface="Times New Roman" panose="02020603050405020304" pitchFamily="18" charset="0"/>
                <a:cs typeface="Times New Roman" panose="02020603050405020304" pitchFamily="18" charset="0"/>
              </a:rPr>
              <a:t>Individual species  contribute as the unit of autecology study.</a:t>
            </a:r>
          </a:p>
          <a:p>
            <a:pPr algn="just"/>
            <a:r>
              <a:rPr lang="en-US" dirty="0">
                <a:latin typeface="Times New Roman" panose="02020603050405020304" pitchFamily="18" charset="0"/>
                <a:cs typeface="Times New Roman" panose="02020603050405020304" pitchFamily="18" charset="0"/>
              </a:rPr>
              <a:t>In autecology, we study in detail the </a:t>
            </a:r>
            <a:r>
              <a:rPr lang="en-US" b="1" dirty="0">
                <a:solidFill>
                  <a:srgbClr val="FF0000"/>
                </a:solidFill>
                <a:latin typeface="Times New Roman" panose="02020603050405020304" pitchFamily="18" charset="0"/>
                <a:cs typeface="Times New Roman" panose="02020603050405020304" pitchFamily="18" charset="0"/>
              </a:rPr>
              <a:t>morphology</a:t>
            </a:r>
            <a:r>
              <a:rPr lang="en-US" dirty="0">
                <a:latin typeface="Times New Roman" panose="02020603050405020304" pitchFamily="18" charset="0"/>
                <a:cs typeface="Times New Roman" panose="02020603050405020304" pitchFamily="18" charset="0"/>
              </a:rPr>
              <a:t> of individual effected by its prevailing environment, its </a:t>
            </a:r>
            <a:r>
              <a:rPr lang="en-US" b="1" dirty="0">
                <a:solidFill>
                  <a:srgbClr val="FF0000"/>
                </a:solidFill>
                <a:latin typeface="Times New Roman" panose="02020603050405020304" pitchFamily="18" charset="0"/>
                <a:cs typeface="Times New Roman" panose="02020603050405020304" pitchFamily="18" charset="0"/>
              </a:rPr>
              <a:t>geographical distribution </a:t>
            </a:r>
            <a:r>
              <a:rPr lang="en-US" dirty="0">
                <a:latin typeface="Times New Roman" panose="02020603050405020304" pitchFamily="18" charset="0"/>
                <a:cs typeface="Times New Roman" panose="02020603050405020304" pitchFamily="18" charset="0"/>
              </a:rPr>
              <a:t>based  on the surrounding, influence of the environment on the </a:t>
            </a:r>
            <a:r>
              <a:rPr lang="en-US" b="1" dirty="0">
                <a:solidFill>
                  <a:srgbClr val="FF0000"/>
                </a:solidFill>
                <a:latin typeface="Times New Roman" panose="02020603050405020304" pitchFamily="18" charset="0"/>
                <a:cs typeface="Times New Roman" panose="02020603050405020304" pitchFamily="18" charset="0"/>
              </a:rPr>
              <a:t>life cycle and growth </a:t>
            </a:r>
            <a:r>
              <a:rPr lang="en-US" dirty="0">
                <a:latin typeface="Times New Roman" panose="02020603050405020304" pitchFamily="18" charset="0"/>
                <a:cs typeface="Times New Roman" panose="02020603050405020304" pitchFamily="18" charset="0"/>
              </a:rPr>
              <a:t>of organism, its </a:t>
            </a:r>
            <a:r>
              <a:rPr lang="en-US" b="1" dirty="0">
                <a:solidFill>
                  <a:srgbClr val="FF0000"/>
                </a:solidFill>
                <a:latin typeface="Times New Roman" panose="02020603050405020304" pitchFamily="18" charset="0"/>
                <a:cs typeface="Times New Roman" panose="02020603050405020304" pitchFamily="18" charset="0"/>
              </a:rPr>
              <a:t>taxonomic  position </a:t>
            </a:r>
            <a:r>
              <a:rPr lang="en-US" dirty="0">
                <a:latin typeface="Times New Roman" panose="02020603050405020304" pitchFamily="18" charset="0"/>
                <a:cs typeface="Times New Roman" panose="02020603050405020304" pitchFamily="18" charset="0"/>
              </a:rPr>
              <a:t>and several factors including those which effects different </a:t>
            </a:r>
            <a:r>
              <a:rPr lang="en-US" b="1" dirty="0">
                <a:solidFill>
                  <a:srgbClr val="FF0000"/>
                </a:solidFill>
                <a:latin typeface="Times New Roman" panose="02020603050405020304" pitchFamily="18" charset="0"/>
                <a:cs typeface="Times New Roman" panose="02020603050405020304" pitchFamily="18" charset="0"/>
              </a:rPr>
              <a:t>developmental stages of individual’s life cycle</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For instance, the influence of the change in temperature of surrounding can highly influence the life cycle and development stages of individual.</a:t>
            </a:r>
          </a:p>
          <a:p>
            <a:pPr algn="just"/>
            <a:r>
              <a:rPr lang="en-US" dirty="0">
                <a:latin typeface="Times New Roman" panose="02020603050405020304" pitchFamily="18" charset="0"/>
                <a:cs typeface="Times New Roman" panose="02020603050405020304" pitchFamily="18" charset="0"/>
              </a:rPr>
              <a:t>In brief, lizard, crocodile and several other reptiles can hatch their eggs and sex of the baby is determined by the temperature at the time of hatching.</a:t>
            </a:r>
          </a:p>
          <a:p>
            <a:pPr algn="just"/>
            <a:r>
              <a:rPr lang="en-US" dirty="0">
                <a:latin typeface="Times New Roman" panose="02020603050405020304" pitchFamily="18" charset="0"/>
                <a:cs typeface="Times New Roman" panose="02020603050405020304" pitchFamily="18" charset="0"/>
              </a:rPr>
              <a:t>Darwin working on </a:t>
            </a:r>
            <a:r>
              <a:rPr lang="en-US" b="1" dirty="0">
                <a:latin typeface="Times New Roman" panose="02020603050405020304" pitchFamily="18" charset="0"/>
                <a:cs typeface="Times New Roman" panose="02020603050405020304" pitchFamily="18" charset="0"/>
              </a:rPr>
              <a:t>finches (birds) of Galapagos Island</a:t>
            </a:r>
            <a:r>
              <a:rPr lang="en-US" dirty="0">
                <a:latin typeface="Times New Roman" panose="02020603050405020304" pitchFamily="18" charset="0"/>
                <a:cs typeface="Times New Roman" panose="02020603050405020304" pitchFamily="18" charset="0"/>
              </a:rPr>
              <a:t>, reported that there is difference in shape and size of beaks of the bird clearly indicating that  different finches habiting different area and feeding on different vegetation, evolved to survive and developed beaks of different size and shape.</a:t>
            </a:r>
          </a:p>
        </p:txBody>
      </p:sp>
      <p:pic>
        <p:nvPicPr>
          <p:cNvPr id="3074" name="Picture 2" descr="5.18: Biogeography - Biology LibreTexts">
            <a:extLst>
              <a:ext uri="{FF2B5EF4-FFF2-40B4-BE49-F238E27FC236}">
                <a16:creationId xmlns:a16="http://schemas.microsoft.com/office/drawing/2014/main" id="{57B2DFAB-6A8C-4F4F-880C-EEDCE15AF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276600"/>
            <a:ext cx="3948637" cy="3546835"/>
          </a:xfrm>
          <a:prstGeom prst="rect">
            <a:avLst/>
          </a:prstGeom>
          <a:noFill/>
        </p:spPr>
      </p:pic>
      <p:pic>
        <p:nvPicPr>
          <p:cNvPr id="4098" name="Picture 2" descr="Autecology (idioecology) or Individual Ecology - online presentation">
            <a:extLst>
              <a:ext uri="{FF2B5EF4-FFF2-40B4-BE49-F238E27FC236}">
                <a16:creationId xmlns:a16="http://schemas.microsoft.com/office/drawing/2014/main" id="{90A2DEB8-A70B-46BF-89DE-4730F06504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55" t="7418" r="8333" b="3709"/>
          <a:stretch/>
        </p:blipFill>
        <p:spPr bwMode="auto">
          <a:xfrm>
            <a:off x="5105400" y="76200"/>
            <a:ext cx="3948637" cy="305223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609600"/>
          </a:xfrm>
          <a:solidFill>
            <a:srgbClr val="92D050"/>
          </a:solidFill>
        </p:spPr>
        <p:txBody>
          <a:bodyPr>
            <a:normAutofit fontScale="90000"/>
          </a:bodyPr>
          <a:lstStyle/>
          <a:p>
            <a:r>
              <a:rPr lang="en-US" b="1" dirty="0"/>
              <a:t>Biological clocks</a:t>
            </a:r>
          </a:p>
        </p:txBody>
      </p:sp>
      <p:sp>
        <p:nvSpPr>
          <p:cNvPr id="3" name="Content Placeholder 2"/>
          <p:cNvSpPr>
            <a:spLocks noGrp="1"/>
          </p:cNvSpPr>
          <p:nvPr>
            <p:ph idx="1"/>
          </p:nvPr>
        </p:nvSpPr>
        <p:spPr>
          <a:xfrm>
            <a:off x="76200" y="990600"/>
            <a:ext cx="4343400" cy="5867400"/>
          </a:xfrm>
        </p:spPr>
        <p:txBody>
          <a:bodyPr>
            <a:normAutofit fontScale="70000" lnSpcReduction="20000"/>
          </a:bodyPr>
          <a:lstStyle/>
          <a:p>
            <a:pPr algn="just"/>
            <a:r>
              <a:rPr lang="en-US" dirty="0"/>
              <a:t>Each stage in the life cycle of a plant is greatly influenced by a number of environmental factors. The  various stages of life cycle of a plant species in nature remain indeed completely embedded in the environmental complex.</a:t>
            </a:r>
          </a:p>
          <a:p>
            <a:pPr algn="just"/>
            <a:endParaRPr lang="en-US" dirty="0"/>
          </a:p>
          <a:p>
            <a:pPr algn="just"/>
            <a:r>
              <a:rPr lang="en-US" dirty="0"/>
              <a:t>The requirement of germination, growth, flowering, fruiting, leaf fall, etc. of the species are met at the same place, but at different times of the year.</a:t>
            </a:r>
          </a:p>
          <a:p>
            <a:pPr algn="just"/>
            <a:endParaRPr lang="en-US" dirty="0"/>
          </a:p>
          <a:p>
            <a:pPr algn="just"/>
            <a:r>
              <a:rPr lang="en-US" dirty="0"/>
              <a:t>There is so much synchronization of the phenological behavior of the species and the different factors of the environment that plants are spoken of as </a:t>
            </a:r>
            <a:r>
              <a:rPr lang="en-US" b="1" dirty="0"/>
              <a:t>biological clocks </a:t>
            </a:r>
            <a:r>
              <a:rPr lang="en-US" dirty="0"/>
              <a:t>or </a:t>
            </a:r>
            <a:r>
              <a:rPr lang="en-US" b="1" dirty="0"/>
              <a:t>ecological clocks</a:t>
            </a:r>
            <a:r>
              <a:rPr lang="en-US" dirty="0"/>
              <a:t>.</a:t>
            </a:r>
          </a:p>
        </p:txBody>
      </p:sp>
      <p:pic>
        <p:nvPicPr>
          <p:cNvPr id="1026" name="Picture 2"/>
          <p:cNvPicPr>
            <a:picLocks noChangeAspect="1" noChangeArrowheads="1"/>
          </p:cNvPicPr>
          <p:nvPr/>
        </p:nvPicPr>
        <p:blipFill rotWithShape="1">
          <a:blip r:embed="rId2" cstate="print"/>
          <a:srcRect b="3361"/>
          <a:stretch/>
        </p:blipFill>
        <p:spPr bwMode="auto">
          <a:xfrm>
            <a:off x="4449939" y="1866900"/>
            <a:ext cx="4617861" cy="43815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15400" cy="685800"/>
          </a:xfrm>
          <a:solidFill>
            <a:schemeClr val="accent2">
              <a:lumMod val="60000"/>
              <a:lumOff val="40000"/>
            </a:schemeClr>
          </a:solidFill>
        </p:spPr>
        <p:txBody>
          <a:bodyPr>
            <a:noAutofit/>
          </a:bodyPr>
          <a:lstStyle/>
          <a:p>
            <a:r>
              <a:rPr lang="en-US" sz="2000" b="1" dirty="0">
                <a:latin typeface="Times New Roman" panose="02020603050405020304" pitchFamily="18" charset="0"/>
                <a:cs typeface="Times New Roman" panose="02020603050405020304" pitchFamily="18" charset="0"/>
              </a:rPr>
              <a:t>The different aspects in the study of autecology of an individual species are outlined below:</a:t>
            </a:r>
            <a:endParaRPr lang="en-US"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972532"/>
            <a:ext cx="4800600" cy="5809268"/>
          </a:xfrm>
        </p:spPr>
        <p:txBody>
          <a:bodyPr>
            <a:normAutofit fontScale="55000" lnSpcReduction="20000"/>
          </a:bodyPr>
          <a:lstStyle/>
          <a:p>
            <a:pPr marL="514350" indent="-514350" algn="just" fontAlgn="base">
              <a:buAutoNum type="arabicParenBoth"/>
            </a:pPr>
            <a:r>
              <a:rPr lang="en-US" b="1" dirty="0">
                <a:latin typeface="Times New Roman" panose="02020603050405020304" pitchFamily="18" charset="0"/>
                <a:cs typeface="Times New Roman" panose="02020603050405020304" pitchFamily="18" charset="0"/>
              </a:rPr>
              <a:t>Identification of plants:</a:t>
            </a:r>
          </a:p>
          <a:p>
            <a:pPr marL="0" indent="0" algn="just" fontAlgn="base">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Taxonomy and nomenclature of the species under study are discussed. Under nomenclature, scientific valid names, various synonyms and common names are discussed. The confirmation of identification is advisable in a standard regional or central herbarium. The botanical survey of India has developed a chain of herbaria; Central National Herbarium at </a:t>
            </a:r>
            <a:r>
              <a:rPr lang="en-US" dirty="0" err="1">
                <a:latin typeface="Times New Roman" panose="02020603050405020304" pitchFamily="18" charset="0"/>
                <a:cs typeface="Times New Roman" panose="02020603050405020304" pitchFamily="18" charset="0"/>
              </a:rPr>
              <a:t>Shibpur</a:t>
            </a:r>
            <a:r>
              <a:rPr lang="en-US" dirty="0">
                <a:latin typeface="Times New Roman" panose="02020603050405020304" pitchFamily="18" charset="0"/>
                <a:cs typeface="Times New Roman" panose="02020603050405020304" pitchFamily="18" charset="0"/>
              </a:rPr>
              <a:t>, Howrah, Calcutta and Regional Herbaria at Poona, Coimbatore, Shillong, Dehradun and Allahabad.</a:t>
            </a:r>
          </a:p>
          <a:p>
            <a:pPr algn="just" fontAlgn="base"/>
            <a:r>
              <a:rPr lang="en-US" dirty="0">
                <a:latin typeface="Times New Roman" panose="02020603050405020304" pitchFamily="18" charset="0"/>
                <a:cs typeface="Times New Roman" panose="02020603050405020304" pitchFamily="18" charset="0"/>
              </a:rPr>
              <a:t>Besides, a small Economic plant herbarium exists at Central Botanical Laboratory, Calcutta. These herbaria maintain large collections of correctly identified and properly arranged plants specimens and run a plant identification service.</a:t>
            </a:r>
          </a:p>
          <a:p>
            <a:pPr marL="0" indent="0" algn="just" fontAlgn="base">
              <a:buNone/>
            </a:pPr>
            <a:r>
              <a:rPr lang="en-US" b="1" dirty="0">
                <a:latin typeface="Times New Roman" panose="02020603050405020304" pitchFamily="18" charset="0"/>
                <a:cs typeface="Times New Roman" panose="02020603050405020304" pitchFamily="18" charset="0"/>
              </a:rPr>
              <a:t>Associates:</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The other species associated with the plant species under study should be recorded in a number of habitat conditions in order to get a proper range of variations. Associate species indicate the sociability and adaptations of a plant.</a:t>
            </a:r>
          </a:p>
          <a:p>
            <a:pPr algn="just"/>
            <a:endParaRPr lang="en-US" dirty="0">
              <a:latin typeface="Times New Roman" panose="02020603050405020304" pitchFamily="18" charset="0"/>
              <a:cs typeface="Times New Roman" panose="02020603050405020304" pitchFamily="18" charset="0"/>
            </a:endParaRPr>
          </a:p>
        </p:txBody>
      </p:sp>
      <p:pic>
        <p:nvPicPr>
          <p:cNvPr id="6146" name="Picture 2" descr="Pin by Nikki Parsons on Herbal Weeds / Wild Edible / Rx | Herbarium, Plant  book, Parts of a plant">
            <a:extLst>
              <a:ext uri="{FF2B5EF4-FFF2-40B4-BE49-F238E27FC236}">
                <a16:creationId xmlns:a16="http://schemas.microsoft.com/office/drawing/2014/main" id="{6BC29B9C-B436-4A61-815A-0B060202961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6587" t="2448" b="2778"/>
          <a:stretch/>
        </p:blipFill>
        <p:spPr bwMode="auto">
          <a:xfrm>
            <a:off x="5029200" y="972531"/>
            <a:ext cx="4114800" cy="567493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858000"/>
          </a:xfrm>
        </p:spPr>
        <p:txBody>
          <a:bodyPr>
            <a:normAutofit fontScale="92500" lnSpcReduction="20000"/>
          </a:bodyPr>
          <a:lstStyle/>
          <a:p>
            <a:pPr marL="0" indent="0" algn="just" fontAlgn="base">
              <a:buNone/>
            </a:pPr>
            <a:r>
              <a:rPr lang="en-US" sz="2000" b="1" dirty="0">
                <a:latin typeface="Times New Roman" panose="02020603050405020304" pitchFamily="18" charset="0"/>
                <a:cs typeface="Times New Roman" panose="02020603050405020304" pitchFamily="18" charset="0"/>
              </a:rPr>
              <a:t>(2) Distribution and importance:</a:t>
            </a:r>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The range of distribution, </a:t>
            </a:r>
            <a:r>
              <a:rPr lang="en-US" sz="2000" dirty="0">
                <a:solidFill>
                  <a:srgbClr val="FF0000"/>
                </a:solidFill>
                <a:latin typeface="Times New Roman" panose="02020603050405020304" pitchFamily="18" charset="0"/>
                <a:cs typeface="Times New Roman" panose="02020603050405020304" pitchFamily="18" charset="0"/>
              </a:rPr>
              <a:t>altitudinal and latitudinal limits </a:t>
            </a:r>
            <a:r>
              <a:rPr lang="en-US" sz="2000" dirty="0">
                <a:latin typeface="Times New Roman" panose="02020603050405020304" pitchFamily="18" charset="0"/>
                <a:cs typeface="Times New Roman" panose="02020603050405020304" pitchFamily="18" charset="0"/>
              </a:rPr>
              <a:t>and its </a:t>
            </a:r>
            <a:r>
              <a:rPr lang="en-US" sz="2000" dirty="0">
                <a:solidFill>
                  <a:srgbClr val="FF0000"/>
                </a:solidFill>
                <a:latin typeface="Times New Roman" panose="02020603050405020304" pitchFamily="18" charset="0"/>
                <a:cs typeface="Times New Roman" panose="02020603050405020304" pitchFamily="18" charset="0"/>
              </a:rPr>
              <a:t>ecological importance</a:t>
            </a:r>
            <a:r>
              <a:rPr lang="en-US" sz="2000" dirty="0">
                <a:latin typeface="Times New Roman" panose="02020603050405020304" pitchFamily="18" charset="0"/>
                <a:cs typeface="Times New Roman" panose="02020603050405020304" pitchFamily="18" charset="0"/>
              </a:rPr>
              <a:t> in various regions and habitats are noted. The </a:t>
            </a:r>
            <a:r>
              <a:rPr lang="en-US" sz="2000" dirty="0">
                <a:solidFill>
                  <a:srgbClr val="FF0000"/>
                </a:solidFill>
                <a:latin typeface="Times New Roman" panose="02020603050405020304" pitchFamily="18" charset="0"/>
                <a:cs typeface="Times New Roman" panose="02020603050405020304" pitchFamily="18" charset="0"/>
              </a:rPr>
              <a:t>degree of dominance or sub-dominance </a:t>
            </a:r>
            <a:r>
              <a:rPr lang="en-US" sz="2000" dirty="0">
                <a:latin typeface="Times New Roman" panose="02020603050405020304" pitchFamily="18" charset="0"/>
                <a:cs typeface="Times New Roman" panose="02020603050405020304" pitchFamily="18" charset="0"/>
              </a:rPr>
              <a:t>of species in different types of vegetation; its </a:t>
            </a:r>
            <a:r>
              <a:rPr lang="en-US" sz="2000" dirty="0">
                <a:solidFill>
                  <a:srgbClr val="FF0000"/>
                </a:solidFill>
                <a:latin typeface="Times New Roman" panose="02020603050405020304" pitchFamily="18" charset="0"/>
                <a:cs typeface="Times New Roman" panose="02020603050405020304" pitchFamily="18" charset="0"/>
              </a:rPr>
              <a:t>place in succession</a:t>
            </a:r>
            <a:r>
              <a:rPr lang="en-US" sz="2000" dirty="0">
                <a:latin typeface="Times New Roman" panose="02020603050405020304" pitchFamily="18" charset="0"/>
                <a:cs typeface="Times New Roman" panose="02020603050405020304" pitchFamily="18" charset="0"/>
              </a:rPr>
              <a:t>, whether pioneer or serial member or a component of climax community; its </a:t>
            </a:r>
            <a:r>
              <a:rPr lang="en-US" sz="2000" dirty="0">
                <a:solidFill>
                  <a:srgbClr val="FF0000"/>
                </a:solidFill>
                <a:latin typeface="Times New Roman" panose="02020603050405020304" pitchFamily="18" charset="0"/>
                <a:cs typeface="Times New Roman" panose="02020603050405020304" pitchFamily="18" charset="0"/>
              </a:rPr>
              <a:t>economic importance </a:t>
            </a:r>
            <a:r>
              <a:rPr lang="en-US" sz="2000" dirty="0">
                <a:latin typeface="Times New Roman" panose="02020603050405020304" pitchFamily="18" charset="0"/>
                <a:cs typeface="Times New Roman" panose="02020603050405020304" pitchFamily="18" charset="0"/>
              </a:rPr>
              <a:t>for browse, timber, pulp, fruits, in erosion and medicine are emphasized.</a:t>
            </a:r>
          </a:p>
          <a:p>
            <a:pPr marL="0" indent="0" algn="just" fontAlgn="base">
              <a:buNone/>
            </a:pPr>
            <a:endParaRPr lang="en-US" sz="2000" b="1" dirty="0">
              <a:latin typeface="Times New Roman" panose="02020603050405020304" pitchFamily="18" charset="0"/>
              <a:cs typeface="Times New Roman" panose="02020603050405020304" pitchFamily="18" charset="0"/>
            </a:endParaRPr>
          </a:p>
          <a:p>
            <a:pPr marL="0" indent="0" algn="just" fontAlgn="base">
              <a:buNone/>
            </a:pPr>
            <a:r>
              <a:rPr lang="en-US" sz="2000" b="1" dirty="0">
                <a:latin typeface="Times New Roman" panose="02020603050405020304" pitchFamily="18" charset="0"/>
                <a:cs typeface="Times New Roman" panose="02020603050405020304" pitchFamily="18" charset="0"/>
              </a:rPr>
              <a:t>(3) Morphology of plants:</a:t>
            </a:r>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In this, the </a:t>
            </a:r>
            <a:r>
              <a:rPr lang="en-US" sz="2000" dirty="0">
                <a:solidFill>
                  <a:srgbClr val="FF0000"/>
                </a:solidFill>
                <a:latin typeface="Times New Roman" panose="02020603050405020304" pitchFamily="18" charset="0"/>
                <a:cs typeface="Times New Roman" panose="02020603050405020304" pitchFamily="18" charset="0"/>
              </a:rPr>
              <a:t>distinguishing features </a:t>
            </a:r>
            <a:r>
              <a:rPr lang="en-US" sz="2000" dirty="0">
                <a:latin typeface="Times New Roman" panose="02020603050405020304" pitchFamily="18" charset="0"/>
                <a:cs typeface="Times New Roman" panose="02020603050405020304" pitchFamily="18" charset="0"/>
              </a:rPr>
              <a:t>of various plant parts are described. </a:t>
            </a:r>
            <a:r>
              <a:rPr lang="en-US" sz="2000" dirty="0">
                <a:solidFill>
                  <a:srgbClr val="FF0000"/>
                </a:solidFill>
                <a:latin typeface="Times New Roman" panose="02020603050405020304" pitchFamily="18" charset="0"/>
                <a:cs typeface="Times New Roman" panose="02020603050405020304" pitchFamily="18" charset="0"/>
              </a:rPr>
              <a:t>Structural variations</a:t>
            </a:r>
            <a:r>
              <a:rPr lang="en-US" sz="2000" dirty="0">
                <a:latin typeface="Times New Roman" panose="02020603050405020304" pitchFamily="18" charset="0"/>
                <a:cs typeface="Times New Roman" panose="02020603050405020304" pitchFamily="18" charset="0"/>
              </a:rPr>
              <a:t> are also noted in the plants of same species growing on the different ecological habitats.</a:t>
            </a:r>
          </a:p>
          <a:p>
            <a:pPr marL="0" indent="0" algn="just" fontAlgn="base">
              <a:buNone/>
            </a:pPr>
            <a:endParaRPr lang="en-US" sz="2000" b="1" dirty="0">
              <a:latin typeface="Times New Roman" panose="02020603050405020304" pitchFamily="18" charset="0"/>
              <a:cs typeface="Times New Roman" panose="02020603050405020304" pitchFamily="18" charset="0"/>
            </a:endParaRPr>
          </a:p>
          <a:p>
            <a:pPr marL="0" indent="0" algn="just" fontAlgn="base">
              <a:buNone/>
            </a:pPr>
            <a:r>
              <a:rPr lang="en-US" sz="2000" b="1" dirty="0">
                <a:latin typeface="Times New Roman" panose="02020603050405020304" pitchFamily="18" charset="0"/>
                <a:cs typeface="Times New Roman" panose="02020603050405020304" pitchFamily="18" charset="0"/>
              </a:rPr>
              <a:t>(4) Cytogenetics of plant species:</a:t>
            </a:r>
            <a:endParaRPr lang="en-US" sz="2000" dirty="0">
              <a:latin typeface="Times New Roman" panose="02020603050405020304" pitchFamily="18" charset="0"/>
              <a:cs typeface="Times New Roman" panose="02020603050405020304" pitchFamily="18" charset="0"/>
            </a:endParaRPr>
          </a:p>
          <a:p>
            <a:pPr algn="just" fontAlgn="base"/>
            <a:r>
              <a:rPr lang="en-US" sz="2000" dirty="0">
                <a:solidFill>
                  <a:srgbClr val="FF0000"/>
                </a:solidFill>
                <a:latin typeface="Times New Roman" panose="02020603050405020304" pitchFamily="18" charset="0"/>
                <a:cs typeface="Times New Roman" panose="02020603050405020304" pitchFamily="18" charset="0"/>
              </a:rPr>
              <a:t>Cytological features</a:t>
            </a:r>
            <a:r>
              <a:rPr lang="en-US" sz="2000" dirty="0">
                <a:latin typeface="Times New Roman" panose="02020603050405020304" pitchFamily="18" charset="0"/>
                <a:cs typeface="Times New Roman" panose="02020603050405020304" pitchFamily="18" charset="0"/>
              </a:rPr>
              <a:t>, such as the structure of cytoplasm, chromosome morphology and the number and behavior of chromosomes during mitosis and meiosis are studied in detail. Sometimes plants of the same species growing geographically isolated become so much differentiated and morphologically changed that they are often supposed as separate species. In such cases, </a:t>
            </a:r>
            <a:r>
              <a:rPr lang="en-US" sz="2000" dirty="0">
                <a:solidFill>
                  <a:srgbClr val="FF0000"/>
                </a:solidFill>
                <a:latin typeface="Times New Roman" panose="02020603050405020304" pitchFamily="18" charset="0"/>
                <a:cs typeface="Times New Roman" panose="02020603050405020304" pitchFamily="18" charset="0"/>
              </a:rPr>
              <a:t>interbreeding experiments </a:t>
            </a:r>
            <a:r>
              <a:rPr lang="en-US" sz="2000" dirty="0">
                <a:latin typeface="Times New Roman" panose="02020603050405020304" pitchFamily="18" charset="0"/>
                <a:cs typeface="Times New Roman" panose="02020603050405020304" pitchFamily="18" charset="0"/>
              </a:rPr>
              <a:t>are made. If the individuals interbreed, it is supposed that they belong to the same species. Variations in nature and factors for segregation are also discussed.</a:t>
            </a:r>
          </a:p>
          <a:p>
            <a:pPr marL="0" indent="0" algn="just" fontAlgn="base">
              <a:buNone/>
            </a:pPr>
            <a:endParaRPr lang="en-US" sz="2000" b="1" dirty="0">
              <a:latin typeface="Times New Roman" panose="02020603050405020304" pitchFamily="18" charset="0"/>
              <a:cs typeface="Times New Roman" panose="02020603050405020304" pitchFamily="18" charset="0"/>
            </a:endParaRPr>
          </a:p>
          <a:p>
            <a:pPr marL="0" indent="0" algn="just" fontAlgn="base">
              <a:buNone/>
            </a:pPr>
            <a:r>
              <a:rPr lang="en-US" sz="2000" b="1" dirty="0">
                <a:latin typeface="Times New Roman" panose="02020603050405020304" pitchFamily="18" charset="0"/>
                <a:cs typeface="Times New Roman" panose="02020603050405020304" pitchFamily="18" charset="0"/>
              </a:rPr>
              <a:t>(5) Physiology of plant:</a:t>
            </a:r>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Various </a:t>
            </a:r>
            <a:r>
              <a:rPr lang="en-US" sz="2000" dirty="0">
                <a:solidFill>
                  <a:srgbClr val="FF0000"/>
                </a:solidFill>
                <a:latin typeface="Times New Roman" panose="02020603050405020304" pitchFamily="18" charset="0"/>
                <a:cs typeface="Times New Roman" panose="02020603050405020304" pitchFamily="18" charset="0"/>
              </a:rPr>
              <a:t>physiological processes </a:t>
            </a:r>
            <a:r>
              <a:rPr lang="en-US" sz="2000" dirty="0">
                <a:latin typeface="Times New Roman" panose="02020603050405020304" pitchFamily="18" charset="0"/>
                <a:cs typeface="Times New Roman" panose="02020603050405020304" pitchFamily="18" charset="0"/>
              </a:rPr>
              <a:t>of the plants of the particular species are studied in detail and the factors influencing the rates of those processes are also taken into consideration.</a:t>
            </a:r>
          </a:p>
          <a:p>
            <a:pPr algn="just" fontAlgn="base"/>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81000"/>
            <a:ext cx="8915400" cy="6324600"/>
          </a:xfrm>
        </p:spPr>
        <p:txBody>
          <a:bodyPr>
            <a:normAutofit fontScale="70000" lnSpcReduction="20000"/>
          </a:bodyPr>
          <a:lstStyle/>
          <a:p>
            <a:pPr marL="0" indent="0" algn="just" fontAlgn="base">
              <a:buNone/>
            </a:pPr>
            <a:r>
              <a:rPr lang="en-US" b="1" dirty="0">
                <a:latin typeface="Times New Roman" panose="02020603050405020304" pitchFamily="18" charset="0"/>
                <a:cs typeface="Times New Roman" panose="02020603050405020304" pitchFamily="18" charset="0"/>
              </a:rPr>
              <a:t>	(6) Environmental complex:</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The life cycle of individual species is greatly influenced by a number of environmental factors operating in conjunction as environmental complex. The various stages of life cycle of plant species in nature remain completely embedded in the environmental complex. Different species differ in respect of their response to climatic factors at different stages of their life cycles.</a:t>
            </a:r>
          </a:p>
          <a:p>
            <a:pPr algn="just" fontAlgn="base"/>
            <a:r>
              <a:rPr lang="en-US" dirty="0">
                <a:latin typeface="Times New Roman" panose="02020603050405020304" pitchFamily="18" charset="0"/>
                <a:cs typeface="Times New Roman" panose="02020603050405020304" pitchFamily="18" charset="0"/>
              </a:rPr>
              <a:t>Each species has a </a:t>
            </a:r>
            <a:r>
              <a:rPr lang="en-US" dirty="0">
                <a:solidFill>
                  <a:srgbClr val="FF0000"/>
                </a:solidFill>
                <a:latin typeface="Times New Roman" panose="02020603050405020304" pitchFamily="18" charset="0"/>
                <a:cs typeface="Times New Roman" panose="02020603050405020304" pitchFamily="18" charset="0"/>
              </a:rPr>
              <a:t>definite time </a:t>
            </a:r>
            <a:r>
              <a:rPr lang="en-US" dirty="0">
                <a:latin typeface="Times New Roman" panose="02020603050405020304" pitchFamily="18" charset="0"/>
                <a:cs typeface="Times New Roman" panose="02020603050405020304" pitchFamily="18" charset="0"/>
              </a:rPr>
              <a:t>(month or season) in the year for seed germination, seedling growth, vegetative growth, flowering and fruiting etc. </a:t>
            </a:r>
            <a:r>
              <a:rPr lang="en-US" b="1" dirty="0">
                <a:solidFill>
                  <a:srgbClr val="FF0000"/>
                </a:solidFill>
                <a:latin typeface="Times New Roman" panose="02020603050405020304" pitchFamily="18" charset="0"/>
                <a:cs typeface="Times New Roman" panose="02020603050405020304" pitchFamily="18" charset="0"/>
              </a:rPr>
              <a:t>Study of all these processes of species in relation to different periods or seasons of the year is called its phenology. </a:t>
            </a:r>
            <a:r>
              <a:rPr lang="en-US" dirty="0">
                <a:latin typeface="Times New Roman" panose="02020603050405020304" pitchFamily="18" charset="0"/>
                <a:cs typeface="Times New Roman" panose="02020603050405020304" pitchFamily="18" charset="0"/>
              </a:rPr>
              <a:t>Since each species has a definite period for a particular stage of its life history, presence of species in that particular stage will indicate the time of the year.</a:t>
            </a:r>
          </a:p>
          <a:p>
            <a:pPr algn="just" fontAlgn="base"/>
            <a:r>
              <a:rPr lang="en-US" dirty="0">
                <a:latin typeface="Times New Roman" panose="02020603050405020304" pitchFamily="18" charset="0"/>
                <a:cs typeface="Times New Roman" panose="02020603050405020304" pitchFamily="18" charset="0"/>
              </a:rPr>
              <a:t>In other words, the phenological behavior of the species and different environmental factors at different seasons of the year are so much interlinked that the species is said to be in a </a:t>
            </a:r>
            <a:r>
              <a:rPr lang="en-US" b="1" dirty="0">
                <a:latin typeface="Times New Roman" panose="02020603050405020304" pitchFamily="18" charset="0"/>
                <a:cs typeface="Times New Roman" panose="02020603050405020304" pitchFamily="18" charset="0"/>
              </a:rPr>
              <a:t>biological or ecological clock</a:t>
            </a:r>
            <a:r>
              <a:rPr lang="en-US" dirty="0">
                <a:latin typeface="Times New Roman" panose="02020603050405020304" pitchFamily="18" charset="0"/>
                <a:cs typeface="Times New Roman" panose="02020603050405020304" pitchFamily="18" charset="0"/>
              </a:rPr>
              <a:t>. In autecology of a species, both biotic and abiotic aspects are measured quantitatively at different stages of plant growth at regular intervals in order to study the phenology (germination, leaf- fall, initiation of flower bud, etc.) in relation to different seasons of the year. The environmental complex which is made up of several factors in various combinations affects each stage of plant’s life cycle.</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3" y="76200"/>
            <a:ext cx="8686800" cy="533400"/>
          </a:xfrm>
          <a:solidFill>
            <a:srgbClr val="92D050"/>
          </a:solidFill>
        </p:spPr>
        <p:txBody>
          <a:bodyPr>
            <a:noAutofit/>
          </a:bodyPr>
          <a:lstStyle/>
          <a:p>
            <a:r>
              <a:rPr lang="en-US" sz="2400" b="1" dirty="0">
                <a:latin typeface="Times New Roman" panose="02020603050405020304" pitchFamily="18" charset="0"/>
                <a:cs typeface="Times New Roman" panose="02020603050405020304" pitchFamily="18" charset="0"/>
              </a:rPr>
              <a:t>Correlations of phenology to the various environmental changes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762000"/>
            <a:ext cx="8686800" cy="5943600"/>
          </a:xfrm>
          <a:solidFill>
            <a:schemeClr val="accent2">
              <a:lumMod val="40000"/>
              <a:lumOff val="60000"/>
            </a:schemeClr>
          </a:solidFill>
        </p:spPr>
        <p:txBody>
          <a:bodyPr>
            <a:normAutofit fontScale="62500" lnSpcReduction="20000"/>
          </a:bodyPr>
          <a:lstStyle/>
          <a:p>
            <a:pPr marL="0" indent="0" algn="just" fontAlgn="base">
              <a:buNone/>
            </a:pPr>
            <a:r>
              <a:rPr lang="en-US" b="1" dirty="0">
                <a:latin typeface="Times New Roman" panose="02020603050405020304" pitchFamily="18" charset="0"/>
                <a:cs typeface="Times New Roman" panose="02020603050405020304" pitchFamily="18" charset="0"/>
              </a:rPr>
              <a:t>(1) Flowering:</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Various environmental factors, such as, light, temperature of the soil and atmosphere, percentage of nutrients in the soil, etc. affect the flowering process, of plants. In </a:t>
            </a:r>
            <a:r>
              <a:rPr lang="en-US" dirty="0" err="1">
                <a:latin typeface="Times New Roman" panose="02020603050405020304" pitchFamily="18" charset="0"/>
                <a:cs typeface="Times New Roman" panose="02020603050405020304" pitchFamily="18" charset="0"/>
              </a:rPr>
              <a:t>autecology</a:t>
            </a:r>
            <a:r>
              <a:rPr lang="en-US" dirty="0">
                <a:latin typeface="Times New Roman" panose="02020603050405020304" pitchFamily="18" charset="0"/>
                <a:cs typeface="Times New Roman" panose="02020603050405020304" pitchFamily="18" charset="0"/>
              </a:rPr>
              <a:t> of a species, the period of flowering as well as the specific roles of different environmental factors on flower initiation, is noted. The photoperiodic effects and temperature effects on the flowering are studied in detail.</a:t>
            </a:r>
          </a:p>
          <a:p>
            <a:pPr marL="0" indent="0" algn="just" fontAlgn="base">
              <a:buNone/>
            </a:pPr>
            <a:endParaRPr lang="en-US" b="1" dirty="0">
              <a:latin typeface="Times New Roman" panose="02020603050405020304" pitchFamily="18" charset="0"/>
              <a:cs typeface="Times New Roman" panose="02020603050405020304" pitchFamily="18" charset="0"/>
            </a:endParaRPr>
          </a:p>
          <a:p>
            <a:pPr marL="0" indent="0" algn="just" fontAlgn="base">
              <a:buNone/>
            </a:pPr>
            <a:r>
              <a:rPr lang="en-US" b="1" dirty="0">
                <a:latin typeface="Times New Roman" panose="02020603050405020304" pitchFamily="18" charset="0"/>
                <a:cs typeface="Times New Roman" panose="02020603050405020304" pitchFamily="18" charset="0"/>
              </a:rPr>
              <a:t>(2) Pollination:</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During pollination, the environmental factors help the plant to a great extent. Some plants may be pollinated by wind, some by water and some others by biotic agencies, such as insects, birds and even man.</a:t>
            </a:r>
          </a:p>
          <a:p>
            <a:pPr marL="0" indent="0" algn="just" fontAlgn="base">
              <a:buNone/>
            </a:pPr>
            <a:endParaRPr lang="en-US" b="1" dirty="0">
              <a:latin typeface="Times New Roman" panose="02020603050405020304" pitchFamily="18" charset="0"/>
              <a:cs typeface="Times New Roman" panose="02020603050405020304" pitchFamily="18" charset="0"/>
            </a:endParaRPr>
          </a:p>
          <a:p>
            <a:pPr marL="0" indent="0" algn="just" fontAlgn="base">
              <a:buNone/>
            </a:pPr>
            <a:r>
              <a:rPr lang="en-US" b="1" dirty="0">
                <a:latin typeface="Times New Roman" panose="02020603050405020304" pitchFamily="18" charset="0"/>
                <a:cs typeface="Times New Roman" panose="02020603050405020304" pitchFamily="18" charset="0"/>
              </a:rPr>
              <a:t>(3) Fruiting:</a:t>
            </a:r>
            <a:endParaRPr lang="en-US" dirty="0">
              <a:latin typeface="Times New Roman" panose="02020603050405020304" pitchFamily="18" charset="0"/>
              <a:cs typeface="Times New Roman" panose="02020603050405020304" pitchFamily="18" charset="0"/>
            </a:endParaRPr>
          </a:p>
          <a:p>
            <a:pPr algn="just" fontAlgn="base"/>
            <a:r>
              <a:rPr lang="en-US" dirty="0">
                <a:latin typeface="Times New Roman" panose="02020603050405020304" pitchFamily="18" charset="0"/>
                <a:cs typeface="Times New Roman" panose="02020603050405020304" pitchFamily="18" charset="0"/>
              </a:rPr>
              <a:t>The structure and number of fruits, number of seeds per fruit, season of fruiting, etc. are some of the important aspects in study of ecological life cycle of a species. The environmental factors by way of their influence on the fruiting of the plants determine the success or failure of particular species of the community in regeneration and establishment. Biotic factors, especially certain disease causing fungi and insects, damage fruits and thus affect fruit formation to a great deal.</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3066</Words>
  <Application>Microsoft Office PowerPoint</Application>
  <PresentationFormat>On-screen Show (4:3)</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 Narrow</vt:lpstr>
      <vt:lpstr>Calibri</vt:lpstr>
      <vt:lpstr>Times New Roman</vt:lpstr>
      <vt:lpstr>Office Theme</vt:lpstr>
      <vt:lpstr>Autecology of species</vt:lpstr>
      <vt:lpstr>PowerPoint Presentation</vt:lpstr>
      <vt:lpstr>PowerPoint Presentation</vt:lpstr>
      <vt:lpstr>PowerPoint Presentation</vt:lpstr>
      <vt:lpstr>Biological clocks</vt:lpstr>
      <vt:lpstr>The different aspects in the study of autecology of an individual species are outlined below:</vt:lpstr>
      <vt:lpstr>PowerPoint Presentation</vt:lpstr>
      <vt:lpstr>PowerPoint Presentation</vt:lpstr>
      <vt:lpstr>Correlations of phenology to the various environmental changes</vt:lpstr>
      <vt:lpstr>PowerPoint Presentation</vt:lpstr>
      <vt:lpstr>PowerPoint Presentation</vt:lpstr>
      <vt:lpstr>PowerPoint Presentation</vt:lpstr>
      <vt:lpstr>PowerPoint Presentation</vt:lpstr>
      <vt:lpstr>PowerPoint Presentation</vt:lpstr>
      <vt:lpstr>Law of minimum</vt:lpstr>
      <vt:lpstr>Law of the Minimum</vt:lpstr>
      <vt:lpstr>Law of Tolerance</vt:lpstr>
      <vt:lpstr>PowerPoint Presentation</vt:lpstr>
      <vt:lpstr>Factor compensation</vt:lpstr>
      <vt:lpstr> Combined concepts of Limiting factors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Autecology of species</dc:title>
  <dc:creator>pc</dc:creator>
  <cp:lastModifiedBy>Shikha Thakur</cp:lastModifiedBy>
  <cp:revision>60</cp:revision>
  <dcterms:created xsi:type="dcterms:W3CDTF">2006-08-16T00:00:00Z</dcterms:created>
  <dcterms:modified xsi:type="dcterms:W3CDTF">2021-08-02T11:05:26Z</dcterms:modified>
</cp:coreProperties>
</file>