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57" r:id="rId4"/>
    <p:sldId id="283" r:id="rId5"/>
    <p:sldId id="258" r:id="rId6"/>
    <p:sldId id="259" r:id="rId7"/>
    <p:sldId id="260" r:id="rId8"/>
    <p:sldId id="284" r:id="rId9"/>
    <p:sldId id="261" r:id="rId10"/>
    <p:sldId id="262" r:id="rId11"/>
    <p:sldId id="263"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3" r:id="rId28"/>
    <p:sldId id="304" r:id="rId29"/>
    <p:sldId id="300" r:id="rId30"/>
    <p:sldId id="301" r:id="rId31"/>
    <p:sldId id="302" r:id="rId32"/>
    <p:sldId id="264" r:id="rId33"/>
    <p:sldId id="267" r:id="rId34"/>
    <p:sldId id="268" r:id="rId35"/>
    <p:sldId id="266" r:id="rId36"/>
    <p:sldId id="269" r:id="rId38"/>
    <p:sldId id="270" r:id="rId39"/>
    <p:sldId id="271" r:id="rId40"/>
    <p:sldId id="272" r:id="rId41"/>
    <p:sldId id="273" r:id="rId42"/>
    <p:sldId id="281" r:id="rId43"/>
    <p:sldId id="282" r:id="rId44"/>
    <p:sldId id="274" r:id="rId45"/>
    <p:sldId id="275" r:id="rId46"/>
    <p:sldId id="276" r:id="rId47"/>
    <p:sldId id="277" r:id="rId48"/>
    <p:sldId id="278" r:id="rId49"/>
    <p:sldId id="279" r:id="rId50"/>
    <p:sldId id="28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7" autoAdjust="0"/>
  </p:normalViewPr>
  <p:slideViewPr>
    <p:cSldViewPr showGuides="1">
      <p:cViewPr varScale="1">
        <p:scale>
          <a:sx n="82" d="100"/>
          <a:sy n="82" d="100"/>
        </p:scale>
        <p:origin x="147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7FA5D-6EEE-43F8-9BB7-F2ED2839865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FC5238-5AC8-4E5F-BC80-5651142264F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FC5238-5AC8-4E5F-BC80-5651142264F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greenfacts.org/glossary/pqrs/species.htm" TargetMode="External"/><Relationship Id="rId2" Type="http://schemas.openxmlformats.org/officeDocument/2006/relationships/hyperlink" Target="https://www.greenfacts.org/glossary/def/diversity.htm" TargetMode="External"/><Relationship Id="rId1" Type="http://schemas.openxmlformats.org/officeDocument/2006/relationships/hyperlink" Target="https://www.greenfacts.org/glossary/def/ecosystem.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hyperlink" Target="http://www.eoearth.org/article/Biological_diversity_in_the_East_Melanesian_Islands" TargetMode="External"/><Relationship Id="rId8" Type="http://schemas.openxmlformats.org/officeDocument/2006/relationships/hyperlink" Target="http://www.eoearth.org/article/Biological_diversity_in_the_Succulent_Karoo" TargetMode="External"/><Relationship Id="rId7" Type="http://schemas.openxmlformats.org/officeDocument/2006/relationships/hyperlink" Target="http://www.eoearth.org/article/Biological_diversity_in_Maputaland-Pondoland-Albany" TargetMode="External"/><Relationship Id="rId6" Type="http://schemas.openxmlformats.org/officeDocument/2006/relationships/hyperlink" Target="http://www.eoearth.org/article/Biological_diversity_in_Madagascar_and_the_Indian_Ocean_Islands" TargetMode="External"/><Relationship Id="rId5" Type="http://schemas.openxmlformats.org/officeDocument/2006/relationships/hyperlink" Target="http://www.eoearth.org/article/Biological_diversity_in_the_Horn_of_Africa" TargetMode="External"/><Relationship Id="rId4" Type="http://schemas.openxmlformats.org/officeDocument/2006/relationships/hyperlink" Target="http://www.eoearth.org/article/Biological_diversity_in_the_Guinean_forests_of_West_Africa" TargetMode="External"/><Relationship Id="rId3" Type="http://schemas.openxmlformats.org/officeDocument/2006/relationships/hyperlink" Target="http://www.eoearth.org/article/Biological_diversity_in_the_Eastern_Afromontane" TargetMode="External"/><Relationship Id="rId28" Type="http://schemas.openxmlformats.org/officeDocument/2006/relationships/slideLayout" Target="../slideLayouts/slideLayout2.xml"/><Relationship Id="rId27" Type="http://schemas.openxmlformats.org/officeDocument/2006/relationships/hyperlink" Target="http://www.eoearth.org/article/Biological_diversity_in_the_Tropical_Andes" TargetMode="External"/><Relationship Id="rId26" Type="http://schemas.openxmlformats.org/officeDocument/2006/relationships/hyperlink" Target="http://www.eoearth.org/article/Biological_diversity_in_the_Chilean_winter_rainfall-valdivian_forests" TargetMode="External"/><Relationship Id="rId25" Type="http://schemas.openxmlformats.org/officeDocument/2006/relationships/hyperlink" Target="http://www.eoearth.org/article/Biological_diversity_in_the_Cerrado" TargetMode="External"/><Relationship Id="rId24" Type="http://schemas.openxmlformats.org/officeDocument/2006/relationships/hyperlink" Target="http://www.eoearth.org/article/Biological_diversity_in_the_Atlantic_Forest" TargetMode="External"/><Relationship Id="rId23" Type="http://schemas.openxmlformats.org/officeDocument/2006/relationships/hyperlink" Target="http://www.eoearth.org/article/Biological_diversity_in_Mesoamerica" TargetMode="External"/><Relationship Id="rId22" Type="http://schemas.openxmlformats.org/officeDocument/2006/relationships/hyperlink" Target="http://www.eoearth.org/article/Biological_diversity_in_the_Caribbean_Islands" TargetMode="External"/><Relationship Id="rId21" Type="http://schemas.openxmlformats.org/officeDocument/2006/relationships/hyperlink" Target="http://www.eoearth.org/article/Biological_diversity_in_the_California_Floristic_Province" TargetMode="External"/><Relationship Id="rId20" Type="http://schemas.openxmlformats.org/officeDocument/2006/relationships/hyperlink" Target="http://www.eoearth.org/article/Biological_diversity_in_the_mountains_of_Central_Asia" TargetMode="External"/><Relationship Id="rId2" Type="http://schemas.openxmlformats.org/officeDocument/2006/relationships/hyperlink" Target="http://www.eoearth.org/article/Biological_diversity_in_the_coastal_forests_of_Eastern_Africa" TargetMode="External"/><Relationship Id="rId19" Type="http://schemas.openxmlformats.org/officeDocument/2006/relationships/hyperlink" Target="http://www.eoearth.org/article/Biological_diversity_in_the_Mediterranean_Basin" TargetMode="External"/><Relationship Id="rId18" Type="http://schemas.openxmlformats.org/officeDocument/2006/relationships/hyperlink" Target="http://www.eoearth.org/article/Biological_diversity_in_the_Irano-Anatolian" TargetMode="External"/><Relationship Id="rId17" Type="http://schemas.openxmlformats.org/officeDocument/2006/relationships/hyperlink" Target="http://www.eoearth.org/article/Biological_diversity_in_the_Caucasus" TargetMode="External"/><Relationship Id="rId16" Type="http://schemas.openxmlformats.org/officeDocument/2006/relationships/hyperlink" Target="http://www.eoearth.org/article/Biological_diversity_in_the_Philippines" TargetMode="External"/><Relationship Id="rId15" Type="http://schemas.openxmlformats.org/officeDocument/2006/relationships/hyperlink" Target="http://www.eoearth.org/article/Biological_diversity_in_New_Zealand" TargetMode="External"/><Relationship Id="rId14" Type="http://schemas.openxmlformats.org/officeDocument/2006/relationships/hyperlink" Target="http://www.eoearth.org/article/Biological_diversity_in_New_Caledonia" TargetMode="External"/><Relationship Id="rId13" Type="http://schemas.openxmlformats.org/officeDocument/2006/relationships/hyperlink" Target="http://www.eoearth.org/article/Biological_diversity_in_the_mountains_of_Southwest_China" TargetMode="External"/><Relationship Id="rId12" Type="http://schemas.openxmlformats.org/officeDocument/2006/relationships/hyperlink" Target="http://www.eoearth.org/article/Biological_diversity_in_Japan" TargetMode="External"/><Relationship Id="rId11" Type="http://schemas.openxmlformats.org/officeDocument/2006/relationships/hyperlink" Target="http://www.eoearth.org/article/Biological_diversity_in_Indo-Burma" TargetMode="External"/><Relationship Id="rId10" Type="http://schemas.openxmlformats.org/officeDocument/2006/relationships/hyperlink" Target="http://www.eoearth.org/article/Biological_diversity_in_the_Himalayas" TargetMode="External"/><Relationship Id="rId1" Type="http://schemas.openxmlformats.org/officeDocument/2006/relationships/hyperlink" Target="http://www.eoearth.org/article/Biological_diversity_in_the_Cape_Floristic_Region"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jpeg"/><Relationship Id="rId3" Type="http://schemas.openxmlformats.org/officeDocument/2006/relationships/hyperlink" Target="http://en.wikipedia.org/wiki/Genetic_variability" TargetMode="External"/><Relationship Id="rId2" Type="http://schemas.openxmlformats.org/officeDocument/2006/relationships/hyperlink" Target="http://en.wikipedia.org/wiki/Genetics" TargetMode="External"/><Relationship Id="rId1" Type="http://schemas.openxmlformats.org/officeDocument/2006/relationships/hyperlink" Target="http://en.wikipedia.org/wiki/Biodiversity"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hyperlink" Target="http://en.wikipedia.org/wiki/Ecosyst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Biodiversity and conservation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a:t>Species-Area relationships</a:t>
            </a:r>
            <a:endParaRPr lang="en-US" dirty="0"/>
          </a:p>
        </p:txBody>
      </p:sp>
      <p:sp>
        <p:nvSpPr>
          <p:cNvPr id="3" name="Content Placeholder 2"/>
          <p:cNvSpPr>
            <a:spLocks noGrp="1"/>
          </p:cNvSpPr>
          <p:nvPr>
            <p:ph idx="1"/>
          </p:nvPr>
        </p:nvSpPr>
        <p:spPr>
          <a:xfrm>
            <a:off x="152400" y="609600"/>
            <a:ext cx="6019800" cy="5516563"/>
          </a:xfrm>
        </p:spPr>
        <p:txBody>
          <a:bodyPr>
            <a:normAutofit fontScale="62500" lnSpcReduction="20000"/>
          </a:bodyPr>
          <a:lstStyle/>
          <a:p>
            <a:r>
              <a:rPr lang="en-US" dirty="0"/>
              <a:t>Alexander von Humboldt observed that within a region species richness increased with increasing explored area, but only up to a limit. In fact, the relation between species richness and area for a wide variety of </a:t>
            </a:r>
            <a:r>
              <a:rPr lang="en-US" dirty="0" err="1"/>
              <a:t>taxa</a:t>
            </a:r>
            <a:r>
              <a:rPr lang="en-US" dirty="0"/>
              <a:t> (angiosperm plants, birds, bats, freshwater fishes) turns out to be a rectangular hyperbola. On a logarithmic scale, the relationship is a straight line described by the equation</a:t>
            </a:r>
            <a:endParaRPr lang="en-US" dirty="0"/>
          </a:p>
          <a:p>
            <a:r>
              <a:rPr lang="en-US" dirty="0"/>
              <a:t> log S = log C + Z log A</a:t>
            </a:r>
            <a:endParaRPr lang="en-US" dirty="0"/>
          </a:p>
          <a:p>
            <a:r>
              <a:rPr lang="en-US" dirty="0"/>
              <a:t> where S= Species richness A= Area Z = slope of the line (regression coefficient) C</a:t>
            </a:r>
            <a:endParaRPr lang="en-US" dirty="0"/>
          </a:p>
          <a:p>
            <a:r>
              <a:rPr lang="en-US" dirty="0"/>
              <a:t> Ecologists have discovered that the value of Z lies in the range of 0.1 to 0.2, regardless of the taxonomic group or the region (whether it is the plants in Britain, birds in California or </a:t>
            </a:r>
            <a:r>
              <a:rPr lang="en-US" dirty="0" err="1"/>
              <a:t>molluscs</a:t>
            </a:r>
            <a:r>
              <a:rPr lang="en-US" dirty="0"/>
              <a:t> in New York state, the slopes of the regression line are amazingly similar). But, if we </a:t>
            </a:r>
            <a:r>
              <a:rPr lang="en-US" dirty="0" err="1"/>
              <a:t>analyse</a:t>
            </a:r>
            <a:r>
              <a:rPr lang="en-US" dirty="0"/>
              <a:t> the species-area relationships among very large areas like the entire continents, we will find that the slope of the line to be much steeper (Z values in the range of 0.6 to 1.2)</a:t>
            </a:r>
            <a:endParaRPr lang="en-US" dirty="0"/>
          </a:p>
        </p:txBody>
      </p:sp>
      <p:pic>
        <p:nvPicPr>
          <p:cNvPr id="4099" name="Picture 3" descr="C:\Users\pc\Desktop\1873835_orig.jpg"/>
          <p:cNvPicPr>
            <a:picLocks noChangeAspect="1" noChangeArrowheads="1"/>
          </p:cNvPicPr>
          <p:nvPr/>
        </p:nvPicPr>
        <p:blipFill>
          <a:blip r:embed="rId1"/>
          <a:srcRect/>
          <a:stretch>
            <a:fillRect/>
          </a:stretch>
        </p:blipFill>
        <p:spPr bwMode="auto">
          <a:xfrm>
            <a:off x="6019800" y="1219200"/>
            <a:ext cx="3124200" cy="319563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Biodiversity of India:</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fontAlgn="base"/>
            <a:r>
              <a:rPr lang="en-US" dirty="0"/>
              <a:t>As per available data, the varieties of species living on the earth are 1753739. Out of the above species, 134781 are residing in India although surface area of India is 2% of the earth’s surface. Wild life Institute of India has divided it into ten </a:t>
            </a:r>
            <a:r>
              <a:rPr lang="en-US" dirty="0" err="1"/>
              <a:t>biogeographical</a:t>
            </a:r>
            <a:r>
              <a:rPr lang="en-US" dirty="0"/>
              <a:t> regions and twenty five biotic provinces.</a:t>
            </a:r>
            <a:endParaRPr lang="en-US" dirty="0"/>
          </a:p>
          <a:p>
            <a:pPr fontAlgn="base"/>
            <a:r>
              <a:rPr lang="en-US" b="1" dirty="0" err="1"/>
              <a:t>Biogeographical</a:t>
            </a:r>
            <a:r>
              <a:rPr lang="en-US" b="1" dirty="0"/>
              <a:t> regions are:</a:t>
            </a:r>
            <a:endParaRPr lang="en-US" dirty="0"/>
          </a:p>
          <a:p>
            <a:pPr fontAlgn="base"/>
            <a:r>
              <a:rPr lang="en-US" dirty="0"/>
              <a:t>(</a:t>
            </a:r>
            <a:r>
              <a:rPr lang="en-US" dirty="0" err="1"/>
              <a:t>i</a:t>
            </a:r>
            <a:r>
              <a:rPr lang="en-US" dirty="0"/>
              <a:t>) Trans Himalayas,</a:t>
            </a:r>
            <a:endParaRPr lang="en-US" dirty="0"/>
          </a:p>
          <a:p>
            <a:pPr fontAlgn="base"/>
            <a:r>
              <a:rPr lang="en-US" dirty="0"/>
              <a:t>(ii) </a:t>
            </a:r>
            <a:r>
              <a:rPr lang="en-US" dirty="0" err="1"/>
              <a:t>Gangetic</a:t>
            </a:r>
            <a:r>
              <a:rPr lang="en-US" dirty="0"/>
              <a:t> plain,</a:t>
            </a:r>
            <a:endParaRPr lang="en-US" dirty="0"/>
          </a:p>
          <a:p>
            <a:pPr fontAlgn="base"/>
            <a:r>
              <a:rPr lang="en-US" dirty="0"/>
              <a:t>(iii) Desert,</a:t>
            </a:r>
            <a:endParaRPr lang="en-US" dirty="0"/>
          </a:p>
          <a:p>
            <a:pPr fontAlgn="base"/>
            <a:r>
              <a:rPr lang="en-US" dirty="0"/>
              <a:t>(iv) Semiarid zone;</a:t>
            </a:r>
            <a:endParaRPr lang="en-US" dirty="0"/>
          </a:p>
          <a:p>
            <a:pPr fontAlgn="base"/>
            <a:r>
              <a:rPr lang="en-US" dirty="0"/>
              <a:t>(v) Western Ghats;</a:t>
            </a:r>
            <a:endParaRPr lang="en-US" dirty="0"/>
          </a:p>
          <a:p>
            <a:pPr fontAlgn="base"/>
            <a:r>
              <a:rPr lang="en-US" dirty="0"/>
              <a:t>(vi) Deccan peninsula,</a:t>
            </a:r>
            <a:endParaRPr lang="en-US" dirty="0"/>
          </a:p>
          <a:p>
            <a:pPr fontAlgn="base"/>
            <a:r>
              <a:rPr lang="en-US" dirty="0"/>
              <a:t>(vii) North eastern zone,</a:t>
            </a:r>
            <a:endParaRPr lang="en-US" dirty="0"/>
          </a:p>
          <a:p>
            <a:pPr fontAlgn="base"/>
            <a:r>
              <a:rPr lang="en-US" dirty="0"/>
              <a:t>(viii) Coastal lands</a:t>
            </a:r>
            <a:endParaRPr lang="en-US" dirty="0"/>
          </a:p>
          <a:p>
            <a:pPr fontAlgn="base"/>
            <a:r>
              <a:rPr lang="en-US" dirty="0"/>
              <a:t>(ix) Himalayas,</a:t>
            </a:r>
            <a:endParaRPr lang="en-US" dirty="0"/>
          </a:p>
          <a:p>
            <a:pPr fontAlgn="base"/>
            <a:r>
              <a:rPr lang="en-US" dirty="0"/>
              <a:t>(x) Islands.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915400" cy="6096000"/>
          </a:xfrm>
        </p:spPr>
        <p:txBody>
          <a:bodyPr>
            <a:normAutofit fontScale="70000" lnSpcReduction="20000"/>
          </a:bodyPr>
          <a:lstStyle/>
          <a:p>
            <a:pPr fontAlgn="base"/>
            <a:r>
              <a:rPr lang="en-US" b="1" dirty="0"/>
              <a:t>India is one of the twelve mega diversity nations of the world due to the following reasons:</a:t>
            </a:r>
            <a:endParaRPr lang="en-US" dirty="0"/>
          </a:p>
          <a:p>
            <a:pPr fontAlgn="base"/>
            <a:r>
              <a:rPr lang="en-US" dirty="0"/>
              <a:t>(</a:t>
            </a:r>
            <a:r>
              <a:rPr lang="en-US" dirty="0" err="1"/>
              <a:t>i</a:t>
            </a:r>
            <a:r>
              <a:rPr lang="en-US" dirty="0"/>
              <a:t>) It has 7.3% of the global fauna and 10.88% of global flora as per the data collected by Ministry of Environment and forest.</a:t>
            </a:r>
            <a:endParaRPr lang="en-US" dirty="0"/>
          </a:p>
          <a:p>
            <a:pPr fontAlgn="base"/>
            <a:r>
              <a:rPr lang="en-US" dirty="0"/>
              <a:t>(ii) It has 350 different mammals, 1200 species of birds- 453 different reptiles, 182 amphibians and 45,000 plants spices.</a:t>
            </a:r>
            <a:endParaRPr lang="en-US" dirty="0"/>
          </a:p>
          <a:p>
            <a:pPr fontAlgn="base"/>
            <a:r>
              <a:rPr lang="en-US" dirty="0"/>
              <a:t>(iii) It has 50,000 known species of insects which include 13,000 butterflies and moths.</a:t>
            </a:r>
            <a:endParaRPr lang="en-US" dirty="0"/>
          </a:p>
          <a:p>
            <a:pPr fontAlgn="base"/>
            <a:r>
              <a:rPr lang="en-US" dirty="0"/>
              <a:t>(iv) It has 10 different </a:t>
            </a:r>
            <a:r>
              <a:rPr lang="en-US" dirty="0" err="1"/>
              <a:t>biogeographical</a:t>
            </a:r>
            <a:r>
              <a:rPr lang="en-US" dirty="0"/>
              <a:t> regions and 25 biotic provinces having varieties of lands and species.</a:t>
            </a:r>
            <a:endParaRPr lang="en-US" dirty="0"/>
          </a:p>
          <a:p>
            <a:pPr fontAlgn="base"/>
            <a:r>
              <a:rPr lang="en-US" dirty="0"/>
              <a:t>(v) In addition to geographical distribution, geological events in the land mass provide high level of biological diversity.</a:t>
            </a:r>
            <a:endParaRPr lang="en-US" dirty="0"/>
          </a:p>
          <a:p>
            <a:pPr fontAlgn="base"/>
            <a:r>
              <a:rPr lang="en-US" dirty="0"/>
              <a:t>(vi) Several crops arose in the country and spread throughout the world.</a:t>
            </a:r>
            <a:endParaRPr lang="en-US" dirty="0"/>
          </a:p>
          <a:p>
            <a:pPr fontAlgn="base"/>
            <a:r>
              <a:rPr lang="en-US" dirty="0"/>
              <a:t>(vii) There is wide variety of domestic animals like cows, buffaloes, goats, sheep, pigs, horses etc.</a:t>
            </a:r>
            <a:endParaRPr lang="en-US" dirty="0"/>
          </a:p>
          <a:p>
            <a:pPr fontAlgn="base"/>
            <a:r>
              <a:rPr lang="en-US" dirty="0"/>
              <a:t>(viii) The marine biota includes sea weeds, fishes, crustaceans, </a:t>
            </a:r>
            <a:r>
              <a:rPr lang="en-US" dirty="0" err="1"/>
              <a:t>molluses</a:t>
            </a:r>
            <a:r>
              <a:rPr lang="en-US" dirty="0"/>
              <a:t>, corals, reptiles etc.</a:t>
            </a:r>
            <a:endParaRPr lang="en-US" dirty="0"/>
          </a:p>
          <a:p>
            <a:pPr fontAlgn="base"/>
            <a:r>
              <a:rPr lang="en-US" dirty="0"/>
              <a:t>(ix) There are a number of hot spots (namely Eastern Ghats, Western Ghats, North Eastern hills etc.).</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4000" b="1" dirty="0"/>
              <a:t>Importance of Biodiver</a:t>
            </a:r>
            <a:r>
              <a:rPr lang="en-US" b="1" dirty="0"/>
              <a:t>sity</a:t>
            </a:r>
            <a:endParaRPr lang="en-US" dirty="0"/>
          </a:p>
        </p:txBody>
      </p:sp>
      <p:sp>
        <p:nvSpPr>
          <p:cNvPr id="3" name="Content Placeholder 2"/>
          <p:cNvSpPr>
            <a:spLocks noGrp="1"/>
          </p:cNvSpPr>
          <p:nvPr>
            <p:ph idx="1"/>
          </p:nvPr>
        </p:nvSpPr>
        <p:spPr>
          <a:xfrm>
            <a:off x="228600" y="457200"/>
            <a:ext cx="8915400" cy="6248400"/>
          </a:xfrm>
        </p:spPr>
        <p:txBody>
          <a:bodyPr>
            <a:normAutofit fontScale="55000" lnSpcReduction="20000"/>
          </a:bodyPr>
          <a:lstStyle/>
          <a:p>
            <a:pPr fontAlgn="base"/>
            <a:r>
              <a:rPr lang="en-US" dirty="0"/>
              <a:t>The living organisms on earth are of great diversity, living in diverse habitats and possessing diverse qualities and are vital to human existence providing food, shelter, clothing’s, medicines etc.</a:t>
            </a:r>
            <a:endParaRPr lang="en-US" dirty="0"/>
          </a:p>
          <a:p>
            <a:pPr fontAlgn="base"/>
            <a:r>
              <a:rPr lang="en-US" b="1" dirty="0"/>
              <a:t>The biodiversity has the following importance’s:</a:t>
            </a:r>
            <a:endParaRPr lang="en-US" dirty="0"/>
          </a:p>
          <a:p>
            <a:pPr fontAlgn="base"/>
            <a:r>
              <a:rPr lang="en-US" b="1" dirty="0"/>
              <a:t>1. Productive values:</a:t>
            </a:r>
            <a:endParaRPr lang="en-US" b="1" dirty="0"/>
          </a:p>
          <a:p>
            <a:pPr fontAlgn="base"/>
            <a:r>
              <a:rPr lang="en-US" dirty="0"/>
              <a:t>Biodiversity produces a number of products harvested from nature and sold in commercial markets. Indirectly it provides economic benefits to people which include water quality soil protection, </a:t>
            </a:r>
            <a:r>
              <a:rPr lang="en-US" dirty="0" err="1"/>
              <a:t>equalisation</a:t>
            </a:r>
            <a:r>
              <a:rPr lang="en-US" dirty="0"/>
              <a:t> of climate, environmental monitoring, scientific research, recreation etc.</a:t>
            </a:r>
            <a:endParaRPr lang="en-US" dirty="0"/>
          </a:p>
          <a:p>
            <a:pPr fontAlgn="base"/>
            <a:r>
              <a:rPr lang="en-US" b="1" dirty="0"/>
              <a:t>2. Consumptive value:</a:t>
            </a:r>
            <a:endParaRPr lang="en-US" b="1" dirty="0"/>
          </a:p>
          <a:p>
            <a:pPr fontAlgn="base"/>
            <a:r>
              <a:rPr lang="en-US" dirty="0"/>
              <a:t>The consumptive value can be assigned to goods such as fuel woods, leaves, forest products etc. which may be consumed locally and do not figure in national and international market.</a:t>
            </a:r>
            <a:endParaRPr lang="en-US" dirty="0"/>
          </a:p>
          <a:p>
            <a:pPr fontAlgn="base"/>
            <a:r>
              <a:rPr lang="en-US" b="1" dirty="0"/>
              <a:t>3. Social value:</a:t>
            </a:r>
            <a:endParaRPr lang="en-US" b="1" dirty="0"/>
          </a:p>
          <a:p>
            <a:pPr fontAlgn="base"/>
            <a:r>
              <a:rPr lang="en-US" dirty="0"/>
              <a:t>The loss of biodiversity directly influences the social life of the country possibly through influencing ecosystem functions (energy flow and biogeochemical cycle). This be easily understood by observing detrimental effects of global warming and acid rain which cause an unfavorable alteration in logical processes.</a:t>
            </a:r>
            <a:endParaRPr lang="en-US" dirty="0"/>
          </a:p>
          <a:p>
            <a:pPr fontAlgn="base"/>
            <a:r>
              <a:rPr lang="en-US" b="1" dirty="0"/>
              <a:t>4. Aesthetic value:</a:t>
            </a:r>
            <a:endParaRPr lang="en-US" b="1" dirty="0"/>
          </a:p>
          <a:p>
            <a:pPr fontAlgn="base"/>
            <a:r>
              <a:rPr lang="en-US" dirty="0"/>
              <a:t>Aesthetic values such as refreshing fragrance of the flowers, taste of berries, softness of </a:t>
            </a:r>
            <a:r>
              <a:rPr lang="en-US" dirty="0" err="1"/>
              <a:t>mossed</a:t>
            </a:r>
            <a:r>
              <a:rPr lang="en-US" dirty="0"/>
              <a:t>, melodious songs of birds, etc. compel the human beings to preserve them. The earth’s natural beauty with its </a:t>
            </a:r>
            <a:r>
              <a:rPr lang="en-US" dirty="0" err="1"/>
              <a:t>colour</a:t>
            </a:r>
            <a:r>
              <a:rPr lang="en-US" dirty="0"/>
              <a:t> and hues, thick forest, and graceful beasts has inspired the human beings from their date of birth to take necessary steps for its maintenance. Similarly botanical and zoological gardens are the means of biodiversity conservation and are of aesthetic values.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p:spPr>
        <p:txBody>
          <a:bodyPr>
            <a:normAutofit fontScale="55000" lnSpcReduction="20000"/>
          </a:bodyPr>
          <a:lstStyle/>
          <a:p>
            <a:pPr fontAlgn="base"/>
            <a:r>
              <a:rPr lang="en-US" b="1" dirty="0"/>
              <a:t>5. Legal values:</a:t>
            </a:r>
            <a:endParaRPr lang="en-US" b="1" dirty="0"/>
          </a:p>
          <a:p>
            <a:pPr fontAlgn="base"/>
            <a:r>
              <a:rPr lang="en-US" dirty="0"/>
              <a:t>Since earth is homeland of all living organisms, all have equal right to coexist on the surface of earth with all benefits. Unless some legal value is attached to biodiversity, it will not be possible to protect the rapid extinction of species.</a:t>
            </a:r>
            <a:endParaRPr lang="en-US" dirty="0"/>
          </a:p>
          <a:p>
            <a:pPr fontAlgn="base"/>
            <a:r>
              <a:rPr lang="en-US" b="1" dirty="0"/>
              <a:t>6. Ethical value:</a:t>
            </a:r>
            <a:endParaRPr lang="en-US" b="1" dirty="0"/>
          </a:p>
          <a:p>
            <a:pPr fontAlgn="base"/>
            <a:r>
              <a:rPr lang="en-US" dirty="0"/>
              <a:t>Biodiversity must be seen in the light of holding ethical value. Since man is the most intelligent amongst the living organisms, it should be prime responsibility and moral obligation of man to preserve and conserve other organisms which will directly or indirectly </a:t>
            </a:r>
            <a:r>
              <a:rPr lang="en-US" dirty="0" err="1"/>
              <a:t>favour</a:t>
            </a:r>
            <a:r>
              <a:rPr lang="en-US" dirty="0"/>
              <a:t> the existence of the man.</a:t>
            </a:r>
            <a:endParaRPr lang="en-US" dirty="0"/>
          </a:p>
          <a:p>
            <a:pPr fontAlgn="base"/>
            <a:r>
              <a:rPr lang="en-US" b="1" dirty="0"/>
              <a:t>7. Ecological value:</a:t>
            </a:r>
            <a:endParaRPr lang="en-US" b="1" dirty="0"/>
          </a:p>
          <a:p>
            <a:pPr fontAlgn="base"/>
            <a:r>
              <a:rPr lang="en-US" dirty="0"/>
              <a:t>Biodiversity holds great ecological value because it is indispensable to maintain the ecological balance. Any disturbance in the delicately fabricated ecological balance maintained by different organisms, will lead to severe problems, which may threaten the survival of human beings.</a:t>
            </a:r>
            <a:endParaRPr lang="en-US" dirty="0"/>
          </a:p>
          <a:p>
            <a:pPr fontAlgn="base"/>
            <a:r>
              <a:rPr lang="en-US" b="1" dirty="0"/>
              <a:t>8. Economic value:</a:t>
            </a:r>
            <a:endParaRPr lang="en-US" b="1" dirty="0"/>
          </a:p>
          <a:p>
            <a:pPr fontAlgn="base"/>
            <a:r>
              <a:rPr lang="en-US" dirty="0"/>
              <a:t>Biodiversity has great economic value because economic development depends upon efficient and economic management of biotic resources.</a:t>
            </a:r>
            <a:endParaRPr lang="en-US" dirty="0"/>
          </a:p>
          <a:p>
            <a:pPr fontAlgn="base"/>
            <a:r>
              <a:rPr lang="en-US" dirty="0"/>
              <a:t>In the day to day life, human beings are maintaining their lifestyle at the sacrifice of surrounding species which come from diversity of plants and animals struggling for their existence.</a:t>
            </a:r>
            <a:endParaRPr lang="en-US" dirty="0"/>
          </a:p>
          <a:p>
            <a:pPr fontAlgn="base"/>
            <a:r>
              <a:rPr lang="en-US" dirty="0"/>
              <a:t>So, it is highly essential for the human beings to take care of their surrounding species and make optimum use of their service, for better economic development. Thus, it is rightly told, survival of the man depends upon the survival of the biosphere.</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Uses of Biodiversity</a:t>
            </a:r>
            <a:endParaRPr lang="en-US" dirty="0"/>
          </a:p>
        </p:txBody>
      </p:sp>
      <p:sp>
        <p:nvSpPr>
          <p:cNvPr id="3" name="Content Placeholder 2"/>
          <p:cNvSpPr>
            <a:spLocks noGrp="1"/>
          </p:cNvSpPr>
          <p:nvPr>
            <p:ph idx="1"/>
          </p:nvPr>
        </p:nvSpPr>
        <p:spPr>
          <a:xfrm>
            <a:off x="152400" y="914400"/>
            <a:ext cx="8839200" cy="5715000"/>
          </a:xfrm>
        </p:spPr>
        <p:txBody>
          <a:bodyPr>
            <a:normAutofit fontScale="85000" lnSpcReduction="20000"/>
          </a:bodyPr>
          <a:lstStyle/>
          <a:p>
            <a:pPr fontAlgn="base"/>
            <a:r>
              <a:rPr lang="en-US" b="1" dirty="0"/>
              <a:t>Biodiversity has the following uses for the development humanity:</a:t>
            </a:r>
            <a:endParaRPr lang="en-US" dirty="0"/>
          </a:p>
          <a:p>
            <a:pPr fontAlgn="base"/>
            <a:r>
              <a:rPr lang="en-US" dirty="0"/>
              <a:t>(</a:t>
            </a:r>
            <a:r>
              <a:rPr lang="en-US" dirty="0" err="1"/>
              <a:t>i</a:t>
            </a:r>
            <a:r>
              <a:rPr lang="en-US" dirty="0"/>
              <a:t>) It provides food of all types.</a:t>
            </a:r>
            <a:endParaRPr lang="en-US" dirty="0"/>
          </a:p>
          <a:p>
            <a:pPr fontAlgn="base"/>
            <a:r>
              <a:rPr lang="en-US" dirty="0"/>
              <a:t>(ii) It provides fibers, sources for the preparation of clothes.</a:t>
            </a:r>
            <a:endParaRPr lang="en-US" dirty="0"/>
          </a:p>
          <a:p>
            <a:pPr fontAlgn="base"/>
            <a:r>
              <a:rPr lang="en-US" dirty="0"/>
              <a:t>(iii) It provides different types of oil seeds for the preparation of oils.</a:t>
            </a:r>
            <a:endParaRPr lang="en-US" dirty="0"/>
          </a:p>
          <a:p>
            <a:pPr fontAlgn="base"/>
            <a:r>
              <a:rPr lang="en-US" dirty="0"/>
              <a:t>(iv) It provides new varieties of rice, potato etc. through the process of hybridization.</a:t>
            </a:r>
            <a:endParaRPr lang="en-US" dirty="0"/>
          </a:p>
          <a:p>
            <a:pPr fontAlgn="base"/>
            <a:r>
              <a:rPr lang="en-US" dirty="0"/>
              <a:t>(v) It provides different drugs and medicines which are based on different plant products.</a:t>
            </a:r>
            <a:endParaRPr lang="en-US" dirty="0"/>
          </a:p>
          <a:p>
            <a:pPr fontAlgn="base"/>
            <a:r>
              <a:rPr lang="en-US" dirty="0"/>
              <a:t>(vi) It is very essential for natural pest control, maintenance of population of various species, pollination by insects and birds, nutrient cycling, conservation and purification of water, formation of soil etc. All these services together are valued 16.54 trillion dollars per year.</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600" b="1" dirty="0"/>
              <a:t>Threats to Biodiversity</a:t>
            </a:r>
            <a:endParaRPr lang="en-US" sz="3600" dirty="0"/>
          </a:p>
        </p:txBody>
      </p:sp>
      <p:sp>
        <p:nvSpPr>
          <p:cNvPr id="3" name="Content Placeholder 2"/>
          <p:cNvSpPr>
            <a:spLocks noGrp="1"/>
          </p:cNvSpPr>
          <p:nvPr>
            <p:ph idx="1"/>
          </p:nvPr>
        </p:nvSpPr>
        <p:spPr>
          <a:xfrm>
            <a:off x="228600" y="609600"/>
            <a:ext cx="8610600" cy="6248400"/>
          </a:xfrm>
        </p:spPr>
        <p:txBody>
          <a:bodyPr>
            <a:normAutofit fontScale="62500" lnSpcReduction="20000"/>
          </a:bodyPr>
          <a:lstStyle/>
          <a:p>
            <a:pPr fontAlgn="base"/>
            <a:r>
              <a:rPr lang="en-US" dirty="0"/>
              <a:t>Biodiversity is considered as a reservoir of resources to be used for the manufacture of food, medicine, industrial products, etc. But with an increased demand of rapid population growth, biodiversity is gradually depleting. A number of plants” and ani­mal species have already become extinct and many are endan­gered.</a:t>
            </a:r>
            <a:endParaRPr lang="en-US" dirty="0"/>
          </a:p>
          <a:p>
            <a:pPr fontAlgn="base"/>
            <a:r>
              <a:rPr lang="en-US" b="1" dirty="0"/>
              <a:t>The different factors responsible for causing threat to biodiversity are as follows:</a:t>
            </a:r>
            <a:endParaRPr lang="en-US" dirty="0"/>
          </a:p>
          <a:p>
            <a:pPr fontAlgn="base"/>
            <a:r>
              <a:rPr lang="en-US" b="1" dirty="0"/>
              <a:t>1. Habitat destruction:</a:t>
            </a:r>
            <a:endParaRPr lang="en-US" b="1" dirty="0"/>
          </a:p>
          <a:p>
            <a:pPr fontAlgn="base"/>
            <a:r>
              <a:rPr lang="en-US" dirty="0"/>
              <a:t>The primary cause of loss of biodiversity is habitat loss or destruction which is resulted due to the large industrial and commercial activities associated with agriculture, irrigation, construction of dams, mining, fishing etc.</a:t>
            </a:r>
            <a:endParaRPr lang="en-US" dirty="0"/>
          </a:p>
          <a:p>
            <a:pPr fontAlgn="base"/>
            <a:r>
              <a:rPr lang="en-US" b="1" dirty="0"/>
              <a:t>2. Habitat fragmentation:</a:t>
            </a:r>
            <a:endParaRPr lang="en-US" b="1" dirty="0"/>
          </a:p>
          <a:p>
            <a:pPr fontAlgn="base"/>
            <a:r>
              <a:rPr lang="en-US" dirty="0"/>
              <a:t>With increased population, the habitats are fragmented into pieces by roads, fields, canals, power lines, towns etc. The isolated fragment of habitats restricts the potential of species for dispersal and colonization. In addition, the habitat fragmentation also brings about microclimatic changes in</a:t>
            </a:r>
            <a:r>
              <a:rPr lang="en-US" baseline="30000" dirty="0"/>
              <a:t> </a:t>
            </a:r>
            <a:r>
              <a:rPr lang="en-US" dirty="0"/>
              <a:t>light, temperature, wind etc.</a:t>
            </a:r>
            <a:endParaRPr lang="en-US" dirty="0"/>
          </a:p>
          <a:p>
            <a:pPr fontAlgn="base"/>
            <a:r>
              <a:rPr lang="en-US" b="1" dirty="0"/>
              <a:t>3. Pollution:</a:t>
            </a:r>
            <a:endParaRPr lang="en-US" b="1" dirty="0"/>
          </a:p>
          <a:p>
            <a:pPr fontAlgn="base"/>
            <a:r>
              <a:rPr lang="en-US" dirty="0"/>
              <a:t>The most dreaded factor inducing loss of biodiversity is environmental pollution which include air pollution, Water pollution, industrial pollution, pollution due to chemical Pastes, pesticides radioactive materials etc.</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normAutofit fontScale="55000" lnSpcReduction="20000"/>
          </a:bodyPr>
          <a:lstStyle/>
          <a:p>
            <a:pPr fontAlgn="base"/>
            <a:r>
              <a:rPr lang="en-US" b="1" dirty="0"/>
              <a:t>4. Over exploitation:</a:t>
            </a:r>
            <a:endParaRPr lang="en-US" b="1" dirty="0"/>
          </a:p>
          <a:p>
            <a:pPr fontAlgn="base"/>
            <a:r>
              <a:rPr lang="en-US" dirty="0"/>
              <a:t>The natural resources are over exploited to meet growing rural poverty, intensive technological growth and globalization of economy. All these factors together may be responsible for the extinction of a number of species.</a:t>
            </a:r>
            <a:endParaRPr lang="en-US" dirty="0"/>
          </a:p>
          <a:p>
            <a:pPr fontAlgn="base"/>
            <a:r>
              <a:rPr lang="en-US" b="1" dirty="0"/>
              <a:t>5. Introduction of exotic species:</a:t>
            </a:r>
            <a:endParaRPr lang="en-US" b="1" dirty="0"/>
          </a:p>
          <a:p>
            <a:pPr fontAlgn="base"/>
            <a:r>
              <a:rPr lang="en-US" b="1" dirty="0"/>
              <a:t>The introduction of exotic species are due to:</a:t>
            </a:r>
            <a:endParaRPr lang="en-US" dirty="0"/>
          </a:p>
          <a:p>
            <a:pPr fontAlgn="base"/>
            <a:r>
              <a:rPr lang="en-US" dirty="0"/>
              <a:t>(</a:t>
            </a:r>
            <a:r>
              <a:rPr lang="en-US" dirty="0" err="1"/>
              <a:t>i</a:t>
            </a:r>
            <a:r>
              <a:rPr lang="en-US" dirty="0"/>
              <a:t>) horticulture</a:t>
            </a:r>
            <a:endParaRPr lang="en-US" dirty="0"/>
          </a:p>
          <a:p>
            <a:pPr fontAlgn="base"/>
            <a:r>
              <a:rPr lang="en-US" dirty="0"/>
              <a:t>(ii) agriculture;</a:t>
            </a:r>
            <a:endParaRPr lang="en-US" dirty="0"/>
          </a:p>
          <a:p>
            <a:pPr fontAlgn="base"/>
            <a:r>
              <a:rPr lang="en-US" dirty="0"/>
              <a:t>(iii) European </a:t>
            </a:r>
            <a:r>
              <a:rPr lang="en-US" dirty="0" err="1"/>
              <a:t>colonisation</a:t>
            </a:r>
            <a:r>
              <a:rPr lang="en-US" dirty="0"/>
              <a:t> and</a:t>
            </a:r>
            <a:endParaRPr lang="en-US" dirty="0"/>
          </a:p>
          <a:p>
            <a:pPr fontAlgn="base"/>
            <a:r>
              <a:rPr lang="en-US" dirty="0"/>
              <a:t>(iv) accidental transport.</a:t>
            </a:r>
            <a:endParaRPr lang="en-US" dirty="0"/>
          </a:p>
          <a:p>
            <a:pPr fontAlgn="base"/>
            <a:r>
              <a:rPr lang="en-US" dirty="0"/>
              <a:t>It is seen that some exotic species may kill or eat the native species thereby causing its extinction.</a:t>
            </a:r>
            <a:endParaRPr lang="en-US" dirty="0"/>
          </a:p>
          <a:p>
            <a:pPr fontAlgn="base"/>
            <a:r>
              <a:rPr lang="en-US" b="1" dirty="0"/>
              <a:t>6. Diseases:</a:t>
            </a:r>
            <a:endParaRPr lang="en-US" b="1" dirty="0"/>
          </a:p>
          <a:p>
            <a:pPr fontAlgn="base"/>
            <a:r>
              <a:rPr lang="en-US" dirty="0"/>
              <a:t>Since the animals are more vulnerable to infection, the anthropological activities may increase the incidence of diseases in wild species, leading to their extinction.</a:t>
            </a:r>
            <a:endParaRPr lang="en-US" dirty="0"/>
          </a:p>
          <a:p>
            <a:pPr fontAlgn="base"/>
            <a:r>
              <a:rPr lang="en-US" b="1" dirty="0"/>
              <a:t>7. Shifting or </a:t>
            </a:r>
            <a:r>
              <a:rPr lang="en-US" b="1" dirty="0" err="1"/>
              <a:t>Jhum</a:t>
            </a:r>
            <a:r>
              <a:rPr lang="en-US" b="1" dirty="0"/>
              <a:t> cultivation:</a:t>
            </a:r>
            <a:endParaRPr lang="en-US" b="1" dirty="0"/>
          </a:p>
          <a:p>
            <a:pPr fontAlgn="base"/>
            <a:r>
              <a:rPr lang="en-US" dirty="0"/>
              <a:t>The shifting or </a:t>
            </a:r>
            <a:r>
              <a:rPr lang="en-US" dirty="0" err="1"/>
              <a:t>Jhum</a:t>
            </a:r>
            <a:r>
              <a:rPr lang="en-US" dirty="0"/>
              <a:t> cultivation by poor tribal people greatly affects the forest structure which is a store house of biodiversity.</a:t>
            </a:r>
            <a:endParaRPr lang="en-US" dirty="0"/>
          </a:p>
          <a:p>
            <a:pPr fontAlgn="base"/>
            <a:r>
              <a:rPr lang="en-US" b="1" dirty="0"/>
              <a:t>8. Poaching of wild life:</a:t>
            </a:r>
            <a:endParaRPr lang="en-US" b="1" dirty="0"/>
          </a:p>
          <a:p>
            <a:pPr fontAlgn="base"/>
            <a:r>
              <a:rPr lang="en-US" dirty="0"/>
              <a:t>A number of wildlife species are becoming extinct due to poaching and hunting.</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600" b="1" dirty="0"/>
              <a:t>Conservation of Biodiversity</a:t>
            </a:r>
            <a:endParaRPr lang="en-US" sz="3600" dirty="0"/>
          </a:p>
        </p:txBody>
      </p:sp>
      <p:sp>
        <p:nvSpPr>
          <p:cNvPr id="3" name="Content Placeholder 2"/>
          <p:cNvSpPr>
            <a:spLocks noGrp="1"/>
          </p:cNvSpPr>
          <p:nvPr>
            <p:ph idx="1"/>
          </p:nvPr>
        </p:nvSpPr>
        <p:spPr>
          <a:xfrm>
            <a:off x="304800" y="457200"/>
            <a:ext cx="8610600" cy="6553200"/>
          </a:xfrm>
        </p:spPr>
        <p:txBody>
          <a:bodyPr>
            <a:normAutofit fontScale="70000" lnSpcReduction="20000"/>
          </a:bodyPr>
          <a:lstStyle/>
          <a:p>
            <a:pPr fontAlgn="base"/>
            <a:r>
              <a:rPr lang="en-US" dirty="0"/>
              <a:t>Biodiversity is being depleted by the loss of habitat, fragmentation of habitat, over exploitation of resources, human sponsored ecosystems, climatic changes, pollution invasive exotic spices, diseases, shifting cultivation, poaching of wild life etc.</a:t>
            </a:r>
            <a:endParaRPr lang="en-US" dirty="0"/>
          </a:p>
          <a:p>
            <a:pPr fontAlgn="base"/>
            <a:r>
              <a:rPr lang="en-US" dirty="0"/>
              <a:t>Since the human beings are enjoying all the benefits from biodiversity, they should take proper care for the preservation of biodiversity in all its form and good health for the future generation i.e., the human being should prevent the degradation and destruction of the habitats thereby maintaining the biodiversity at its optimum level.</a:t>
            </a:r>
            <a:endParaRPr lang="en-US" dirty="0"/>
          </a:p>
          <a:p>
            <a:pPr fontAlgn="base"/>
            <a:r>
              <a:rPr lang="en-US" dirty="0"/>
              <a:t>Conservation of biodiversity is protection, </a:t>
            </a:r>
            <a:r>
              <a:rPr lang="en-US" dirty="0" err="1"/>
              <a:t>upliftment</a:t>
            </a:r>
            <a:r>
              <a:rPr lang="en-US" dirty="0"/>
              <a:t> and scientific management of biodiversity so as to maintain it at its threshold level and derive sustainable benefits for the present and future generation. In other words, conservation of bio-diversity is the proper management of the biosphere by human beings in such a way that it gives maximum benefits for the present generation and also develops its potential so as to meet the needs of the future generations.</a:t>
            </a:r>
            <a:endParaRPr lang="en-US" dirty="0"/>
          </a:p>
          <a:p>
            <a:pPr fontAlgn="base"/>
            <a:r>
              <a:rPr lang="en-US" b="1" dirty="0"/>
              <a:t>Mainly the conservation of biodiversity has three basic objectives:</a:t>
            </a:r>
            <a:endParaRPr lang="en-US" dirty="0"/>
          </a:p>
          <a:p>
            <a:pPr fontAlgn="base"/>
            <a:r>
              <a:rPr lang="en-US" dirty="0"/>
              <a:t>(a) To maintain essential ecological processes and life supporting systems.</a:t>
            </a:r>
            <a:endParaRPr lang="en-US" dirty="0"/>
          </a:p>
          <a:p>
            <a:pPr fontAlgn="base"/>
            <a:r>
              <a:rPr lang="en-US" dirty="0"/>
              <a:t>(b) To preserve the diversity of species.</a:t>
            </a:r>
            <a:endParaRPr lang="en-US" dirty="0"/>
          </a:p>
          <a:p>
            <a:pPr fontAlgn="base"/>
            <a:r>
              <a:rPr lang="en-US" dirty="0"/>
              <a:t>(c) To make sustainable </a:t>
            </a:r>
            <a:r>
              <a:rPr lang="en-US" dirty="0" err="1"/>
              <a:t>utilisation</a:t>
            </a:r>
            <a:r>
              <a:rPr lang="en-US" dirty="0"/>
              <a:t> of species and ecosystems.</a:t>
            </a:r>
            <a:endParaRPr lang="en-US" dirty="0"/>
          </a:p>
          <a:p>
            <a:pPr fontAlgn="base"/>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a:t>Strategies for Conservation of Biodiversity</a:t>
            </a:r>
            <a:endParaRPr lang="en-US" sz="3200" dirty="0"/>
          </a:p>
        </p:txBody>
      </p:sp>
      <p:sp>
        <p:nvSpPr>
          <p:cNvPr id="3" name="Content Placeholder 2"/>
          <p:cNvSpPr>
            <a:spLocks noGrp="1"/>
          </p:cNvSpPr>
          <p:nvPr>
            <p:ph idx="1"/>
          </p:nvPr>
        </p:nvSpPr>
        <p:spPr>
          <a:xfrm>
            <a:off x="228600" y="381000"/>
            <a:ext cx="8763000" cy="6324600"/>
          </a:xfrm>
        </p:spPr>
        <p:txBody>
          <a:bodyPr>
            <a:normAutofit fontScale="55000" lnSpcReduction="20000"/>
          </a:bodyPr>
          <a:lstStyle/>
          <a:p>
            <a:pPr fontAlgn="base"/>
            <a:r>
              <a:rPr lang="en-US" b="1" dirty="0"/>
              <a:t>The following strategies should be undertaken in order to con­serve biodiversity:</a:t>
            </a:r>
            <a:endParaRPr lang="en-US" dirty="0"/>
          </a:p>
          <a:p>
            <a:pPr fontAlgn="base"/>
            <a:r>
              <a:rPr lang="en-US" dirty="0"/>
              <a:t>(1) All the possible varieties (old or new) of food, forage and timber plants, live stock, agriculture animals and microbes should be conserved.</a:t>
            </a:r>
            <a:endParaRPr lang="en-US" dirty="0"/>
          </a:p>
          <a:p>
            <a:pPr fontAlgn="base"/>
            <a:r>
              <a:rPr lang="en-US" dirty="0"/>
              <a:t>(2) All the economically important organisms in protected areas should be identified and conserved.</a:t>
            </a:r>
            <a:endParaRPr lang="en-US" dirty="0"/>
          </a:p>
          <a:p>
            <a:pPr fontAlgn="base"/>
            <a:r>
              <a:rPr lang="en-US" dirty="0"/>
              <a:t>(3) Critical habitats for each species should be identified and safeguarded.</a:t>
            </a:r>
            <a:endParaRPr lang="en-US" dirty="0"/>
          </a:p>
          <a:p>
            <a:pPr fontAlgn="base"/>
            <a:r>
              <a:rPr lang="en-US" dirty="0"/>
              <a:t>(4) Priority should be given to preserve unique ecosystems.</a:t>
            </a:r>
            <a:endParaRPr lang="en-US" dirty="0"/>
          </a:p>
          <a:p>
            <a:pPr fontAlgn="base"/>
            <a:r>
              <a:rPr lang="en-US" dirty="0"/>
              <a:t>(5) There should be sustainable </a:t>
            </a:r>
            <a:r>
              <a:rPr lang="en-US" dirty="0" err="1"/>
              <a:t>utilisation</a:t>
            </a:r>
            <a:r>
              <a:rPr lang="en-US" dirty="0"/>
              <a:t> of resources.</a:t>
            </a:r>
            <a:endParaRPr lang="en-US" dirty="0"/>
          </a:p>
          <a:p>
            <a:pPr fontAlgn="base"/>
            <a:r>
              <a:rPr lang="en-US" dirty="0"/>
              <a:t>(6) International trade in wild life should be highly regulated.</a:t>
            </a:r>
            <a:endParaRPr lang="en-US" dirty="0"/>
          </a:p>
          <a:p>
            <a:pPr fontAlgn="base"/>
            <a:r>
              <a:rPr lang="en-US" dirty="0"/>
              <a:t>(7) The poaching and hunting of wildlife should be prevented as far as practicable.</a:t>
            </a:r>
            <a:endParaRPr lang="en-US" dirty="0"/>
          </a:p>
          <a:p>
            <a:pPr fontAlgn="base"/>
            <a:r>
              <a:rPr lang="en-US" dirty="0"/>
              <a:t>(8) Care should be taken for the development of reserves and protected areas.</a:t>
            </a:r>
            <a:endParaRPr lang="en-US" dirty="0"/>
          </a:p>
          <a:p>
            <a:pPr fontAlgn="base"/>
            <a:r>
              <a:rPr lang="en-US" dirty="0"/>
              <a:t>(9) Efforts should be made to reduce the level of pollutants in the environment.</a:t>
            </a:r>
            <a:endParaRPr lang="en-US" dirty="0"/>
          </a:p>
          <a:p>
            <a:pPr fontAlgn="base"/>
            <a:r>
              <a:rPr lang="en-US" dirty="0"/>
              <a:t>(10) Public awareness should be created regarding biodiversity and its importance for the living organisms.</a:t>
            </a:r>
            <a:endParaRPr lang="en-US" dirty="0"/>
          </a:p>
          <a:p>
            <a:pPr fontAlgn="base"/>
            <a:r>
              <a:rPr lang="en-US" dirty="0"/>
              <a:t>(11) Priority should be given in wildlife conservation </a:t>
            </a:r>
            <a:r>
              <a:rPr lang="en-US" dirty="0" err="1"/>
              <a:t>programme</a:t>
            </a:r>
            <a:r>
              <a:rPr lang="en-US" dirty="0"/>
              <a:t> to endangered species over vulnerable species and to vulnerable species over rare species.</a:t>
            </a:r>
            <a:endParaRPr lang="en-US" dirty="0"/>
          </a:p>
          <a:p>
            <a:pPr fontAlgn="base"/>
            <a:r>
              <a:rPr lang="en-US" dirty="0"/>
              <a:t>(12) The habitats of migratory birds should be protected by bilateral and multilateral agreement.</a:t>
            </a:r>
            <a:endParaRPr lang="en-US" dirty="0"/>
          </a:p>
          <a:p>
            <a:pPr fontAlgn="base"/>
            <a:r>
              <a:rPr lang="en-US" dirty="0"/>
              <a:t>(13) The over exploitation of useful products of wild life should be prevented.</a:t>
            </a:r>
            <a:endParaRPr lang="en-US" dirty="0"/>
          </a:p>
          <a:p>
            <a:pPr fontAlgn="base"/>
            <a:r>
              <a:rPr lang="en-US" dirty="0"/>
              <a:t>(14) The useful animals, plants and their wild relatives should be protected both in their natural habitat (in-situ) and in zoological botanical gardens (ex-situ)</a:t>
            </a:r>
            <a:endParaRPr lang="en-US" dirty="0"/>
          </a:p>
          <a:p>
            <a:pPr fontAlgn="base"/>
            <a:r>
              <a:rPr lang="en-US" dirty="0"/>
              <a:t>(15) Efforts should be made for setting up of National parks and wild life sanctuaries to safeguard the genetic diversity and their continuing evolution.</a:t>
            </a:r>
            <a:endParaRPr lang="en-US" dirty="0"/>
          </a:p>
          <a:p>
            <a:pPr fontAlgn="base"/>
            <a:r>
              <a:rPr lang="en-US" dirty="0"/>
              <a:t>(16) Environmental laws should be strictly followed.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normAutofit fontScale="85000" lnSpcReduction="10000"/>
          </a:bodyPr>
          <a:lstStyle/>
          <a:p>
            <a:r>
              <a:rPr lang="en-US" b="1" dirty="0"/>
              <a:t>Biodiversity: the variability among living organisms from all sources including, terrestrial, marine and other aquatic </a:t>
            </a:r>
            <a:r>
              <a:rPr lang="en-US" b="1" dirty="0">
                <a:hlinkClick r:id="rId1"/>
              </a:rPr>
              <a:t>ecosystems</a:t>
            </a:r>
            <a:r>
              <a:rPr lang="en-US" b="1" dirty="0"/>
              <a:t> and the ecological complexes of which they are part; this includes </a:t>
            </a:r>
            <a:r>
              <a:rPr lang="en-US" b="1" dirty="0">
                <a:hlinkClick r:id="rId2"/>
              </a:rPr>
              <a:t>diversity</a:t>
            </a:r>
            <a:r>
              <a:rPr lang="en-US" b="1" dirty="0"/>
              <a:t> within </a:t>
            </a:r>
            <a:r>
              <a:rPr lang="en-US" b="1" dirty="0">
                <a:hlinkClick r:id="rId3"/>
              </a:rPr>
              <a:t>species</a:t>
            </a:r>
            <a:r>
              <a:rPr lang="en-US" b="1" dirty="0"/>
              <a:t>, between species and of ecosystems or </a:t>
            </a:r>
            <a:endParaRPr lang="en-US" dirty="0"/>
          </a:p>
          <a:p>
            <a:r>
              <a:rPr lang="en-US" dirty="0"/>
              <a:t>Biodiversity can be defined as the totality of genes, species and ecosystems of a given region.</a:t>
            </a:r>
            <a:br>
              <a:rPr lang="en-US" dirty="0"/>
            </a:br>
            <a:r>
              <a:rPr lang="en-US" dirty="0"/>
              <a:t>•       This term was coined by EDWARD WILSON</a:t>
            </a:r>
            <a:endParaRPr lang="en-US" dirty="0"/>
          </a:p>
          <a:p>
            <a:endParaRPr lang="en-US" dirty="0"/>
          </a:p>
          <a:p>
            <a:r>
              <a:rPr lang="en-US" dirty="0"/>
              <a:t>Levels of biodiversity:</a:t>
            </a:r>
            <a:endParaRPr lang="en-US" dirty="0"/>
          </a:p>
          <a:p>
            <a:r>
              <a:rPr lang="en-US" dirty="0"/>
              <a:t> Biodiversity can be studied at-</a:t>
            </a:r>
            <a:br>
              <a:rPr lang="en-US" dirty="0"/>
            </a:br>
            <a:r>
              <a:rPr lang="en-US" dirty="0"/>
              <a:t>                                1. Genetic diversity</a:t>
            </a:r>
            <a:br>
              <a:rPr lang="en-US" dirty="0"/>
            </a:br>
            <a:r>
              <a:rPr lang="en-US" dirty="0"/>
              <a:t>                                 2. Species diversity </a:t>
            </a:r>
            <a:br>
              <a:rPr lang="en-US" dirty="0"/>
            </a:br>
            <a:r>
              <a:rPr lang="en-US" dirty="0"/>
              <a:t>                                3. Ecological/Ecosystem diversity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dirty="0"/>
              <a:t>Conservation Methods</a:t>
            </a:r>
            <a:endParaRPr lang="en-US" sz="3600" dirty="0"/>
          </a:p>
        </p:txBody>
      </p:sp>
      <p:sp>
        <p:nvSpPr>
          <p:cNvPr id="3" name="Content Placeholder 2"/>
          <p:cNvSpPr>
            <a:spLocks noGrp="1"/>
          </p:cNvSpPr>
          <p:nvPr>
            <p:ph idx="1"/>
          </p:nvPr>
        </p:nvSpPr>
        <p:spPr>
          <a:xfrm>
            <a:off x="0" y="685800"/>
            <a:ext cx="8991600" cy="6172200"/>
          </a:xfrm>
        </p:spPr>
        <p:txBody>
          <a:bodyPr>
            <a:normAutofit fontScale="62500" lnSpcReduction="20000"/>
          </a:bodyPr>
          <a:lstStyle/>
          <a:p>
            <a:pPr fontAlgn="base"/>
            <a:r>
              <a:rPr lang="en-US" dirty="0"/>
              <a:t>There are two types of conservation methods namely in-situ and ex-situ conservations. </a:t>
            </a:r>
            <a:endParaRPr lang="en-US" dirty="0"/>
          </a:p>
          <a:p>
            <a:pPr fontAlgn="base"/>
            <a:endParaRPr lang="en-US" dirty="0"/>
          </a:p>
          <a:p>
            <a:pPr fontAlgn="base"/>
            <a:r>
              <a:rPr lang="en-US" b="1" dirty="0"/>
              <a:t>a) In situ conservation:</a:t>
            </a:r>
            <a:endParaRPr lang="en-US" b="1" dirty="0"/>
          </a:p>
          <a:p>
            <a:pPr fontAlgn="base"/>
            <a:r>
              <a:rPr lang="en-US" dirty="0"/>
              <a:t>The conservation of species in their natural habitat or natural ecosystem is known as in situ conservation. In the process, the natural surrounding or ecosystem is protected and maintained so that all the constituent species (known or unknown) are conserved and benefited. The factors which are detrimental to the existence of species concerned are eliminated by suitable mechanism.</a:t>
            </a:r>
            <a:endParaRPr lang="en-US" dirty="0"/>
          </a:p>
          <a:p>
            <a:pPr fontAlgn="base"/>
            <a:r>
              <a:rPr lang="en-US" b="1" dirty="0"/>
              <a:t>The different advantages of in situ conservation are as follows:</a:t>
            </a:r>
            <a:endParaRPr lang="en-US" dirty="0"/>
          </a:p>
          <a:p>
            <a:pPr fontAlgn="base"/>
            <a:r>
              <a:rPr lang="en-US" dirty="0"/>
              <a:t>(a) If is a cheap and convenient way of conserving biological diversity.</a:t>
            </a:r>
            <a:endParaRPr lang="en-US" dirty="0"/>
          </a:p>
          <a:p>
            <a:pPr fontAlgn="base"/>
            <a:r>
              <a:rPr lang="en-US" dirty="0"/>
              <a:t>(b) It offers a way to preserve a large number of organisms simultaneously, known or unknown to us.</a:t>
            </a:r>
            <a:endParaRPr lang="en-US" dirty="0"/>
          </a:p>
          <a:p>
            <a:pPr fontAlgn="base"/>
            <a:r>
              <a:rPr lang="en-US" dirty="0"/>
              <a:t>(c) The existence in natural ecosystem provides opportunity to the living organisms to adjust to differed’ environmental conditions and to evolve in to a better life form.</a:t>
            </a:r>
            <a:endParaRPr lang="en-US" dirty="0"/>
          </a:p>
          <a:p>
            <a:pPr fontAlgn="base"/>
            <a:r>
              <a:rPr lang="en-US" dirty="0"/>
              <a:t>The only disadvantage of in situ conservation is that it requires large space of earth which is often difficult because of growing demand for space. The protection and management of biodiversity through in situ conservation involve certain specific areas known as protected areas which include national parks, Sanctuaries and Biosphere reserves.</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600" b="1" dirty="0"/>
              <a:t>Protected areas</a:t>
            </a:r>
            <a:endParaRPr lang="en-US" sz="3600" dirty="0"/>
          </a:p>
        </p:txBody>
      </p:sp>
      <p:sp>
        <p:nvSpPr>
          <p:cNvPr id="3" name="Content Placeholder 2"/>
          <p:cNvSpPr>
            <a:spLocks noGrp="1"/>
          </p:cNvSpPr>
          <p:nvPr>
            <p:ph idx="1"/>
          </p:nvPr>
        </p:nvSpPr>
        <p:spPr>
          <a:xfrm>
            <a:off x="0" y="685800"/>
            <a:ext cx="8915400" cy="5943600"/>
          </a:xfrm>
        </p:spPr>
        <p:txBody>
          <a:bodyPr>
            <a:normAutofit fontScale="85000" lnSpcReduction="20000"/>
          </a:bodyPr>
          <a:lstStyle/>
          <a:p>
            <a:pPr fontAlgn="base"/>
            <a:r>
              <a:rPr lang="en-US" dirty="0"/>
              <a:t>The protected areas are </a:t>
            </a:r>
            <a:r>
              <a:rPr lang="en-US" dirty="0" err="1"/>
              <a:t>biogeographical</a:t>
            </a:r>
            <a:r>
              <a:rPr lang="en-US" dirty="0"/>
              <a:t> areas where biological diversity along with natural and cultural resources are protected, maintained and managed through legal and administrative measures. The demarcation of biodiversity in each area is determined on the basis of climatic and physiological conditions.</a:t>
            </a:r>
            <a:endParaRPr lang="en-US" dirty="0"/>
          </a:p>
          <a:p>
            <a:pPr fontAlgn="base"/>
            <a:r>
              <a:rPr lang="en-US" dirty="0"/>
              <a:t>In these areas, hunting, firewood collection, timber harvesting etc. are prohibited so that the wild plants and animals can grow and multiply freely without any hindrance. Some protected areas are: Cold desert (</a:t>
            </a:r>
            <a:r>
              <a:rPr lang="en-US" dirty="0" err="1"/>
              <a:t>Ladakh</a:t>
            </a:r>
            <a:r>
              <a:rPr lang="en-US" dirty="0"/>
              <a:t> and </a:t>
            </a:r>
            <a:r>
              <a:rPr lang="en-US" dirty="0" err="1"/>
              <a:t>Spiti</a:t>
            </a:r>
            <a:r>
              <a:rPr lang="en-US" dirty="0"/>
              <a:t>), Hot desert (</a:t>
            </a:r>
            <a:r>
              <a:rPr lang="en-US" dirty="0" err="1"/>
              <a:t>Thar</a:t>
            </a:r>
            <a:r>
              <a:rPr lang="en-US" dirty="0"/>
              <a:t>), Saline Swampy area (</a:t>
            </a:r>
            <a:r>
              <a:rPr lang="en-US" dirty="0" err="1"/>
              <a:t>Sunderban</a:t>
            </a:r>
            <a:r>
              <a:rPr lang="en-US" dirty="0"/>
              <a:t> and </a:t>
            </a:r>
            <a:r>
              <a:rPr lang="en-US" dirty="0" err="1"/>
              <a:t>Rann</a:t>
            </a:r>
            <a:r>
              <a:rPr lang="en-US" dirty="0"/>
              <a:t> of Kutch), Tropical moist deciduous forest (Western Ghats and north East) etc. Protected areas include national parks, sanctuaries and biosphere reserves. There are 37,000 protected areas throughout the world. As per World Conservation Monitoring Centre, India has 581 protected areas, national parks and </a:t>
            </a:r>
            <a:r>
              <a:rPr lang="en-US" dirty="0" err="1"/>
              <a:t>sanctuarie</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600" b="1" dirty="0"/>
              <a:t>National parks</a:t>
            </a:r>
            <a:endParaRPr lang="en-US" sz="3600" dirty="0"/>
          </a:p>
        </p:txBody>
      </p:sp>
      <p:sp>
        <p:nvSpPr>
          <p:cNvPr id="3" name="Content Placeholder 2"/>
          <p:cNvSpPr>
            <a:spLocks noGrp="1"/>
          </p:cNvSpPr>
          <p:nvPr>
            <p:ph idx="1"/>
          </p:nvPr>
        </p:nvSpPr>
        <p:spPr>
          <a:xfrm>
            <a:off x="457200" y="762000"/>
            <a:ext cx="8229600" cy="5715000"/>
          </a:xfrm>
        </p:spPr>
        <p:txBody>
          <a:bodyPr>
            <a:normAutofit fontScale="70000" lnSpcReduction="20000"/>
          </a:bodyPr>
          <a:lstStyle/>
          <a:p>
            <a:pPr fontAlgn="base"/>
            <a:r>
              <a:rPr lang="en-US" dirty="0"/>
              <a:t>These are the small reserves meant for the protection of wild life and their natural habitats. These are maintained by government. The area of national parks ranges between 0.04 to 3162 km. The boundaries are well demarcated and circumscribed. The activities like grazing forestry, cultivation and habitat manipulation are not permitted in these areas. There are about 89 national parks in India.</a:t>
            </a:r>
            <a:endParaRPr lang="en-US" dirty="0"/>
          </a:p>
          <a:p>
            <a:pPr fontAlgn="base"/>
            <a:r>
              <a:rPr lang="en-US" b="1" dirty="0"/>
              <a:t>Some important national Parks of India are:</a:t>
            </a:r>
            <a:endParaRPr lang="en-US" dirty="0"/>
          </a:p>
          <a:p>
            <a:pPr fontAlgn="base"/>
            <a:r>
              <a:rPr lang="en-US" dirty="0"/>
              <a:t>(</a:t>
            </a:r>
            <a:r>
              <a:rPr lang="en-US" dirty="0" err="1"/>
              <a:t>i</a:t>
            </a:r>
            <a:r>
              <a:rPr lang="en-US" dirty="0"/>
              <a:t>) Biological Park, </a:t>
            </a:r>
            <a:r>
              <a:rPr lang="en-US" dirty="0" err="1"/>
              <a:t>Nandankanan</a:t>
            </a:r>
            <a:r>
              <a:rPr lang="en-US" dirty="0"/>
              <a:t>, Orissa,</a:t>
            </a:r>
            <a:endParaRPr lang="en-US" dirty="0"/>
          </a:p>
          <a:p>
            <a:pPr fontAlgn="base"/>
            <a:r>
              <a:rPr lang="en-US" dirty="0"/>
              <a:t>(ii) Corbett national Park </a:t>
            </a:r>
            <a:r>
              <a:rPr lang="en-US" dirty="0" err="1"/>
              <a:t>Nainital</a:t>
            </a:r>
            <a:r>
              <a:rPr lang="en-US" dirty="0"/>
              <a:t>, U.P. (First national Park)</a:t>
            </a:r>
            <a:endParaRPr lang="en-US" dirty="0"/>
          </a:p>
          <a:p>
            <a:pPr fontAlgn="base"/>
            <a:r>
              <a:rPr lang="en-US" dirty="0"/>
              <a:t>(iii) </a:t>
            </a:r>
            <a:r>
              <a:rPr lang="en-US" dirty="0" err="1"/>
              <a:t>Koziranga</a:t>
            </a:r>
            <a:r>
              <a:rPr lang="en-US" dirty="0"/>
              <a:t> national Park, </a:t>
            </a:r>
            <a:r>
              <a:rPr lang="en-US" dirty="0" err="1"/>
              <a:t>Jorhat</a:t>
            </a:r>
            <a:r>
              <a:rPr lang="en-US" dirty="0"/>
              <a:t>, Assam</a:t>
            </a:r>
            <a:endParaRPr lang="en-US" dirty="0"/>
          </a:p>
          <a:p>
            <a:pPr fontAlgn="base"/>
            <a:r>
              <a:rPr lang="en-US" dirty="0"/>
              <a:t>(iv) </a:t>
            </a:r>
            <a:r>
              <a:rPr lang="en-US" dirty="0" err="1"/>
              <a:t>Tudula</a:t>
            </a:r>
            <a:r>
              <a:rPr lang="en-US" dirty="0"/>
              <a:t> national Park, Maharashtra</a:t>
            </a:r>
            <a:endParaRPr lang="en-US" dirty="0"/>
          </a:p>
          <a:p>
            <a:pPr fontAlgn="base"/>
            <a:r>
              <a:rPr lang="en-US" dirty="0"/>
              <a:t>(v) </a:t>
            </a:r>
            <a:r>
              <a:rPr lang="en-US" dirty="0" err="1"/>
              <a:t>Hazaribagh</a:t>
            </a:r>
            <a:r>
              <a:rPr lang="en-US" dirty="0"/>
              <a:t> national Park, </a:t>
            </a:r>
            <a:r>
              <a:rPr lang="en-US" dirty="0" err="1"/>
              <a:t>Hazaribagh</a:t>
            </a:r>
            <a:r>
              <a:rPr lang="en-US" dirty="0"/>
              <a:t>, Bihar</a:t>
            </a:r>
            <a:endParaRPr lang="en-US" dirty="0"/>
          </a:p>
          <a:p>
            <a:pPr fontAlgn="base"/>
            <a:r>
              <a:rPr lang="en-US" dirty="0"/>
              <a:t>(vi) Band </a:t>
            </a:r>
            <a:r>
              <a:rPr lang="en-US" dirty="0" err="1"/>
              <a:t>havgarh</a:t>
            </a:r>
            <a:r>
              <a:rPr lang="en-US" dirty="0"/>
              <a:t> national park, M.P.</a:t>
            </a:r>
            <a:endParaRPr lang="en-US" dirty="0"/>
          </a:p>
          <a:p>
            <a:pPr fontAlgn="base"/>
            <a:r>
              <a:rPr lang="en-US" dirty="0"/>
              <a:t>(vii) </a:t>
            </a:r>
            <a:r>
              <a:rPr lang="en-US" dirty="0" err="1"/>
              <a:t>Bandipur</a:t>
            </a:r>
            <a:r>
              <a:rPr lang="en-US" dirty="0"/>
              <a:t> national park, Karnataka.</a:t>
            </a:r>
            <a:endParaRPr lang="en-US" dirty="0"/>
          </a:p>
          <a:p>
            <a:pPr fontAlgn="base"/>
            <a:r>
              <a:rPr lang="en-US" dirty="0"/>
              <a:t>(viii) </a:t>
            </a:r>
            <a:r>
              <a:rPr lang="en-US" dirty="0" err="1"/>
              <a:t>Kanha</a:t>
            </a:r>
            <a:r>
              <a:rPr lang="en-US" dirty="0"/>
              <a:t> National Park, M.P.</a:t>
            </a:r>
            <a:endParaRPr lang="en-US" dirty="0"/>
          </a:p>
          <a:p>
            <a:pPr fontAlgn="base"/>
            <a:r>
              <a:rPr lang="en-US" dirty="0"/>
              <a:t>(ix) </a:t>
            </a:r>
            <a:r>
              <a:rPr lang="en-US" dirty="0" err="1"/>
              <a:t>Reibul</a:t>
            </a:r>
            <a:r>
              <a:rPr lang="en-US" dirty="0"/>
              <a:t> </a:t>
            </a:r>
            <a:r>
              <a:rPr lang="en-US" dirty="0" err="1"/>
              <a:t>Lamjao</a:t>
            </a:r>
            <a:r>
              <a:rPr lang="en-US" dirty="0"/>
              <a:t> National Park, Manipur</a:t>
            </a:r>
            <a:endParaRPr lang="en-US" dirty="0"/>
          </a:p>
          <a:p>
            <a:pPr fontAlgn="base"/>
            <a:r>
              <a:rPr lang="en-US" dirty="0"/>
              <a:t>(x) </a:t>
            </a:r>
            <a:r>
              <a:rPr lang="en-US" dirty="0" err="1"/>
              <a:t>Nawgaon</a:t>
            </a:r>
            <a:r>
              <a:rPr lang="en-US" dirty="0"/>
              <a:t> National Park, Maharashtra</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t>Sanctuaries</a:t>
            </a:r>
            <a:br>
              <a:rPr lang="en-US" sz="3600" dirty="0"/>
            </a:br>
            <a:endParaRPr lang="en-US" sz="3600"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fontAlgn="base"/>
            <a:r>
              <a:rPr lang="en-US" dirty="0"/>
              <a:t>These are the areas where only wild animals (fauna) are present. The activities like harvesting of timbers, collection of forest products, cultivation of lands etc. are permitted as long as these do not interfere with the project. That is, controlled biotic interference is permitted in sanctuaries, which allows visiting of tourists for recreation. The area under a sanctuary remains in between 0.61 to 7818 km.</a:t>
            </a:r>
            <a:endParaRPr lang="en-US" dirty="0"/>
          </a:p>
          <a:p>
            <a:pPr fontAlgn="base"/>
            <a:r>
              <a:rPr lang="en-US" b="1" dirty="0"/>
              <a:t>Some important sanctuaries of Orissa are as follows:</a:t>
            </a:r>
            <a:endParaRPr lang="en-US" dirty="0"/>
          </a:p>
          <a:p>
            <a:pPr fontAlgn="base"/>
            <a:r>
              <a:rPr lang="en-US" dirty="0"/>
              <a:t>(</a:t>
            </a:r>
            <a:r>
              <a:rPr lang="en-US" dirty="0" err="1"/>
              <a:t>i</a:t>
            </a:r>
            <a:r>
              <a:rPr lang="en-US" dirty="0"/>
              <a:t>) </a:t>
            </a:r>
            <a:r>
              <a:rPr lang="en-US" dirty="0" err="1"/>
              <a:t>Nandankanan</a:t>
            </a:r>
            <a:r>
              <a:rPr lang="en-US" dirty="0"/>
              <a:t> Zoological Park</a:t>
            </a:r>
            <a:endParaRPr lang="en-US" dirty="0"/>
          </a:p>
          <a:p>
            <a:pPr fontAlgn="base"/>
            <a:r>
              <a:rPr lang="en-US" dirty="0"/>
              <a:t>(ii) </a:t>
            </a:r>
            <a:r>
              <a:rPr lang="en-US" dirty="0" err="1"/>
              <a:t>Chandaka</a:t>
            </a:r>
            <a:r>
              <a:rPr lang="en-US" dirty="0"/>
              <a:t> Elephant reserve</a:t>
            </a:r>
            <a:endParaRPr lang="en-US" dirty="0"/>
          </a:p>
          <a:p>
            <a:pPr fontAlgn="base"/>
            <a:r>
              <a:rPr lang="en-US" dirty="0"/>
              <a:t>(iii) </a:t>
            </a:r>
            <a:r>
              <a:rPr lang="en-US" dirty="0" err="1"/>
              <a:t>Simlipal</a:t>
            </a:r>
            <a:r>
              <a:rPr lang="en-US" dirty="0"/>
              <a:t> Tiger Reserve</a:t>
            </a:r>
            <a:endParaRPr lang="en-US" dirty="0"/>
          </a:p>
          <a:p>
            <a:pPr fontAlgn="base"/>
            <a:r>
              <a:rPr lang="en-US" dirty="0"/>
              <a:t>(iv) </a:t>
            </a:r>
            <a:r>
              <a:rPr lang="en-US" dirty="0" err="1"/>
              <a:t>Bhitarkanika</a:t>
            </a:r>
            <a:r>
              <a:rPr lang="en-US" dirty="0"/>
              <a:t> Wild life Sanctuary</a:t>
            </a:r>
            <a:endParaRPr lang="en-US" dirty="0"/>
          </a:p>
          <a:p>
            <a:pPr fontAlgn="base"/>
            <a:r>
              <a:rPr lang="en-US" dirty="0"/>
              <a:t>(v) </a:t>
            </a:r>
            <a:r>
              <a:rPr lang="en-US" dirty="0" err="1"/>
              <a:t>Gharial</a:t>
            </a:r>
            <a:r>
              <a:rPr lang="en-US" dirty="0"/>
              <a:t> project at </a:t>
            </a:r>
            <a:r>
              <a:rPr lang="en-US" dirty="0" err="1"/>
              <a:t>Tikarpada</a:t>
            </a:r>
            <a:endParaRPr lang="en-US" dirty="0"/>
          </a:p>
          <a:p>
            <a:pPr fontAlgn="base"/>
            <a:r>
              <a:rPr lang="en-US" dirty="0"/>
              <a:t>(vi) </a:t>
            </a:r>
            <a:r>
              <a:rPr lang="en-US" dirty="0" err="1"/>
              <a:t>Chilika</a:t>
            </a:r>
            <a:r>
              <a:rPr lang="en-US" dirty="0"/>
              <a:t> (</a:t>
            </a:r>
            <a:r>
              <a:rPr lang="en-US" dirty="0" err="1"/>
              <a:t>Nalaban</a:t>
            </a:r>
            <a:r>
              <a:rPr lang="en-US" dirty="0"/>
              <a:t>) Sanctuary</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dirty="0"/>
              <a:t>Biosphere reserves</a:t>
            </a:r>
            <a:endParaRPr lang="en-US" sz="3600" dirty="0"/>
          </a:p>
        </p:txBody>
      </p:sp>
      <p:sp>
        <p:nvSpPr>
          <p:cNvPr id="3" name="Content Placeholder 2"/>
          <p:cNvSpPr>
            <a:spLocks noGrp="1"/>
          </p:cNvSpPr>
          <p:nvPr>
            <p:ph idx="1"/>
          </p:nvPr>
        </p:nvSpPr>
        <p:spPr>
          <a:xfrm>
            <a:off x="457200" y="762000"/>
            <a:ext cx="8229600" cy="5791200"/>
          </a:xfrm>
        </p:spPr>
        <p:txBody>
          <a:bodyPr>
            <a:normAutofit fontScale="70000" lnSpcReduction="20000"/>
          </a:bodyPr>
          <a:lstStyle/>
          <a:p>
            <a:pPr fontAlgn="base"/>
            <a:r>
              <a:rPr lang="en-US" dirty="0"/>
              <a:t>Biosphere reserves or natural reserves are multipurpose protected areas with boundaries circumscribed by legislation. The main aim of biosphere reserve is to preserve genetic diversity in representative ecosystems by protecting wild animals, traditional life style of inhabitant and domesticated plant/ animal genetic resources. These are scientifically managed allowing only the tourists to visit.</a:t>
            </a:r>
            <a:endParaRPr lang="en-US" dirty="0"/>
          </a:p>
          <a:p>
            <a:pPr fontAlgn="base"/>
            <a:r>
              <a:rPr lang="en-US" b="1" dirty="0"/>
              <a:t>Some importance of biosphere reserves are as follows:</a:t>
            </a:r>
            <a:endParaRPr lang="en-US" dirty="0"/>
          </a:p>
          <a:p>
            <a:pPr fontAlgn="base"/>
            <a:r>
              <a:rPr lang="en-US" dirty="0"/>
              <a:t>(a) These help in the restoration of degraded ecosystem.</a:t>
            </a:r>
            <a:endParaRPr lang="en-US" dirty="0"/>
          </a:p>
          <a:p>
            <a:pPr fontAlgn="base"/>
            <a:r>
              <a:rPr lang="en-US" dirty="0"/>
              <a:t>(b) The main role of these reserves is to preserve genetic resources, species, ecosystems, and habitats without disturbing the habitants.</a:t>
            </a:r>
            <a:endParaRPr lang="en-US" dirty="0"/>
          </a:p>
          <a:p>
            <a:pPr fontAlgn="base"/>
            <a:r>
              <a:rPr lang="en-US" dirty="0"/>
              <a:t>(c) These maintain cultural, social and ecologically sustainable economic developments.</a:t>
            </a:r>
            <a:endParaRPr lang="en-US" dirty="0"/>
          </a:p>
          <a:p>
            <a:pPr fontAlgn="base"/>
            <a:r>
              <a:rPr lang="en-US" dirty="0"/>
              <a:t>(d) These support education and research in various ecological aspects,</a:t>
            </a:r>
            <a:endParaRPr lang="en-US" dirty="0"/>
          </a:p>
          <a:p>
            <a:pPr fontAlgn="base"/>
            <a:r>
              <a:rPr lang="en-US" b="1" dirty="0"/>
              <a:t>Some important biosphere reserves are:</a:t>
            </a:r>
            <a:endParaRPr lang="en-US" dirty="0"/>
          </a:p>
          <a:p>
            <a:pPr fontAlgn="base"/>
            <a:r>
              <a:rPr lang="en-US" dirty="0" err="1"/>
              <a:t>Simlipal</a:t>
            </a:r>
            <a:r>
              <a:rPr lang="en-US" dirty="0"/>
              <a:t>, (Orissa), </a:t>
            </a:r>
            <a:r>
              <a:rPr lang="en-US" dirty="0" err="1"/>
              <a:t>Sunderban</a:t>
            </a:r>
            <a:r>
              <a:rPr lang="en-US" dirty="0"/>
              <a:t> (West Bengal), </a:t>
            </a:r>
            <a:r>
              <a:rPr lang="en-US" dirty="0" err="1"/>
              <a:t>Kanha</a:t>
            </a:r>
            <a:r>
              <a:rPr lang="en-US" dirty="0"/>
              <a:t> (M.P </a:t>
            </a:r>
            <a:r>
              <a:rPr lang="en-US" dirty="0" err="1"/>
              <a:t>Kaziranga</a:t>
            </a:r>
            <a:r>
              <a:rPr lang="en-US" dirty="0"/>
              <a:t> (Assam) etc. The biosphere reserve net work was intro­duced by UNESCO 1971.</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b="1" dirty="0"/>
              <a:t>Ex-situ conservation</a:t>
            </a:r>
            <a:endParaRPr lang="en-US" sz="4000" dirty="0"/>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pPr fontAlgn="base"/>
            <a:r>
              <a:rPr lang="en-US" dirty="0"/>
              <a:t>Ex-situ conservation involves maintenance and breeding of endangered plants and animals under partially or wholly control­led conditions in specific areas like zoo, gardens, nurseries etc. That is, the conservation of selected plants and animals in se­lected areas outside their natural habitat is known as ex-situ con­servation.</a:t>
            </a:r>
            <a:endParaRPr lang="en-US" dirty="0"/>
          </a:p>
          <a:p>
            <a:pPr fontAlgn="base"/>
            <a:r>
              <a:rPr lang="en-US" dirty="0"/>
              <a:t>The stresses on living organisms due to competition for food, water, space etc. can be avoided by ex-situ conservation there by providing conditions necessary for a secure life and breeding.</a:t>
            </a:r>
            <a:endParaRPr lang="en-US" dirty="0"/>
          </a:p>
          <a:p>
            <a:pPr fontAlgn="base"/>
            <a:r>
              <a:rPr lang="en-US" b="1" dirty="0"/>
              <a:t>Some important areas under these conservation are:</a:t>
            </a:r>
            <a:endParaRPr lang="en-US" dirty="0"/>
          </a:p>
          <a:p>
            <a:pPr fontAlgn="base"/>
            <a:r>
              <a:rPr lang="en-US" dirty="0"/>
              <a:t>(</a:t>
            </a:r>
            <a:r>
              <a:rPr lang="en-US" dirty="0" err="1"/>
              <a:t>i</a:t>
            </a:r>
            <a:r>
              <a:rPr lang="en-US" dirty="0"/>
              <a:t>) Seed gene bank,</a:t>
            </a:r>
            <a:endParaRPr lang="en-US" dirty="0"/>
          </a:p>
          <a:p>
            <a:pPr fontAlgn="base"/>
            <a:r>
              <a:rPr lang="en-US" dirty="0"/>
              <a:t>(ii) Field gene bank;</a:t>
            </a:r>
            <a:endParaRPr lang="en-US" dirty="0"/>
          </a:p>
          <a:p>
            <a:pPr fontAlgn="base"/>
            <a:r>
              <a:rPr lang="en-US" dirty="0"/>
              <a:t>(iii) Botanical gardens</a:t>
            </a:r>
            <a:r>
              <a:rPr lang="en-US" baseline="-25000" dirty="0"/>
              <a:t>;</a:t>
            </a:r>
            <a:endParaRPr lang="en-US" dirty="0"/>
          </a:p>
          <a:p>
            <a:pPr fontAlgn="base"/>
            <a:r>
              <a:rPr lang="en-US" dirty="0"/>
              <a:t>(iv) Zoos.</a:t>
            </a:r>
            <a:endParaRPr lang="en-US" dirty="0"/>
          </a:p>
          <a:p>
            <a:pPr fontAlgn="base"/>
            <a:r>
              <a:rPr lang="en-US" dirty="0"/>
              <a:t>(v)Cryopreservation</a:t>
            </a:r>
            <a:endParaRPr lang="en-US" dirty="0"/>
          </a:p>
          <a:p>
            <a:r>
              <a:rPr lang="en-US" dirty="0"/>
              <a:t>(vi)Tissue culture bank</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77000"/>
          </a:xfrm>
        </p:spPr>
        <p:txBody>
          <a:bodyPr>
            <a:normAutofit fontScale="70000" lnSpcReduction="20000"/>
          </a:bodyPr>
          <a:lstStyle/>
          <a:p>
            <a:pPr fontAlgn="base"/>
            <a:r>
              <a:rPr lang="en-US" b="1" dirty="0"/>
              <a:t>Seed gene bank:</a:t>
            </a:r>
            <a:endParaRPr lang="en-US" dirty="0"/>
          </a:p>
          <a:p>
            <a:pPr fontAlgn="base"/>
            <a:r>
              <a:rPr lang="en-US" dirty="0"/>
              <a:t>These are cold storages where seeds are kept under controlled temperature and humidity for storage and this is easiest way to store the germ plasma of plants at low temperature. Seeds preserved under controlled conditions (minus temperature) remain viable for long durations of time.</a:t>
            </a:r>
            <a:endParaRPr lang="en-US" dirty="0"/>
          </a:p>
          <a:p>
            <a:pPr fontAlgn="base"/>
            <a:r>
              <a:rPr lang="en-US" b="1" dirty="0"/>
              <a:t>ii. Gene bank:</a:t>
            </a:r>
            <a:endParaRPr lang="en-US" dirty="0"/>
          </a:p>
          <a:p>
            <a:pPr fontAlgn="base"/>
            <a:r>
              <a:rPr lang="en-US" dirty="0"/>
              <a:t>Genetic variability also is preserved by gene bank under normal growing conditions. These are cold storages where germ </a:t>
            </a:r>
            <a:r>
              <a:rPr lang="en-US" dirty="0" err="1"/>
              <a:t>plam</a:t>
            </a:r>
            <a:r>
              <a:rPr lang="en-US" dirty="0"/>
              <a:t> are kept under controlled temperature and humidity for storage; this is an important way of preserving the genetic resources.</a:t>
            </a:r>
            <a:endParaRPr lang="en-US" dirty="0"/>
          </a:p>
          <a:p>
            <a:pPr fontAlgn="base"/>
            <a:r>
              <a:rPr lang="en-US" b="1" dirty="0"/>
              <a:t>iii. Cryopreservation:</a:t>
            </a:r>
            <a:endParaRPr lang="en-US" dirty="0"/>
          </a:p>
          <a:p>
            <a:pPr fontAlgn="base"/>
            <a:r>
              <a:rPr lang="en-US" dirty="0"/>
              <a:t>This is the newest application of technology for preservation of biotic parts. This type of conservation is done at very low temperature (196°C) in liquid nitrogen. The metabolic activities of the organisms are suspended under low temperature, which are later used for research purposes.</a:t>
            </a:r>
            <a:endParaRPr lang="en-US" dirty="0"/>
          </a:p>
          <a:p>
            <a:pPr fontAlgn="base"/>
            <a:r>
              <a:rPr lang="en-US" b="1" dirty="0"/>
              <a:t>iv. Tissue culture bank:</a:t>
            </a:r>
            <a:endParaRPr lang="en-US" dirty="0"/>
          </a:p>
          <a:p>
            <a:pPr fontAlgn="base"/>
            <a:r>
              <a:rPr lang="en-US" dirty="0"/>
              <a:t>Cryopreservation of disease free </a:t>
            </a:r>
            <a:r>
              <a:rPr lang="en-US" dirty="0" err="1"/>
              <a:t>meristems</a:t>
            </a:r>
            <a:r>
              <a:rPr lang="en-US" dirty="0"/>
              <a:t> is very helpful. Long term culture of excised roots and shoots are maintained. </a:t>
            </a:r>
            <a:r>
              <a:rPr lang="en-US" dirty="0" err="1"/>
              <a:t>Meristem</a:t>
            </a:r>
            <a:r>
              <a:rPr lang="en-US" dirty="0"/>
              <a:t> culture is very popular in plant propagation as it’s a virus and disease free method of multiplication.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915400" cy="6248400"/>
          </a:xfrm>
        </p:spPr>
        <p:txBody>
          <a:bodyPr>
            <a:normAutofit fontScale="62500" lnSpcReduction="20000"/>
          </a:bodyPr>
          <a:lstStyle/>
          <a:p>
            <a:pPr fontAlgn="base"/>
            <a:r>
              <a:rPr lang="en-US" b="1" dirty="0"/>
              <a:t>v. Long term captive breeding:</a:t>
            </a:r>
            <a:endParaRPr lang="en-US" dirty="0"/>
          </a:p>
          <a:p>
            <a:pPr fontAlgn="base"/>
            <a:r>
              <a:rPr lang="en-US" dirty="0"/>
              <a:t>The method involves capture, maintenance and captive breeding on long term basis of individuals of the endangered species which have lost their habitat permanently or certain highly unfavorable conditions are present in their habitat.</a:t>
            </a:r>
            <a:endParaRPr lang="en-US" dirty="0"/>
          </a:p>
          <a:p>
            <a:pPr fontAlgn="base"/>
            <a:r>
              <a:rPr lang="en-US" b="1" dirty="0"/>
              <a:t>vi. Botanical gardens:</a:t>
            </a:r>
            <a:endParaRPr lang="en-US" dirty="0"/>
          </a:p>
          <a:p>
            <a:pPr fontAlgn="base"/>
            <a:r>
              <a:rPr lang="en-US" dirty="0"/>
              <a:t>A botanical garden is a place where flowers, fruits and vegetables are grown. The botanical gardens provide beauty and calm environment. Most of them have started keeping exotic plants for educational and research purposes.</a:t>
            </a:r>
            <a:endParaRPr lang="en-US" dirty="0"/>
          </a:p>
          <a:p>
            <a:pPr fontAlgn="base"/>
            <a:r>
              <a:rPr lang="en-US" b="1" dirty="0"/>
              <a:t>vii. Animal Translocation:</a:t>
            </a:r>
            <a:endParaRPr lang="en-US" dirty="0"/>
          </a:p>
          <a:p>
            <a:pPr fontAlgn="base"/>
            <a:r>
              <a:rPr lang="en-US" dirty="0"/>
              <a:t>Release of animals in a new locality which come from anywhere else.</a:t>
            </a:r>
            <a:endParaRPr lang="en-US" dirty="0"/>
          </a:p>
          <a:p>
            <a:pPr fontAlgn="base"/>
            <a:r>
              <a:rPr lang="en-US" b="1" dirty="0"/>
              <a:t>Translocation is carried in following cases:</a:t>
            </a:r>
            <a:endParaRPr lang="en-US" dirty="0"/>
          </a:p>
          <a:p>
            <a:pPr fontAlgn="base"/>
            <a:r>
              <a:rPr lang="en-US" dirty="0"/>
              <a:t>1. When a species on which an animal is dependent becomes rare.</a:t>
            </a:r>
            <a:endParaRPr lang="en-US" dirty="0"/>
          </a:p>
          <a:p>
            <a:pPr fontAlgn="base"/>
            <a:r>
              <a:rPr lang="en-US" dirty="0"/>
              <a:t>2. When a species is endemic or restricted to a particular area.</a:t>
            </a:r>
            <a:endParaRPr lang="en-US" dirty="0"/>
          </a:p>
          <a:p>
            <a:pPr fontAlgn="base"/>
            <a:r>
              <a:rPr lang="en-US" dirty="0"/>
              <a:t>3. Due to habit destruction and unfavorable environment conditions.</a:t>
            </a:r>
            <a:endParaRPr lang="en-US" dirty="0"/>
          </a:p>
          <a:p>
            <a:pPr fontAlgn="base"/>
            <a:r>
              <a:rPr lang="en-US" dirty="0"/>
              <a:t>4. Increase in population in an area.</a:t>
            </a:r>
            <a:endParaRPr lang="en-US" dirty="0"/>
          </a:p>
          <a:p>
            <a:pPr fontAlgn="base"/>
            <a:r>
              <a:rPr lang="en-US" b="1" dirty="0"/>
              <a:t>viii. Zoological Gardens:</a:t>
            </a:r>
            <a:endParaRPr lang="en-US" dirty="0"/>
          </a:p>
          <a:p>
            <a:pPr fontAlgn="base"/>
            <a:r>
              <a:rPr lang="en-US" dirty="0"/>
              <a:t>In zoos wild animals are maintained in captivity and conservation of wild animals (rare, endangered species). The oldest zoo, the </a:t>
            </a:r>
            <a:r>
              <a:rPr lang="en-US" dirty="0" err="1"/>
              <a:t>Schonbrumm</a:t>
            </a:r>
            <a:r>
              <a:rPr lang="en-US" dirty="0"/>
              <a:t> zoo which exists today also, was established in VIENNA in 1759.</a:t>
            </a:r>
            <a:endParaRPr lang="en-US" dirty="0"/>
          </a:p>
          <a:p>
            <a:pPr fontAlgn="base"/>
            <a:r>
              <a:rPr lang="en-US" dirty="0"/>
              <a:t>In India, the 1st zoo came into existence at BARRACKPORE in 1800. In world there are about 800 zoos. Such zoos have about 3000 species of vertebrates. Some zoos have undertaken captive breeding </a:t>
            </a:r>
            <a:r>
              <a:rPr lang="en-US" dirty="0" err="1"/>
              <a:t>programmes</a:t>
            </a:r>
            <a:r>
              <a:rPr lang="en-US" dirty="0"/>
              <a:t>.</a:t>
            </a:r>
            <a:endParaRPr lang="en-US"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fontScale="92500" lnSpcReduction="20000"/>
          </a:bodyPr>
          <a:lstStyle/>
          <a:p>
            <a:pPr fontAlgn="base"/>
            <a:r>
              <a:rPr lang="en-US" b="1" dirty="0"/>
              <a:t>The strategies for ex-situ conservations are:</a:t>
            </a:r>
            <a:endParaRPr lang="en-US" dirty="0"/>
          </a:p>
          <a:p>
            <a:pPr fontAlgn="base"/>
            <a:r>
              <a:rPr lang="en-US" dirty="0"/>
              <a:t>(</a:t>
            </a:r>
            <a:r>
              <a:rPr lang="en-US" dirty="0" err="1"/>
              <a:t>i</a:t>
            </a:r>
            <a:r>
              <a:rPr lang="en-US" dirty="0"/>
              <a:t>) Identification of species to be conserved.</a:t>
            </a:r>
            <a:endParaRPr lang="en-US" dirty="0"/>
          </a:p>
          <a:p>
            <a:pPr fontAlgn="base"/>
            <a:r>
              <a:rPr lang="en-US" dirty="0"/>
              <a:t>(ii) Adoption of Different ex-situ methods of conservation.</a:t>
            </a:r>
            <a:endParaRPr lang="en-US" dirty="0"/>
          </a:p>
          <a:p>
            <a:pPr fontAlgn="base"/>
            <a:r>
              <a:rPr lang="en-US" dirty="0"/>
              <a:t>(</a:t>
            </a:r>
            <a:r>
              <a:rPr lang="en-US" dirty="0" err="1"/>
              <a:t>i</a:t>
            </a:r>
            <a:r>
              <a:rPr lang="en-US" dirty="0"/>
              <a:t>) Long-term captive breeding and propagation for the species which have lost their habitats permanently.</a:t>
            </a:r>
            <a:endParaRPr lang="en-US" dirty="0"/>
          </a:p>
          <a:p>
            <a:pPr fontAlgn="base"/>
            <a:r>
              <a:rPr lang="en-US" dirty="0"/>
              <a:t>(ii) Short-term propagation and release of the animals in their natural habitat</a:t>
            </a:r>
            <a:endParaRPr lang="en-US" dirty="0"/>
          </a:p>
          <a:p>
            <a:pPr fontAlgn="base"/>
            <a:r>
              <a:rPr lang="en-US" dirty="0"/>
              <a:t>(iii) Animal translocation</a:t>
            </a:r>
            <a:endParaRPr lang="en-US" dirty="0"/>
          </a:p>
          <a:p>
            <a:pPr fontAlgn="base"/>
            <a:r>
              <a:rPr lang="en-US" dirty="0"/>
              <a:t>(iv) Animal reintroduction</a:t>
            </a:r>
            <a:endParaRPr lang="en-US" dirty="0"/>
          </a:p>
          <a:p>
            <a:pPr fontAlgn="base"/>
            <a:r>
              <a:rPr lang="en-US" dirty="0"/>
              <a:t>(v) Advanced technology in the service of endangered species</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70000" lnSpcReduction="20000"/>
          </a:bodyPr>
          <a:lstStyle/>
          <a:p>
            <a:pPr fontAlgn="base"/>
            <a:r>
              <a:rPr lang="en-US" b="1" dirty="0"/>
              <a:t>The different advantages of ex-situ conservation are:</a:t>
            </a:r>
            <a:endParaRPr lang="en-US" dirty="0"/>
          </a:p>
          <a:p>
            <a:pPr fontAlgn="base"/>
            <a:r>
              <a:rPr lang="en-US" dirty="0"/>
              <a:t>It gives longer life time and breeding activity to animals.</a:t>
            </a:r>
            <a:endParaRPr lang="en-US" dirty="0"/>
          </a:p>
          <a:p>
            <a:pPr fontAlgn="base"/>
            <a:r>
              <a:rPr lang="en-US" dirty="0"/>
              <a:t>It is useful for declining population of species.</a:t>
            </a:r>
            <a:endParaRPr lang="en-US" dirty="0"/>
          </a:p>
          <a:p>
            <a:pPr fontAlgn="base"/>
            <a:r>
              <a:rPr lang="en-US" dirty="0"/>
              <a:t>Endangered animals on the verge of extinction are successfully </a:t>
            </a:r>
            <a:r>
              <a:rPr lang="en-US" dirty="0" err="1"/>
              <a:t>breeded</a:t>
            </a:r>
            <a:r>
              <a:rPr lang="en-US" dirty="0"/>
              <a:t>.</a:t>
            </a:r>
            <a:endParaRPr lang="en-US" dirty="0"/>
          </a:p>
          <a:p>
            <a:pPr fontAlgn="base"/>
            <a:r>
              <a:rPr lang="en-US" dirty="0"/>
              <a:t>Threatened species are </a:t>
            </a:r>
            <a:r>
              <a:rPr lang="en-US" dirty="0" err="1"/>
              <a:t>breeded</a:t>
            </a:r>
            <a:r>
              <a:rPr lang="en-US" dirty="0"/>
              <a:t> in captivity and then released in the natural habitats.</a:t>
            </a:r>
            <a:endParaRPr lang="en-US" dirty="0"/>
          </a:p>
          <a:p>
            <a:pPr fontAlgn="base"/>
            <a:r>
              <a:rPr lang="en-US" dirty="0"/>
              <a:t> Ex-situ centers offer the possibilities of observing wild animals, which is otherwise not possible.</a:t>
            </a:r>
            <a:endParaRPr lang="en-US" dirty="0"/>
          </a:p>
          <a:p>
            <a:pPr fontAlgn="base"/>
            <a:r>
              <a:rPr lang="en-US" dirty="0"/>
              <a:t> It is extremely useful for conducting research and scientific work on different species.</a:t>
            </a:r>
            <a:endParaRPr lang="en-US" dirty="0"/>
          </a:p>
          <a:p>
            <a:br>
              <a:rPr lang="en-US" dirty="0"/>
            </a:br>
            <a:endParaRPr lang="en-US" dirty="0"/>
          </a:p>
          <a:p>
            <a:pPr fontAlgn="base"/>
            <a:r>
              <a:rPr lang="en-US" b="1" dirty="0"/>
              <a:t>Some disadvantages of this method are:</a:t>
            </a:r>
            <a:endParaRPr lang="en-US" dirty="0"/>
          </a:p>
          <a:p>
            <a:pPr fontAlgn="base"/>
            <a:r>
              <a:rPr lang="en-US" dirty="0"/>
              <a:t>(a) The </a:t>
            </a:r>
            <a:r>
              <a:rPr lang="en-US" dirty="0" err="1"/>
              <a:t>favourable</a:t>
            </a:r>
            <a:r>
              <a:rPr lang="en-US" dirty="0"/>
              <a:t> conditions may not be maintained always.</a:t>
            </a:r>
            <a:endParaRPr lang="en-US" dirty="0"/>
          </a:p>
          <a:p>
            <a:pPr fontAlgn="base"/>
            <a:r>
              <a:rPr lang="en-US" dirty="0"/>
              <a:t>(b) Mew life forms cannot evolve.</a:t>
            </a:r>
            <a:endParaRPr lang="en-US" dirty="0"/>
          </a:p>
          <a:p>
            <a:pPr fontAlgn="base"/>
            <a:r>
              <a:rPr lang="en-US" dirty="0"/>
              <a:t>(c) This technique involves only few species.</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a:t>Genetic diversity</a:t>
            </a:r>
            <a:endParaRPr lang="en-US" dirty="0"/>
          </a:p>
        </p:txBody>
      </p:sp>
      <p:sp>
        <p:nvSpPr>
          <p:cNvPr id="3" name="Content Placeholder 2"/>
          <p:cNvSpPr>
            <a:spLocks noGrp="1"/>
          </p:cNvSpPr>
          <p:nvPr>
            <p:ph idx="1"/>
          </p:nvPr>
        </p:nvSpPr>
        <p:spPr>
          <a:xfrm>
            <a:off x="381000" y="762000"/>
            <a:ext cx="8229600" cy="4525963"/>
          </a:xfrm>
        </p:spPr>
        <p:txBody>
          <a:bodyPr>
            <a:normAutofit fontScale="70000" lnSpcReduction="20000"/>
          </a:bodyPr>
          <a:lstStyle/>
          <a:p>
            <a:pPr fontAlgn="base"/>
            <a:r>
              <a:rPr lang="en-US" dirty="0"/>
              <a:t>It describes the variation in the number and types of genes as well as chromosomes present in different species. The magnitude of variation in genes of a species increases with increase in size and environmental parameters of the habitat.</a:t>
            </a:r>
            <a:endParaRPr lang="en-US" dirty="0"/>
          </a:p>
          <a:p>
            <a:pPr fontAlgn="base"/>
            <a:r>
              <a:rPr lang="en-US" dirty="0"/>
              <a:t>The genetic variation arises by gene and chromosome mutation in individuals and in sexually reproducing organisms and it is spread in the population by recombination of genetic materials during cell division after sexual reproduction</a:t>
            </a:r>
            <a:endParaRPr lang="en-US" dirty="0"/>
          </a:p>
          <a:p>
            <a:pPr fontAlgn="base"/>
            <a:r>
              <a:rPr lang="en-US" b="1" dirty="0"/>
              <a:t>Genetic diversity has the following importance:</a:t>
            </a:r>
            <a:endParaRPr lang="en-US" dirty="0"/>
          </a:p>
          <a:p>
            <a:pPr fontAlgn="base"/>
            <a:r>
              <a:rPr lang="en-US" dirty="0"/>
              <a:t>(</a:t>
            </a:r>
            <a:r>
              <a:rPr lang="en-US" dirty="0" err="1"/>
              <a:t>i</a:t>
            </a:r>
            <a:r>
              <a:rPr lang="en-US" dirty="0"/>
              <a:t>) It helps in speciation or evolution of new species;</a:t>
            </a:r>
            <a:endParaRPr lang="en-US" dirty="0"/>
          </a:p>
          <a:p>
            <a:pPr fontAlgn="base"/>
            <a:r>
              <a:rPr lang="en-US" dirty="0"/>
              <a:t>(ii) It is useful in adaptation to changes in environmental conditions;</a:t>
            </a:r>
            <a:endParaRPr lang="en-US" dirty="0"/>
          </a:p>
          <a:p>
            <a:pPr fontAlgn="base"/>
            <a:r>
              <a:rPr lang="en-US" dirty="0"/>
              <a:t>(iii) It is important for agricultural productivity and development.</a:t>
            </a:r>
            <a:endParaRPr lang="en-US" dirty="0"/>
          </a:p>
          <a:p>
            <a:pPr fontAlgn="base"/>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image_thumb24.png"/>
          <p:cNvPicPr>
            <a:picLocks noGrp="1" noChangeAspect="1" noChangeArrowheads="1"/>
          </p:cNvPicPr>
          <p:nvPr>
            <p:ph idx="1"/>
          </p:nvPr>
        </p:nvPicPr>
        <p:blipFill>
          <a:blip r:embed="rId1"/>
          <a:srcRect/>
          <a:stretch>
            <a:fillRect/>
          </a:stretch>
        </p:blipFill>
        <p:spPr bwMode="auto">
          <a:xfrm>
            <a:off x="228600" y="609600"/>
            <a:ext cx="8686800" cy="5943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Biodiversity hotspots</a:t>
            </a:r>
            <a:endParaRPr lang="en-US" dirty="0"/>
          </a:p>
        </p:txBody>
      </p:sp>
      <p:sp>
        <p:nvSpPr>
          <p:cNvPr id="3" name="Content Placeholder 2"/>
          <p:cNvSpPr>
            <a:spLocks noGrp="1"/>
          </p:cNvSpPr>
          <p:nvPr>
            <p:ph idx="1"/>
          </p:nvPr>
        </p:nvSpPr>
        <p:spPr>
          <a:xfrm>
            <a:off x="228600" y="838200"/>
            <a:ext cx="8686800" cy="6019800"/>
          </a:xfrm>
        </p:spPr>
        <p:txBody>
          <a:bodyPr>
            <a:normAutofit fontScale="62500" lnSpcReduction="20000"/>
          </a:bodyPr>
          <a:lstStyle/>
          <a:p>
            <a:r>
              <a:rPr lang="en-US" dirty="0"/>
              <a:t>Biodiversity hotspots are areas that support natural ecosystems that are largely intact and where native species and communities associated with these ecosystems are well represented.  They are also areas with a high diversity of locally endemic species, which are species that are not found or are rarely found outside the hotspot. </a:t>
            </a:r>
            <a:endParaRPr lang="en-US" dirty="0"/>
          </a:p>
          <a:p>
            <a:r>
              <a:rPr lang="en-US" dirty="0"/>
              <a:t>The concept of biodiversity hotspots was given by Norman Myers.</a:t>
            </a:r>
            <a:endParaRPr lang="en-US" dirty="0"/>
          </a:p>
          <a:p>
            <a:endParaRPr lang="en-US" dirty="0"/>
          </a:p>
          <a:p>
            <a:r>
              <a:rPr lang="en-US" b="1" dirty="0"/>
              <a:t>To qualify as a hotspot, a region must meet two strict criteria:</a:t>
            </a:r>
            <a:br>
              <a:rPr lang="en-US" dirty="0"/>
            </a:br>
            <a:endParaRPr lang="en-US" dirty="0"/>
          </a:p>
          <a:p>
            <a:r>
              <a:rPr lang="en-US" dirty="0"/>
              <a:t>It must contain at least 1,500 species of vascular plants (&gt; 0.5 percent of the world’s total) as endemics.</a:t>
            </a:r>
            <a:br>
              <a:rPr lang="en-US" dirty="0"/>
            </a:br>
            <a:endParaRPr lang="en-US" dirty="0"/>
          </a:p>
          <a:p>
            <a:r>
              <a:rPr lang="en-US" dirty="0"/>
              <a:t>It has to have lost at least 70 percent of its original habitat.</a:t>
            </a:r>
            <a:endParaRPr lang="en-US" dirty="0"/>
          </a:p>
          <a:p>
            <a:endParaRPr lang="en-US" dirty="0"/>
          </a:p>
          <a:p>
            <a:r>
              <a:rPr lang="en-US" b="1" dirty="0"/>
              <a:t>Three factors that usually determine hotspots:</a:t>
            </a:r>
            <a:endParaRPr lang="en-US" b="1" dirty="0"/>
          </a:p>
          <a:p>
            <a:endParaRPr lang="en-US" dirty="0"/>
          </a:p>
          <a:p>
            <a:r>
              <a:rPr lang="en-US" dirty="0"/>
              <a:t>The number of </a:t>
            </a:r>
            <a:r>
              <a:rPr lang="en-US" b="1" dirty="0"/>
              <a:t>total species</a:t>
            </a:r>
            <a:r>
              <a:rPr lang="en-US" dirty="0"/>
              <a:t> (species richness).</a:t>
            </a:r>
            <a:br>
              <a:rPr lang="en-US" dirty="0"/>
            </a:br>
            <a:endParaRPr lang="en-US" dirty="0"/>
          </a:p>
          <a:p>
            <a:r>
              <a:rPr lang="en-US" dirty="0"/>
              <a:t>The number of </a:t>
            </a:r>
            <a:r>
              <a:rPr lang="en-US" b="1" dirty="0"/>
              <a:t>unique species</a:t>
            </a:r>
            <a:r>
              <a:rPr lang="en-US" dirty="0"/>
              <a:t> (endemism).</a:t>
            </a:r>
            <a:endParaRPr lang="en-US" dirty="0"/>
          </a:p>
          <a:p>
            <a:r>
              <a:rPr lang="en-US" dirty="0"/>
              <a:t>The number of s</a:t>
            </a:r>
            <a:r>
              <a:rPr lang="en-US" b="1" dirty="0"/>
              <a:t>pecies at risk</a:t>
            </a:r>
            <a:r>
              <a:rPr lang="en-US" dirty="0"/>
              <a:t> (threat of extinction).</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91600" cy="6096000"/>
          </a:xfrm>
        </p:spPr>
        <p:txBody>
          <a:bodyPr>
            <a:normAutofit fontScale="85000" lnSpcReduction="20000"/>
          </a:bodyPr>
          <a:lstStyle/>
          <a:p>
            <a:r>
              <a:rPr lang="en-US" dirty="0"/>
              <a:t>34 biodiversity hotspots have been identified.</a:t>
            </a:r>
            <a:endParaRPr lang="en-US" dirty="0"/>
          </a:p>
          <a:p>
            <a:r>
              <a:rPr lang="en-US" dirty="0"/>
              <a:t>They once covered 15.7 percent of the Earth’s land surface.</a:t>
            </a:r>
            <a:endParaRPr lang="en-US" dirty="0"/>
          </a:p>
          <a:p>
            <a:r>
              <a:rPr lang="en-US" dirty="0"/>
              <a:t>86 % of the hotspots’ habitat has already been destroyed.</a:t>
            </a:r>
            <a:endParaRPr lang="en-US" dirty="0"/>
          </a:p>
          <a:p>
            <a:r>
              <a:rPr lang="en-US" dirty="0"/>
              <a:t>The intact remnants of the hotspots now cover only 2.3 % of the Earth’s land surface.</a:t>
            </a:r>
            <a:endParaRPr lang="en-US" dirty="0"/>
          </a:p>
          <a:p>
            <a:r>
              <a:rPr lang="en-US" dirty="0"/>
              <a:t>They contain 150,000 plant species as endemics, 50 %of the world’s total.</a:t>
            </a:r>
            <a:endParaRPr lang="en-US" dirty="0"/>
          </a:p>
          <a:p>
            <a:r>
              <a:rPr lang="en-US" dirty="0"/>
              <a:t>Terrestrial vertebrates endemic to the hotspots: 11,980, representing 42 percent of all terrestrial vertebrate species.</a:t>
            </a:r>
            <a:endParaRPr lang="en-US" dirty="0"/>
          </a:p>
          <a:p>
            <a:r>
              <a:rPr lang="en-US" dirty="0"/>
              <a:t>Reptiles and amphibians, are more prone to hotspot endemism than are the more wide-ranging mammals and birds, but the overall similarity between taxonomic groups is remarkable.</a:t>
            </a:r>
            <a:endParaRPr lang="en-US" dirty="0"/>
          </a:p>
          <a:p>
            <a:r>
              <a:rPr lang="en-US" dirty="0"/>
              <a:t>Overall, 22,022 terrestrial vertebrate species call the hotpots home, 77 percent of the world's total.</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sz="4000" b="1" dirty="0"/>
              <a:t>World’s 35 Biodiversity Hotspots</a:t>
            </a:r>
            <a:br>
              <a:rPr lang="en-US" dirty="0"/>
            </a:br>
            <a:endParaRPr lang="en-US" dirty="0"/>
          </a:p>
        </p:txBody>
      </p:sp>
      <p:sp>
        <p:nvSpPr>
          <p:cNvPr id="3" name="Content Placeholder 2"/>
          <p:cNvSpPr>
            <a:spLocks noGrp="1"/>
          </p:cNvSpPr>
          <p:nvPr>
            <p:ph idx="1"/>
          </p:nvPr>
        </p:nvSpPr>
        <p:spPr>
          <a:xfrm>
            <a:off x="228600" y="609600"/>
            <a:ext cx="4343400" cy="6019800"/>
          </a:xfrm>
        </p:spPr>
        <p:txBody>
          <a:bodyPr>
            <a:normAutofit fontScale="47500" lnSpcReduction="20000"/>
          </a:bodyPr>
          <a:lstStyle/>
          <a:p>
            <a:r>
              <a:rPr lang="en-US" b="1" dirty="0"/>
              <a:t>I.</a:t>
            </a:r>
            <a:r>
              <a:rPr lang="en-US" dirty="0"/>
              <a:t>      </a:t>
            </a:r>
            <a:r>
              <a:rPr lang="en-US" b="1" dirty="0"/>
              <a:t>Africa</a:t>
            </a:r>
            <a:endParaRPr lang="en-US" dirty="0"/>
          </a:p>
          <a:p>
            <a:r>
              <a:rPr lang="en-US" b="1" dirty="0">
                <a:hlinkClick r:id="rId1" tooltip="Biological diversity in the Cape Floristic Region"/>
              </a:rPr>
              <a:t>Cape Floristic Region</a:t>
            </a:r>
            <a:endParaRPr lang="en-US" dirty="0"/>
          </a:p>
          <a:p>
            <a:r>
              <a:rPr lang="en-US" b="1" dirty="0">
                <a:hlinkClick r:id="rId2" tooltip="Biological diversity in the coastal forests of Eastern Africa"/>
              </a:rPr>
              <a:t>Coastal Forests of Eastern Africa</a:t>
            </a:r>
            <a:endParaRPr lang="en-US" dirty="0"/>
          </a:p>
          <a:p>
            <a:r>
              <a:rPr lang="en-US" b="1" dirty="0">
                <a:hlinkClick r:id="rId3" tooltip="Biological diversity in the Eastern Afromontane"/>
              </a:rPr>
              <a:t>Eastern </a:t>
            </a:r>
            <a:r>
              <a:rPr lang="en-US" b="1" dirty="0" err="1">
                <a:hlinkClick r:id="rId3" tooltip="Biological diversity in the Eastern Afromontane"/>
              </a:rPr>
              <a:t>Afromontane</a:t>
            </a:r>
            <a:endParaRPr lang="en-US" dirty="0"/>
          </a:p>
          <a:p>
            <a:r>
              <a:rPr lang="en-US" b="1" dirty="0">
                <a:hlinkClick r:id="rId4" tooltip="Biological diversity in the Guinean forests of West Africa"/>
              </a:rPr>
              <a:t>Guinean Forests of West Africa</a:t>
            </a:r>
            <a:endParaRPr lang="en-US" dirty="0"/>
          </a:p>
          <a:p>
            <a:r>
              <a:rPr lang="en-US" b="1" dirty="0">
                <a:hlinkClick r:id="rId5" tooltip="Biological diversity in the Horn of Africa"/>
              </a:rPr>
              <a:t>Horn of Africa</a:t>
            </a:r>
            <a:endParaRPr lang="en-US" dirty="0"/>
          </a:p>
          <a:p>
            <a:r>
              <a:rPr lang="en-US" b="1" dirty="0">
                <a:hlinkClick r:id="rId6" tooltip="Biological diversity in Madagascar and the Indian Ocean Islands"/>
              </a:rPr>
              <a:t>Madagascar and the Indian Ocean Islands</a:t>
            </a:r>
            <a:endParaRPr lang="en-US" dirty="0"/>
          </a:p>
          <a:p>
            <a:r>
              <a:rPr lang="en-US" b="1" dirty="0" err="1">
                <a:hlinkClick r:id="rId7" tooltip="Biological diversity in Maputaland-Pondoland-Albany"/>
              </a:rPr>
              <a:t>Maputaland</a:t>
            </a:r>
            <a:r>
              <a:rPr lang="en-US" b="1" dirty="0">
                <a:hlinkClick r:id="rId7" tooltip="Biological diversity in Maputaland-Pondoland-Albany"/>
              </a:rPr>
              <a:t>-</a:t>
            </a:r>
            <a:r>
              <a:rPr lang="en-US" b="1" dirty="0" err="1">
                <a:hlinkClick r:id="rId7" tooltip="Biological diversity in Maputaland-Pondoland-Albany"/>
              </a:rPr>
              <a:t>Pondoland</a:t>
            </a:r>
            <a:r>
              <a:rPr lang="en-US" b="1" dirty="0">
                <a:hlinkClick r:id="rId7" tooltip="Biological diversity in Maputaland-Pondoland-Albany"/>
              </a:rPr>
              <a:t>-Albany</a:t>
            </a:r>
            <a:endParaRPr lang="en-US" dirty="0"/>
          </a:p>
          <a:p>
            <a:r>
              <a:rPr lang="en-US" b="1" dirty="0">
                <a:hlinkClick r:id="rId8" tooltip="Biological diversity in the Succulent Karoo"/>
              </a:rPr>
              <a:t>Succulent Karoo</a:t>
            </a:r>
            <a:endParaRPr lang="en-US" dirty="0"/>
          </a:p>
          <a:p>
            <a:r>
              <a:rPr lang="en-US" b="1" dirty="0"/>
              <a:t> </a:t>
            </a:r>
            <a:endParaRPr lang="en-US" dirty="0"/>
          </a:p>
          <a:p>
            <a:r>
              <a:rPr lang="en-US" b="1" dirty="0"/>
              <a:t>II.</a:t>
            </a:r>
            <a:r>
              <a:rPr lang="en-US" dirty="0"/>
              <a:t>    </a:t>
            </a:r>
            <a:r>
              <a:rPr lang="en-US" b="1" dirty="0"/>
              <a:t>Asia-Pacific</a:t>
            </a:r>
            <a:endParaRPr lang="en-US" dirty="0"/>
          </a:p>
          <a:p>
            <a:r>
              <a:rPr lang="en-US" b="1" dirty="0">
                <a:hlinkClick r:id="rId9" tooltip="Biological diversity in the East Melanesian Islands"/>
              </a:rPr>
              <a:t>East Melanesian Islands</a:t>
            </a:r>
            <a:endParaRPr lang="en-US" dirty="0"/>
          </a:p>
          <a:p>
            <a:r>
              <a:rPr lang="en-US" b="1" dirty="0">
                <a:hlinkClick r:id="rId10" tooltip="Biological diversity in the Himalayas"/>
              </a:rPr>
              <a:t>Himalaya</a:t>
            </a:r>
            <a:endParaRPr lang="en-US" dirty="0"/>
          </a:p>
          <a:p>
            <a:r>
              <a:rPr lang="en-US" b="1" dirty="0">
                <a:hlinkClick r:id="rId11" tooltip="Biological diversity in Indo-Burma"/>
              </a:rPr>
              <a:t>Indo-Burma</a:t>
            </a:r>
            <a:endParaRPr lang="en-US" dirty="0"/>
          </a:p>
          <a:p>
            <a:r>
              <a:rPr lang="en-US" b="1" dirty="0">
                <a:hlinkClick r:id="rId12" tooltip="Biological diversity in Japan"/>
              </a:rPr>
              <a:t>Japan</a:t>
            </a:r>
            <a:endParaRPr lang="en-US" dirty="0"/>
          </a:p>
          <a:p>
            <a:r>
              <a:rPr lang="en-US" b="1" dirty="0">
                <a:hlinkClick r:id="rId13" tooltip="Biological diversity in the mountains of Southwest China"/>
              </a:rPr>
              <a:t>Mountains of Southwest China</a:t>
            </a:r>
            <a:endParaRPr lang="en-US" dirty="0"/>
          </a:p>
          <a:p>
            <a:r>
              <a:rPr lang="en-US" b="1" dirty="0">
                <a:hlinkClick r:id="rId14" tooltip="Biological diversity in New Caledonia"/>
              </a:rPr>
              <a:t>New Caledonia</a:t>
            </a:r>
            <a:endParaRPr lang="en-US" dirty="0"/>
          </a:p>
          <a:p>
            <a:r>
              <a:rPr lang="en-US" b="1" dirty="0">
                <a:hlinkClick r:id="rId15" tooltip="Biological diversity in New Zealand"/>
              </a:rPr>
              <a:t>New Zealand</a:t>
            </a:r>
            <a:endParaRPr lang="en-US" dirty="0"/>
          </a:p>
          <a:p>
            <a:r>
              <a:rPr lang="en-US" b="1" dirty="0">
                <a:hlinkClick r:id="rId16" tooltip="Biological diversity in the Philippines"/>
              </a:rPr>
              <a:t>Philippines</a:t>
            </a:r>
            <a:endParaRPr lang="en-US" dirty="0"/>
          </a:p>
          <a:p>
            <a:r>
              <a:rPr lang="en-US" dirty="0"/>
              <a:t>Polynesia-Micronesia</a:t>
            </a:r>
            <a:endParaRPr lang="en-US" dirty="0"/>
          </a:p>
          <a:p>
            <a:r>
              <a:rPr lang="en-US" dirty="0"/>
              <a:t>Southwest Australia </a:t>
            </a:r>
            <a:br>
              <a:rPr lang="en-US" dirty="0"/>
            </a:br>
            <a:endParaRPr lang="en-US" dirty="0"/>
          </a:p>
          <a:p>
            <a:r>
              <a:rPr lang="en-US" dirty="0"/>
              <a:t>Forests of Eastern Australia (new)</a:t>
            </a:r>
            <a:endParaRPr lang="en-US" dirty="0"/>
          </a:p>
          <a:p>
            <a:r>
              <a:rPr lang="en-US" dirty="0" err="1"/>
              <a:t>Sundaland</a:t>
            </a:r>
            <a:endParaRPr lang="en-US" dirty="0"/>
          </a:p>
          <a:p>
            <a:r>
              <a:rPr lang="en-US" dirty="0" err="1"/>
              <a:t>Wallacea</a:t>
            </a:r>
            <a:endParaRPr lang="en-US" dirty="0"/>
          </a:p>
          <a:p>
            <a:r>
              <a:rPr lang="en-US" dirty="0"/>
              <a:t>Western Ghats and Sri Lanka</a:t>
            </a:r>
            <a:endParaRPr lang="en-US" dirty="0"/>
          </a:p>
          <a:p>
            <a:endParaRPr lang="en-US" dirty="0"/>
          </a:p>
        </p:txBody>
      </p:sp>
      <p:sp>
        <p:nvSpPr>
          <p:cNvPr id="4" name="Rectangle 3"/>
          <p:cNvSpPr/>
          <p:nvPr/>
        </p:nvSpPr>
        <p:spPr>
          <a:xfrm>
            <a:off x="4343400" y="685800"/>
            <a:ext cx="4648200" cy="5632311"/>
          </a:xfrm>
          <a:prstGeom prst="rect">
            <a:avLst/>
          </a:prstGeom>
        </p:spPr>
        <p:txBody>
          <a:bodyPr wrap="square">
            <a:spAutoFit/>
          </a:bodyPr>
          <a:lstStyle/>
          <a:p>
            <a:r>
              <a:rPr lang="en-US" b="1" dirty="0"/>
              <a:t>III.</a:t>
            </a:r>
            <a:r>
              <a:rPr lang="en-US" dirty="0"/>
              <a:t>  </a:t>
            </a:r>
            <a:r>
              <a:rPr lang="en-US" b="1" dirty="0"/>
              <a:t> Europe and Central Asia</a:t>
            </a:r>
            <a:endParaRPr lang="en-US" dirty="0"/>
          </a:p>
          <a:p>
            <a:r>
              <a:rPr lang="en-US" b="1" dirty="0">
                <a:hlinkClick r:id="rId17" tooltip="Biological diversity in the Caucasus"/>
              </a:rPr>
              <a:t>Caucasus</a:t>
            </a:r>
            <a:endParaRPr lang="en-US" dirty="0"/>
          </a:p>
          <a:p>
            <a:r>
              <a:rPr lang="en-US" b="1" dirty="0" err="1">
                <a:hlinkClick r:id="rId18" tooltip="Biological diversity in the Irano-Anatolian"/>
              </a:rPr>
              <a:t>Irano</a:t>
            </a:r>
            <a:r>
              <a:rPr lang="en-US" b="1" dirty="0">
                <a:hlinkClick r:id="rId18" tooltip="Biological diversity in the Irano-Anatolian"/>
              </a:rPr>
              <a:t>-Anatolian</a:t>
            </a:r>
            <a:endParaRPr lang="en-US" dirty="0"/>
          </a:p>
          <a:p>
            <a:r>
              <a:rPr lang="en-US" b="1" dirty="0">
                <a:hlinkClick r:id="rId19" tooltip="Biological diversity in the Mediterranean Basin"/>
              </a:rPr>
              <a:t>Mediterranean Basin</a:t>
            </a:r>
            <a:endParaRPr lang="en-US" dirty="0"/>
          </a:p>
          <a:p>
            <a:r>
              <a:rPr lang="en-US" b="1" dirty="0">
                <a:hlinkClick r:id="rId20" tooltip="Biological diversity in the mountains of Central Asia"/>
              </a:rPr>
              <a:t>Mountains of Central Asia</a:t>
            </a:r>
            <a:endParaRPr lang="en-US" dirty="0"/>
          </a:p>
          <a:p>
            <a:r>
              <a:rPr lang="en-US" b="1" dirty="0"/>
              <a:t> </a:t>
            </a:r>
            <a:endParaRPr lang="en-US" dirty="0"/>
          </a:p>
          <a:p>
            <a:r>
              <a:rPr lang="en-US" b="1" dirty="0"/>
              <a:t> </a:t>
            </a:r>
            <a:endParaRPr lang="en-US" dirty="0"/>
          </a:p>
          <a:p>
            <a:r>
              <a:rPr lang="en-US" b="1" dirty="0"/>
              <a:t>IV.</a:t>
            </a:r>
            <a:r>
              <a:rPr lang="en-US" dirty="0"/>
              <a:t> </a:t>
            </a:r>
            <a:r>
              <a:rPr lang="en-US" b="1" dirty="0"/>
              <a:t> North and Central America</a:t>
            </a:r>
            <a:endParaRPr lang="en-US" dirty="0"/>
          </a:p>
          <a:p>
            <a:r>
              <a:rPr lang="en-US" b="1" dirty="0">
                <a:hlinkClick r:id="rId21" tooltip="Biological diversity in the California Floristic Province"/>
              </a:rPr>
              <a:t>California Floristic Province</a:t>
            </a:r>
            <a:endParaRPr lang="en-US" dirty="0"/>
          </a:p>
          <a:p>
            <a:r>
              <a:rPr lang="en-US" b="1" dirty="0">
                <a:hlinkClick r:id="rId22" tooltip="Biological diversity in the Caribbean Islands"/>
              </a:rPr>
              <a:t>Caribbean Islands</a:t>
            </a:r>
            <a:endParaRPr lang="en-US" dirty="0"/>
          </a:p>
          <a:p>
            <a:r>
              <a:rPr lang="en-US" dirty="0" err="1"/>
              <a:t>Madrean</a:t>
            </a:r>
            <a:r>
              <a:rPr lang="en-US" dirty="0"/>
              <a:t> Pine-Oak Woodlands</a:t>
            </a:r>
            <a:endParaRPr lang="en-US" dirty="0"/>
          </a:p>
          <a:p>
            <a:r>
              <a:rPr lang="en-US" b="1" dirty="0">
                <a:hlinkClick r:id="rId23" tooltip="Biological diversity in Mesoamerica"/>
              </a:rPr>
              <a:t>Mesoamerica</a:t>
            </a:r>
            <a:endParaRPr lang="en-US" dirty="0"/>
          </a:p>
          <a:p>
            <a:r>
              <a:rPr lang="en-US" b="1" dirty="0"/>
              <a:t> </a:t>
            </a:r>
            <a:endParaRPr lang="en-US" dirty="0"/>
          </a:p>
          <a:p>
            <a:r>
              <a:rPr lang="en-US" b="1" dirty="0"/>
              <a:t> </a:t>
            </a:r>
            <a:endParaRPr lang="en-US" dirty="0"/>
          </a:p>
          <a:p>
            <a:r>
              <a:rPr lang="en-US" b="1" dirty="0"/>
              <a:t>V.</a:t>
            </a:r>
            <a:r>
              <a:rPr lang="en-US" dirty="0"/>
              <a:t>   </a:t>
            </a:r>
            <a:r>
              <a:rPr lang="en-US" b="1" dirty="0"/>
              <a:t>South America</a:t>
            </a:r>
            <a:endParaRPr lang="en-US" dirty="0"/>
          </a:p>
          <a:p>
            <a:r>
              <a:rPr lang="en-US" b="1" dirty="0">
                <a:hlinkClick r:id="rId24" tooltip="Biological diversity in the Atlantic Forest"/>
              </a:rPr>
              <a:t>Atlantic Forest</a:t>
            </a:r>
            <a:endParaRPr lang="en-US" dirty="0"/>
          </a:p>
          <a:p>
            <a:r>
              <a:rPr lang="en-US" b="1" dirty="0" err="1">
                <a:hlinkClick r:id="rId25" tooltip="Biological diversity in the Cerrado"/>
              </a:rPr>
              <a:t>Cerrado</a:t>
            </a:r>
            <a:endParaRPr lang="en-US" dirty="0"/>
          </a:p>
          <a:p>
            <a:r>
              <a:rPr lang="en-US" b="1" dirty="0">
                <a:hlinkClick r:id="rId26" tooltip="Biological diversity in the Chilean winter rainfall-valdivian forests"/>
              </a:rPr>
              <a:t>Chilean Winter Rainfall-</a:t>
            </a:r>
            <a:r>
              <a:rPr lang="en-US" b="1" dirty="0" err="1">
                <a:hlinkClick r:id="rId26" tooltip="Biological diversity in the Chilean winter rainfall-valdivian forests"/>
              </a:rPr>
              <a:t>Valdivian</a:t>
            </a:r>
            <a:r>
              <a:rPr lang="en-US" b="1" dirty="0">
                <a:hlinkClick r:id="rId26" tooltip="Biological diversity in the Chilean winter rainfall-valdivian forests"/>
              </a:rPr>
              <a:t> Forests</a:t>
            </a:r>
            <a:endParaRPr lang="en-US" dirty="0"/>
          </a:p>
          <a:p>
            <a:r>
              <a:rPr lang="en-US" dirty="0"/>
              <a:t>Tumbes-Chocó-Magdalena</a:t>
            </a:r>
            <a:endParaRPr lang="en-US" dirty="0"/>
          </a:p>
          <a:p>
            <a:r>
              <a:rPr lang="en-US" b="1" dirty="0">
                <a:hlinkClick r:id="rId27" tooltip="Biological diversity in the Tropical Andes"/>
              </a:rPr>
              <a:t>Tropical Andes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BIODIVERSITY HOTSPOTS IN INDIA</a:t>
            </a:r>
            <a:br>
              <a:rPr lang="en-US" dirty="0"/>
            </a:br>
            <a:endParaRPr lang="en-US" dirty="0"/>
          </a:p>
        </p:txBody>
      </p:sp>
      <p:sp>
        <p:nvSpPr>
          <p:cNvPr id="3" name="Content Placeholder 2"/>
          <p:cNvSpPr>
            <a:spLocks noGrp="1"/>
          </p:cNvSpPr>
          <p:nvPr>
            <p:ph idx="1"/>
          </p:nvPr>
        </p:nvSpPr>
        <p:spPr>
          <a:xfrm>
            <a:off x="304800" y="990600"/>
            <a:ext cx="8839200" cy="5867400"/>
          </a:xfrm>
        </p:spPr>
        <p:txBody>
          <a:bodyPr>
            <a:normAutofit fontScale="85000" lnSpcReduction="10000"/>
          </a:bodyPr>
          <a:lstStyle/>
          <a:p>
            <a:r>
              <a:rPr lang="en-US" b="1" dirty="0"/>
              <a:t> Himalaya: </a:t>
            </a:r>
            <a:r>
              <a:rPr lang="en-US" dirty="0"/>
              <a:t>Includes the entire Indian Himalayan region (and that falling in Pakistan, Tibet, Nepal, Bhutan, China and Myanmar)</a:t>
            </a:r>
            <a:endParaRPr lang="en-US" dirty="0"/>
          </a:p>
          <a:p>
            <a:endParaRPr lang="en-US" dirty="0"/>
          </a:p>
          <a:p>
            <a:r>
              <a:rPr lang="en-US" b="1" dirty="0"/>
              <a:t>Indo-Burma: </a:t>
            </a:r>
            <a:r>
              <a:rPr lang="en-US" dirty="0"/>
              <a:t>Includes entire North-eastern India, except Assam and Andaman group of Islands (and Myanmar, Thailand, Vietnam, Laos, Cambodia and southern China)</a:t>
            </a:r>
            <a:endParaRPr lang="en-US" dirty="0"/>
          </a:p>
          <a:p>
            <a:endParaRPr lang="en-US" dirty="0"/>
          </a:p>
          <a:p>
            <a:r>
              <a:rPr lang="en-US" b="1" dirty="0" err="1"/>
              <a:t>Sundalands</a:t>
            </a:r>
            <a:r>
              <a:rPr lang="en-US" b="1" dirty="0"/>
              <a:t>:</a:t>
            </a:r>
            <a:r>
              <a:rPr lang="en-US" dirty="0"/>
              <a:t> Includes Nicobar group of Islands (and Indonesia, Malaysia, Singapore, Brunei, Philippines)</a:t>
            </a:r>
            <a:endParaRPr lang="en-US" dirty="0"/>
          </a:p>
          <a:p>
            <a:endParaRPr lang="en-US" dirty="0"/>
          </a:p>
          <a:p>
            <a:r>
              <a:rPr lang="en-US" b="1" dirty="0"/>
              <a:t>Western Ghats and Sri Lanka:</a:t>
            </a:r>
            <a:r>
              <a:rPr lang="en-US" dirty="0"/>
              <a:t> Includes entire Western Ghats (and Sri Lanka)</a:t>
            </a:r>
            <a:endParaRPr lang="en-US" dirty="0"/>
          </a:p>
          <a:p>
            <a:r>
              <a:rPr lang="en-US" dirty="0"/>
              <a:t> </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a:t>Why biodiversity is rich in tropics</a:t>
            </a:r>
            <a:endParaRPr lang="en-US" dirty="0"/>
          </a:p>
        </p:txBody>
      </p:sp>
      <p:sp>
        <p:nvSpPr>
          <p:cNvPr id="3" name="Content Placeholder 2"/>
          <p:cNvSpPr>
            <a:spLocks noGrp="1"/>
          </p:cNvSpPr>
          <p:nvPr>
            <p:ph idx="1"/>
          </p:nvPr>
        </p:nvSpPr>
        <p:spPr>
          <a:xfrm>
            <a:off x="0" y="381000"/>
            <a:ext cx="9144000" cy="6477000"/>
          </a:xfrm>
        </p:spPr>
        <p:txBody>
          <a:bodyPr>
            <a:normAutofit fontScale="55000" lnSpcReduction="20000"/>
          </a:bodyPr>
          <a:lstStyle/>
          <a:p>
            <a:pPr>
              <a:buNone/>
            </a:pPr>
            <a:r>
              <a:rPr lang="en-US" b="1" dirty="0"/>
              <a:t>Tropical area</a:t>
            </a:r>
            <a:endParaRPr lang="en-US" b="1" dirty="0"/>
          </a:p>
          <a:p>
            <a:pPr algn="just"/>
            <a:r>
              <a:rPr lang="en-US" dirty="0"/>
              <a:t>Tropical region is the part of earth surrounding the equator.</a:t>
            </a:r>
            <a:endParaRPr lang="en-US" dirty="0"/>
          </a:p>
          <a:p>
            <a:pPr algn="just"/>
            <a:r>
              <a:rPr lang="en-US" dirty="0"/>
              <a:t>Exactly it cover the  region between tropic of cancer and tropic of </a:t>
            </a:r>
            <a:r>
              <a:rPr lang="en-US" dirty="0" err="1"/>
              <a:t>capricorn</a:t>
            </a:r>
            <a:r>
              <a:rPr lang="en-US" dirty="0"/>
              <a:t>.</a:t>
            </a:r>
            <a:endParaRPr lang="en-US" dirty="0"/>
          </a:p>
          <a:p>
            <a:pPr algn="just"/>
            <a:r>
              <a:rPr lang="en-US" dirty="0"/>
              <a:t>Tropical regions receive maximum sunlight over the year</a:t>
            </a:r>
            <a:endParaRPr lang="en-US" dirty="0"/>
          </a:p>
          <a:p>
            <a:pPr algn="just"/>
            <a:r>
              <a:rPr lang="en-US" dirty="0"/>
              <a:t>Tropical vegetation are the most productive vegetation on earth.</a:t>
            </a:r>
            <a:endParaRPr lang="en-US" dirty="0"/>
          </a:p>
          <a:p>
            <a:pPr algn="just"/>
            <a:r>
              <a:rPr lang="en-US" dirty="0"/>
              <a:t>Tropical areas are rich in biodiversity.</a:t>
            </a:r>
            <a:endParaRPr lang="en-US" dirty="0"/>
          </a:p>
          <a:p>
            <a:pPr algn="just"/>
            <a:r>
              <a:rPr lang="en-US" dirty="0"/>
              <a:t>Majority of endemic species of he earth belongs to tropical areas.</a:t>
            </a:r>
            <a:endParaRPr lang="en-US" dirty="0"/>
          </a:p>
          <a:p>
            <a:pPr algn="just"/>
            <a:r>
              <a:rPr lang="en-US" dirty="0"/>
              <a:t> Majority of Mega-biodiversity centers and Mega- biodiversity hot- spots are in tropics </a:t>
            </a:r>
            <a:endParaRPr lang="en-US" dirty="0"/>
          </a:p>
          <a:p>
            <a:pPr algn="just"/>
            <a:endParaRPr lang="en-US" dirty="0"/>
          </a:p>
          <a:p>
            <a:pPr algn="just"/>
            <a:r>
              <a:rPr lang="en-US" b="1" dirty="0"/>
              <a:t>Why biodiversity is rich</a:t>
            </a:r>
            <a:endParaRPr lang="en-US" b="1" dirty="0"/>
          </a:p>
          <a:p>
            <a:pPr algn="just"/>
            <a:r>
              <a:rPr lang="en-US" b="1" dirty="0"/>
              <a:t>Tropical areas are rich in biodiversity than temperate regions , because</a:t>
            </a:r>
            <a:endParaRPr lang="en-US" b="1" dirty="0"/>
          </a:p>
          <a:p>
            <a:pPr algn="just"/>
            <a:endParaRPr lang="en-US" dirty="0"/>
          </a:p>
          <a:p>
            <a:pPr algn="just"/>
            <a:r>
              <a:rPr lang="en-US" dirty="0"/>
              <a:t>Warm temperature and high humidity of tropical region are favorable for most of the species on earth.</a:t>
            </a:r>
            <a:endParaRPr lang="en-US" dirty="0"/>
          </a:p>
          <a:p>
            <a:pPr algn="just"/>
            <a:r>
              <a:rPr lang="en-US" dirty="0"/>
              <a:t>Tropical area have more stable climate than temperate regions.</a:t>
            </a:r>
            <a:endParaRPr lang="en-US" dirty="0"/>
          </a:p>
          <a:p>
            <a:pPr algn="just"/>
            <a:r>
              <a:rPr lang="en-US" dirty="0"/>
              <a:t>Tropical communities of plants and animals are older than temperate communities. Thus tropical communities got more time to evolve.</a:t>
            </a:r>
            <a:endParaRPr lang="en-US" dirty="0"/>
          </a:p>
          <a:p>
            <a:pPr algn="just"/>
            <a:r>
              <a:rPr lang="en-US" dirty="0"/>
              <a:t>Tropical communities have more specialization for adaptations</a:t>
            </a:r>
            <a:endParaRPr lang="en-US" dirty="0"/>
          </a:p>
          <a:p>
            <a:pPr algn="just"/>
            <a:r>
              <a:rPr lang="en-US" dirty="0"/>
              <a:t>In tropical areas, there is greater pressure from pest, parasites and diseases. This do not allow a single species to predominate.</a:t>
            </a:r>
            <a:endParaRPr lang="en-US" dirty="0"/>
          </a:p>
          <a:p>
            <a:pPr algn="just"/>
            <a:r>
              <a:rPr lang="en-US" dirty="0"/>
              <a:t>Tropical areas receive more solar energy over the year than temperate region . Thus tropical communities are more productive than temperate  communities</a:t>
            </a:r>
            <a:endParaRPr lang="en-US" dirty="0"/>
          </a:p>
          <a:p>
            <a:pPr algn="just"/>
            <a:r>
              <a:rPr lang="en-US" dirty="0"/>
              <a:t>Tropical soil is most fertile soil in the biosphere. This rich soil support a wider range of species. </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a:t>Measuring biodiversity</a:t>
            </a:r>
            <a:endParaRPr lang="en-US" dirty="0"/>
          </a:p>
        </p:txBody>
      </p:sp>
      <p:sp>
        <p:nvSpPr>
          <p:cNvPr id="3" name="Content Placeholder 2"/>
          <p:cNvSpPr>
            <a:spLocks noGrp="1"/>
          </p:cNvSpPr>
          <p:nvPr>
            <p:ph idx="1"/>
          </p:nvPr>
        </p:nvSpPr>
        <p:spPr>
          <a:xfrm>
            <a:off x="228600" y="533400"/>
            <a:ext cx="8610600" cy="6324600"/>
          </a:xfrm>
        </p:spPr>
        <p:txBody>
          <a:bodyPr>
            <a:normAutofit fontScale="62500" lnSpcReduction="20000"/>
          </a:bodyPr>
          <a:lstStyle/>
          <a:p>
            <a:r>
              <a:rPr lang="en-US" dirty="0"/>
              <a:t>Diversity can be defined as the number of species found in a community, a measure known as </a:t>
            </a:r>
            <a:r>
              <a:rPr lang="en-US" b="1" dirty="0"/>
              <a:t>species richness</a:t>
            </a:r>
            <a:r>
              <a:rPr lang="en-US" dirty="0"/>
              <a:t>.</a:t>
            </a:r>
            <a:endParaRPr lang="en-US" dirty="0"/>
          </a:p>
          <a:p>
            <a:endParaRPr lang="en-US" dirty="0"/>
          </a:p>
          <a:p>
            <a:r>
              <a:rPr lang="en-US" dirty="0"/>
              <a:t>Mathematical indices of biodiversity have been developed to calculate species diversity at different geographical scales as follows:</a:t>
            </a:r>
            <a:endParaRPr lang="en-US" dirty="0"/>
          </a:p>
          <a:p>
            <a:endParaRPr lang="en-US" dirty="0"/>
          </a:p>
          <a:p>
            <a:r>
              <a:rPr lang="en-US" b="1" dirty="0"/>
              <a:t>Alpha diversity</a:t>
            </a:r>
            <a:r>
              <a:rPr lang="en-US" dirty="0"/>
              <a:t>: This refers to number of species in a single community. This diversity comes closest to the popular concept of species richness and can be used to compare the number of species in different ecosystem types.</a:t>
            </a:r>
            <a:endParaRPr lang="en-US" dirty="0"/>
          </a:p>
          <a:p>
            <a:endParaRPr lang="en-US" dirty="0"/>
          </a:p>
          <a:p>
            <a:r>
              <a:rPr lang="en-US" b="1" dirty="0"/>
              <a:t>Beta diversity</a:t>
            </a:r>
            <a:r>
              <a:rPr lang="en-US" dirty="0"/>
              <a:t>: This refers to the degree to which species composition changes along an environmental gradient. Beta diversity is high for example, if the species composition of moss communities  changes at successively higher elevations on a mountain slope, but is low if the same species occupy the whole mountain side.</a:t>
            </a:r>
            <a:endParaRPr lang="en-US" dirty="0"/>
          </a:p>
          <a:p>
            <a:endParaRPr lang="en-US" dirty="0"/>
          </a:p>
          <a:p>
            <a:r>
              <a:rPr lang="en-US" b="1" dirty="0"/>
              <a:t>Gamma diversity</a:t>
            </a:r>
            <a:r>
              <a:rPr lang="en-US" dirty="0"/>
              <a:t>: This applies to larger geographical scales and defined as the rate at which additional species are encountered as geographical replacements within a habitat type  in different localities. Thus gamma diversity </a:t>
            </a:r>
            <a:r>
              <a:rPr lang="en-US" dirty="0" err="1"/>
              <a:t>ias</a:t>
            </a:r>
            <a:r>
              <a:rPr lang="en-US" dirty="0"/>
              <a:t> a species turnover rate  with distance between sites of similar habitat or with expanding geographic areas.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pc\Desktop\species-diversity-concepts-13-638.jpg"/>
          <p:cNvPicPr>
            <a:picLocks noGrp="1" noChangeAspect="1" noChangeArrowheads="1"/>
          </p:cNvPicPr>
          <p:nvPr>
            <p:ph idx="1"/>
          </p:nvPr>
        </p:nvPicPr>
        <p:blipFill>
          <a:blip r:embed="rId1"/>
          <a:srcRect/>
          <a:stretch>
            <a:fillRect/>
          </a:stretch>
        </p:blipFill>
        <p:spPr bwMode="auto">
          <a:xfrm>
            <a:off x="228600" y="0"/>
            <a:ext cx="8686799" cy="6858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pc\Desktop\species-diversity-concepts-14-638.jpg"/>
          <p:cNvPicPr>
            <a:picLocks noGrp="1" noChangeAspect="1" noChangeArrowheads="1"/>
          </p:cNvPicPr>
          <p:nvPr>
            <p:ph idx="1"/>
          </p:nvPr>
        </p:nvPicPr>
        <p:blipFill>
          <a:blip r:embed="rId1"/>
          <a:srcRect/>
          <a:stretch>
            <a:fillRect/>
          </a:stretch>
        </p:blipFill>
        <p:spPr bwMode="auto">
          <a:xfrm>
            <a:off x="0" y="228600"/>
            <a:ext cx="8915400" cy="6629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pc\Desktop\species-diversity-concepts-15-638.jpg"/>
          <p:cNvPicPr>
            <a:picLocks noGrp="1" noChangeAspect="1" noChangeArrowheads="1"/>
          </p:cNvPicPr>
          <p:nvPr>
            <p:ph idx="1"/>
          </p:nvPr>
        </p:nvPicPr>
        <p:blipFill>
          <a:blip r:embed="rId1"/>
          <a:srcRect/>
          <a:stretch>
            <a:fillRect/>
          </a:stretch>
        </p:blipFill>
        <p:spPr bwMode="auto">
          <a:xfrm>
            <a:off x="228600" y="228600"/>
            <a:ext cx="8763000" cy="6400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Genetic diversity</a:t>
            </a:r>
            <a:endParaRPr lang="en-US" dirty="0"/>
          </a:p>
        </p:txBody>
      </p:sp>
      <p:sp>
        <p:nvSpPr>
          <p:cNvPr id="3" name="Content Placeholder 2"/>
          <p:cNvSpPr>
            <a:spLocks noGrp="1"/>
          </p:cNvSpPr>
          <p:nvPr>
            <p:ph idx="1"/>
          </p:nvPr>
        </p:nvSpPr>
        <p:spPr>
          <a:xfrm>
            <a:off x="0" y="685800"/>
            <a:ext cx="6096000" cy="6172200"/>
          </a:xfrm>
        </p:spPr>
        <p:txBody>
          <a:bodyPr>
            <a:normAutofit fontScale="47500" lnSpcReduction="20000"/>
          </a:bodyPr>
          <a:lstStyle/>
          <a:p>
            <a:r>
              <a:rPr lang="en-US" dirty="0"/>
              <a:t>the level of </a:t>
            </a:r>
            <a:r>
              <a:rPr lang="en-US" dirty="0">
                <a:hlinkClick r:id="rId1"/>
              </a:rPr>
              <a:t> biodiversity,</a:t>
            </a:r>
            <a:r>
              <a:rPr lang="en-US" dirty="0"/>
              <a:t> refers to the total number of </a:t>
            </a:r>
            <a:r>
              <a:rPr lang="en-US" dirty="0">
                <a:hlinkClick r:id="rId2"/>
              </a:rPr>
              <a:t> genetic </a:t>
            </a:r>
            <a:r>
              <a:rPr lang="en-US" dirty="0"/>
              <a:t>characteristics in the genetic makeup of a species. It is distinguished from</a:t>
            </a:r>
            <a:r>
              <a:rPr lang="en-US" dirty="0">
                <a:hlinkClick r:id="rId3"/>
              </a:rPr>
              <a:t> genetic variability,</a:t>
            </a:r>
            <a:r>
              <a:rPr lang="en-US" dirty="0"/>
              <a:t> which describes the tendency of genetic characteristics to vary .</a:t>
            </a:r>
            <a:endParaRPr lang="en-US" dirty="0"/>
          </a:p>
          <a:p>
            <a:endParaRPr lang="en-US" dirty="0"/>
          </a:p>
          <a:p>
            <a:r>
              <a:rPr lang="en-US" dirty="0"/>
              <a:t>At finer levels of </a:t>
            </a:r>
            <a:r>
              <a:rPr lang="en-US" dirty="0" err="1"/>
              <a:t>organisation</a:t>
            </a:r>
            <a:r>
              <a:rPr lang="en-US" dirty="0"/>
              <a:t>, biodiversity includes the genetic variation within species, both among geographically separated populations and among individuals within single population.</a:t>
            </a:r>
            <a:endParaRPr lang="en-US" dirty="0"/>
          </a:p>
          <a:p>
            <a:endParaRPr lang="en-US" dirty="0"/>
          </a:p>
          <a:p>
            <a:r>
              <a:rPr lang="en-US" dirty="0"/>
              <a:t> Genetic diversity serves as a way for populations to adapt to changing environments. With more variation, it is more likely that some individuals in a population will possess variations of alleles that are suited for the environment. Those individuals are more likely to survive to produce offspring bearing that allele. The population will continue for more generations because of the success of these individuals</a:t>
            </a:r>
            <a:endParaRPr lang="en-US" dirty="0"/>
          </a:p>
          <a:p>
            <a:endParaRPr lang="en-US" dirty="0"/>
          </a:p>
          <a:p>
            <a:r>
              <a:rPr lang="en-US" dirty="0"/>
              <a:t>Greater the genetic diversity among organisms of a species, more sustenance it has against environmental perturbations.</a:t>
            </a:r>
            <a:endParaRPr lang="en-US" dirty="0"/>
          </a:p>
          <a:p>
            <a:pPr>
              <a:buNone/>
            </a:pPr>
            <a:br>
              <a:rPr lang="en-US" dirty="0"/>
            </a:br>
            <a:r>
              <a:rPr lang="en-US" dirty="0"/>
              <a:t>•       Genetically uniform populations are highly prone to disease harsh environment.</a:t>
            </a:r>
            <a:endParaRPr lang="en-US" dirty="0"/>
          </a:p>
          <a:p>
            <a:pPr>
              <a:buNone/>
            </a:pPr>
            <a:br>
              <a:rPr lang="en-US" dirty="0"/>
            </a:br>
            <a:r>
              <a:rPr lang="en-US" dirty="0"/>
              <a:t>•       </a:t>
            </a:r>
            <a:r>
              <a:rPr lang="en-US" i="1" dirty="0" err="1"/>
              <a:t>Rauwolfia</a:t>
            </a:r>
            <a:r>
              <a:rPr lang="en-US" i="1" dirty="0"/>
              <a:t> </a:t>
            </a:r>
            <a:r>
              <a:rPr lang="en-US" i="1" dirty="0" err="1"/>
              <a:t>vomitoria</a:t>
            </a:r>
            <a:r>
              <a:rPr lang="en-US" i="1" dirty="0"/>
              <a:t> </a:t>
            </a:r>
            <a:r>
              <a:rPr lang="en-US" dirty="0"/>
              <a:t>shows genetic variation in terms of concentration and potency of chemical </a:t>
            </a:r>
            <a:r>
              <a:rPr lang="en-US" dirty="0" err="1"/>
              <a:t>reserpine</a:t>
            </a:r>
            <a:endParaRPr lang="en-US" dirty="0"/>
          </a:p>
          <a:p>
            <a:pPr>
              <a:buNone/>
            </a:pPr>
            <a:br>
              <a:rPr lang="en-US" dirty="0"/>
            </a:br>
            <a:r>
              <a:rPr lang="en-US" dirty="0"/>
              <a:t>•       There are more than 50,000 varieties of rice and nearly 1000 varieties of mangoes.</a:t>
            </a:r>
            <a:endParaRPr lang="en-US" dirty="0"/>
          </a:p>
        </p:txBody>
      </p:sp>
      <p:pic>
        <p:nvPicPr>
          <p:cNvPr id="2050" name="Picture 2" descr="C:\Users\pc\Desktop\download.jpg"/>
          <p:cNvPicPr>
            <a:picLocks noChangeAspect="1" noChangeArrowheads="1"/>
          </p:cNvPicPr>
          <p:nvPr/>
        </p:nvPicPr>
        <p:blipFill>
          <a:blip r:embed="rId4"/>
          <a:srcRect/>
          <a:stretch>
            <a:fillRect/>
          </a:stretch>
        </p:blipFill>
        <p:spPr bwMode="auto">
          <a:xfrm>
            <a:off x="6172200" y="990600"/>
            <a:ext cx="2743200" cy="4191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descr="C:\Users\pc\Desktop\species-diversity-concepts-18-638.jpg"/>
          <p:cNvPicPr>
            <a:picLocks noGrp="1" noChangeAspect="1" noChangeArrowheads="1"/>
          </p:cNvPicPr>
          <p:nvPr>
            <p:ph idx="1"/>
          </p:nvPr>
        </p:nvPicPr>
        <p:blipFill>
          <a:blip r:embed="rId1"/>
          <a:srcRect/>
          <a:stretch>
            <a:fillRect/>
          </a:stretch>
        </p:blipFill>
        <p:spPr bwMode="auto">
          <a:xfrm>
            <a:off x="0" y="381000"/>
            <a:ext cx="8915400" cy="62484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descr="C:\Users\pc\Desktop\species-diversity-concepts-19-638.jpg"/>
          <p:cNvPicPr>
            <a:picLocks noGrp="1" noChangeAspect="1" noChangeArrowheads="1"/>
          </p:cNvPicPr>
          <p:nvPr>
            <p:ph idx="1"/>
          </p:nvPr>
        </p:nvPicPr>
        <p:blipFill>
          <a:blip r:embed="rId1"/>
          <a:srcRect/>
          <a:stretch>
            <a:fillRect/>
          </a:stretch>
        </p:blipFill>
        <p:spPr bwMode="auto">
          <a:xfrm>
            <a:off x="228600" y="381000"/>
            <a:ext cx="8534399" cy="62785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Users\pc\Desktop\species-diversity-concepts-16-638.jpg"/>
          <p:cNvPicPr>
            <a:picLocks noGrp="1" noChangeAspect="1" noChangeArrowheads="1"/>
          </p:cNvPicPr>
          <p:nvPr>
            <p:ph idx="1"/>
          </p:nvPr>
        </p:nvPicPr>
        <p:blipFill>
          <a:blip r:embed="rId1"/>
          <a:srcRect/>
          <a:stretch>
            <a:fillRect/>
          </a:stretch>
        </p:blipFill>
        <p:spPr bwMode="auto">
          <a:xfrm>
            <a:off x="0" y="304800"/>
            <a:ext cx="8915399" cy="6324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C:\Users\pc\Desktop\species-diversity-concepts-20-638.jpg"/>
          <p:cNvPicPr>
            <a:picLocks noGrp="1" noChangeAspect="1" noChangeArrowheads="1"/>
          </p:cNvPicPr>
          <p:nvPr>
            <p:ph idx="1"/>
          </p:nvPr>
        </p:nvPicPr>
        <p:blipFill>
          <a:blip r:embed="rId1"/>
          <a:srcRect/>
          <a:stretch>
            <a:fillRect/>
          </a:stretch>
        </p:blipFill>
        <p:spPr bwMode="auto">
          <a:xfrm>
            <a:off x="228600" y="0"/>
            <a:ext cx="8763000" cy="6858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C:\Users\pc\Desktop\species-diversity-concepts-21-638.jpg"/>
          <p:cNvPicPr>
            <a:picLocks noGrp="1" noChangeAspect="1" noChangeArrowheads="1"/>
          </p:cNvPicPr>
          <p:nvPr>
            <p:ph idx="1"/>
          </p:nvPr>
        </p:nvPicPr>
        <p:blipFill>
          <a:blip r:embed="rId1"/>
          <a:srcRect/>
          <a:stretch>
            <a:fillRect/>
          </a:stretch>
        </p:blipFill>
        <p:spPr bwMode="auto">
          <a:xfrm>
            <a:off x="0" y="304800"/>
            <a:ext cx="9144000" cy="6400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Users\pc\Desktop\species-diversity-concepts-22-638.jpg"/>
          <p:cNvPicPr>
            <a:picLocks noGrp="1" noChangeAspect="1" noChangeArrowheads="1"/>
          </p:cNvPicPr>
          <p:nvPr>
            <p:ph idx="1"/>
          </p:nvPr>
        </p:nvPicPr>
        <p:blipFill>
          <a:blip r:embed="rId1"/>
          <a:srcRect/>
          <a:stretch>
            <a:fillRect/>
          </a:stretch>
        </p:blipFill>
        <p:spPr bwMode="auto">
          <a:xfrm>
            <a:off x="0" y="0"/>
            <a:ext cx="8915400" cy="6858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descr="C:\Users\pc\Desktop\species-diversity-concepts-23-638.jpg"/>
          <p:cNvPicPr>
            <a:picLocks noGrp="1" noChangeAspect="1" noChangeArrowheads="1"/>
          </p:cNvPicPr>
          <p:nvPr>
            <p:ph idx="1"/>
          </p:nvPr>
        </p:nvPicPr>
        <p:blipFill>
          <a:blip r:embed="rId1"/>
          <a:srcRect/>
          <a:stretch>
            <a:fillRect/>
          </a:stretch>
        </p:blipFill>
        <p:spPr bwMode="auto">
          <a:xfrm>
            <a:off x="228600" y="304800"/>
            <a:ext cx="8686800" cy="63246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C:\Users\pc\Desktop\species-diversity-concepts-24-638.jpg"/>
          <p:cNvPicPr>
            <a:picLocks noGrp="1" noChangeAspect="1" noChangeArrowheads="1"/>
          </p:cNvPicPr>
          <p:nvPr>
            <p:ph idx="1"/>
          </p:nvPr>
        </p:nvPicPr>
        <p:blipFill>
          <a:blip r:embed="rId1"/>
          <a:srcRect/>
          <a:stretch>
            <a:fillRect/>
          </a:stretch>
        </p:blipFill>
        <p:spPr bwMode="auto">
          <a:xfrm>
            <a:off x="228600" y="0"/>
            <a:ext cx="8686800" cy="66294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C:\Users\pc\Desktop\species-diversity-concepts-25-638.jpg"/>
          <p:cNvPicPr>
            <a:picLocks noGrp="1" noChangeAspect="1" noChangeArrowheads="1"/>
          </p:cNvPicPr>
          <p:nvPr>
            <p:ph idx="1"/>
          </p:nvPr>
        </p:nvPicPr>
        <p:blipFill>
          <a:blip r:embed="rId1"/>
          <a:srcRect/>
          <a:stretch>
            <a:fillRect/>
          </a:stretch>
        </p:blipFill>
        <p:spPr bwMode="auto">
          <a:xfrm>
            <a:off x="228600" y="228600"/>
            <a:ext cx="8458199" cy="6400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Species diversity</a:t>
            </a:r>
            <a:br>
              <a:rPr lang="en-US" dirty="0"/>
            </a:br>
            <a:endParaRPr lang="en-US" dirty="0"/>
          </a:p>
        </p:txBody>
      </p:sp>
      <p:sp>
        <p:nvSpPr>
          <p:cNvPr id="3" name="Content Placeholder 2"/>
          <p:cNvSpPr>
            <a:spLocks noGrp="1"/>
          </p:cNvSpPr>
          <p:nvPr>
            <p:ph idx="1"/>
          </p:nvPr>
        </p:nvSpPr>
        <p:spPr>
          <a:xfrm>
            <a:off x="0" y="838200"/>
            <a:ext cx="4876800" cy="5791200"/>
          </a:xfrm>
        </p:spPr>
        <p:txBody>
          <a:bodyPr>
            <a:normAutofit fontScale="70000" lnSpcReduction="20000"/>
          </a:bodyPr>
          <a:lstStyle/>
          <a:p>
            <a:pPr fontAlgn="base"/>
            <a:r>
              <a:rPr lang="en-US" b="1" dirty="0"/>
              <a:t>Species diversity </a:t>
            </a:r>
            <a:r>
              <a:rPr lang="en-US" dirty="0"/>
              <a:t>It describes the variety in the number and richness of the spices with in a region. The species richness may be defined as the number of species per unit area. The richness of a species tells about the extent of biodiversity of a site and provides a means for comparing different sites.</a:t>
            </a:r>
            <a:endParaRPr lang="en-US" dirty="0"/>
          </a:p>
          <a:p>
            <a:pPr fontAlgn="base"/>
            <a:r>
              <a:rPr lang="en-US" dirty="0"/>
              <a:t>The species richness depends largely on climatic conditions. The number of individuals of different species with in a region represents species evenness or species equitability. The product species richness and species evenness give species diversity of a</a:t>
            </a:r>
            <a:r>
              <a:rPr lang="en-US" baseline="30000" dirty="0"/>
              <a:t> </a:t>
            </a:r>
            <a:r>
              <a:rPr lang="en-US" dirty="0"/>
              <a:t>region. When a species is confined entirely to a particular area, it is termed as endemic species.</a:t>
            </a:r>
            <a:endParaRPr lang="en-US" dirty="0"/>
          </a:p>
          <a:p>
            <a:endParaRPr lang="en-US" dirty="0"/>
          </a:p>
        </p:txBody>
      </p:sp>
      <p:pic>
        <p:nvPicPr>
          <p:cNvPr id="1026" name="Picture 2" descr="C:\Users\pc\Desktop\10_11_BioDiversity.jpg"/>
          <p:cNvPicPr>
            <a:picLocks noChangeAspect="1" noChangeArrowheads="1"/>
          </p:cNvPicPr>
          <p:nvPr/>
        </p:nvPicPr>
        <p:blipFill>
          <a:blip r:embed="rId1"/>
          <a:srcRect/>
          <a:stretch>
            <a:fillRect/>
          </a:stretch>
        </p:blipFill>
        <p:spPr bwMode="auto">
          <a:xfrm>
            <a:off x="5029200" y="1714500"/>
            <a:ext cx="3810000" cy="3429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b="1" dirty="0"/>
              <a:t>Ecosystem diversity</a:t>
            </a:r>
            <a:br>
              <a:rPr lang="en-US" dirty="0"/>
            </a:br>
            <a:endParaRPr lang="en-US" dirty="0"/>
          </a:p>
        </p:txBody>
      </p:sp>
      <p:sp>
        <p:nvSpPr>
          <p:cNvPr id="3" name="Content Placeholder 2"/>
          <p:cNvSpPr>
            <a:spLocks noGrp="1"/>
          </p:cNvSpPr>
          <p:nvPr>
            <p:ph idx="1"/>
          </p:nvPr>
        </p:nvSpPr>
        <p:spPr>
          <a:xfrm>
            <a:off x="152400" y="533400"/>
            <a:ext cx="5181600" cy="6324600"/>
          </a:xfrm>
        </p:spPr>
        <p:txBody>
          <a:bodyPr>
            <a:normAutofit fontScale="62500" lnSpcReduction="20000"/>
          </a:bodyPr>
          <a:lstStyle/>
          <a:p>
            <a:pPr fontAlgn="base"/>
            <a:r>
              <a:rPr lang="en-US" b="1" dirty="0"/>
              <a:t>Ecosystem diversity  </a:t>
            </a:r>
            <a:r>
              <a:rPr lang="en-US" dirty="0"/>
              <a:t>refers to the diversity of a place at the level of </a:t>
            </a:r>
            <a:r>
              <a:rPr lang="en-US" dirty="0">
                <a:hlinkClick r:id="rId1"/>
              </a:rPr>
              <a:t> ecosystems.</a:t>
            </a:r>
            <a:r>
              <a:rPr lang="en-US" dirty="0"/>
              <a:t> It describes the assemblage and Interaction of spices living together and the physical environment a given area. It relates varieties of habitats, biotic communities ecological processes in biosphere. It also tells about the diversity within the ecosystem. It is referred as Land escape diversity because it includes placement and size of various ecosystems.</a:t>
            </a:r>
            <a:endParaRPr lang="en-US" dirty="0"/>
          </a:p>
          <a:p>
            <a:pPr fontAlgn="base"/>
            <a:r>
              <a:rPr lang="en-US" dirty="0"/>
              <a:t>For example, the landscapes like grass lands, deserts, mountains etc. show ecosystem diversity. The ecosystem diversity is due to diversity of niches, </a:t>
            </a:r>
            <a:r>
              <a:rPr lang="en-US" dirty="0" err="1"/>
              <a:t>trophic</a:t>
            </a:r>
            <a:r>
              <a:rPr lang="en-US" dirty="0"/>
              <a:t> levels and ecological processes like nutrient cycling, food webs, energy flow, role of dominant species and various related biotic interactions. Such type of diversity can generate more productive and stable ecosystems or communities capable of tolerating various types of stresses e.g. drought, flood etc.</a:t>
            </a:r>
            <a:endParaRPr lang="en-US" dirty="0"/>
          </a:p>
          <a:p>
            <a:endParaRPr lang="en-US" dirty="0"/>
          </a:p>
          <a:p>
            <a:endParaRPr lang="en-US" dirty="0"/>
          </a:p>
        </p:txBody>
      </p:sp>
      <p:pic>
        <p:nvPicPr>
          <p:cNvPr id="3074" name="Picture 2" descr="C:\Users\pc\Desktop\img_0268.jpg"/>
          <p:cNvPicPr>
            <a:picLocks noChangeAspect="1" noChangeArrowheads="1"/>
          </p:cNvPicPr>
          <p:nvPr/>
        </p:nvPicPr>
        <p:blipFill>
          <a:blip r:embed="rId2" cstate="print"/>
          <a:srcRect/>
          <a:stretch>
            <a:fillRect/>
          </a:stretch>
        </p:blipFill>
        <p:spPr bwMode="auto">
          <a:xfrm>
            <a:off x="5562600" y="1981200"/>
            <a:ext cx="3352800" cy="2743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fontScale="92500" lnSpcReduction="10000"/>
          </a:bodyPr>
          <a:lstStyle/>
          <a:p>
            <a:pPr fontAlgn="base"/>
            <a:r>
              <a:rPr lang="en-US" b="1" dirty="0"/>
              <a:t>According to Whittaker (1965), the community diversities are of three types:</a:t>
            </a:r>
            <a:endParaRPr lang="en-US" dirty="0"/>
          </a:p>
          <a:p>
            <a:pPr fontAlgn="base"/>
            <a:r>
              <a:rPr lang="en-US" b="1" dirty="0"/>
              <a:t>(</a:t>
            </a:r>
            <a:r>
              <a:rPr lang="en-US" b="1" dirty="0" err="1"/>
              <a:t>i</a:t>
            </a:r>
            <a:r>
              <a:rPr lang="en-US" b="1" dirty="0"/>
              <a:t>)</a:t>
            </a:r>
            <a:r>
              <a:rPr lang="en-US" dirty="0"/>
              <a:t> </a:t>
            </a:r>
            <a:r>
              <a:rPr lang="en-US" b="1" dirty="0"/>
              <a:t>α-Diversity:</a:t>
            </a:r>
            <a:endParaRPr lang="en-US" dirty="0"/>
          </a:p>
          <a:p>
            <a:pPr fontAlgn="base"/>
            <a:r>
              <a:rPr lang="en-US" dirty="0"/>
              <a:t>It tells the species diversity in a given community.</a:t>
            </a:r>
            <a:endParaRPr lang="en-US" dirty="0"/>
          </a:p>
          <a:p>
            <a:pPr fontAlgn="base"/>
            <a:r>
              <a:rPr lang="en-US" dirty="0"/>
              <a:t>It depends upon species richness and evenness.</a:t>
            </a:r>
            <a:endParaRPr lang="en-US" dirty="0"/>
          </a:p>
          <a:p>
            <a:pPr fontAlgn="base"/>
            <a:r>
              <a:rPr lang="en-US" b="1" dirty="0"/>
              <a:t>(ii) β-Diversity:</a:t>
            </a:r>
            <a:endParaRPr lang="en-US" dirty="0"/>
          </a:p>
          <a:p>
            <a:pPr fontAlgn="base"/>
            <a:r>
              <a:rPr lang="en-US" dirty="0"/>
              <a:t>It describes a range of communities due to replacement of species which arises due to the presence of different microhabitats, niches and environmental conditions.</a:t>
            </a:r>
            <a:endParaRPr lang="en-US" dirty="0"/>
          </a:p>
          <a:p>
            <a:pPr fontAlgn="base"/>
            <a:r>
              <a:rPr lang="en-US" b="1" dirty="0"/>
              <a:t>(iii) γ -Diversity:</a:t>
            </a:r>
            <a:endParaRPr lang="en-US" dirty="0"/>
          </a:p>
          <a:p>
            <a:pPr fontAlgn="base"/>
            <a:r>
              <a:rPr lang="en-US" dirty="0"/>
              <a:t>It describes diversity of habitat over a total land escape or geographical area.</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Distribution of diversity </a:t>
            </a:r>
            <a:endParaRPr lang="en-US" dirty="0"/>
          </a:p>
        </p:txBody>
      </p:sp>
      <p:sp>
        <p:nvSpPr>
          <p:cNvPr id="3" name="Content Placeholder 2"/>
          <p:cNvSpPr>
            <a:spLocks noGrp="1"/>
          </p:cNvSpPr>
          <p:nvPr>
            <p:ph idx="1"/>
          </p:nvPr>
        </p:nvSpPr>
        <p:spPr>
          <a:xfrm>
            <a:off x="0" y="838200"/>
            <a:ext cx="9296400" cy="6019800"/>
          </a:xfrm>
        </p:spPr>
        <p:txBody>
          <a:bodyPr>
            <a:normAutofit fontScale="70000" lnSpcReduction="20000"/>
          </a:bodyPr>
          <a:lstStyle/>
          <a:p>
            <a:r>
              <a:rPr lang="en-US" dirty="0"/>
              <a:t>The distribution of species around the globe is not random. There are some general principles that will help make sense of species diversity trends. In general, if we have more energy in the system, relatively easy environmental conditions, and a lot of evolutionary time we will see a greater diversity of species largely due to many species being able to become specialized. </a:t>
            </a:r>
            <a:endParaRPr lang="en-US" dirty="0"/>
          </a:p>
          <a:p>
            <a:r>
              <a:rPr lang="en-US" dirty="0"/>
              <a:t>Where there is a diversity of habitats we will also, in general, see more species because each habitat or ecosystem has its own community of species.</a:t>
            </a:r>
            <a:endParaRPr lang="en-US" dirty="0"/>
          </a:p>
          <a:p>
            <a:r>
              <a:rPr lang="en-US" dirty="0"/>
              <a:t> Different habitats translate into different sets of selection pressures that push natural selection. </a:t>
            </a:r>
            <a:endParaRPr lang="en-US" dirty="0"/>
          </a:p>
          <a:p>
            <a:r>
              <a:rPr lang="en-US" dirty="0"/>
              <a:t>On a smaller scale where two or more habitats meet, an edge, we tend to see more overall species diversity due to the overlap of communities of species. </a:t>
            </a:r>
            <a:endParaRPr lang="en-US" dirty="0"/>
          </a:p>
          <a:p>
            <a:r>
              <a:rPr lang="en-US" dirty="0"/>
              <a:t>For example, a narrow strip of land next to the ocean on one side and next to mountains on the other may show high levels of biodiversity in a given area, because we might be at the edge of a coastal marine habitat, grassland and forest habitats, and mountain habitat all in a small area. </a:t>
            </a:r>
            <a:endParaRPr lang="en-US" dirty="0"/>
          </a:p>
          <a:p>
            <a:r>
              <a:rPr lang="en-US" dirty="0"/>
              <a:t>The species of each of those habitats may, therefore, be present together in a given place especially if they are mobile, i.e. birds.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Distribution along Latitudinal gradients </a:t>
            </a:r>
            <a:endParaRPr lang="en-US" dirty="0"/>
          </a:p>
        </p:txBody>
      </p:sp>
      <p:sp>
        <p:nvSpPr>
          <p:cNvPr id="3" name="Content Placeholder 2"/>
          <p:cNvSpPr>
            <a:spLocks noGrp="1"/>
          </p:cNvSpPr>
          <p:nvPr>
            <p:ph idx="1"/>
          </p:nvPr>
        </p:nvSpPr>
        <p:spPr>
          <a:xfrm>
            <a:off x="457200" y="914400"/>
            <a:ext cx="8458200" cy="5211763"/>
          </a:xfrm>
        </p:spPr>
        <p:txBody>
          <a:bodyPr>
            <a:normAutofit fontScale="62500" lnSpcReduction="20000"/>
          </a:bodyPr>
          <a:lstStyle/>
          <a:p>
            <a:r>
              <a:rPr lang="en-US" dirty="0"/>
              <a:t>The diversity of plants and animals is not uniform throughout the world but shows a rather uneven distribution. For many group of animals or plants, there are interesting patterns in diversity, the most well- known being the latitudinal gradient in diversity. In general, species diversity decreases as we move away from the equator towards the poles. With very few exceptions, tropics (latitudinal range of 23.5° N to 23.5° S) </a:t>
            </a:r>
            <a:r>
              <a:rPr lang="en-US" dirty="0" err="1"/>
              <a:t>harbour</a:t>
            </a:r>
            <a:r>
              <a:rPr lang="en-US" dirty="0"/>
              <a:t> more species than temperate or polar areas. Colombia located near the equator has nearly 1,400 species of birds while New York at 41° N has 105 species and Greenland at 71° N only 56 species. India, with much of its land area in the tropical latitudes, has more than 1,200 species of birds. A forest in a tropical region like </a:t>
            </a:r>
            <a:r>
              <a:rPr lang="en-US" dirty="0" err="1"/>
              <a:t>Equador</a:t>
            </a:r>
            <a:r>
              <a:rPr lang="en-US" dirty="0"/>
              <a:t> has up to 10 times as many species of vascular plants as a forest of equal area in a temperate region like the Midwest of the USA. The largely tropical Amazonian rain forest in South America has the greatest biodiversity on earth- it is home to more than 40,000 species of plants, 3,000 of fishes, 1,300 of birds, 427 of mammals, 427 of amphibians, 378 of reptiles and of more than 1,25,000 invertebrates. Scientists estimate that in these rain forests there might be at least two million insect species waiting to be discovered and named.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33245</Words>
  <Application>WPS Presentation</Application>
  <PresentationFormat>On-screen Show (4:3)</PresentationFormat>
  <Paragraphs>446</Paragraphs>
  <Slides>48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Arial</vt:lpstr>
      <vt:lpstr>SimSun</vt:lpstr>
      <vt:lpstr>Wingdings</vt:lpstr>
      <vt:lpstr>Calibri</vt:lpstr>
      <vt:lpstr>Microsoft YaHei</vt:lpstr>
      <vt:lpstr>Arial Unicode MS</vt:lpstr>
      <vt:lpstr>Office Theme</vt:lpstr>
      <vt:lpstr>Biodiversity and conservation</vt:lpstr>
      <vt:lpstr>PowerPoint 演示文稿</vt:lpstr>
      <vt:lpstr>Genetic diversity</vt:lpstr>
      <vt:lpstr>Genetic diversity</vt:lpstr>
      <vt:lpstr>Species diversity </vt:lpstr>
      <vt:lpstr>Ecosystem diversity </vt:lpstr>
      <vt:lpstr>PowerPoint 演示文稿</vt:lpstr>
      <vt:lpstr>Distribution of diversity </vt:lpstr>
      <vt:lpstr>Distribution along Latitudinal gradients </vt:lpstr>
      <vt:lpstr>Species-Area relationships</vt:lpstr>
      <vt:lpstr>Biodiversity of India: </vt:lpstr>
      <vt:lpstr>PowerPoint 演示文稿</vt:lpstr>
      <vt:lpstr>Importance of Biodiversity</vt:lpstr>
      <vt:lpstr>PowerPoint 演示文稿</vt:lpstr>
      <vt:lpstr>Uses of Biodiversity</vt:lpstr>
      <vt:lpstr>Threats to Biodiversity</vt:lpstr>
      <vt:lpstr>PowerPoint 演示文稿</vt:lpstr>
      <vt:lpstr>Conservation of Biodiversity</vt:lpstr>
      <vt:lpstr>Strategies for Conservation of Biodiversity</vt:lpstr>
      <vt:lpstr>Conservation Methods</vt:lpstr>
      <vt:lpstr>Protected areas</vt:lpstr>
      <vt:lpstr>National parks</vt:lpstr>
      <vt:lpstr>Sanctuaries </vt:lpstr>
      <vt:lpstr>Biosphere reserves</vt:lpstr>
      <vt:lpstr>Ex-situ conservation</vt:lpstr>
      <vt:lpstr>PowerPoint 演示文稿</vt:lpstr>
      <vt:lpstr>PowerPoint 演示文稿</vt:lpstr>
      <vt:lpstr>PowerPoint 演示文稿</vt:lpstr>
      <vt:lpstr>PowerPoint 演示文稿</vt:lpstr>
      <vt:lpstr>PowerPoint 演示文稿</vt:lpstr>
      <vt:lpstr>Biodiversity hotspots</vt:lpstr>
      <vt:lpstr>PowerPoint 演示文稿</vt:lpstr>
      <vt:lpstr>World’s 35 Biodiversity Hotspots </vt:lpstr>
      <vt:lpstr>BIODIVERSITY HOTSPOTS IN INDIA </vt:lpstr>
      <vt:lpstr>Why biodiversity is rich in tropics</vt:lpstr>
      <vt:lpstr>Measuring biodiversity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and conservation</dc:title>
  <dc:creator>pc</dc:creator>
  <cp:lastModifiedBy>91988</cp:lastModifiedBy>
  <cp:revision>81</cp:revision>
  <dcterms:created xsi:type="dcterms:W3CDTF">2006-08-16T00:00:00Z</dcterms:created>
  <dcterms:modified xsi:type="dcterms:W3CDTF">2024-02-24T16:47:24Z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7A816911C61346B2A1E0FE2EF8211F6F_12</vt:lpwstr>
  </property>
  <property fmtid="{D5CDD505-2E9C-101B-9397-08002B2CF9AE}" pid="3" name="KSOProductBuildVer">
    <vt:lpwstr>1033-12.2.0.13431</vt:lpwstr>
  </property>
</Properties>
</file>