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415" r:id="rId19"/>
    <p:sldId id="416" r:id="rId20"/>
    <p:sldId id="417" r:id="rId21"/>
    <p:sldId id="419" r:id="rId22"/>
    <p:sldId id="325" r:id="rId23"/>
    <p:sldId id="306" r:id="rId24"/>
    <p:sldId id="420" r:id="rId25"/>
    <p:sldId id="42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B9DBF-3AD6-441E-BFCB-82677CF51493}" type="datetimeFigureOut">
              <a:rPr lang="en-IN" smtClean="0"/>
              <a:t>27-07-2021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75112-B1F4-4F0A-A7A6-BB248B771FDA}" type="slidenum">
              <a:rPr lang="en-IN" smtClean="0"/>
              <a:t>‹#›</a:t>
            </a:fld>
            <a:endParaRPr lang="en-IN"/>
          </a:p>
        </p:txBody>
      </p:sp>
    </p:spTree>
    <p:extLst>
      <p:ext uri="{BB962C8B-B14F-4D97-AF65-F5344CB8AC3E}">
        <p14:creationId xmlns:p14="http://schemas.microsoft.com/office/powerpoint/2010/main" val="5069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EE279CE-325E-4A8B-8203-78984AEB3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C39C197-D0C3-4F1D-BF09-31A06E886166}" type="slidenum">
              <a:rPr lang="en-US" altLang="en-US" sz="1200"/>
              <a:pPr eaLnBrk="1" hangingPunct="1"/>
              <a:t>18</a:t>
            </a:fld>
            <a:endParaRPr lang="en-US" altLang="en-US" sz="1200"/>
          </a:p>
        </p:txBody>
      </p:sp>
      <p:sp>
        <p:nvSpPr>
          <p:cNvPr id="17411" name="Rectangle 2">
            <a:extLst>
              <a:ext uri="{FF2B5EF4-FFF2-40B4-BE49-F238E27FC236}">
                <a16:creationId xmlns:a16="http://schemas.microsoft.com/office/drawing/2014/main" id="{E02D3B04-ED69-4E71-8ED0-04FF85E184BE}"/>
              </a:ext>
            </a:extLst>
          </p:cNvPr>
          <p:cNvSpPr>
            <a:spLocks noGrp="1" noRot="1" noChangeAspect="1" noChangeArrowheads="1"/>
          </p:cNvSpPr>
          <p:nvPr>
            <p:ph type="sldImg"/>
          </p:nvPr>
        </p:nvSpPr>
        <p:spPr>
          <a:solidFill>
            <a:srgbClr val="FFFFFF"/>
          </a:solidFill>
          <a:ln/>
        </p:spPr>
      </p:sp>
      <p:sp>
        <p:nvSpPr>
          <p:cNvPr id="17412" name="Rectangle 3">
            <a:extLst>
              <a:ext uri="{FF2B5EF4-FFF2-40B4-BE49-F238E27FC236}">
                <a16:creationId xmlns:a16="http://schemas.microsoft.com/office/drawing/2014/main" id="{291A1513-F087-412D-AE5C-33DCD6E6644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cs typeface="Arial" panose="020B0604020202020204" pitchFamily="34" charset="0"/>
              </a:rPr>
              <a:t>Community - aseemblage of populations</a:t>
            </a:r>
          </a:p>
          <a:p>
            <a:pPr eaLnBrk="1" hangingPunct="1"/>
            <a:r>
              <a:rPr lang="en-US" altLang="en-US">
                <a:latin typeface="Arial" panose="020B0604020202020204" pitchFamily="34" charset="0"/>
                <a:cs typeface="Arial" panose="020B0604020202020204" pitchFamily="34" charset="0"/>
              </a:rPr>
              <a:t>Community is a spatial concept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DDBD236-37B0-4C69-88EA-CDC41C0E8D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DDA2575-79A8-4782-B0A4-0952A0E8FE17}" type="slidenum">
              <a:rPr lang="en-US" altLang="en-US" sz="1200"/>
              <a:pPr eaLnBrk="1" hangingPunct="1"/>
              <a:t>19</a:t>
            </a:fld>
            <a:endParaRPr lang="en-US" altLang="en-US" sz="1200"/>
          </a:p>
        </p:txBody>
      </p:sp>
      <p:sp>
        <p:nvSpPr>
          <p:cNvPr id="19459" name="Rectangle 2">
            <a:extLst>
              <a:ext uri="{FF2B5EF4-FFF2-40B4-BE49-F238E27FC236}">
                <a16:creationId xmlns:a16="http://schemas.microsoft.com/office/drawing/2014/main" id="{C5694367-FD71-4697-953C-AF5F5FDCAF6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C1DB83B-E2B9-4B3A-84B2-375621EE0C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1232658-AFCC-4AAE-8420-ED68CB2B9E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3AC83664-8744-4454-AE6F-C58ED8E4A27D}" type="slidenum">
              <a:rPr lang="en-US" altLang="en-US" sz="1200"/>
              <a:pPr eaLnBrk="1" hangingPunct="1"/>
              <a:t>20</a:t>
            </a:fld>
            <a:endParaRPr lang="en-US" altLang="en-US" sz="1200"/>
          </a:p>
        </p:txBody>
      </p:sp>
      <p:sp>
        <p:nvSpPr>
          <p:cNvPr id="21507" name="Rectangle 2">
            <a:extLst>
              <a:ext uri="{FF2B5EF4-FFF2-40B4-BE49-F238E27FC236}">
                <a16:creationId xmlns:a16="http://schemas.microsoft.com/office/drawing/2014/main" id="{84351F51-D0EE-4F24-92D4-0257C03FB1A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AEF06E9B-123D-4DC9-9D79-9B3B3AFFCC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C516009-68C6-40FB-96AC-3B86ECD9FF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13E7365-A7F7-4C16-AFDD-D7C8C157D565}" type="slidenum">
              <a:rPr lang="en-US" altLang="en-US" sz="1200"/>
              <a:pPr eaLnBrk="1" hangingPunct="1"/>
              <a:t>21</a:t>
            </a:fld>
            <a:endParaRPr lang="en-US" altLang="en-US" sz="1200"/>
          </a:p>
        </p:txBody>
      </p:sp>
      <p:sp>
        <p:nvSpPr>
          <p:cNvPr id="23555" name="Rectangle 2">
            <a:extLst>
              <a:ext uri="{FF2B5EF4-FFF2-40B4-BE49-F238E27FC236}">
                <a16:creationId xmlns:a16="http://schemas.microsoft.com/office/drawing/2014/main" id="{DE2AFD07-E98F-44D0-84DF-92A540FAD12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51C02BEC-E4AD-47CD-9FD6-9E881CE25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A3BB9B8-C442-43CB-AD85-AF8420CFAD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94BC79B-862C-4FEE-8A37-4B244CEFF777}" type="slidenum">
              <a:rPr lang="en-US" altLang="en-US" sz="1200"/>
              <a:pPr eaLnBrk="1" hangingPunct="1"/>
              <a:t>22</a:t>
            </a:fld>
            <a:endParaRPr lang="en-US" altLang="en-US" sz="1200"/>
          </a:p>
        </p:txBody>
      </p:sp>
      <p:sp>
        <p:nvSpPr>
          <p:cNvPr id="25603" name="Rectangle 2">
            <a:extLst>
              <a:ext uri="{FF2B5EF4-FFF2-40B4-BE49-F238E27FC236}">
                <a16:creationId xmlns:a16="http://schemas.microsoft.com/office/drawing/2014/main" id="{8E645E89-66ED-45A1-B440-6E0D830DA93B}"/>
              </a:ext>
            </a:extLst>
          </p:cNvPr>
          <p:cNvSpPr>
            <a:spLocks noGrp="1" noRot="1" noChangeAspect="1" noChangeArrowheads="1"/>
          </p:cNvSpPr>
          <p:nvPr>
            <p:ph type="sldImg"/>
          </p:nvPr>
        </p:nvSpPr>
        <p:spPr>
          <a:solidFill>
            <a:srgbClr val="FFFFFF"/>
          </a:solidFill>
          <a:ln/>
        </p:spPr>
      </p:sp>
      <p:sp>
        <p:nvSpPr>
          <p:cNvPr id="25604" name="Rectangle 3">
            <a:extLst>
              <a:ext uri="{FF2B5EF4-FFF2-40B4-BE49-F238E27FC236}">
                <a16:creationId xmlns:a16="http://schemas.microsoft.com/office/drawing/2014/main" id="{C6F00152-A6D3-4F40-A2D1-66A7A47EB11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cs typeface="Arial" panose="020B0604020202020204" pitchFamily="34" charset="0"/>
              </a:rPr>
              <a:t>Table 16.1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FE5515B-E515-4EA8-BEF4-CD4DB3EF2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B02D608-9180-426C-93E3-FF5C6F0D79C1}" type="slidenum">
              <a:rPr lang="en-US" altLang="en-US" sz="1200"/>
              <a:pPr eaLnBrk="1" hangingPunct="1"/>
              <a:t>23</a:t>
            </a:fld>
            <a:endParaRPr lang="en-US" altLang="en-US" sz="1200"/>
          </a:p>
        </p:txBody>
      </p:sp>
      <p:sp>
        <p:nvSpPr>
          <p:cNvPr id="27651" name="Rectangle 2">
            <a:extLst>
              <a:ext uri="{FF2B5EF4-FFF2-40B4-BE49-F238E27FC236}">
                <a16:creationId xmlns:a16="http://schemas.microsoft.com/office/drawing/2014/main" id="{9D0463D9-1B9E-4C1D-B73F-30DDE948ADC6}"/>
              </a:ext>
            </a:extLst>
          </p:cNvPr>
          <p:cNvSpPr>
            <a:spLocks noGrp="1" noRot="1" noChangeAspect="1" noChangeArrowheads="1"/>
          </p:cNvSpPr>
          <p:nvPr>
            <p:ph type="sldImg"/>
          </p:nvPr>
        </p:nvSpPr>
        <p:spPr>
          <a:solidFill>
            <a:srgbClr val="FFFFFF"/>
          </a:solidFill>
          <a:ln/>
        </p:spPr>
      </p:sp>
      <p:sp>
        <p:nvSpPr>
          <p:cNvPr id="27652" name="Rectangle 3">
            <a:extLst>
              <a:ext uri="{FF2B5EF4-FFF2-40B4-BE49-F238E27FC236}">
                <a16:creationId xmlns:a16="http://schemas.microsoft.com/office/drawing/2014/main" id="{D56FC995-8CA0-4EEC-BEFF-365C6B31DBFA}"/>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cs typeface="Arial" panose="020B0604020202020204" pitchFamily="34" charset="0"/>
              </a:rPr>
              <a:t>Figure 16.1</a:t>
            </a:r>
          </a:p>
          <a:p>
            <a:pPr eaLnBrk="1" hangingPunct="1"/>
            <a:r>
              <a:rPr lang="en-US" altLang="en-US">
                <a:latin typeface="Arial" panose="020B0604020202020204" pitchFamily="34" charset="0"/>
                <a:cs typeface="Arial" panose="020B0604020202020204" pitchFamily="34" charset="0"/>
              </a:rPr>
              <a:t>Species evennes</a:t>
            </a:r>
          </a:p>
          <a:p>
            <a:pPr eaLnBrk="1" hangingPunct="1"/>
            <a:r>
              <a:rPr lang="en-US" altLang="en-US">
                <a:latin typeface="Arial" panose="020B0604020202020204" pitchFamily="34" charset="0"/>
                <a:cs typeface="Arial" panose="020B0604020202020204" pitchFamily="34" charset="0"/>
              </a:rPr>
              <a:t>Quantify differences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CB23067-A641-48E0-BB0B-34B0E75E3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75ECCCA1-7A32-4EBE-9962-ECB386DD89FD}" type="slidenum">
              <a:rPr lang="en-US" altLang="en-US" sz="1200"/>
              <a:pPr eaLnBrk="1" hangingPunct="1"/>
              <a:t>24</a:t>
            </a:fld>
            <a:endParaRPr lang="en-US" altLang="en-US" sz="1200"/>
          </a:p>
        </p:txBody>
      </p:sp>
      <p:sp>
        <p:nvSpPr>
          <p:cNvPr id="29699" name="Rectangle 2">
            <a:extLst>
              <a:ext uri="{FF2B5EF4-FFF2-40B4-BE49-F238E27FC236}">
                <a16:creationId xmlns:a16="http://schemas.microsoft.com/office/drawing/2014/main" id="{B43A9694-4004-48C9-8B58-80C2F5311F8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7CBD7BD-8211-4411-9E6B-76AE118D28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1F7B615-9592-4BF1-9241-DB2543E9CD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96C41B5E-3FCA-4EFA-9D4B-24022B52FC53}" type="slidenum">
              <a:rPr lang="en-US" altLang="en-US" sz="1200"/>
              <a:pPr eaLnBrk="1" hangingPunct="1"/>
              <a:t>25</a:t>
            </a:fld>
            <a:endParaRPr lang="en-US" altLang="en-US" sz="1200"/>
          </a:p>
        </p:txBody>
      </p:sp>
      <p:sp>
        <p:nvSpPr>
          <p:cNvPr id="31747" name="Rectangle 2">
            <a:extLst>
              <a:ext uri="{FF2B5EF4-FFF2-40B4-BE49-F238E27FC236}">
                <a16:creationId xmlns:a16="http://schemas.microsoft.com/office/drawing/2014/main" id="{D8481155-BA0D-48C4-AD29-846F5670783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8F6F1F6F-30A3-4530-BD89-4B6996256C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01000" cy="381000"/>
          </a:xfrm>
          <a:solidFill>
            <a:schemeClr val="accent6">
              <a:lumMod val="60000"/>
              <a:lumOff val="4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Community ecology</a:t>
            </a:r>
          </a:p>
        </p:txBody>
      </p:sp>
      <p:sp>
        <p:nvSpPr>
          <p:cNvPr id="3" name="Content Placeholder 2"/>
          <p:cNvSpPr>
            <a:spLocks noGrp="1"/>
          </p:cNvSpPr>
          <p:nvPr>
            <p:ph idx="1"/>
          </p:nvPr>
        </p:nvSpPr>
        <p:spPr>
          <a:xfrm>
            <a:off x="228600" y="533400"/>
            <a:ext cx="8458200" cy="6172200"/>
          </a:xfrm>
          <a:solidFill>
            <a:schemeClr val="accent4">
              <a:lumMod val="20000"/>
              <a:lumOff val="80000"/>
            </a:schemeClr>
          </a:solidFill>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Community</a:t>
            </a:r>
            <a:r>
              <a:rPr lang="en-US" dirty="0">
                <a:latin typeface="Times New Roman" panose="02020603050405020304" pitchFamily="18" charset="0"/>
                <a:cs typeface="Times New Roman" panose="02020603050405020304" pitchFamily="18" charset="0"/>
              </a:rPr>
              <a:t>: A group of several species (plants and/or animals) living together with mutual tolerance (adjustment) and beneficial interactions in a natural area is known as a community.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Or</a:t>
            </a:r>
          </a:p>
          <a:p>
            <a:r>
              <a:rPr lang="en-US" dirty="0">
                <a:latin typeface="Times New Roman" panose="02020603050405020304" pitchFamily="18" charset="0"/>
                <a:cs typeface="Times New Roman" panose="02020603050405020304" pitchFamily="18" charset="0"/>
              </a:rPr>
              <a:t>All the organisms that inhabit a particular area; an assemblage of populations of different species living close enough together for potential interaction</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Characteristic of a community</a:t>
            </a: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(1) Species diversity</a:t>
            </a:r>
            <a:r>
              <a:rPr lang="en-US" dirty="0">
                <a:latin typeface="Times New Roman" panose="02020603050405020304" pitchFamily="18" charset="0"/>
                <a:cs typeface="Times New Roman" panose="02020603050405020304" pitchFamily="18" charset="0"/>
              </a:rPr>
              <a:t>: Each community is made up of much different organisms- plants, microbes, animals, which differ taxonomically from each other. The number of species and population abundance in community also vary greatly.</a:t>
            </a:r>
          </a:p>
          <a:p>
            <a:pPr marL="0" indent="0">
              <a:buNone/>
            </a:pPr>
            <a:r>
              <a:rPr lang="en-US" dirty="0">
                <a:latin typeface="Times New Roman" panose="02020603050405020304" pitchFamily="18" charset="0"/>
                <a:cs typeface="Times New Roman" panose="02020603050405020304" pitchFamily="18" charset="0"/>
              </a:rPr>
              <a:t>	There are two levels of species diversity:</a:t>
            </a:r>
          </a:p>
          <a:p>
            <a:r>
              <a:rPr lang="en-US" b="1" dirty="0">
                <a:latin typeface="Times New Roman" panose="02020603050405020304" pitchFamily="18" charset="0"/>
                <a:cs typeface="Times New Roman" panose="02020603050405020304" pitchFamily="18" charset="0"/>
              </a:rPr>
              <a:t>Regional diversity </a:t>
            </a:r>
            <a:r>
              <a:rPr lang="en-US" dirty="0">
                <a:latin typeface="Times New Roman" panose="02020603050405020304" pitchFamily="18" charset="0"/>
                <a:cs typeface="Times New Roman" panose="02020603050405020304" pitchFamily="18" charset="0"/>
              </a:rPr>
              <a:t>of whole nations or parts of continents within which many different communities exists. </a:t>
            </a:r>
          </a:p>
          <a:p>
            <a:r>
              <a:rPr lang="en-US" b="1" dirty="0">
                <a:latin typeface="Times New Roman" panose="02020603050405020304" pitchFamily="18" charset="0"/>
                <a:cs typeface="Times New Roman" panose="02020603050405020304" pitchFamily="18" charset="0"/>
              </a:rPr>
              <a:t>Local diversity </a:t>
            </a:r>
            <a:r>
              <a:rPr lang="en-US" dirty="0">
                <a:latin typeface="Times New Roman" panose="02020603050405020304" pitchFamily="18" charset="0"/>
                <a:cs typeface="Times New Roman" panose="02020603050405020304" pitchFamily="18" charset="0"/>
              </a:rPr>
              <a:t>in a given nation where different communities exist at different latitudes.</a:t>
            </a:r>
          </a:p>
          <a:p>
            <a:pPr>
              <a:buNone/>
            </a:pPr>
            <a:r>
              <a:rPr lang="en-US" b="1" dirty="0">
                <a:latin typeface="Times New Roman" panose="02020603050405020304" pitchFamily="18" charset="0"/>
                <a:cs typeface="Times New Roman" panose="02020603050405020304" pitchFamily="18" charset="0"/>
              </a:rPr>
              <a:t>(2) Growth form and structure</a:t>
            </a:r>
            <a:r>
              <a:rPr lang="en-US" dirty="0">
                <a:latin typeface="Times New Roman" panose="02020603050405020304" pitchFamily="18" charset="0"/>
                <a:cs typeface="Times New Roman" panose="02020603050405020304" pitchFamily="18" charset="0"/>
              </a:rPr>
              <a:t>: community is described in terms of major growth forms as trees, shrubs, herbs, mosses etc. In each growth form as in trees, there may be different kind of plants as broad leaved trees, evergreen trees etc. These different growth forms determines the structural  pattern of community.</a:t>
            </a:r>
          </a:p>
          <a:p>
            <a:pPr marL="0" indent="0">
              <a:buNone/>
            </a:pPr>
            <a:r>
              <a:rPr lang="en-US" dirty="0">
                <a:latin typeface="Times New Roman" panose="02020603050405020304" pitchFamily="18" charset="0"/>
                <a:cs typeface="Times New Roman" panose="02020603050405020304" pitchFamily="18" charset="0"/>
              </a:rPr>
              <a:t>According to the mode of arrangement of the various growth forms, the communities exhibit:</a:t>
            </a:r>
          </a:p>
          <a:p>
            <a:r>
              <a:rPr lang="en-US" b="1" dirty="0" err="1">
                <a:latin typeface="Times New Roman" panose="02020603050405020304" pitchFamily="18" charset="0"/>
                <a:cs typeface="Times New Roman" panose="02020603050405020304" pitchFamily="18" charset="0"/>
              </a:rPr>
              <a:t>Zonation</a:t>
            </a:r>
            <a:r>
              <a:rPr lang="en-US" b="1" dirty="0">
                <a:latin typeface="Times New Roman" panose="02020603050405020304" pitchFamily="18" charset="0"/>
                <a:cs typeface="Times New Roman" panose="02020603050405020304" pitchFamily="18" charset="0"/>
              </a:rPr>
              <a:t>-horizontal layering</a:t>
            </a:r>
          </a:p>
          <a:p>
            <a:r>
              <a:rPr lang="en-US" b="1" dirty="0">
                <a:latin typeface="Times New Roman" panose="02020603050405020304" pitchFamily="18" charset="0"/>
                <a:cs typeface="Times New Roman" panose="02020603050405020304" pitchFamily="18" charset="0"/>
              </a:rPr>
              <a:t>Stratification- vertical layering</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47500" lnSpcReduction="20000"/>
          </a:bodyPr>
          <a:lstStyle/>
          <a:p>
            <a:pPr fontAlgn="base">
              <a:buNone/>
            </a:pPr>
            <a:r>
              <a:rPr lang="en-US" b="1" dirty="0"/>
              <a:t>Vitality:</a:t>
            </a:r>
            <a:endParaRPr lang="en-US" dirty="0"/>
          </a:p>
          <a:p>
            <a:pPr fontAlgn="base"/>
            <a:r>
              <a:rPr lang="en-US" dirty="0"/>
              <a:t>It is the capacity of normal growth and reproduction which are important for successful survival of species. In plants, stem height, root length, leaf area, leaf number, number and weight of flowers, fruits, seeds, etc., determine the vitality.</a:t>
            </a:r>
          </a:p>
          <a:p>
            <a:pPr fontAlgn="base"/>
            <a:endParaRPr lang="en-US" dirty="0"/>
          </a:p>
          <a:p>
            <a:pPr fontAlgn="base">
              <a:buNone/>
            </a:pPr>
            <a:r>
              <a:rPr lang="en-US" b="1" dirty="0"/>
              <a:t> Life form (growth form):</a:t>
            </a:r>
            <a:endParaRPr lang="en-US" dirty="0"/>
          </a:p>
          <a:p>
            <a:pPr fontAlgn="base"/>
            <a:r>
              <a:rPr lang="en-US" dirty="0"/>
              <a:t>Ecologists generally use Christen </a:t>
            </a:r>
            <a:r>
              <a:rPr lang="en-US" dirty="0" err="1"/>
              <a:t>Raunkiaer’s</a:t>
            </a:r>
            <a:r>
              <a:rPr lang="en-US" dirty="0"/>
              <a:t> classification (1934) of plant life forms. A life form is “the sum of the adaptation of the plant to climate”. On the basis of the position of </a:t>
            </a:r>
            <a:r>
              <a:rPr lang="en-US" dirty="0" err="1"/>
              <a:t>perennating</a:t>
            </a:r>
            <a:r>
              <a:rPr lang="en-US" dirty="0"/>
              <a:t> buds on plants and the degree of their protection during adverse conditions, </a:t>
            </a:r>
            <a:r>
              <a:rPr lang="en-US" dirty="0" err="1"/>
              <a:t>Raunkiaer</a:t>
            </a:r>
            <a:r>
              <a:rPr lang="en-US" dirty="0"/>
              <a:t> classified plants into five broad life-form categories which are as follows:</a:t>
            </a:r>
          </a:p>
          <a:p>
            <a:pPr fontAlgn="base"/>
            <a:endParaRPr lang="en-US" dirty="0"/>
          </a:p>
          <a:p>
            <a:pPr marL="514350" indent="-514350" fontAlgn="base">
              <a:buFont typeface="+mj-lt"/>
              <a:buAutoNum type="alphaLcParenR"/>
            </a:pPr>
            <a:r>
              <a:rPr lang="en-US" b="1" dirty="0" err="1"/>
              <a:t>Phanerophytes</a:t>
            </a:r>
            <a:r>
              <a:rPr lang="en-US" b="1" dirty="0"/>
              <a:t>: </a:t>
            </a:r>
            <a:r>
              <a:rPr lang="en-US" dirty="0"/>
              <a:t>  Their buds are naked or covered with scale, and are situated high upon the plant. These life forms include trees, shrubs and climbers generally common in tropical climates.</a:t>
            </a:r>
          </a:p>
          <a:p>
            <a:pPr marL="514350" indent="-514350" fontAlgn="base">
              <a:buFont typeface="+mj-lt"/>
              <a:buAutoNum type="alphaLcParenR"/>
            </a:pPr>
            <a:endParaRPr lang="en-US" dirty="0"/>
          </a:p>
          <a:p>
            <a:pPr marL="514350" indent="-514350" fontAlgn="base">
              <a:buFont typeface="+mj-lt"/>
              <a:buAutoNum type="alphaLcParenR"/>
            </a:pPr>
            <a:r>
              <a:rPr lang="en-US" b="1" dirty="0" err="1"/>
              <a:t>Chamaephytes</a:t>
            </a:r>
            <a:r>
              <a:rPr lang="en-US" b="1" dirty="0"/>
              <a:t>:</a:t>
            </a:r>
            <a:r>
              <a:rPr lang="en-US" dirty="0"/>
              <a:t>     In these plants, the buds are situated close to the ground surface which gets protection from fallen leaves and snow cover. </a:t>
            </a:r>
            <a:r>
              <a:rPr lang="en-US" dirty="0" err="1"/>
              <a:t>Chamaephytes</a:t>
            </a:r>
            <a:r>
              <a:rPr lang="en-US" dirty="0"/>
              <a:t> commonly occur in high altitudes and latitudes, e.g., </a:t>
            </a:r>
            <a:r>
              <a:rPr lang="en-US" i="1" dirty="0" err="1"/>
              <a:t>Trifolium</a:t>
            </a:r>
            <a:r>
              <a:rPr lang="en-US" i="1" dirty="0"/>
              <a:t> </a:t>
            </a:r>
            <a:r>
              <a:rPr lang="en-US" i="1" dirty="0" err="1"/>
              <a:t>repens</a:t>
            </a:r>
            <a:r>
              <a:rPr lang="en-US" dirty="0"/>
              <a:t>.</a:t>
            </a:r>
          </a:p>
          <a:p>
            <a:pPr marL="514350" indent="-514350" fontAlgn="base">
              <a:buFont typeface="+mj-lt"/>
              <a:buAutoNum type="alphaLcParenR"/>
            </a:pPr>
            <a:endParaRPr lang="en-US" b="1" dirty="0"/>
          </a:p>
          <a:p>
            <a:pPr marL="514350" indent="-514350" fontAlgn="base">
              <a:buFont typeface="+mj-lt"/>
              <a:buAutoNum type="alphaLcParenR"/>
            </a:pPr>
            <a:r>
              <a:rPr lang="en-US" b="1" dirty="0" err="1"/>
              <a:t>Hemicryptophytes</a:t>
            </a:r>
            <a:r>
              <a:rPr lang="en-US" b="1" dirty="0"/>
              <a:t>:</a:t>
            </a:r>
            <a:r>
              <a:rPr lang="en-US" dirty="0"/>
              <a:t>   These are mostly found in cold temperate zone. Their buds are hidden under soil surface protected by the soil itself. Their shoots generally die each year. Examples— most of the biennial and perennial herbs.</a:t>
            </a:r>
          </a:p>
          <a:p>
            <a:pPr marL="514350" indent="-514350" fontAlgn="base">
              <a:buFont typeface="+mj-lt"/>
              <a:buAutoNum type="alphaLcParenR"/>
            </a:pPr>
            <a:endParaRPr lang="en-US" b="1" dirty="0"/>
          </a:p>
          <a:p>
            <a:pPr marL="514350" indent="-514350" fontAlgn="base">
              <a:buFont typeface="+mj-lt"/>
              <a:buAutoNum type="alphaLcParenR"/>
            </a:pPr>
            <a:r>
              <a:rPr lang="en-US" b="1" dirty="0"/>
              <a:t> Cryptophytes or Geophytes:</a:t>
            </a:r>
            <a:r>
              <a:rPr lang="en-US" dirty="0"/>
              <a:t>   In these plants, the buds are completely hidden in the soil as bulbs and rhizomes. Cryptophytes include the hydrophytes (buds remaining under water), halophytes (marshy plants with rhizomes under the soil) and geophytes (terrestrial plants with underground rhizomes or tubers).</a:t>
            </a:r>
          </a:p>
          <a:p>
            <a:pPr marL="514350" indent="-514350" fontAlgn="base">
              <a:buFont typeface="+mj-lt"/>
              <a:buAutoNum type="alphaLcParenR"/>
            </a:pPr>
            <a:r>
              <a:rPr lang="en-US" b="1" dirty="0" err="1"/>
              <a:t>Therophytes</a:t>
            </a:r>
            <a:r>
              <a:rPr lang="en-US" b="1" dirty="0"/>
              <a:t>:</a:t>
            </a:r>
            <a:r>
              <a:rPr lang="en-US" dirty="0"/>
              <a:t>    These are seasonal plants, completing their life cycle in a single </a:t>
            </a:r>
            <a:r>
              <a:rPr lang="en-US" dirty="0" err="1"/>
              <a:t>favourable</a:t>
            </a:r>
            <a:r>
              <a:rPr lang="en-US" dirty="0"/>
              <a:t> season, and remain dormant throughout the rest </a:t>
            </a:r>
            <a:r>
              <a:rPr lang="en-US" dirty="0" err="1"/>
              <a:t>unfavourable</a:t>
            </a:r>
            <a:r>
              <a:rPr lang="en-US" dirty="0"/>
              <a:t> period of year in the form of seeds. They are commonly found in dry, hot or cold environment (deserts).</a:t>
            </a:r>
          </a:p>
          <a:p>
            <a:pPr fontAlgn="base"/>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Autofit/>
          </a:bodyPr>
          <a:lstStyle/>
          <a:p>
            <a:r>
              <a:rPr lang="en-US" sz="3200" b="1" dirty="0"/>
              <a:t>Synthetic characters</a:t>
            </a:r>
            <a:endParaRPr lang="en-US" sz="3200" dirty="0"/>
          </a:p>
        </p:txBody>
      </p:sp>
      <p:sp>
        <p:nvSpPr>
          <p:cNvPr id="3" name="Content Placeholder 2"/>
          <p:cNvSpPr>
            <a:spLocks noGrp="1"/>
          </p:cNvSpPr>
          <p:nvPr>
            <p:ph idx="1"/>
          </p:nvPr>
        </p:nvSpPr>
        <p:spPr>
          <a:xfrm>
            <a:off x="0" y="609600"/>
            <a:ext cx="8991600" cy="6248400"/>
          </a:xfrm>
        </p:spPr>
        <p:txBody>
          <a:bodyPr>
            <a:normAutofit fontScale="47500" lnSpcReduction="20000"/>
          </a:bodyPr>
          <a:lstStyle/>
          <a:p>
            <a:pPr fontAlgn="base"/>
            <a:r>
              <a:rPr lang="en-US" dirty="0"/>
              <a:t>These are determined after computing the data on the quantitative and qualitative characters of the community. For comparing the vegetation of different areas, community comparison needs the calculation of their synthetic characters. Synthetic characters are determined in terms of the following parameters:</a:t>
            </a:r>
          </a:p>
          <a:p>
            <a:pPr fontAlgn="base">
              <a:buNone/>
            </a:pPr>
            <a:r>
              <a:rPr lang="en-US" b="1" dirty="0"/>
              <a:t>Presence and Constance:</a:t>
            </a:r>
          </a:p>
          <a:p>
            <a:pPr fontAlgn="base"/>
            <a:r>
              <a:rPr lang="en-US" dirty="0"/>
              <a:t>It expresses the extent of occurrence of the individuals of a particular species in the community, i.e., how uniformly a species occurs in a number of stands of the same type of community. The species on the basis of its percentage frequency may belong to any of following five presence classes that were first proposed by Braun-</a:t>
            </a:r>
            <a:r>
              <a:rPr lang="en-US" dirty="0" err="1"/>
              <a:t>Blanquet</a:t>
            </a:r>
            <a:r>
              <a:rPr lang="en-US" dirty="0"/>
              <a:t>.</a:t>
            </a:r>
          </a:p>
          <a:p>
            <a:pPr fontAlgn="base"/>
            <a:r>
              <a:rPr lang="en-US" dirty="0"/>
              <a:t>(a) Rare—present in 1 to 20% of the sampling units.</a:t>
            </a:r>
          </a:p>
          <a:p>
            <a:pPr fontAlgn="base"/>
            <a:r>
              <a:rPr lang="en-US" dirty="0"/>
              <a:t>(b) Seldom present—present in 21-40% of the sampling units.</a:t>
            </a:r>
          </a:p>
          <a:p>
            <a:pPr fontAlgn="base"/>
            <a:r>
              <a:rPr lang="en-US" dirty="0"/>
              <a:t>(c) Often present—present in 41-60% of the sampling units.</a:t>
            </a:r>
          </a:p>
          <a:p>
            <a:pPr fontAlgn="base"/>
            <a:r>
              <a:rPr lang="en-US" dirty="0"/>
              <a:t>(d) Mostly present—present in 61-80% of the sampling units.</a:t>
            </a:r>
          </a:p>
          <a:p>
            <a:pPr fontAlgn="base"/>
            <a:r>
              <a:rPr lang="en-US" dirty="0"/>
              <a:t>(e) Constantly present—present in 81-100% of the sampling units.</a:t>
            </a:r>
          </a:p>
          <a:p>
            <a:pPr fontAlgn="base">
              <a:buNone/>
            </a:pPr>
            <a:r>
              <a:rPr lang="en-US" b="1" dirty="0"/>
              <a:t>Fidelity:</a:t>
            </a:r>
          </a:p>
          <a:p>
            <a:pPr fontAlgn="base"/>
            <a:r>
              <a:rPr lang="en-US" dirty="0"/>
              <a:t>Fidelity or “Faithfulness” is the degree with which a species is restricted in distribution to one kind of community. Such species are sometimes known as indicators. The species have been grouped into five fidelity classes which were first formulated by Braun </a:t>
            </a:r>
            <a:r>
              <a:rPr lang="en-US" dirty="0" err="1"/>
              <a:t>Blanquet</a:t>
            </a:r>
            <a:r>
              <a:rPr lang="en-US" dirty="0"/>
              <a:t>:</a:t>
            </a:r>
          </a:p>
          <a:p>
            <a:pPr fontAlgn="base"/>
            <a:r>
              <a:rPr lang="en-US" b="1" dirty="0"/>
              <a:t>(a) Fidelity 1:</a:t>
            </a:r>
            <a:endParaRPr lang="en-US" dirty="0"/>
          </a:p>
          <a:p>
            <a:pPr fontAlgn="base"/>
            <a:r>
              <a:rPr lang="en-US" dirty="0"/>
              <a:t>Plants appearing accidentally (Strangers)</a:t>
            </a:r>
          </a:p>
          <a:p>
            <a:pPr fontAlgn="base"/>
            <a:r>
              <a:rPr lang="en-US" b="1" dirty="0"/>
              <a:t>(b) Fidelity 2:</a:t>
            </a:r>
            <a:endParaRPr lang="en-US" dirty="0"/>
          </a:p>
          <a:p>
            <a:pPr fontAlgn="base"/>
            <a:r>
              <a:rPr lang="en-US" dirty="0"/>
              <a:t>Indifferent plants may occur in any community (</a:t>
            </a:r>
            <a:r>
              <a:rPr lang="en-US" dirty="0" err="1"/>
              <a:t>Indifferents</a:t>
            </a:r>
            <a:r>
              <a:rPr lang="en-US" dirty="0"/>
              <a:t>).</a:t>
            </a:r>
          </a:p>
          <a:p>
            <a:pPr fontAlgn="base"/>
            <a:r>
              <a:rPr lang="en-US" b="1" dirty="0"/>
              <a:t>(c) Fidelity 3:</a:t>
            </a:r>
            <a:endParaRPr lang="en-US" dirty="0"/>
          </a:p>
          <a:p>
            <a:pPr fontAlgn="base"/>
            <a:r>
              <a:rPr lang="en-US" dirty="0"/>
              <a:t>Species which occur in several kinds of communities but are predominant in one (</a:t>
            </a:r>
            <a:r>
              <a:rPr lang="en-US" dirty="0" err="1"/>
              <a:t>Preferentials</a:t>
            </a:r>
            <a:r>
              <a:rPr lang="en-US" dirty="0"/>
              <a:t>).</a:t>
            </a:r>
          </a:p>
          <a:p>
            <a:pPr fontAlgn="base"/>
            <a:r>
              <a:rPr lang="en-US" b="1" dirty="0"/>
              <a:t>(d) Fidelity 4:</a:t>
            </a:r>
            <a:endParaRPr lang="en-US" dirty="0"/>
          </a:p>
          <a:p>
            <a:pPr fontAlgn="base"/>
            <a:r>
              <a:rPr lang="en-US" dirty="0"/>
              <a:t>Specially present in one community but may occasionally occur in other communities as well (</a:t>
            </a:r>
            <a:r>
              <a:rPr lang="en-US" dirty="0" err="1"/>
              <a:t>Selectives</a:t>
            </a:r>
            <a:r>
              <a:rPr lang="en-US" dirty="0"/>
              <a:t>).</a:t>
            </a:r>
          </a:p>
          <a:p>
            <a:pPr fontAlgn="base"/>
            <a:r>
              <a:rPr lang="en-US" b="1" dirty="0"/>
              <a:t>(e) Fidelity 5:</a:t>
            </a:r>
            <a:endParaRPr lang="en-US" dirty="0"/>
          </a:p>
          <a:p>
            <a:pPr fontAlgn="base"/>
            <a:r>
              <a:rPr lang="en-US" dirty="0"/>
              <a:t>Occur only in one particular community and not in others (Exclusives).</a:t>
            </a:r>
          </a:p>
          <a:p>
            <a:pPr fontAlgn="base"/>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629400"/>
          </a:xfrm>
        </p:spPr>
        <p:txBody>
          <a:bodyPr>
            <a:normAutofit fontScale="55000" lnSpcReduction="20000"/>
          </a:bodyPr>
          <a:lstStyle/>
          <a:p>
            <a:pPr algn="just" fontAlgn="base">
              <a:buNone/>
            </a:pPr>
            <a:r>
              <a:rPr lang="en-US" b="1" dirty="0"/>
              <a:t>Dominance:</a:t>
            </a:r>
          </a:p>
          <a:p>
            <a:pPr algn="just" fontAlgn="base"/>
            <a:r>
              <a:rPr lang="en-US" dirty="0"/>
              <a:t>It is used as a synthetic as well as analytical characters (</a:t>
            </a:r>
            <a:r>
              <a:rPr lang="en-US" dirty="0" err="1"/>
              <a:t>Daubenmire</a:t>
            </a:r>
            <a:r>
              <a:rPr lang="en-US" dirty="0"/>
              <a:t>, 1959). The number of organisms sometimes may not give correct idea of the species. If one bases his conclusion on number, a single or few trees in a grassland, or few grasses in a forest should be of little value. But if he considers the species on the basis of area occupied or biomass, the situation may be different. Thus, cover is included as an important character in dominance. Relative dominance (cover; RDO) is calculated as follows:</a:t>
            </a:r>
          </a:p>
          <a:p>
            <a:pPr algn="just" fontAlgn="base"/>
            <a:r>
              <a:rPr lang="en-US" dirty="0"/>
              <a:t>Relative Dominance (lover) = Dominance (cover) of the species / Total dominance (cover) of all the species x 100</a:t>
            </a:r>
          </a:p>
          <a:p>
            <a:pPr algn="just" fontAlgn="base">
              <a:buNone/>
            </a:pPr>
            <a:r>
              <a:rPr lang="en-US" b="1" dirty="0"/>
              <a:t>Importance Value Index (IVI):</a:t>
            </a:r>
          </a:p>
          <a:p>
            <a:pPr algn="just" fontAlgn="base"/>
            <a:r>
              <a:rPr lang="en-US" dirty="0"/>
              <a:t>This index is used to determine the overall importance of each species in the community structure. In calculating this index, the percentage values of the relative frequency, relative density and relative dominance are summed up together and this value is designated as IV or importance value index of the species. It provides the idea of the sociological structure of a species in its totality in the community, but does not indicate its position separately with regard to other aspects.</a:t>
            </a:r>
          </a:p>
          <a:p>
            <a:pPr algn="just" fontAlgn="base"/>
            <a:r>
              <a:rPr lang="en-US" dirty="0"/>
              <a:t>For IV, values of relative density, relative frequency and relative dominance are obtained as follows:</a:t>
            </a:r>
          </a:p>
          <a:p>
            <a:pPr algn="just" fontAlgn="base"/>
            <a:r>
              <a:rPr lang="en-US" dirty="0"/>
              <a:t>Relative Density = Density of the species / Total density of all the species x 100</a:t>
            </a:r>
          </a:p>
          <a:p>
            <a:pPr algn="just" fontAlgn="base"/>
            <a:r>
              <a:rPr lang="en-US" dirty="0"/>
              <a:t>Relative Frequency = Frequency of the species / Total Frequency of all the species x 100</a:t>
            </a:r>
          </a:p>
          <a:p>
            <a:pPr algn="just" fontAlgn="base"/>
            <a:r>
              <a:rPr lang="en-US" dirty="0"/>
              <a:t>Relative Dominance = Dominance (cover) of the species / Total dominance (cover) of all the species x 100</a:t>
            </a:r>
          </a:p>
          <a:p>
            <a:pPr algn="just" fontAlgn="base">
              <a:buNone/>
            </a:pPr>
            <a:r>
              <a:rPr lang="en-US" b="1" dirty="0"/>
              <a:t>Other synthetic characters:</a:t>
            </a:r>
          </a:p>
          <a:p>
            <a:pPr algn="just" fontAlgn="base"/>
            <a:r>
              <a:rPr lang="en-US" dirty="0"/>
              <a:t>Besides the above mentioned ones, there have also been proposed some other characters which have been quite useful in comparative studies on communities. Such characters include, </a:t>
            </a:r>
            <a:r>
              <a:rPr lang="en-US" dirty="0" err="1"/>
              <a:t>interspecific</a:t>
            </a:r>
            <a:r>
              <a:rPr lang="en-US" dirty="0"/>
              <a:t> association and association index, index of similarity, dominance index, diversity index etc.</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t>Methods of study of communities</a:t>
            </a:r>
          </a:p>
        </p:txBody>
      </p:sp>
      <p:sp>
        <p:nvSpPr>
          <p:cNvPr id="3" name="Content Placeholder 2"/>
          <p:cNvSpPr>
            <a:spLocks noGrp="1"/>
          </p:cNvSpPr>
          <p:nvPr>
            <p:ph idx="1"/>
          </p:nvPr>
        </p:nvSpPr>
        <p:spPr>
          <a:xfrm>
            <a:off x="152400" y="838200"/>
            <a:ext cx="8763000" cy="5715000"/>
          </a:xfrm>
        </p:spPr>
        <p:txBody>
          <a:bodyPr>
            <a:normAutofit fontScale="70000" lnSpcReduction="20000"/>
          </a:bodyPr>
          <a:lstStyle/>
          <a:p>
            <a:r>
              <a:rPr lang="en-US" dirty="0"/>
              <a:t>Various methods of study of plant communities are broadly grouped into three major categories</a:t>
            </a:r>
          </a:p>
          <a:p>
            <a:pPr>
              <a:buNone/>
            </a:pPr>
            <a:r>
              <a:rPr lang="en-US" b="1" dirty="0"/>
              <a:t>Floristic method</a:t>
            </a:r>
            <a:r>
              <a:rPr lang="en-US" dirty="0"/>
              <a:t>: These are rather obsolete methods. Here flora is studied by listing various genera and species present in the community. Thus, vegetation is described in terms of the flora. These are actually descriptive methods. Such methods, however , give little or no idea of the composition, structure, growth forms etc of the community.</a:t>
            </a:r>
          </a:p>
          <a:p>
            <a:pPr>
              <a:buNone/>
            </a:pPr>
            <a:r>
              <a:rPr lang="en-US" b="1" dirty="0"/>
              <a:t>Physiognomic methods </a:t>
            </a:r>
            <a:r>
              <a:rPr lang="en-US" dirty="0"/>
              <a:t>: The various species of the  of the community are studied chiefly in terms of their life forms (growth forms), general stature, spread etc. Out of various methods, </a:t>
            </a:r>
            <a:r>
              <a:rPr lang="en-US" dirty="0" err="1"/>
              <a:t>Raunkiaer’s</a:t>
            </a:r>
            <a:r>
              <a:rPr lang="en-US" dirty="0"/>
              <a:t> life form method became most popular</a:t>
            </a:r>
          </a:p>
          <a:p>
            <a:r>
              <a:rPr lang="en-US" b="1" dirty="0" err="1"/>
              <a:t>Raunkiaer’s</a:t>
            </a:r>
            <a:r>
              <a:rPr lang="en-US" b="1" dirty="0"/>
              <a:t> life form method </a:t>
            </a:r>
            <a:r>
              <a:rPr lang="en-US" dirty="0"/>
              <a:t>: This method has two parts</a:t>
            </a:r>
          </a:p>
          <a:p>
            <a:r>
              <a:rPr lang="en-US" b="1" dirty="0"/>
              <a:t>Record of different life forms</a:t>
            </a:r>
            <a:r>
              <a:rPr lang="en-US" dirty="0"/>
              <a:t>: The various species of the community are recorded. These are then distributed among the different life forms i.e. </a:t>
            </a:r>
            <a:r>
              <a:rPr lang="en-US" dirty="0" err="1"/>
              <a:t>phanerophytes</a:t>
            </a:r>
            <a:r>
              <a:rPr lang="en-US" dirty="0"/>
              <a:t>, </a:t>
            </a:r>
            <a:r>
              <a:rPr lang="en-US" dirty="0" err="1"/>
              <a:t>chamaephytes</a:t>
            </a:r>
            <a:r>
              <a:rPr lang="en-US" dirty="0"/>
              <a:t>, </a:t>
            </a:r>
            <a:r>
              <a:rPr lang="en-US" dirty="0" err="1"/>
              <a:t>hemicryptophytes</a:t>
            </a:r>
            <a:r>
              <a:rPr lang="en-US" dirty="0"/>
              <a:t>, cryptophytes and </a:t>
            </a:r>
            <a:r>
              <a:rPr lang="en-US" dirty="0" err="1"/>
              <a:t>therophytes</a:t>
            </a:r>
            <a:r>
              <a:rPr lang="en-US" dirty="0"/>
              <a:t>, on the basis of the position of renewal bud or organs in the species.</a:t>
            </a:r>
          </a:p>
          <a:p>
            <a:r>
              <a:rPr lang="en-US" b="1" dirty="0"/>
              <a:t>Biological (</a:t>
            </a:r>
            <a:r>
              <a:rPr lang="en-US" b="1" dirty="0" err="1"/>
              <a:t>phyto</a:t>
            </a:r>
            <a:r>
              <a:rPr lang="en-US" b="1" dirty="0"/>
              <a:t>-climatic</a:t>
            </a:r>
            <a:r>
              <a:rPr lang="en-US" dirty="0"/>
              <a:t>) spectrum represents the percentage distribution of species among the various life forms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fontScale="70000" lnSpcReduction="20000"/>
          </a:bodyPr>
          <a:lstStyle/>
          <a:p>
            <a:pPr>
              <a:buNone/>
            </a:pPr>
            <a:r>
              <a:rPr lang="en-US" b="1" dirty="0" err="1"/>
              <a:t>Phytosociological</a:t>
            </a:r>
            <a:r>
              <a:rPr lang="en-US" b="1" dirty="0"/>
              <a:t> methods</a:t>
            </a:r>
          </a:p>
          <a:p>
            <a:r>
              <a:rPr lang="en-US" dirty="0"/>
              <a:t>In </a:t>
            </a:r>
            <a:r>
              <a:rPr lang="en-US" dirty="0" err="1"/>
              <a:t>phytosociological</a:t>
            </a:r>
            <a:r>
              <a:rPr lang="en-US" dirty="0"/>
              <a:t> methods, there are three forms  of sampling units </a:t>
            </a:r>
            <a:r>
              <a:rPr lang="en-US" b="1" dirty="0"/>
              <a:t>: area, line, and point</a:t>
            </a:r>
            <a:r>
              <a:rPr lang="en-US" dirty="0"/>
              <a:t>.</a:t>
            </a:r>
          </a:p>
          <a:p>
            <a:r>
              <a:rPr lang="en-US" dirty="0"/>
              <a:t>In </a:t>
            </a:r>
            <a:r>
              <a:rPr lang="en-US" b="1" dirty="0"/>
              <a:t>area</a:t>
            </a:r>
            <a:r>
              <a:rPr lang="en-US" dirty="0"/>
              <a:t> and </a:t>
            </a:r>
            <a:r>
              <a:rPr lang="en-US" b="1" dirty="0"/>
              <a:t>line</a:t>
            </a:r>
            <a:r>
              <a:rPr lang="en-US" dirty="0"/>
              <a:t> , there is a definite area for sampling but in forests with long grassy and shrubby belts, it is difficult to have a definite area. For such analysis, </a:t>
            </a:r>
            <a:r>
              <a:rPr lang="en-US" b="1" dirty="0"/>
              <a:t>point</a:t>
            </a:r>
            <a:r>
              <a:rPr lang="en-US" dirty="0"/>
              <a:t> is taken as a sampling unit.</a:t>
            </a:r>
          </a:p>
          <a:p>
            <a:endParaRPr lang="en-US" dirty="0"/>
          </a:p>
          <a:p>
            <a:r>
              <a:rPr lang="en-US" dirty="0"/>
              <a:t>On basis of sampling units, there are three popular methods of study of communities:</a:t>
            </a:r>
          </a:p>
          <a:p>
            <a:r>
              <a:rPr lang="en-US" b="1" dirty="0" err="1"/>
              <a:t>Quadrat</a:t>
            </a:r>
            <a:r>
              <a:rPr lang="en-US" b="1" dirty="0"/>
              <a:t> method</a:t>
            </a:r>
            <a:r>
              <a:rPr lang="en-US" dirty="0"/>
              <a:t>, where the sampling unit is definite area which is taken in the form of square, a rectangle, or a circle.</a:t>
            </a:r>
          </a:p>
          <a:p>
            <a:r>
              <a:rPr lang="en-US" b="1" dirty="0"/>
              <a:t>Transect method</a:t>
            </a:r>
            <a:r>
              <a:rPr lang="en-US" dirty="0"/>
              <a:t>, where the sampling unit is line of suitable length.  A segment of suitable length along the line may be considered as a </a:t>
            </a:r>
            <a:r>
              <a:rPr lang="en-US" dirty="0" err="1"/>
              <a:t>quadrat</a:t>
            </a:r>
            <a:r>
              <a:rPr lang="en-US" dirty="0"/>
              <a:t>.</a:t>
            </a:r>
          </a:p>
          <a:p>
            <a:r>
              <a:rPr lang="en-US" b="1" dirty="0"/>
              <a:t>Point method</a:t>
            </a:r>
            <a:r>
              <a:rPr lang="en-US" dirty="0"/>
              <a:t>, where the sampling unit is a point.</a:t>
            </a:r>
          </a:p>
          <a:p>
            <a:endParaRPr lang="en-US" dirty="0"/>
          </a:p>
          <a:p>
            <a:r>
              <a:rPr lang="en-US" b="1" dirty="0"/>
              <a:t>(1) </a:t>
            </a:r>
            <a:r>
              <a:rPr lang="en-US" b="1" dirty="0" err="1"/>
              <a:t>Quadrat</a:t>
            </a:r>
            <a:r>
              <a:rPr lang="en-US" b="1" dirty="0"/>
              <a:t> method </a:t>
            </a:r>
            <a:r>
              <a:rPr lang="en-US" dirty="0"/>
              <a:t>: The </a:t>
            </a:r>
            <a:r>
              <a:rPr lang="en-US" dirty="0" err="1"/>
              <a:t>quadrat</a:t>
            </a:r>
            <a:r>
              <a:rPr lang="en-US" dirty="0"/>
              <a:t> is a square sample plot or unit for a detailed analysis of vegetation. It may be a single sample plot or may be divided into several subplots. In </a:t>
            </a:r>
            <a:r>
              <a:rPr lang="en-US" dirty="0" err="1"/>
              <a:t>vegetational</a:t>
            </a:r>
            <a:r>
              <a:rPr lang="en-US" dirty="0"/>
              <a:t> analysis, </a:t>
            </a:r>
            <a:r>
              <a:rPr lang="en-US" dirty="0" err="1"/>
              <a:t>quadrats</a:t>
            </a:r>
            <a:r>
              <a:rPr lang="en-US" dirty="0"/>
              <a:t> of any size, shape, number and arrangement may be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553200"/>
          </a:xfrm>
        </p:spPr>
        <p:txBody>
          <a:bodyPr>
            <a:normAutofit fontScale="47500" lnSpcReduction="20000"/>
          </a:bodyPr>
          <a:lstStyle/>
          <a:p>
            <a:pPr fontAlgn="base"/>
            <a:r>
              <a:rPr lang="en-US" sz="3400" b="1" dirty="0"/>
              <a:t>Kinds of </a:t>
            </a:r>
            <a:r>
              <a:rPr lang="en-US" sz="3400" b="1" dirty="0" err="1"/>
              <a:t>Quadrats</a:t>
            </a:r>
            <a:r>
              <a:rPr lang="en-US" sz="3400" b="1" dirty="0"/>
              <a:t>:</a:t>
            </a:r>
            <a:endParaRPr lang="en-US" sz="3400" dirty="0"/>
          </a:p>
          <a:p>
            <a:pPr fontAlgn="base"/>
            <a:r>
              <a:rPr lang="en-US" sz="3400" dirty="0" err="1"/>
              <a:t>Quadrats</a:t>
            </a:r>
            <a:r>
              <a:rPr lang="en-US" sz="3400" dirty="0"/>
              <a:t> are named according to the use. </a:t>
            </a:r>
            <a:r>
              <a:rPr lang="en-US" sz="3400" b="1" dirty="0"/>
              <a:t>These are of the following types:</a:t>
            </a:r>
          </a:p>
          <a:p>
            <a:pPr fontAlgn="base"/>
            <a:endParaRPr lang="en-US" sz="3400" dirty="0"/>
          </a:p>
          <a:p>
            <a:pPr fontAlgn="base"/>
            <a:r>
              <a:rPr lang="en-US" sz="3400" b="1" dirty="0"/>
              <a:t>List </a:t>
            </a:r>
            <a:r>
              <a:rPr lang="en-US" sz="3400" b="1" dirty="0" err="1"/>
              <a:t>quadrats</a:t>
            </a:r>
            <a:r>
              <a:rPr lang="en-US" sz="3400" b="1" dirty="0"/>
              <a:t>:  </a:t>
            </a:r>
            <a:r>
              <a:rPr lang="en-US" sz="3400" dirty="0"/>
              <a:t>When the organisms encountered in the sample plot are listed by their names, the </a:t>
            </a:r>
            <a:r>
              <a:rPr lang="en-US" sz="3400" dirty="0" err="1"/>
              <a:t>quadrat</a:t>
            </a:r>
            <a:r>
              <a:rPr lang="en-US" sz="3400" dirty="0"/>
              <a:t> is called list </a:t>
            </a:r>
            <a:r>
              <a:rPr lang="en-US" sz="3400" dirty="0" err="1"/>
              <a:t>quadrat</a:t>
            </a:r>
            <a:r>
              <a:rPr lang="en-US" sz="3400" dirty="0"/>
              <a:t>. It includes all the species botanically identified or otherwise. A series of list </a:t>
            </a:r>
            <a:r>
              <a:rPr lang="en-US" sz="3400" dirty="0" err="1"/>
              <a:t>quadrats</a:t>
            </a:r>
            <a:r>
              <a:rPr lang="en-US" sz="3400" dirty="0"/>
              <a:t> gives floristic analysis of the community. This is used for studying the frequency of different species.</a:t>
            </a:r>
          </a:p>
          <a:p>
            <a:pPr fontAlgn="base"/>
            <a:endParaRPr lang="en-US" sz="3400" b="1" dirty="0"/>
          </a:p>
          <a:p>
            <a:pPr fontAlgn="base"/>
            <a:r>
              <a:rPr lang="en-US" sz="3400" b="1" dirty="0"/>
              <a:t>Count </a:t>
            </a:r>
            <a:r>
              <a:rPr lang="en-US" sz="3400" b="1" dirty="0" err="1"/>
              <a:t>quadrat</a:t>
            </a:r>
            <a:r>
              <a:rPr lang="en-US" sz="3400" b="1" dirty="0"/>
              <a:t> or list-count </a:t>
            </a:r>
            <a:r>
              <a:rPr lang="en-US" sz="3400" b="1" dirty="0" err="1"/>
              <a:t>quadrat</a:t>
            </a:r>
            <a:r>
              <a:rPr lang="en-US" sz="3400" b="1" dirty="0"/>
              <a:t>: </a:t>
            </a:r>
            <a:r>
              <a:rPr lang="en-US" sz="3400" dirty="0"/>
              <a:t>When the species name and the number of individuals of each species found in the sample area are recorded, the sample plot is called count or list-count </a:t>
            </a:r>
            <a:r>
              <a:rPr lang="en-US" sz="3400" dirty="0" err="1"/>
              <a:t>quadrat</a:t>
            </a:r>
            <a:r>
              <a:rPr lang="en-US" sz="3400" dirty="0"/>
              <a:t>. This type of plot is usually used in forest survey work.</a:t>
            </a:r>
          </a:p>
          <a:p>
            <a:pPr fontAlgn="base">
              <a:buNone/>
            </a:pPr>
            <a:r>
              <a:rPr lang="en-US" sz="3400" b="1" dirty="0"/>
              <a:t> </a:t>
            </a:r>
          </a:p>
          <a:p>
            <a:pPr fontAlgn="base"/>
            <a:r>
              <a:rPr lang="en-US" sz="3400" b="1" dirty="0"/>
              <a:t>Cover </a:t>
            </a:r>
            <a:r>
              <a:rPr lang="en-US" sz="3400" b="1" dirty="0" err="1"/>
              <a:t>quadrat</a:t>
            </a:r>
            <a:r>
              <a:rPr lang="en-US" sz="3400" b="1" dirty="0"/>
              <a:t>: </a:t>
            </a:r>
            <a:r>
              <a:rPr lang="en-US" sz="3400" dirty="0"/>
              <a:t>When the actual or relative coverage is recorded usually as percentage of ground area covered or shaded by vegetation, the sample area is known as cover </a:t>
            </a:r>
            <a:r>
              <a:rPr lang="en-US" sz="3400" dirty="0" err="1"/>
              <a:t>quadrat</a:t>
            </a:r>
            <a:endParaRPr lang="en-US" sz="3400" dirty="0"/>
          </a:p>
          <a:p>
            <a:pPr fontAlgn="base"/>
            <a:endParaRPr lang="en-US" sz="3400" b="1" dirty="0"/>
          </a:p>
          <a:p>
            <a:pPr fontAlgn="base"/>
            <a:r>
              <a:rPr lang="en-US" sz="3400" b="1" dirty="0"/>
              <a:t>Chart </a:t>
            </a:r>
            <a:r>
              <a:rPr lang="en-US" sz="3400" b="1" dirty="0" err="1"/>
              <a:t>quadrat</a:t>
            </a:r>
            <a:r>
              <a:rPr lang="en-US" sz="3400" b="1" dirty="0"/>
              <a:t>: </a:t>
            </a:r>
            <a:r>
              <a:rPr lang="en-US" sz="3400" dirty="0" err="1"/>
              <a:t>Quadrats</a:t>
            </a:r>
            <a:r>
              <a:rPr lang="en-US" sz="3400" dirty="0"/>
              <a:t> that are mapped to scales to show the location of individuals of species are called chart </a:t>
            </a:r>
            <a:r>
              <a:rPr lang="en-US" sz="3400" dirty="0" err="1"/>
              <a:t>quadrats</a:t>
            </a:r>
            <a:r>
              <a:rPr lang="en-US" sz="3400" dirty="0"/>
              <a:t>. Individuals plants are recorded on miniature </a:t>
            </a:r>
            <a:r>
              <a:rPr lang="en-US" sz="3400" dirty="0" err="1"/>
              <a:t>quadrat</a:t>
            </a:r>
            <a:r>
              <a:rPr lang="en-US" sz="3400" dirty="0"/>
              <a:t> on a graph paper often with the help of an instrument called pantograph. This is very tedious work but where long range studies of </a:t>
            </a:r>
            <a:r>
              <a:rPr lang="en-US" sz="3400" dirty="0" err="1"/>
              <a:t>vegetational</a:t>
            </a:r>
            <a:r>
              <a:rPr lang="en-US" sz="3400" dirty="0"/>
              <a:t> changes are being made, this method provides a big picture. So far as the distribution of </a:t>
            </a:r>
            <a:r>
              <a:rPr lang="en-US" sz="3400" dirty="0" err="1"/>
              <a:t>quadrats</a:t>
            </a:r>
            <a:r>
              <a:rPr lang="en-US" sz="3400" dirty="0"/>
              <a:t> in the study area is concerned, statistically reliable estimates are obtained by randomized plots.</a:t>
            </a:r>
          </a:p>
          <a:p>
            <a:endParaRPr lang="en-US" sz="3400" dirty="0"/>
          </a:p>
          <a:p>
            <a:pPr>
              <a:buNone/>
            </a:pPr>
            <a:r>
              <a:rPr lang="en-US" sz="3400" dirty="0"/>
              <a:t>Study of community by </a:t>
            </a:r>
            <a:r>
              <a:rPr lang="en-US" sz="3400" dirty="0" err="1"/>
              <a:t>quadrat</a:t>
            </a:r>
            <a:r>
              <a:rPr lang="en-US" sz="3400" dirty="0"/>
              <a:t> method involve three steps</a:t>
            </a:r>
          </a:p>
          <a:p>
            <a:endParaRPr lang="en-US" sz="3400" dirty="0"/>
          </a:p>
          <a:p>
            <a:r>
              <a:rPr lang="en-US" sz="3400" dirty="0"/>
              <a:t>To determine minimum size of </a:t>
            </a:r>
            <a:r>
              <a:rPr lang="en-US" sz="3400" dirty="0" err="1"/>
              <a:t>quadrat</a:t>
            </a:r>
            <a:r>
              <a:rPr lang="en-US" sz="3400" dirty="0"/>
              <a:t> by Species-Area curve method</a:t>
            </a:r>
          </a:p>
          <a:p>
            <a:r>
              <a:rPr lang="en-US" sz="3400" dirty="0"/>
              <a:t>To determine the minimum number of </a:t>
            </a:r>
            <a:r>
              <a:rPr lang="en-US" sz="3400" dirty="0" err="1"/>
              <a:t>quadrats</a:t>
            </a:r>
            <a:r>
              <a:rPr lang="en-US" sz="3400" dirty="0"/>
              <a:t> to be laid down and</a:t>
            </a:r>
          </a:p>
          <a:p>
            <a:r>
              <a:rPr lang="en-US" sz="3400" dirty="0"/>
              <a:t>Record of species- their listing, and counting of the individuals of each s</a:t>
            </a:r>
            <a:r>
              <a:rPr lang="en-US" dirty="0"/>
              <a:t>pecies.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553200"/>
          </a:xfrm>
        </p:spPr>
        <p:txBody>
          <a:bodyPr>
            <a:normAutofit fontScale="55000" lnSpcReduction="20000"/>
          </a:bodyPr>
          <a:lstStyle/>
          <a:p>
            <a:pPr fontAlgn="base">
              <a:buNone/>
            </a:pPr>
            <a:r>
              <a:rPr lang="en-US" b="1" dirty="0"/>
              <a:t>(2) Transect Method:</a:t>
            </a:r>
            <a:endParaRPr lang="en-US" dirty="0"/>
          </a:p>
          <a:p>
            <a:pPr fontAlgn="base"/>
            <a:r>
              <a:rPr lang="en-US" dirty="0"/>
              <a:t>A cross-section of an area used as a sample for recording, mapping or studying vegetation is called transect. It may be a strip, belt or a line across the area of study. The species occurring along these strips or lines are recorded. Because transect is continuous through the study area, it can be applied in studying the gradual and continuous changes in the vegetation along the line or strip with the change in environment. On the sloppy area, the transect is laid between two points at different altitudes.</a:t>
            </a:r>
          </a:p>
          <a:p>
            <a:pPr fontAlgn="base"/>
            <a:r>
              <a:rPr lang="en-US" b="1" dirty="0"/>
              <a:t>The transects are of two types:</a:t>
            </a:r>
            <a:endParaRPr lang="en-US" dirty="0"/>
          </a:p>
          <a:p>
            <a:pPr fontAlgn="base"/>
            <a:r>
              <a:rPr lang="en-US" dirty="0"/>
              <a:t>(</a:t>
            </a:r>
            <a:r>
              <a:rPr lang="en-US" dirty="0" err="1"/>
              <a:t>i</a:t>
            </a:r>
            <a:r>
              <a:rPr lang="en-US" dirty="0"/>
              <a:t>) Belt transect: is a belt of suitable breadth, used for forests.</a:t>
            </a:r>
          </a:p>
          <a:p>
            <a:pPr fontAlgn="base"/>
            <a:r>
              <a:rPr lang="en-US" dirty="0"/>
              <a:t>(ii) Line transect: is a thin line, which is generally used for grasslands </a:t>
            </a:r>
          </a:p>
          <a:p>
            <a:pPr fontAlgn="base"/>
            <a:endParaRPr lang="en-US" b="1" dirty="0"/>
          </a:p>
          <a:p>
            <a:pPr fontAlgn="base">
              <a:buNone/>
            </a:pPr>
            <a:r>
              <a:rPr lang="en-US" b="1" dirty="0"/>
              <a:t>(3) The Loop Method:</a:t>
            </a:r>
            <a:endParaRPr lang="en-US" dirty="0"/>
          </a:p>
          <a:p>
            <a:pPr fontAlgn="base"/>
            <a:r>
              <a:rPr lang="en-US" dirty="0"/>
              <a:t>This is a simple, accurate and quick method for sampling of only grassland and low herbaceous communities. It is used for determining community composition, species frequency and range condition. In this method equally spaced 100 small circles or loops located along a stretched line are used as observation points</a:t>
            </a:r>
          </a:p>
          <a:p>
            <a:pPr fontAlgn="base"/>
            <a:endParaRPr lang="en-US" b="1" dirty="0"/>
          </a:p>
          <a:p>
            <a:pPr fontAlgn="base">
              <a:buNone/>
            </a:pPr>
            <a:r>
              <a:rPr lang="en-US" b="1" dirty="0"/>
              <a:t>(4) Pointless or Point Method:</a:t>
            </a:r>
            <a:endParaRPr lang="en-US" dirty="0"/>
          </a:p>
          <a:p>
            <a:pPr fontAlgn="base"/>
            <a:r>
              <a:rPr lang="en-US" dirty="0"/>
              <a:t>In this method of sampling observations are taken on the point in the study area where a nail or set of nails touch the ground on grid lines or at random places.</a:t>
            </a:r>
          </a:p>
          <a:p>
            <a:pPr fontAlgn="base"/>
            <a:r>
              <a:rPr lang="en-US" b="1" dirty="0"/>
              <a:t>Two methods used are:</a:t>
            </a:r>
            <a:endParaRPr lang="en-US" dirty="0"/>
          </a:p>
          <a:p>
            <a:pPr fontAlgn="base"/>
            <a:r>
              <a:rPr lang="en-US" dirty="0"/>
              <a:t>(</a:t>
            </a:r>
            <a:r>
              <a:rPr lang="en-US" dirty="0" err="1"/>
              <a:t>i</a:t>
            </a:r>
            <a:r>
              <a:rPr lang="en-US" dirty="0"/>
              <a:t>) Point frame method.</a:t>
            </a:r>
          </a:p>
          <a:p>
            <a:pPr fontAlgn="base"/>
            <a:r>
              <a:rPr lang="en-US" dirty="0"/>
              <a:t>(ii) Point centre method.</a:t>
            </a:r>
          </a:p>
          <a:p>
            <a:pPr fontAlgn="base"/>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457200"/>
          </a:xfrm>
        </p:spPr>
        <p:txBody>
          <a:bodyPr>
            <a:noAutofit/>
          </a:bodyPr>
          <a:lstStyle/>
          <a:p>
            <a:r>
              <a:rPr lang="en-US" sz="3600" dirty="0"/>
              <a:t>Ecotone</a:t>
            </a:r>
          </a:p>
        </p:txBody>
      </p:sp>
      <p:sp>
        <p:nvSpPr>
          <p:cNvPr id="3" name="Content Placeholder 2"/>
          <p:cNvSpPr>
            <a:spLocks noGrp="1"/>
          </p:cNvSpPr>
          <p:nvPr>
            <p:ph idx="1"/>
          </p:nvPr>
        </p:nvSpPr>
        <p:spPr>
          <a:xfrm>
            <a:off x="152400" y="685800"/>
            <a:ext cx="8839200" cy="6019800"/>
          </a:xfrm>
        </p:spPr>
        <p:txBody>
          <a:bodyPr>
            <a:noAutofit/>
          </a:bodyPr>
          <a:lstStyle/>
          <a:p>
            <a:r>
              <a:rPr lang="en-US" sz="1600" dirty="0"/>
              <a:t>An ecotone is a </a:t>
            </a:r>
            <a:r>
              <a:rPr lang="en-US" sz="1600" b="1" dirty="0"/>
              <a:t>zone of junction </a:t>
            </a:r>
            <a:r>
              <a:rPr lang="en-US" sz="1600" dirty="0"/>
              <a:t>or a</a:t>
            </a:r>
            <a:r>
              <a:rPr lang="en-US" sz="1600" b="1" dirty="0"/>
              <a:t> transition</a:t>
            </a:r>
            <a:r>
              <a:rPr lang="en-US" sz="1600" dirty="0"/>
              <a:t> </a:t>
            </a:r>
            <a:r>
              <a:rPr lang="en-US" sz="1600" b="1" dirty="0"/>
              <a:t>area</a:t>
            </a:r>
            <a:r>
              <a:rPr lang="en-US" sz="1600" dirty="0"/>
              <a:t> between two biomes [diverse ecosystems]. It is where two communities meet and integrate.</a:t>
            </a:r>
          </a:p>
          <a:p>
            <a:r>
              <a:rPr lang="en-US" sz="1600" dirty="0"/>
              <a:t>For e.g. the </a:t>
            </a:r>
            <a:r>
              <a:rPr lang="en-US" sz="1600" b="1" dirty="0"/>
              <a:t>mangrove forests</a:t>
            </a:r>
            <a:r>
              <a:rPr lang="en-US" sz="1600" dirty="0"/>
              <a:t> represent an </a:t>
            </a:r>
            <a:r>
              <a:rPr lang="en-US" sz="1600" dirty="0" err="1"/>
              <a:t>ecotone</a:t>
            </a:r>
            <a:r>
              <a:rPr lang="en-US" sz="1600" dirty="0"/>
              <a:t> between marine and terrestrial ecosystem. Other examples are </a:t>
            </a:r>
            <a:r>
              <a:rPr lang="en-US" sz="1600" b="1" dirty="0"/>
              <a:t>grassland</a:t>
            </a:r>
            <a:r>
              <a:rPr lang="en-US" sz="1600" dirty="0"/>
              <a:t> (between forest and desert), </a:t>
            </a:r>
            <a:r>
              <a:rPr lang="en-US" sz="1600" b="1" dirty="0"/>
              <a:t>estuary</a:t>
            </a:r>
            <a:r>
              <a:rPr lang="en-US" sz="1600" dirty="0"/>
              <a:t> (between fresh water and salt water) and river bank or marsh land (between dry and wet).</a:t>
            </a:r>
          </a:p>
          <a:p>
            <a:pPr>
              <a:buNone/>
            </a:pPr>
            <a:r>
              <a:rPr lang="en-US" sz="1600" b="1" dirty="0"/>
              <a:t>Characteristics of </a:t>
            </a:r>
            <a:r>
              <a:rPr lang="en-US" sz="1600" b="1" dirty="0" err="1"/>
              <a:t>Ecotone</a:t>
            </a:r>
            <a:endParaRPr lang="en-US" sz="1600" b="1" dirty="0"/>
          </a:p>
          <a:p>
            <a:r>
              <a:rPr lang="en-US" sz="1600" dirty="0"/>
              <a:t>It may be narrow (between grassland and forest) or wide (between forest and desert).</a:t>
            </a:r>
          </a:p>
          <a:p>
            <a:r>
              <a:rPr lang="en-US" sz="1600" dirty="0"/>
              <a:t>As it is a zone of transition, it has conditions intermediate to the adjacent ecosystems. Hence it is a </a:t>
            </a:r>
            <a:r>
              <a:rPr lang="en-US" sz="1600" b="1" dirty="0"/>
              <a:t>zone of tension.</a:t>
            </a:r>
            <a:endParaRPr lang="en-US" sz="1600" dirty="0"/>
          </a:p>
          <a:p>
            <a:r>
              <a:rPr lang="en-US" sz="1600" dirty="0"/>
              <a:t>Usually, the number and the population density of the species of an outgoing community decreases as we move away from community or ecosystem.</a:t>
            </a:r>
          </a:p>
          <a:p>
            <a:r>
              <a:rPr lang="en-US" sz="1600" dirty="0"/>
              <a:t>A well-developed </a:t>
            </a:r>
            <a:r>
              <a:rPr lang="en-US" sz="1600" dirty="0" err="1"/>
              <a:t>ecotones</a:t>
            </a:r>
            <a:r>
              <a:rPr lang="en-US" sz="1600" dirty="0"/>
              <a:t> contain some organisms which are entirely different from that of the adjoining communities.</a:t>
            </a:r>
          </a:p>
          <a:p>
            <a:endParaRPr lang="en-US" sz="1600" b="1" dirty="0"/>
          </a:p>
          <a:p>
            <a:pPr>
              <a:buNone/>
            </a:pPr>
            <a:r>
              <a:rPr lang="en-US" sz="1600" b="1" dirty="0"/>
              <a:t>Edge Effect – Edge Species</a:t>
            </a:r>
          </a:p>
          <a:p>
            <a:r>
              <a:rPr lang="en-US" sz="1600" dirty="0"/>
              <a:t>In ecology, edge effects refer to the changes in population or community structures that occur at the boundary of two habitats (</a:t>
            </a:r>
            <a:r>
              <a:rPr lang="en-US" sz="1600" dirty="0" err="1"/>
              <a:t>ecotone</a:t>
            </a:r>
            <a:r>
              <a:rPr lang="en-US" sz="1600" dirty="0"/>
              <a:t>).</a:t>
            </a:r>
          </a:p>
          <a:p>
            <a:r>
              <a:rPr lang="en-US" sz="1600" dirty="0"/>
              <a:t>Sometimes the number of species and the population density of some of the species in the </a:t>
            </a:r>
            <a:r>
              <a:rPr lang="en-US" sz="1600" dirty="0" err="1"/>
              <a:t>ecotone</a:t>
            </a:r>
            <a:r>
              <a:rPr lang="en-US" sz="1600" dirty="0"/>
              <a:t> is much greater than either community. This is called </a:t>
            </a:r>
            <a:r>
              <a:rPr lang="en-US" sz="1600" b="1" dirty="0"/>
              <a:t>edge effect</a:t>
            </a:r>
            <a:r>
              <a:rPr lang="en-US" sz="1600" dirty="0"/>
              <a:t>.</a:t>
            </a:r>
          </a:p>
          <a:p>
            <a:r>
              <a:rPr lang="en-US" sz="1600" dirty="0"/>
              <a:t>The organisms which occur primarily or most abundantly in this zone are known as </a:t>
            </a:r>
            <a:r>
              <a:rPr lang="en-US" sz="1600" b="1" dirty="0"/>
              <a:t>edge species</a:t>
            </a:r>
            <a:r>
              <a:rPr lang="en-US" sz="1600" dirty="0"/>
              <a:t>.</a:t>
            </a:r>
          </a:p>
          <a:p>
            <a:r>
              <a:rPr lang="en-US" sz="1600" dirty="0"/>
              <a:t>In the terrestrial ecosystems edge effect is especially applicable to </a:t>
            </a:r>
            <a:r>
              <a:rPr lang="en-US" sz="1600" b="1" dirty="0"/>
              <a:t>birds</a:t>
            </a:r>
            <a:r>
              <a:rPr lang="en-US" sz="1600" dirty="0"/>
              <a:t>. For example the density of birds is greater in the mixed habitat of the </a:t>
            </a:r>
            <a:r>
              <a:rPr lang="en-US" sz="1600" dirty="0" err="1"/>
              <a:t>ecotone</a:t>
            </a:r>
            <a:r>
              <a:rPr lang="en-US" sz="1600" dirty="0"/>
              <a:t> between the forest and the desert</a:t>
            </a:r>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cological_levels">
            <a:extLst>
              <a:ext uri="{FF2B5EF4-FFF2-40B4-BE49-F238E27FC236}">
                <a16:creationId xmlns:a16="http://schemas.microsoft.com/office/drawing/2014/main" id="{D12C7214-30CC-4CD1-BDBE-3BB88E4A3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546"/>
          <a:stretch>
            <a:fillRect/>
          </a:stretch>
        </p:blipFill>
        <p:spPr bwMode="auto">
          <a:xfrm>
            <a:off x="228600" y="990600"/>
            <a:ext cx="86868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4F42B888-9AD8-4418-87DF-05A5395D824F}"/>
              </a:ext>
            </a:extLst>
          </p:cNvPr>
          <p:cNvSpPr>
            <a:spLocks noGrp="1" noChangeArrowheads="1"/>
          </p:cNvSpPr>
          <p:nvPr>
            <p:ph type="title"/>
          </p:nvPr>
        </p:nvSpPr>
        <p:spPr/>
        <p:txBody>
          <a:bodyPr/>
          <a:lstStyle/>
          <a:p>
            <a:pPr eaLnBrk="1" hangingPunct="1"/>
            <a:r>
              <a:rPr lang="en-US" altLang="en-US"/>
              <a:t>Community attributes</a:t>
            </a:r>
          </a:p>
        </p:txBody>
      </p:sp>
      <p:sp>
        <p:nvSpPr>
          <p:cNvPr id="18435" name="Rectangle 1027">
            <a:extLst>
              <a:ext uri="{FF2B5EF4-FFF2-40B4-BE49-F238E27FC236}">
                <a16:creationId xmlns:a16="http://schemas.microsoft.com/office/drawing/2014/main" id="{32CB0639-5B43-4B6B-A125-271F12B25139}"/>
              </a:ext>
            </a:extLst>
          </p:cNvPr>
          <p:cNvSpPr>
            <a:spLocks noGrp="1" noChangeArrowheads="1"/>
          </p:cNvSpPr>
          <p:nvPr>
            <p:ph type="body" idx="1"/>
          </p:nvPr>
        </p:nvSpPr>
        <p:spPr/>
        <p:txBody>
          <a:bodyPr/>
          <a:lstStyle/>
          <a:p>
            <a:pPr eaLnBrk="1" hangingPunct="1"/>
            <a:r>
              <a:rPr lang="en-US" altLang="en-US" dirty="0"/>
              <a:t>Number of species</a:t>
            </a:r>
          </a:p>
          <a:p>
            <a:pPr eaLnBrk="1" hangingPunct="1"/>
            <a:r>
              <a:rPr lang="en-US" altLang="en-US" dirty="0"/>
              <a:t>Relative abundance of species</a:t>
            </a:r>
          </a:p>
          <a:p>
            <a:pPr eaLnBrk="1" hangingPunct="1"/>
            <a:r>
              <a:rPr lang="en-US" altLang="en-US" dirty="0"/>
              <a:t>Nature of species interactions (food webs)</a:t>
            </a:r>
          </a:p>
          <a:p>
            <a:pPr eaLnBrk="1" hangingPunct="1"/>
            <a:r>
              <a:rPr lang="en-US" altLang="en-US" dirty="0"/>
              <a:t>Physical structure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a:solidFill>
            <a:schemeClr val="accent4">
              <a:lumMod val="20000"/>
              <a:lumOff val="80000"/>
            </a:schemeClr>
          </a:solidFill>
        </p:spPr>
        <p:txBody>
          <a:bodyPr>
            <a:normAutofit fontScale="85000" lnSpcReduction="10000"/>
          </a:bodyPr>
          <a:lstStyle/>
          <a:p>
            <a:pPr algn="just">
              <a:buNone/>
            </a:pPr>
            <a:r>
              <a:rPr lang="en-US" b="1" dirty="0">
                <a:latin typeface="Times New Roman" panose="02020603050405020304" pitchFamily="18" charset="0"/>
                <a:cs typeface="Times New Roman" panose="02020603050405020304" pitchFamily="18" charset="0"/>
              </a:rPr>
              <a:t>(3) Dominance</a:t>
            </a:r>
            <a:r>
              <a:rPr lang="en-US" dirty="0">
                <a:latin typeface="Times New Roman" panose="02020603050405020304" pitchFamily="18" charset="0"/>
                <a:cs typeface="Times New Roman" panose="02020603050405020304" pitchFamily="18" charset="0"/>
              </a:rPr>
              <a:t>: In each community, all the species are not equally important. There are relatively only a few  of these, which determine the nature of the community. These few species exert a major controlling influence on the community. Such species are known as dominants.</a:t>
            </a:r>
          </a:p>
          <a:p>
            <a:pPr algn="just"/>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(4) Succession</a:t>
            </a:r>
            <a:r>
              <a:rPr lang="en-US" dirty="0">
                <a:latin typeface="Times New Roman" panose="02020603050405020304" pitchFamily="18" charset="0"/>
                <a:cs typeface="Times New Roman" panose="02020603050405020304" pitchFamily="18" charset="0"/>
              </a:rPr>
              <a:t>: Each community has its own development history. It develops as a result of a  directional change in it with time. </a:t>
            </a:r>
          </a:p>
          <a:p>
            <a:pPr algn="just"/>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(5) Trophic structure </a:t>
            </a:r>
            <a:r>
              <a:rPr lang="en-US" dirty="0">
                <a:latin typeface="Times New Roman" panose="02020603050405020304" pitchFamily="18" charset="0"/>
                <a:cs typeface="Times New Roman" panose="02020603050405020304" pitchFamily="18" charset="0"/>
              </a:rPr>
              <a:t>(self-sufficiency) : Nutritionally, each community, a group of autotrophic plants as well as heterotrophic animals, exists as a self-sufficient, perfectly balanced assemblage of organisms.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C806D7CE-5504-4714-9233-DB8A82944C64}"/>
              </a:ext>
            </a:extLst>
          </p:cNvPr>
          <p:cNvSpPr>
            <a:spLocks noGrp="1" noChangeArrowheads="1"/>
          </p:cNvSpPr>
          <p:nvPr>
            <p:ph type="title"/>
          </p:nvPr>
        </p:nvSpPr>
        <p:spPr>
          <a:xfrm>
            <a:off x="457200" y="274638"/>
            <a:ext cx="8229600" cy="715962"/>
          </a:xfrm>
        </p:spPr>
        <p:txBody>
          <a:bodyPr>
            <a:normAutofit fontScale="90000"/>
          </a:bodyPr>
          <a:lstStyle/>
          <a:p>
            <a:pPr eaLnBrk="1" hangingPunct="1"/>
            <a:r>
              <a:rPr lang="en-US" altLang="en-US" dirty="0"/>
              <a:t>Community structure</a:t>
            </a:r>
          </a:p>
        </p:txBody>
      </p:sp>
      <p:sp>
        <p:nvSpPr>
          <p:cNvPr id="20483" name="Rectangle 1027">
            <a:extLst>
              <a:ext uri="{FF2B5EF4-FFF2-40B4-BE49-F238E27FC236}">
                <a16:creationId xmlns:a16="http://schemas.microsoft.com/office/drawing/2014/main" id="{F797F97E-813F-48C3-A522-5F9565B63973}"/>
              </a:ext>
            </a:extLst>
          </p:cNvPr>
          <p:cNvSpPr>
            <a:spLocks noGrp="1" noChangeArrowheads="1"/>
          </p:cNvSpPr>
          <p:nvPr>
            <p:ph type="body" idx="1"/>
          </p:nvPr>
        </p:nvSpPr>
        <p:spPr>
          <a:xfrm>
            <a:off x="457200" y="914400"/>
            <a:ext cx="8229600" cy="5211763"/>
          </a:xfrm>
        </p:spPr>
        <p:txBody>
          <a:bodyPr/>
          <a:lstStyle/>
          <a:p>
            <a:pPr eaLnBrk="1" hangingPunct="1"/>
            <a:r>
              <a:rPr lang="en-US" altLang="en-US" dirty="0"/>
              <a:t>Species richness (# of species within community)</a:t>
            </a:r>
          </a:p>
        </p:txBody>
      </p:sp>
      <p:pic>
        <p:nvPicPr>
          <p:cNvPr id="20484" name="Picture 1028" descr="16-Table02_TAB">
            <a:extLst>
              <a:ext uri="{FF2B5EF4-FFF2-40B4-BE49-F238E27FC236}">
                <a16:creationId xmlns:a16="http://schemas.microsoft.com/office/drawing/2014/main" id="{B44544C7-D4B6-421F-8184-B6C5B566C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2143"/>
          <a:stretch>
            <a:fillRect/>
          </a:stretch>
        </p:blipFill>
        <p:spPr bwMode="auto">
          <a:xfrm>
            <a:off x="711656" y="2060740"/>
            <a:ext cx="6832144" cy="448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029">
            <a:extLst>
              <a:ext uri="{FF2B5EF4-FFF2-40B4-BE49-F238E27FC236}">
                <a16:creationId xmlns:a16="http://schemas.microsoft.com/office/drawing/2014/main" id="{AD14D45E-6AFF-4CA3-96A5-20C516D708AC}"/>
              </a:ext>
            </a:extLst>
          </p:cNvPr>
          <p:cNvSpPr>
            <a:spLocks noChangeArrowheads="1"/>
          </p:cNvSpPr>
          <p:nvPr/>
        </p:nvSpPr>
        <p:spPr bwMode="auto">
          <a:xfrm>
            <a:off x="1752600" y="6019800"/>
            <a:ext cx="457200" cy="3048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20486" name="Text Box 1030">
            <a:extLst>
              <a:ext uri="{FF2B5EF4-FFF2-40B4-BE49-F238E27FC236}">
                <a16:creationId xmlns:a16="http://schemas.microsoft.com/office/drawing/2014/main" id="{60B678C9-1300-48DD-A296-95E17DE3DAFA}"/>
              </a:ext>
            </a:extLst>
          </p:cNvPr>
          <p:cNvSpPr txBox="1">
            <a:spLocks noChangeArrowheads="1"/>
          </p:cNvSpPr>
          <p:nvPr/>
        </p:nvSpPr>
        <p:spPr bwMode="auto">
          <a:xfrm>
            <a:off x="1752600" y="6019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800"/>
              <a:t>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AD07C1A2-3926-4C78-A827-11997C5ABACD}"/>
              </a:ext>
            </a:extLst>
          </p:cNvPr>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dirty="0"/>
              <a:t>Community structure</a:t>
            </a:r>
          </a:p>
        </p:txBody>
      </p:sp>
      <p:sp>
        <p:nvSpPr>
          <p:cNvPr id="22531" name="Rectangle 1027">
            <a:extLst>
              <a:ext uri="{FF2B5EF4-FFF2-40B4-BE49-F238E27FC236}">
                <a16:creationId xmlns:a16="http://schemas.microsoft.com/office/drawing/2014/main" id="{98D9C620-740E-4FB0-83D2-EF66F55BCFEA}"/>
              </a:ext>
            </a:extLst>
          </p:cNvPr>
          <p:cNvSpPr>
            <a:spLocks noGrp="1" noChangeArrowheads="1"/>
          </p:cNvSpPr>
          <p:nvPr>
            <p:ph type="body" idx="1"/>
          </p:nvPr>
        </p:nvSpPr>
        <p:spPr>
          <a:xfrm>
            <a:off x="457200" y="1295400"/>
            <a:ext cx="8229600" cy="4678363"/>
          </a:xfrm>
        </p:spPr>
        <p:txBody>
          <a:bodyPr/>
          <a:lstStyle/>
          <a:p>
            <a:pPr eaLnBrk="1" hangingPunct="1"/>
            <a:r>
              <a:rPr lang="en-US" altLang="en-US" dirty="0"/>
              <a:t>Relative abundance (% each species contributes to the total number of individuals)</a:t>
            </a:r>
          </a:p>
        </p:txBody>
      </p:sp>
      <p:pic>
        <p:nvPicPr>
          <p:cNvPr id="22532" name="Picture 1028" descr="16-Table02_TAB">
            <a:extLst>
              <a:ext uri="{FF2B5EF4-FFF2-40B4-BE49-F238E27FC236}">
                <a16:creationId xmlns:a16="http://schemas.microsoft.com/office/drawing/2014/main" id="{42E6029E-510A-4F3B-B551-4295B6F15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 y="2971800"/>
            <a:ext cx="85359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1029">
            <a:extLst>
              <a:ext uri="{FF2B5EF4-FFF2-40B4-BE49-F238E27FC236}">
                <a16:creationId xmlns:a16="http://schemas.microsoft.com/office/drawing/2014/main" id="{D9D440C8-8D79-4830-BB7B-A6C81E030115}"/>
              </a:ext>
            </a:extLst>
          </p:cNvPr>
          <p:cNvSpPr>
            <a:spLocks noChangeArrowheads="1"/>
          </p:cNvSpPr>
          <p:nvPr/>
        </p:nvSpPr>
        <p:spPr bwMode="auto">
          <a:xfrm>
            <a:off x="7010400" y="3886200"/>
            <a:ext cx="457200" cy="3048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26" descr="16-Table01_TAB">
            <a:extLst>
              <a:ext uri="{FF2B5EF4-FFF2-40B4-BE49-F238E27FC236}">
                <a16:creationId xmlns:a16="http://schemas.microsoft.com/office/drawing/2014/main" id="{9850F3A9-E22D-4856-8423-48BA8A705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227013"/>
            <a:ext cx="7585075" cy="640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16-01Figure_LA">
            <a:extLst>
              <a:ext uri="{FF2B5EF4-FFF2-40B4-BE49-F238E27FC236}">
                <a16:creationId xmlns:a16="http://schemas.microsoft.com/office/drawing/2014/main" id="{11399AF8-67AF-4FD0-908B-8BAC138CE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788988"/>
            <a:ext cx="8535987"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3">
            <a:extLst>
              <a:ext uri="{FF2B5EF4-FFF2-40B4-BE49-F238E27FC236}">
                <a16:creationId xmlns:a16="http://schemas.microsoft.com/office/drawing/2014/main" id="{C0063AFB-8BBA-4BBD-95AA-BCAB64C5D640}"/>
              </a:ext>
            </a:extLst>
          </p:cNvPr>
          <p:cNvSpPr txBox="1">
            <a:spLocks noChangeArrowheads="1"/>
          </p:cNvSpPr>
          <p:nvPr/>
        </p:nvSpPr>
        <p:spPr bwMode="auto">
          <a:xfrm>
            <a:off x="6400800" y="3276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800"/>
              <a:t>Stand one</a:t>
            </a:r>
          </a:p>
        </p:txBody>
      </p:sp>
      <p:sp>
        <p:nvSpPr>
          <p:cNvPr id="26628" name="Text Box 4">
            <a:extLst>
              <a:ext uri="{FF2B5EF4-FFF2-40B4-BE49-F238E27FC236}">
                <a16:creationId xmlns:a16="http://schemas.microsoft.com/office/drawing/2014/main" id="{1DDF7CFB-DB19-4CF2-9F24-C97F9F037C19}"/>
              </a:ext>
            </a:extLst>
          </p:cNvPr>
          <p:cNvSpPr txBox="1">
            <a:spLocks noChangeArrowheads="1"/>
          </p:cNvSpPr>
          <p:nvPr/>
        </p:nvSpPr>
        <p:spPr bwMode="auto">
          <a:xfrm>
            <a:off x="3505200" y="38862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800"/>
              <a:t>Stand two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9CCD098B-860F-43DB-BE6B-9BD4E0E595EF}"/>
              </a:ext>
            </a:extLst>
          </p:cNvPr>
          <p:cNvSpPr>
            <a:spLocks noGrp="1" noChangeArrowheads="1"/>
          </p:cNvSpPr>
          <p:nvPr>
            <p:ph type="title"/>
          </p:nvPr>
        </p:nvSpPr>
        <p:spPr/>
        <p:txBody>
          <a:bodyPr/>
          <a:lstStyle/>
          <a:p>
            <a:pPr eaLnBrk="1" hangingPunct="1"/>
            <a:r>
              <a:rPr lang="en-US" altLang="en-US"/>
              <a:t>Simpson’s diversity index</a:t>
            </a:r>
          </a:p>
        </p:txBody>
      </p:sp>
      <p:sp>
        <p:nvSpPr>
          <p:cNvPr id="28675" name="Rectangle 1027">
            <a:extLst>
              <a:ext uri="{FF2B5EF4-FFF2-40B4-BE49-F238E27FC236}">
                <a16:creationId xmlns:a16="http://schemas.microsoft.com/office/drawing/2014/main" id="{D1133D7E-D6A3-4F85-B005-B34F2A2F531A}"/>
              </a:ext>
            </a:extLst>
          </p:cNvPr>
          <p:cNvSpPr>
            <a:spLocks noGrp="1" noChangeArrowheads="1"/>
          </p:cNvSpPr>
          <p:nvPr>
            <p:ph type="body" idx="1"/>
          </p:nvPr>
        </p:nvSpPr>
        <p:spPr>
          <a:xfrm>
            <a:off x="381000" y="4495800"/>
            <a:ext cx="8229600" cy="1630363"/>
          </a:xfrm>
        </p:spPr>
        <p:txBody>
          <a:bodyPr>
            <a:normAutofit fontScale="85000" lnSpcReduction="20000"/>
          </a:bodyPr>
          <a:lstStyle/>
          <a:p>
            <a:pPr eaLnBrk="1" hangingPunct="1">
              <a:lnSpc>
                <a:spcPct val="90000"/>
              </a:lnSpc>
            </a:pPr>
            <a:r>
              <a:rPr lang="en-US" altLang="en-US" sz="2800" dirty="0"/>
              <a:t>D = 0 - 1</a:t>
            </a:r>
          </a:p>
          <a:p>
            <a:pPr lvl="1" eaLnBrk="1" hangingPunct="1">
              <a:lnSpc>
                <a:spcPct val="90000"/>
              </a:lnSpc>
            </a:pPr>
            <a:r>
              <a:rPr lang="en-US" altLang="en-US" sz="2400" dirty="0"/>
              <a:t>0: low diversity </a:t>
            </a:r>
          </a:p>
          <a:p>
            <a:pPr lvl="1" eaLnBrk="1" hangingPunct="1">
              <a:lnSpc>
                <a:spcPct val="90000"/>
              </a:lnSpc>
            </a:pPr>
            <a:r>
              <a:rPr lang="en-US" altLang="en-US" sz="2400" dirty="0"/>
              <a:t>1: high diversity</a:t>
            </a:r>
          </a:p>
          <a:p>
            <a:pPr eaLnBrk="1" hangingPunct="1">
              <a:lnSpc>
                <a:spcPct val="90000"/>
              </a:lnSpc>
            </a:pPr>
            <a:r>
              <a:rPr lang="en-US" altLang="en-US" sz="2800" dirty="0"/>
              <a:t>Stand one (Table 16.1): D=0.13</a:t>
            </a:r>
          </a:p>
          <a:p>
            <a:pPr eaLnBrk="1" hangingPunct="1">
              <a:lnSpc>
                <a:spcPct val="90000"/>
              </a:lnSpc>
            </a:pPr>
            <a:r>
              <a:rPr lang="en-US" altLang="en-US" sz="2800" dirty="0"/>
              <a:t>Stand two (Table 16.2): D=0.36</a:t>
            </a:r>
          </a:p>
        </p:txBody>
      </p:sp>
      <p:pic>
        <p:nvPicPr>
          <p:cNvPr id="28676" name="Picture 1028" descr="16-BoxArt01_EQ">
            <a:extLst>
              <a:ext uri="{FF2B5EF4-FFF2-40B4-BE49-F238E27FC236}">
                <a16:creationId xmlns:a16="http://schemas.microsoft.com/office/drawing/2014/main" id="{3607F181-7DD5-4EF0-A034-47BE5F7C7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43434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5EA3776-2214-424D-BE12-78037FDA6210}"/>
              </a:ext>
            </a:extLst>
          </p:cNvPr>
          <p:cNvSpPr>
            <a:spLocks noGrp="1" noChangeArrowheads="1"/>
          </p:cNvSpPr>
          <p:nvPr>
            <p:ph type="title"/>
          </p:nvPr>
        </p:nvSpPr>
        <p:spPr>
          <a:xfrm>
            <a:off x="457200" y="0"/>
            <a:ext cx="8229600" cy="1143000"/>
          </a:xfrm>
        </p:spPr>
        <p:txBody>
          <a:bodyPr/>
          <a:lstStyle/>
          <a:p>
            <a:pPr eaLnBrk="1" hangingPunct="1"/>
            <a:r>
              <a:rPr lang="en-US" altLang="en-US"/>
              <a:t>Dominance</a:t>
            </a:r>
          </a:p>
        </p:txBody>
      </p:sp>
      <p:pic>
        <p:nvPicPr>
          <p:cNvPr id="30723" name="Picture 5" descr="16-01Figure_LA">
            <a:extLst>
              <a:ext uri="{FF2B5EF4-FFF2-40B4-BE49-F238E27FC236}">
                <a16:creationId xmlns:a16="http://schemas.microsoft.com/office/drawing/2014/main" id="{8502AF51-854A-4165-911E-E06F3B884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773988"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6">
            <a:extLst>
              <a:ext uri="{FF2B5EF4-FFF2-40B4-BE49-F238E27FC236}">
                <a16:creationId xmlns:a16="http://schemas.microsoft.com/office/drawing/2014/main" id="{5703A5E1-EEB0-4536-B176-E8DB83DE8FBA}"/>
              </a:ext>
            </a:extLst>
          </p:cNvPr>
          <p:cNvSpPr>
            <a:spLocks noChangeArrowheads="1"/>
          </p:cNvSpPr>
          <p:nvPr/>
        </p:nvSpPr>
        <p:spPr bwMode="auto">
          <a:xfrm>
            <a:off x="1752600" y="1524000"/>
            <a:ext cx="609600" cy="44958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1800"/>
          </a:p>
        </p:txBody>
      </p:sp>
      <p:sp>
        <p:nvSpPr>
          <p:cNvPr id="30725" name="Text Box 7">
            <a:extLst>
              <a:ext uri="{FF2B5EF4-FFF2-40B4-BE49-F238E27FC236}">
                <a16:creationId xmlns:a16="http://schemas.microsoft.com/office/drawing/2014/main" id="{1B2F9BA5-B573-4064-B7DE-25F18CCA6199}"/>
              </a:ext>
            </a:extLst>
          </p:cNvPr>
          <p:cNvSpPr txBox="1">
            <a:spLocks noChangeArrowheads="1"/>
          </p:cNvSpPr>
          <p:nvPr/>
        </p:nvSpPr>
        <p:spPr bwMode="auto">
          <a:xfrm>
            <a:off x="1752600" y="11430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800"/>
              <a:t>Yellow-poplar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457200"/>
          </a:xfrm>
          <a:solidFill>
            <a:srgbClr val="FFC000"/>
          </a:solidFill>
        </p:spPr>
        <p:txBody>
          <a:bodyPr>
            <a:noAutofit/>
          </a:bodyPr>
          <a:lstStyle/>
          <a:p>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Composition, Structure, Origin and Development of a Community</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914400"/>
            <a:ext cx="8839200" cy="5715000"/>
          </a:xfrm>
          <a:solidFill>
            <a:schemeClr val="accent3">
              <a:lumMod val="40000"/>
              <a:lumOff val="60000"/>
            </a:schemeClr>
          </a:solidFill>
        </p:spPr>
        <p:txBody>
          <a:bodyPr>
            <a:normAutofit fontScale="550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Composition:</a:t>
            </a:r>
            <a:endParaRPr lang="en-US" b="1"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Communities may be large or small. Larger one extends over areas of several thousands of square kilometers, as forest. Others such as deserts, etc., are comparatively smaller, and still others such as meadows, ponds, rivers, etc, covering a very restricted area. Very small-sized communities are the groups of microorganisms in such microhabitats as leaf surface, fallen log, litter, soil, etc. The number of species and population abundance in communities vary greatly.</a:t>
            </a:r>
          </a:p>
          <a:p>
            <a:pPr algn="just" fontAlgn="base"/>
            <a:r>
              <a:rPr lang="en-US" dirty="0">
                <a:latin typeface="Times New Roman" panose="02020603050405020304" pitchFamily="18" charset="0"/>
                <a:cs typeface="Times New Roman" panose="02020603050405020304" pitchFamily="18" charset="0"/>
              </a:rPr>
              <a:t>Among several species present in a community a few exert a major controlling influence on the growth of other species of the community. These are called as </a:t>
            </a:r>
            <a:r>
              <a:rPr lang="en-US" b="1" dirty="0">
                <a:latin typeface="Times New Roman" panose="02020603050405020304" pitchFamily="18" charset="0"/>
                <a:cs typeface="Times New Roman" panose="02020603050405020304" pitchFamily="18" charset="0"/>
              </a:rPr>
              <a:t>ecological dominants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dominant species</a:t>
            </a:r>
            <a:r>
              <a:rPr lang="en-US" dirty="0">
                <a:latin typeface="Times New Roman" panose="02020603050405020304" pitchFamily="18" charset="0"/>
                <a:cs typeface="Times New Roman" panose="02020603050405020304" pitchFamily="18" charset="0"/>
              </a:rPr>
              <a:t>.</a:t>
            </a:r>
          </a:p>
          <a:p>
            <a:pPr algn="just" fontAlgn="base"/>
            <a:endParaRPr lang="en-US" b="1" dirty="0">
              <a:latin typeface="Times New Roman" panose="02020603050405020304" pitchFamily="18" charset="0"/>
              <a:cs typeface="Times New Roman" panose="02020603050405020304" pitchFamily="18" charset="0"/>
            </a:endParaRPr>
          </a:p>
          <a:p>
            <a:pPr marL="0" indent="0" algn="just" fontAlgn="base">
              <a:buNone/>
            </a:pP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Structure:</a:t>
            </a:r>
            <a:endParaRPr lang="en-US" b="1"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communities exhibit a structure of recognizable pattern in the spatial arrangement of members of the communities. Thus, structurally, a community may be divided horizontally into </a:t>
            </a:r>
            <a:r>
              <a:rPr lang="en-US" dirty="0" err="1">
                <a:latin typeface="Times New Roman" panose="02020603050405020304" pitchFamily="18" charset="0"/>
                <a:cs typeface="Times New Roman" panose="02020603050405020304" pitchFamily="18" charset="0"/>
              </a:rPr>
              <a:t>subcommunities</a:t>
            </a:r>
            <a:r>
              <a:rPr lang="en-US" dirty="0">
                <a:latin typeface="Times New Roman" panose="02020603050405020304" pitchFamily="18" charset="0"/>
                <a:cs typeface="Times New Roman" panose="02020603050405020304" pitchFamily="18" charset="0"/>
              </a:rPr>
              <a:t>’, which are units of homogenous life forms and ecological relation. This horizontal division constitutes the </a:t>
            </a:r>
            <a:r>
              <a:rPr lang="en-US" dirty="0" err="1">
                <a:latin typeface="Times New Roman" panose="02020603050405020304" pitchFamily="18" charset="0"/>
                <a:cs typeface="Times New Roman" panose="02020603050405020304" pitchFamily="18" charset="0"/>
              </a:rPr>
              <a:t>zonation</a:t>
            </a:r>
            <a:r>
              <a:rPr lang="en-US" dirty="0">
                <a:latin typeface="Times New Roman" panose="02020603050405020304" pitchFamily="18" charset="0"/>
                <a:cs typeface="Times New Roman" panose="02020603050405020304" pitchFamily="18" charset="0"/>
              </a:rPr>
              <a:t> in the community. For example in deep ponds and lakes, there may be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three zones, </a:t>
            </a:r>
            <a:r>
              <a:rPr lang="en-US" dirty="0" err="1">
                <a:latin typeface="Times New Roman" panose="02020603050405020304" pitchFamily="18" charset="0"/>
                <a:cs typeface="Times New Roman" panose="02020603050405020304" pitchFamily="18" charset="0"/>
              </a:rPr>
              <a:t>viz</a:t>
            </a:r>
            <a:r>
              <a:rPr lang="en-US" dirty="0">
                <a:latin typeface="Times New Roman" panose="02020603050405020304" pitchFamily="18" charset="0"/>
                <a:cs typeface="Times New Roman" panose="02020603050405020304" pitchFamily="18" charset="0"/>
              </a:rPr>
              <a:t>, littoral zone, </a:t>
            </a:r>
            <a:r>
              <a:rPr lang="en-US" dirty="0" err="1">
                <a:latin typeface="Times New Roman" panose="02020603050405020304" pitchFamily="18" charset="0"/>
                <a:cs typeface="Times New Roman" panose="02020603050405020304" pitchFamily="18" charset="0"/>
              </a:rPr>
              <a:t>limnetic</a:t>
            </a:r>
            <a:r>
              <a:rPr lang="en-US" dirty="0">
                <a:latin typeface="Times New Roman" panose="02020603050405020304" pitchFamily="18" charset="0"/>
                <a:cs typeface="Times New Roman" panose="02020603050405020304" pitchFamily="18" charset="0"/>
              </a:rPr>
              <a:t> zone and </a:t>
            </a:r>
            <a:r>
              <a:rPr lang="en-US" dirty="0" err="1">
                <a:latin typeface="Times New Roman" panose="02020603050405020304" pitchFamily="18" charset="0"/>
                <a:cs typeface="Times New Roman" panose="02020603050405020304" pitchFamily="18" charset="0"/>
              </a:rPr>
              <a:t>profoundal</a:t>
            </a:r>
            <a:r>
              <a:rPr lang="en-US" dirty="0">
                <a:latin typeface="Times New Roman" panose="02020603050405020304" pitchFamily="18" charset="0"/>
                <a:cs typeface="Times New Roman" panose="02020603050405020304" pitchFamily="18" charset="0"/>
              </a:rPr>
              <a:t> zone. In each zone, organisms differ from each other.</a:t>
            </a:r>
          </a:p>
          <a:p>
            <a:pPr algn="just" fontAlgn="base"/>
            <a:r>
              <a:rPr lang="en-US" dirty="0">
                <a:latin typeface="Times New Roman" panose="02020603050405020304" pitchFamily="18" charset="0"/>
                <a:cs typeface="Times New Roman" panose="02020603050405020304" pitchFamily="18" charset="0"/>
              </a:rPr>
              <a:t>Another aspect of structure that is more common is stratification which involves vertical rather than horizontal changes within the community. Vertical gradients in environmental factors such as the availability of sunlight, the temperature and so on bring about a recognizable stratification in water bodies, particularly in marine community.</a:t>
            </a:r>
          </a:p>
          <a:p>
            <a:pPr algn="just" fontAlgn="base"/>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943600"/>
          </a:xfrm>
          <a:solidFill>
            <a:schemeClr val="accent3">
              <a:lumMod val="40000"/>
              <a:lumOff val="60000"/>
            </a:schemeClr>
          </a:solidFill>
        </p:spPr>
        <p:txBody>
          <a:bodyPr>
            <a:normAutofit fontScale="700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	</a:t>
            </a:r>
          </a:p>
          <a:p>
            <a:pPr marL="0" indent="0" algn="just" fontAlgn="base">
              <a:buNone/>
            </a:pPr>
            <a:r>
              <a:rPr lang="en-US" b="1" dirty="0">
                <a:latin typeface="Times New Roman" panose="02020603050405020304" pitchFamily="18" charset="0"/>
                <a:cs typeface="Times New Roman" panose="02020603050405020304" pitchFamily="18" charset="0"/>
              </a:rPr>
              <a:t>	Origin and development:</a:t>
            </a:r>
          </a:p>
          <a:p>
            <a:pPr marL="0" indent="0" algn="just" fontAlgn="base">
              <a:buNone/>
            </a:pPr>
            <a:endParaRPr lang="en-US" b="1"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A community with its particular environment constitutes an entity which has its origin and development. Communities are never stable, but dynamic, changing more or less regularly over time and space. The occurrence of relatively definite sequence of communities over a period of time in the same area is known as ecological succession.</a:t>
            </a:r>
          </a:p>
          <a:p>
            <a:pPr algn="just" fontAlgn="base"/>
            <a:r>
              <a:rPr lang="en-US" dirty="0">
                <a:latin typeface="Times New Roman" panose="02020603050405020304" pitchFamily="18" charset="0"/>
                <a:cs typeface="Times New Roman" panose="02020603050405020304" pitchFamily="18" charset="0"/>
              </a:rPr>
              <a:t> In a barren area there reach the seeds and </a:t>
            </a:r>
            <a:r>
              <a:rPr lang="en-US" dirty="0" err="1">
                <a:latin typeface="Times New Roman" panose="02020603050405020304" pitchFamily="18" charset="0"/>
                <a:cs typeface="Times New Roman" panose="02020603050405020304" pitchFamily="18" charset="0"/>
              </a:rPr>
              <a:t>propagules</a:t>
            </a:r>
            <a:r>
              <a:rPr lang="en-US" dirty="0">
                <a:latin typeface="Times New Roman" panose="02020603050405020304" pitchFamily="18" charset="0"/>
                <a:cs typeface="Times New Roman" panose="02020603050405020304" pitchFamily="18" charset="0"/>
              </a:rPr>
              <a:t> of the species which is known as migration.</a:t>
            </a:r>
          </a:p>
          <a:p>
            <a:pPr algn="just" fontAlgn="base"/>
            <a:r>
              <a:rPr lang="en-US" dirty="0">
                <a:latin typeface="Times New Roman" panose="02020603050405020304" pitchFamily="18" charset="0"/>
                <a:cs typeface="Times New Roman" panose="02020603050405020304" pitchFamily="18" charset="0"/>
              </a:rPr>
              <a:t>These seeds or </a:t>
            </a:r>
            <a:r>
              <a:rPr lang="en-US" dirty="0" err="1">
                <a:latin typeface="Times New Roman" panose="02020603050405020304" pitchFamily="18" charset="0"/>
                <a:cs typeface="Times New Roman" panose="02020603050405020304" pitchFamily="18" charset="0"/>
              </a:rPr>
              <a:t>propagules</a:t>
            </a:r>
            <a:r>
              <a:rPr lang="en-US" dirty="0">
                <a:latin typeface="Times New Roman" panose="02020603050405020304" pitchFamily="18" charset="0"/>
                <a:cs typeface="Times New Roman" panose="02020603050405020304" pitchFamily="18" charset="0"/>
              </a:rPr>
              <a:t> after germination develop into the seedlings which then develop into adults. But only a few of these survive and are capable of successful growth, and this process of seedling establishment and successful growth is called </a:t>
            </a:r>
            <a:r>
              <a:rPr lang="en-US" b="1" dirty="0" err="1">
                <a:latin typeface="Times New Roman" panose="02020603050405020304" pitchFamily="18" charset="0"/>
                <a:cs typeface="Times New Roman" panose="02020603050405020304" pitchFamily="18" charset="0"/>
              </a:rPr>
              <a:t>ecesis</a:t>
            </a:r>
            <a:r>
              <a:rPr lang="en-US" b="1" dirty="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As a result of migration and subsequent </a:t>
            </a:r>
            <a:r>
              <a:rPr lang="en-US" dirty="0" err="1">
                <a:latin typeface="Times New Roman" panose="02020603050405020304" pitchFamily="18" charset="0"/>
                <a:cs typeface="Times New Roman" panose="02020603050405020304" pitchFamily="18" charset="0"/>
              </a:rPr>
              <a:t>ecesis</a:t>
            </a:r>
            <a:r>
              <a:rPr lang="en-US" dirty="0">
                <a:latin typeface="Times New Roman" panose="02020603050405020304" pitchFamily="18" charset="0"/>
                <a:cs typeface="Times New Roman" panose="02020603050405020304" pitchFamily="18" charset="0"/>
              </a:rPr>
              <a:t>, species </a:t>
            </a:r>
            <a:r>
              <a:rPr lang="en-US" dirty="0" err="1">
                <a:latin typeface="Times New Roman" panose="02020603050405020304" pitchFamily="18" charset="0"/>
                <a:cs typeface="Times New Roman" panose="02020603050405020304" pitchFamily="18" charset="0"/>
              </a:rPr>
              <a:t>colonise</a:t>
            </a:r>
            <a:r>
              <a:rPr lang="en-US" dirty="0">
                <a:latin typeface="Times New Roman" panose="02020603050405020304" pitchFamily="18" charset="0"/>
                <a:cs typeface="Times New Roman" panose="02020603050405020304" pitchFamily="18" charset="0"/>
              </a:rPr>
              <a:t> the new areas—</a:t>
            </a:r>
            <a:r>
              <a:rPr lang="en-US" b="1" dirty="0">
                <a:latin typeface="Times New Roman" panose="02020603050405020304" pitchFamily="18" charset="0"/>
                <a:cs typeface="Times New Roman" panose="02020603050405020304" pitchFamily="18" charset="0"/>
              </a:rPr>
              <a:t>colonization</a:t>
            </a:r>
            <a:r>
              <a:rPr lang="en-US" dirty="0">
                <a:latin typeface="Times New Roman" panose="02020603050405020304" pitchFamily="18" charset="0"/>
                <a:cs typeface="Times New Roman" panose="02020603050405020304" pitchFamily="18" charset="0"/>
              </a:rPr>
              <a:t>. By this time with the changing environment due to plants growth several other species of both plants and animals start </a:t>
            </a:r>
            <a:r>
              <a:rPr lang="en-US" dirty="0" err="1">
                <a:latin typeface="Times New Roman" panose="02020603050405020304" pitchFamily="18" charset="0"/>
                <a:cs typeface="Times New Roman" panose="02020603050405020304" pitchFamily="18" charset="0"/>
              </a:rPr>
              <a:t>colonising</a:t>
            </a:r>
            <a:r>
              <a:rPr lang="en-US" dirty="0">
                <a:latin typeface="Times New Roman" panose="02020603050405020304" pitchFamily="18" charset="0"/>
                <a:cs typeface="Times New Roman" panose="02020603050405020304" pitchFamily="18" charset="0"/>
              </a:rPr>
              <a:t> the area and sooner or later the area is </a:t>
            </a:r>
            <a:r>
              <a:rPr lang="en-US" dirty="0" err="1">
                <a:latin typeface="Times New Roman" panose="02020603050405020304" pitchFamily="18" charset="0"/>
                <a:cs typeface="Times New Roman" panose="02020603050405020304" pitchFamily="18" charset="0"/>
              </a:rPr>
              <a:t>colonised</a:t>
            </a:r>
            <a:r>
              <a:rPr lang="en-US" dirty="0">
                <a:latin typeface="Times New Roman" panose="02020603050405020304" pitchFamily="18" charset="0"/>
                <a:cs typeface="Times New Roman" panose="02020603050405020304" pitchFamily="18" charset="0"/>
              </a:rPr>
              <a:t> by a definite community.</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solidFill>
            <a:schemeClr val="accent6">
              <a:lumMod val="60000"/>
              <a:lumOff val="40000"/>
            </a:schemeClr>
          </a:solidFill>
        </p:spPr>
        <p:txBody>
          <a:bodyPr>
            <a:noAutofit/>
          </a:bodyPr>
          <a:lstStyle/>
          <a:p>
            <a:r>
              <a:rPr lang="en-US" sz="3200" b="1" dirty="0">
                <a:latin typeface="Times New Roman" panose="02020603050405020304" pitchFamily="18" charset="0"/>
                <a:cs typeface="Times New Roman" panose="02020603050405020304" pitchFamily="18" charset="0"/>
              </a:rPr>
              <a:t>Characters used in community structur</a:t>
            </a:r>
            <a:r>
              <a:rPr lang="en-US" sz="3600" b="1" dirty="0">
                <a:latin typeface="Times New Roman" panose="02020603050405020304" pitchFamily="18" charset="0"/>
                <a:cs typeface="Times New Roman" panose="02020603050405020304" pitchFamily="18" charset="0"/>
              </a:rPr>
              <a:t>e</a:t>
            </a:r>
          </a:p>
        </p:txBody>
      </p:sp>
      <p:sp>
        <p:nvSpPr>
          <p:cNvPr id="3" name="Content Placeholder 2"/>
          <p:cNvSpPr>
            <a:spLocks noGrp="1"/>
          </p:cNvSpPr>
          <p:nvPr>
            <p:ph idx="1"/>
          </p:nvPr>
        </p:nvSpPr>
        <p:spPr>
          <a:xfrm>
            <a:off x="228600" y="1066800"/>
            <a:ext cx="8686800" cy="5562600"/>
          </a:xfrm>
          <a:solidFill>
            <a:schemeClr val="accent5">
              <a:lumMod val="20000"/>
              <a:lumOff val="80000"/>
            </a:schemeClr>
          </a:solidFill>
        </p:spPr>
        <p:txBody>
          <a:bodyPr>
            <a:normAutofit fontScale="625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Generally, analysis of community characters is being done for two specific purposes:</a:t>
            </a:r>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record variation within and between communities and</a:t>
            </a:r>
          </a:p>
          <a:p>
            <a:pPr marL="0" indent="0" algn="just" fontAlgn="base">
              <a:buNone/>
            </a:pPr>
            <a:r>
              <a:rPr lang="en-US" dirty="0">
                <a:latin typeface="Times New Roman" panose="02020603050405020304" pitchFamily="18" charset="0"/>
                <a:cs typeface="Times New Roman" panose="02020603050405020304" pitchFamily="18" charset="0"/>
              </a:rPr>
              <a:t>	(ii) For naming and classifying communities.</a:t>
            </a:r>
          </a:p>
          <a:p>
            <a:pPr marL="0" indent="0" algn="just" fontAlgn="base">
              <a:buNone/>
            </a:pPr>
            <a:r>
              <a:rPr lang="en-US" dirty="0">
                <a:latin typeface="Times New Roman" panose="02020603050405020304" pitchFamily="18" charset="0"/>
                <a:cs typeface="Times New Roman" panose="02020603050405020304" pitchFamily="18" charset="0"/>
              </a:rPr>
              <a:t>Analytical characteristics are those features of community which can be observed or measured directly in each aspect. It involves measurements of various characters in sample plots, commonly known as </a:t>
            </a:r>
            <a:r>
              <a:rPr lang="en-US" dirty="0" err="1">
                <a:latin typeface="Times New Roman" panose="02020603050405020304" pitchFamily="18" charset="0"/>
                <a:cs typeface="Times New Roman" panose="02020603050405020304" pitchFamily="18" charset="0"/>
              </a:rPr>
              <a:t>quadrats</a:t>
            </a:r>
            <a:r>
              <a:rPr lang="en-US" dirty="0">
                <a:latin typeface="Times New Roman" panose="02020603050405020304" pitchFamily="18" charset="0"/>
                <a:cs typeface="Times New Roman" panose="02020603050405020304" pitchFamily="18" charset="0"/>
              </a:rPr>
              <a:t>. Measurements made in sample plots (</a:t>
            </a:r>
            <a:r>
              <a:rPr lang="en-US" dirty="0" err="1">
                <a:latin typeface="Times New Roman" panose="02020603050405020304" pitchFamily="18" charset="0"/>
                <a:cs typeface="Times New Roman" panose="02020603050405020304" pitchFamily="18" charset="0"/>
              </a:rPr>
              <a:t>quadrats</a:t>
            </a:r>
            <a:r>
              <a:rPr lang="en-US" dirty="0">
                <a:latin typeface="Times New Roman" panose="02020603050405020304" pitchFamily="18" charset="0"/>
                <a:cs typeface="Times New Roman" panose="02020603050405020304" pitchFamily="18" charset="0"/>
              </a:rPr>
              <a:t>) are scientifically processed to reflect the characteristics of the entire community.</a:t>
            </a:r>
          </a:p>
          <a:p>
            <a:pPr marL="0" indent="0" algn="just" fontAlgn="base">
              <a:buNone/>
            </a:pPr>
            <a:r>
              <a:rPr lang="en-US" b="1" dirty="0">
                <a:latin typeface="Times New Roman" panose="02020603050405020304" pitchFamily="18" charset="0"/>
                <a:cs typeface="Times New Roman" panose="02020603050405020304" pitchFamily="18" charset="0"/>
              </a:rPr>
              <a:t>Two sets of characters, viz.:</a:t>
            </a:r>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Analytical, and</a:t>
            </a:r>
          </a:p>
          <a:p>
            <a:pPr marL="0" indent="0" algn="just" fontAlgn="base">
              <a:buNone/>
            </a:pPr>
            <a:r>
              <a:rPr lang="en-US" dirty="0">
                <a:latin typeface="Times New Roman" panose="02020603050405020304" pitchFamily="18" charset="0"/>
                <a:cs typeface="Times New Roman" panose="02020603050405020304" pitchFamily="18" charset="0"/>
              </a:rPr>
              <a:t>	(ii) Synthetic are studied in a community at the same time.</a:t>
            </a:r>
          </a:p>
          <a:p>
            <a:pPr marL="0" indent="0" algn="just" fontAlgn="base">
              <a:buNone/>
            </a:pPr>
            <a:r>
              <a:rPr lang="en-US" b="1" dirty="0">
                <a:latin typeface="Times New Roman" panose="02020603050405020304" pitchFamily="18" charset="0"/>
                <a:cs typeface="Times New Roman" panose="02020603050405020304" pitchFamily="18" charset="0"/>
              </a:rPr>
              <a:t>1. Analytic Characters:</a:t>
            </a:r>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They are directly observed or measured in sample plots. They include kinds and number of species, distribution of individuals, number of individuals, height of plants, etc.</a:t>
            </a:r>
          </a:p>
          <a:p>
            <a:pPr marL="0" indent="0" algn="just" fontAlgn="base">
              <a:buNone/>
            </a:pPr>
            <a:r>
              <a:rPr lang="en-US" b="1" dirty="0">
                <a:latin typeface="Times New Roman" panose="02020603050405020304" pitchFamily="18" charset="0"/>
                <a:cs typeface="Times New Roman" panose="02020603050405020304" pitchFamily="18" charset="0"/>
              </a:rPr>
              <a:t>2. Synthetic Characters:</a:t>
            </a:r>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They are derived from the measurements of analytic characters and </a:t>
            </a:r>
            <a:r>
              <a:rPr lang="en-US" dirty="0" err="1">
                <a:latin typeface="Times New Roman" panose="02020603050405020304" pitchFamily="18" charset="0"/>
                <a:cs typeface="Times New Roman" panose="02020603050405020304" pitchFamily="18" charset="0"/>
              </a:rPr>
              <a:t>utilise</a:t>
            </a:r>
            <a:r>
              <a:rPr lang="en-US" dirty="0">
                <a:latin typeface="Times New Roman" panose="02020603050405020304" pitchFamily="18" charset="0"/>
                <a:cs typeface="Times New Roman" panose="02020603050405020304" pitchFamily="18" charset="0"/>
              </a:rPr>
              <a:t> data obtained in the analysis of a number of stands.</a:t>
            </a:r>
          </a:p>
          <a:p>
            <a:pPr algn="just" fontAlgn="base"/>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a:solidFill>
            <a:schemeClr val="accent5">
              <a:lumMod val="20000"/>
              <a:lumOff val="80000"/>
            </a:schemeClr>
          </a:solidFill>
        </p:spPr>
        <p:txBody>
          <a:bodyPr>
            <a:noAutofit/>
          </a:bodyPr>
          <a:lstStyle/>
          <a:p>
            <a:pPr marL="0" indent="0" fontAlgn="base">
              <a:buNone/>
            </a:pPr>
            <a:r>
              <a:rPr lang="en-US" sz="1600" b="1" dirty="0">
                <a:latin typeface="Times New Roman" panose="02020603050405020304" pitchFamily="18" charset="0"/>
                <a:cs typeface="Times New Roman" panose="02020603050405020304" pitchFamily="18" charset="0"/>
              </a:rPr>
              <a:t>Analytical characters are of two types:</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Qualitative:</a:t>
            </a:r>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They are based on non-quantitative observations, e.g., species composition and stratification of vegetation. They are expressed only in qualitative way.</a:t>
            </a:r>
          </a:p>
          <a:p>
            <a:pPr marL="0" indent="0" fontAlgn="base">
              <a:buNone/>
            </a:pPr>
            <a:r>
              <a:rPr lang="en-US" sz="1600" b="1" dirty="0">
                <a:latin typeface="Times New Roman" panose="02020603050405020304" pitchFamily="18" charset="0"/>
                <a:cs typeface="Times New Roman" panose="02020603050405020304" pitchFamily="18" charset="0"/>
              </a:rPr>
              <a:t>	(ii) Quantitative:</a:t>
            </a:r>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They are expressed in quantitative terms. They are measured. The major quantitative characters include frequency, diversity, cover, biomass, leaf size, abundance, dominance, etc.</a:t>
            </a:r>
          </a:p>
          <a:p>
            <a:pPr marL="0" indent="0" fontAlgn="base">
              <a:buNone/>
            </a:pPr>
            <a:r>
              <a:rPr lang="en-US" sz="1600" b="1" dirty="0">
                <a:latin typeface="Times New Roman" panose="02020603050405020304" pitchFamily="18" charset="0"/>
                <a:cs typeface="Times New Roman" panose="02020603050405020304" pitchFamily="18" charset="0"/>
              </a:rPr>
              <a:t>They are as follows:</a:t>
            </a:r>
            <a:endParaRPr lang="en-US" sz="1600" dirty="0">
              <a:latin typeface="Times New Roman" panose="02020603050405020304" pitchFamily="18" charset="0"/>
              <a:cs typeface="Times New Roman" panose="02020603050405020304" pitchFamily="18" charset="0"/>
            </a:endParaRPr>
          </a:p>
          <a:p>
            <a:pPr fontAlgn="base">
              <a:buNone/>
            </a:pPr>
            <a:r>
              <a:rPr lang="en-US" sz="1600" b="1" dirty="0">
                <a:latin typeface="Times New Roman" panose="02020603050405020304" pitchFamily="18" charset="0"/>
                <a:cs typeface="Times New Roman" panose="02020603050405020304" pitchFamily="18" charset="0"/>
              </a:rPr>
              <a:t>Frequency: </a:t>
            </a:r>
            <a:r>
              <a:rPr lang="en-US" sz="1600" dirty="0">
                <a:latin typeface="Times New Roman" panose="02020603050405020304" pitchFamily="18" charset="0"/>
                <a:cs typeface="Times New Roman" panose="02020603050405020304" pitchFamily="18" charset="0"/>
              </a:rPr>
              <a:t>This is based on percentage of sample plots in which a species is present, indicating its dispersion in space.</a:t>
            </a:r>
          </a:p>
          <a:p>
            <a:pPr marL="0" indent="0" fontAlgn="base">
              <a:buNone/>
            </a:pPr>
            <a:r>
              <a:rPr lang="en-US" sz="1600" b="1" dirty="0">
                <a:latin typeface="Times New Roman" panose="02020603050405020304" pitchFamily="18" charset="0"/>
                <a:cs typeface="Times New Roman" panose="02020603050405020304" pitchFamily="18" charset="0"/>
              </a:rPr>
              <a:t>	This frequency of each species is calculated as follows:</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dirty="0">
                <a:solidFill>
                  <a:srgbClr val="FF0000"/>
                </a:solidFill>
                <a:latin typeface="Times New Roman" panose="02020603050405020304" pitchFamily="18" charset="0"/>
                <a:cs typeface="Times New Roman" panose="02020603050405020304" pitchFamily="18" charset="0"/>
              </a:rPr>
              <a:t>Frequency percentage = number of sampling units in which that species occurred / number of sampling units studied Χ 100</a:t>
            </a:r>
          </a:p>
          <a:p>
            <a:pPr fontAlgn="base">
              <a:buNone/>
            </a:pPr>
            <a:r>
              <a:rPr lang="en-US" sz="1600" b="1" dirty="0">
                <a:latin typeface="Times New Roman" panose="02020603050405020304" pitchFamily="18" charset="0"/>
                <a:cs typeface="Times New Roman" panose="02020603050405020304" pitchFamily="18" charset="0"/>
              </a:rPr>
              <a:t>Density: </a:t>
            </a:r>
            <a:r>
              <a:rPr lang="en-US" sz="1600" dirty="0">
                <a:latin typeface="Times New Roman" panose="02020603050405020304" pitchFamily="18" charset="0"/>
                <a:cs typeface="Times New Roman" panose="02020603050405020304" pitchFamily="18" charset="0"/>
              </a:rPr>
              <a:t>Density represents the numerical strength of a species in the community. The number of individuals of that species in any unit area is its density. This gives an idea of degree of competition.</a:t>
            </a:r>
          </a:p>
          <a:p>
            <a:pPr marL="0" indent="0" fontAlgn="base">
              <a:buNone/>
            </a:pPr>
            <a:r>
              <a:rPr lang="en-US" sz="1600" b="1" dirty="0">
                <a:latin typeface="Times New Roman" panose="02020603050405020304" pitchFamily="18" charset="0"/>
                <a:cs typeface="Times New Roman" panose="02020603050405020304" pitchFamily="18" charset="0"/>
              </a:rPr>
              <a:t>	It is calculated as follows:</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dirty="0">
                <a:solidFill>
                  <a:srgbClr val="FF0000"/>
                </a:solidFill>
                <a:latin typeface="Times New Roman" panose="02020603050405020304" pitchFamily="18" charset="0"/>
                <a:cs typeface="Times New Roman" panose="02020603050405020304" pitchFamily="18" charset="0"/>
              </a:rPr>
              <a:t>Density = Number of individuals of the species in all the sampling unit/Total number of sampling units studied</a:t>
            </a:r>
          </a:p>
          <a:p>
            <a:pPr marL="0" indent="0" fontAlgn="base">
              <a:buNone/>
            </a:pPr>
            <a:r>
              <a:rPr lang="en-US" sz="1600" dirty="0">
                <a:latin typeface="Times New Roman" panose="02020603050405020304" pitchFamily="18" charset="0"/>
                <a:cs typeface="Times New Roman" panose="02020603050405020304" pitchFamily="18" charset="0"/>
              </a:rPr>
              <a:t>The value thus obtained is then expressed as number of individuals per unit area.</a:t>
            </a:r>
          </a:p>
          <a:p>
            <a:pPr fontAlgn="base">
              <a:buNone/>
            </a:pPr>
            <a:r>
              <a:rPr lang="en-US" sz="1600" b="1" dirty="0">
                <a:latin typeface="Times New Roman" panose="02020603050405020304" pitchFamily="18" charset="0"/>
                <a:cs typeface="Times New Roman" panose="02020603050405020304" pitchFamily="18" charset="0"/>
              </a:rPr>
              <a:t>Abundance: </a:t>
            </a:r>
            <a:r>
              <a:rPr lang="en-US" sz="1600" dirty="0">
                <a:latin typeface="Times New Roman" panose="02020603050405020304" pitchFamily="18" charset="0"/>
                <a:cs typeface="Times New Roman" panose="02020603050405020304" pitchFamily="18" charset="0"/>
              </a:rPr>
              <a:t>This is the number of individuals of any species per sampling unit of occurrence.</a:t>
            </a:r>
          </a:p>
          <a:p>
            <a:pPr marL="0" indent="0" fontAlgn="base">
              <a:buNone/>
            </a:pPr>
            <a:r>
              <a:rPr lang="en-US" sz="1600" b="1" dirty="0">
                <a:latin typeface="Times New Roman" panose="02020603050405020304" pitchFamily="18" charset="0"/>
                <a:cs typeface="Times New Roman" panose="02020603050405020304" pitchFamily="18" charset="0"/>
              </a:rPr>
              <a:t>It is calculated as follows:</a:t>
            </a:r>
            <a:endParaRPr lang="en-US" sz="1600" dirty="0">
              <a:latin typeface="Times New Roman" panose="02020603050405020304" pitchFamily="18" charset="0"/>
              <a:cs typeface="Times New Roman" panose="02020603050405020304" pitchFamily="18" charset="0"/>
            </a:endParaRPr>
          </a:p>
          <a:p>
            <a:pPr marL="0" indent="0" fontAlgn="base">
              <a:buNone/>
            </a:pPr>
            <a:r>
              <a:rPr lang="en-US" sz="1600" dirty="0">
                <a:solidFill>
                  <a:srgbClr val="FF0000"/>
                </a:solidFill>
                <a:latin typeface="Times New Roman" panose="02020603050405020304" pitchFamily="18" charset="0"/>
                <a:cs typeface="Times New Roman" panose="02020603050405020304" pitchFamily="18" charset="0"/>
              </a:rPr>
              <a:t>Abundance =Total number of individuals of the species in all the sampling units/Number of sampling units studied</a:t>
            </a:r>
          </a:p>
          <a:p>
            <a:pPr fontAlgn="base"/>
            <a:endParaRPr lang="en-US" sz="1600" dirty="0">
              <a:latin typeface="Times New Roman" panose="02020603050405020304" pitchFamily="18" charset="0"/>
              <a:cs typeface="Times New Roman" panose="02020603050405020304" pitchFamily="18" charset="0"/>
            </a:endParaRPr>
          </a:p>
          <a:p>
            <a:pPr fontAlgn="base"/>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324600"/>
          </a:xfrm>
        </p:spPr>
        <p:txBody>
          <a:bodyPr>
            <a:normAutofit fontScale="55000" lnSpcReduction="20000"/>
          </a:bodyPr>
          <a:lstStyle/>
          <a:p>
            <a:pPr fontAlgn="base">
              <a:buNone/>
            </a:pPr>
            <a:r>
              <a:rPr lang="en-US" b="1" dirty="0"/>
              <a:t>Cover and Basal Area:</a:t>
            </a:r>
            <a:endParaRPr lang="en-US" dirty="0"/>
          </a:p>
          <a:p>
            <a:pPr fontAlgn="base"/>
            <a:r>
              <a:rPr lang="en-US" dirty="0"/>
              <a:t>This is percentage land area occupied by a species, indicating the influence zone of a species. Although sometimes used in general sense for the area occupied by a plant, (which may be the herbage cover or the cover of basal area), it is generally used for above ground parts.</a:t>
            </a:r>
          </a:p>
          <a:p>
            <a:pPr fontAlgn="base"/>
            <a:r>
              <a:rPr lang="en-US" dirty="0"/>
              <a:t>Thus, cover or herbage cover signifies primarily the area of the ground occupied by the above ground parts of plants, such as leaves, stems and inflorescences as viewed from above.</a:t>
            </a:r>
          </a:p>
          <a:p>
            <a:pPr fontAlgn="base"/>
            <a:r>
              <a:rPr lang="en-US" dirty="0"/>
              <a:t>However, basal area refers to the ground actually penetrated by the stems and is readily seen when the leaves and stems are clipped at the ground surface. It is one of the chief characteristics to determine dominance. It is measured either at 2.5 cm above ground or actually on the ground level.</a:t>
            </a:r>
          </a:p>
          <a:p>
            <a:pPr fontAlgn="base"/>
            <a:endParaRPr lang="en-US" b="1" dirty="0"/>
          </a:p>
          <a:p>
            <a:pPr fontAlgn="base">
              <a:buNone/>
            </a:pPr>
            <a:r>
              <a:rPr lang="en-US" b="1" dirty="0"/>
              <a:t>Biomass:</a:t>
            </a:r>
            <a:endParaRPr lang="en-US" dirty="0"/>
          </a:p>
          <a:p>
            <a:pPr fontAlgn="base"/>
            <a:r>
              <a:rPr lang="en-US" dirty="0"/>
              <a:t>This expresses quantity of living materials per unit area, indicating the growth of a species. Thus, biomass is the standing crop expressed in terms of weight (i.e., organism mass) of the living matter present. The amount of living material, present in a component population at any time, is known as the standing crop, which may be expressed in terms of weight per unit area.</a:t>
            </a:r>
          </a:p>
          <a:p>
            <a:pPr fontAlgn="base">
              <a:buNone/>
            </a:pPr>
            <a:r>
              <a:rPr lang="en-US" b="1" dirty="0"/>
              <a:t>Leaf Area:</a:t>
            </a:r>
            <a:endParaRPr lang="en-US" dirty="0"/>
          </a:p>
          <a:p>
            <a:pPr fontAlgn="base"/>
            <a:r>
              <a:rPr lang="en-US" dirty="0"/>
              <a:t>The percentages of species having different leaf sizes, indicating the adaptation of the vegetation to the prevailing environment. As the leaves are essential part and are very much affected by climate condition, their shapes and sizes have been taken as important criteria in determination of quantitative characters.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a:t>Qualitative characters</a:t>
            </a:r>
            <a:endParaRPr lang="en-US" dirty="0"/>
          </a:p>
        </p:txBody>
      </p:sp>
      <p:sp>
        <p:nvSpPr>
          <p:cNvPr id="3" name="Content Placeholder 2"/>
          <p:cNvSpPr>
            <a:spLocks noGrp="1"/>
          </p:cNvSpPr>
          <p:nvPr>
            <p:ph idx="1"/>
          </p:nvPr>
        </p:nvSpPr>
        <p:spPr>
          <a:xfrm>
            <a:off x="0" y="914400"/>
            <a:ext cx="8915400" cy="5943600"/>
          </a:xfrm>
        </p:spPr>
        <p:txBody>
          <a:bodyPr>
            <a:normAutofit fontScale="70000" lnSpcReduction="20000"/>
          </a:bodyPr>
          <a:lstStyle/>
          <a:p>
            <a:pPr fontAlgn="base"/>
            <a:r>
              <a:rPr lang="en-US" dirty="0"/>
              <a:t>These include physiognomy, </a:t>
            </a:r>
            <a:r>
              <a:rPr lang="en-US" dirty="0" err="1"/>
              <a:t>phenology</a:t>
            </a:r>
            <a:r>
              <a:rPr lang="en-US" dirty="0"/>
              <a:t>, stratification, abundance, sociability, vitality and </a:t>
            </a:r>
            <a:r>
              <a:rPr lang="en-US" dirty="0" err="1"/>
              <a:t>vigour</a:t>
            </a:r>
            <a:r>
              <a:rPr lang="en-US" dirty="0"/>
              <a:t>, life form (growth form), etc.</a:t>
            </a:r>
          </a:p>
          <a:p>
            <a:pPr fontAlgn="base">
              <a:buNone/>
            </a:pPr>
            <a:r>
              <a:rPr lang="en-US" b="1" dirty="0"/>
              <a:t>Physiognomy:</a:t>
            </a:r>
            <a:endParaRPr lang="en-US" dirty="0"/>
          </a:p>
          <a:p>
            <a:pPr fontAlgn="base"/>
            <a:r>
              <a:rPr lang="en-US" dirty="0"/>
              <a:t>This is the general appearance of vegetation as determined by the growth form of dominant species. Such a characteristic appearance can be expressed by single term. For example, on the basis of appearance of a community having trees and some shrubs as the dominants, it can be concluded that it is a forest.</a:t>
            </a:r>
          </a:p>
          <a:p>
            <a:pPr fontAlgn="base">
              <a:buNone/>
            </a:pPr>
            <a:r>
              <a:rPr lang="en-US" b="1" dirty="0" err="1"/>
              <a:t>Phenology</a:t>
            </a:r>
            <a:r>
              <a:rPr lang="en-US" b="1" dirty="0"/>
              <a:t>:</a:t>
            </a:r>
            <a:endParaRPr lang="en-US" dirty="0"/>
          </a:p>
          <a:p>
            <a:pPr fontAlgn="base"/>
            <a:r>
              <a:rPr lang="en-US" dirty="0"/>
              <a:t>It is the scientific study of seasonal change i.e., the periodic phenomenon of organisms in relation to their climate. Different species have different periods of seed germi­nation, vegetative growth, flowering and fruiting, leaf fall, seed and fruit dispersal, etc.</a:t>
            </a:r>
          </a:p>
          <a:p>
            <a:pPr fontAlgn="base"/>
            <a:r>
              <a:rPr lang="en-US" dirty="0"/>
              <a:t>Such data for individual species are recorded. A study of the date and time of these events is </a:t>
            </a:r>
            <a:r>
              <a:rPr lang="en-US" dirty="0" err="1"/>
              <a:t>phenology</a:t>
            </a:r>
            <a:r>
              <a:rPr lang="en-US" dirty="0"/>
              <a:t>. In other words </a:t>
            </a:r>
            <a:r>
              <a:rPr lang="en-US" dirty="0" err="1"/>
              <a:t>phenology</a:t>
            </a:r>
            <a:r>
              <a:rPr lang="en-US" dirty="0"/>
              <a:t> is the </a:t>
            </a:r>
            <a:r>
              <a:rPr lang="en-US" dirty="0" err="1"/>
              <a:t>calender</a:t>
            </a:r>
            <a:r>
              <a:rPr lang="en-US" dirty="0"/>
              <a:t> of events in the life history of the plant. Environmental factors tend to influence the </a:t>
            </a:r>
            <a:r>
              <a:rPr lang="en-US" dirty="0" err="1"/>
              <a:t>phenological</a:t>
            </a:r>
            <a:r>
              <a:rPr lang="en-US" dirty="0"/>
              <a:t> </a:t>
            </a:r>
            <a:r>
              <a:rPr lang="en-US" dirty="0" err="1"/>
              <a:t>behaviour</a:t>
            </a:r>
            <a:r>
              <a:rPr lang="en-US" dirty="0"/>
              <a:t> of a species population.</a:t>
            </a:r>
          </a:p>
          <a:p>
            <a:pPr fontAlgn="base"/>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172200"/>
          </a:xfrm>
        </p:spPr>
        <p:txBody>
          <a:bodyPr>
            <a:normAutofit fontScale="70000" lnSpcReduction="20000"/>
          </a:bodyPr>
          <a:lstStyle/>
          <a:p>
            <a:pPr fontAlgn="base">
              <a:buNone/>
            </a:pPr>
            <a:r>
              <a:rPr lang="en-US" b="1" dirty="0"/>
              <a:t>Stratification:</a:t>
            </a:r>
            <a:endParaRPr lang="en-US" dirty="0"/>
          </a:p>
          <a:p>
            <a:pPr fontAlgn="base"/>
            <a:r>
              <a:rPr lang="en-US" dirty="0"/>
              <a:t>Stratification of communities is the way in which plants of different species are arranged in different vertical layers in order to make full use of the available physical and physiological requirements.</a:t>
            </a:r>
          </a:p>
          <a:p>
            <a:pPr fontAlgn="base">
              <a:buNone/>
            </a:pPr>
            <a:r>
              <a:rPr lang="en-US" b="1" dirty="0"/>
              <a:t> Abundance:</a:t>
            </a:r>
            <a:endParaRPr lang="en-US" dirty="0"/>
          </a:p>
          <a:p>
            <a:pPr fontAlgn="base"/>
            <a:r>
              <a:rPr lang="en-US" dirty="0"/>
              <a:t>Plants are not found uniformly distributed in an area. They are found in smaller patches or groups, differing in number at each place. Abundance is divided in five arbitrary groups depending upon the number of plants. The groups are very rare, rare, common, frequent and very much frequent.</a:t>
            </a:r>
          </a:p>
          <a:p>
            <a:pPr fontAlgn="base">
              <a:buNone/>
            </a:pPr>
            <a:r>
              <a:rPr lang="en-US" b="1" dirty="0"/>
              <a:t>Sociability:</a:t>
            </a:r>
            <a:endParaRPr lang="en-US" dirty="0"/>
          </a:p>
          <a:p>
            <a:pPr fontAlgn="base"/>
            <a:r>
              <a:rPr lang="en-US" dirty="0"/>
              <a:t>Sociability or gregariousness expresses the degree of association between species. It denotes the proximity of plants to one another. Braun-</a:t>
            </a:r>
            <a:r>
              <a:rPr lang="en-US" dirty="0" err="1"/>
              <a:t>Blanquet</a:t>
            </a:r>
            <a:r>
              <a:rPr lang="en-US" dirty="0"/>
              <a:t> (1932) classified plants into the following five sociability groups:</a:t>
            </a:r>
          </a:p>
          <a:p>
            <a:pPr fontAlgn="base"/>
            <a:r>
              <a:rPr lang="en-US" dirty="0"/>
              <a:t>S</a:t>
            </a:r>
            <a:r>
              <a:rPr lang="en-US" baseline="-25000" dirty="0"/>
              <a:t>1</a:t>
            </a:r>
            <a:r>
              <a:rPr lang="en-US" dirty="0"/>
              <a:t> – Plants found quite separately from each other, growing singly</a:t>
            </a:r>
          </a:p>
          <a:p>
            <a:pPr fontAlgn="base"/>
            <a:r>
              <a:rPr lang="en-US" dirty="0"/>
              <a:t>S</a:t>
            </a:r>
            <a:r>
              <a:rPr lang="en-US" baseline="-25000" dirty="0"/>
              <a:t>2</a:t>
            </a:r>
            <a:r>
              <a:rPr lang="en-US" dirty="0"/>
              <a:t> – Plants growing in small groups (4 to 6 plants)</a:t>
            </a:r>
          </a:p>
          <a:p>
            <a:pPr fontAlgn="base"/>
            <a:r>
              <a:rPr lang="en-US" dirty="0"/>
              <a:t>S</a:t>
            </a:r>
            <a:r>
              <a:rPr lang="en-US" baseline="-25000" dirty="0"/>
              <a:t>3</a:t>
            </a:r>
            <a:r>
              <a:rPr lang="en-US" dirty="0"/>
              <a:t> – Plants growing in small scattered patches.</a:t>
            </a:r>
          </a:p>
          <a:p>
            <a:pPr fontAlgn="base"/>
            <a:r>
              <a:rPr lang="en-US" dirty="0"/>
              <a:t>S</a:t>
            </a:r>
            <a:r>
              <a:rPr lang="en-US" baseline="-25000" dirty="0"/>
              <a:t>4</a:t>
            </a:r>
            <a:r>
              <a:rPr lang="en-US" dirty="0"/>
              <a:t> – Several bigger groups of many plants at one place</a:t>
            </a:r>
          </a:p>
          <a:p>
            <a:pPr fontAlgn="base"/>
            <a:r>
              <a:rPr lang="en-US" dirty="0"/>
              <a:t>S</a:t>
            </a:r>
            <a:r>
              <a:rPr lang="en-US" baseline="-25000" dirty="0"/>
              <a:t>5</a:t>
            </a:r>
            <a:r>
              <a:rPr lang="en-US" dirty="0"/>
              <a:t> – A large group occupying larger area.</a:t>
            </a:r>
          </a:p>
          <a:p>
            <a:pPr fontAlgn="base"/>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4273</Words>
  <Application>Microsoft Office PowerPoint</Application>
  <PresentationFormat>On-screen Show (4:3)</PresentationFormat>
  <Paragraphs>230</Paragraphs>
  <Slides>25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Community ecology</vt:lpstr>
      <vt:lpstr>PowerPoint Presentation</vt:lpstr>
      <vt:lpstr> Composition, Structure, Origin and Development of a Community </vt:lpstr>
      <vt:lpstr>PowerPoint Presentation</vt:lpstr>
      <vt:lpstr>Characters used in community structure</vt:lpstr>
      <vt:lpstr>PowerPoint Presentation</vt:lpstr>
      <vt:lpstr>PowerPoint Presentation</vt:lpstr>
      <vt:lpstr>Qualitative characters</vt:lpstr>
      <vt:lpstr>PowerPoint Presentation</vt:lpstr>
      <vt:lpstr>PowerPoint Presentation</vt:lpstr>
      <vt:lpstr>Synthetic characters</vt:lpstr>
      <vt:lpstr>PowerPoint Presentation</vt:lpstr>
      <vt:lpstr>Methods of study of communities</vt:lpstr>
      <vt:lpstr>PowerPoint Presentation</vt:lpstr>
      <vt:lpstr>PowerPoint Presentation</vt:lpstr>
      <vt:lpstr>PowerPoint Presentation</vt:lpstr>
      <vt:lpstr>Ecotone</vt:lpstr>
      <vt:lpstr>PowerPoint Presentation</vt:lpstr>
      <vt:lpstr>Community attributes</vt:lpstr>
      <vt:lpstr>Community structure</vt:lpstr>
      <vt:lpstr>Community structure</vt:lpstr>
      <vt:lpstr>PowerPoint Presentation</vt:lpstr>
      <vt:lpstr>PowerPoint Presentation</vt:lpstr>
      <vt:lpstr>Simpson’s diversity index</vt:lpstr>
      <vt:lpstr>Dominance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ecology</dc:title>
  <dc:creator>pc</dc:creator>
  <cp:lastModifiedBy>Shikha Thakur</cp:lastModifiedBy>
  <cp:revision>92</cp:revision>
  <dcterms:created xsi:type="dcterms:W3CDTF">2006-08-16T00:00:00Z</dcterms:created>
  <dcterms:modified xsi:type="dcterms:W3CDTF">2021-07-27T10:27:34Z</dcterms:modified>
</cp:coreProperties>
</file>