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7" r:id="rId7"/>
    <p:sldId id="260" r:id="rId8"/>
    <p:sldId id="261" r:id="rId9"/>
    <p:sldId id="262" r:id="rId10"/>
    <p:sldId id="263" r:id="rId11"/>
    <p:sldId id="264" r:id="rId12"/>
    <p:sldId id="265" r:id="rId13"/>
    <p:sldId id="269" r:id="rId14"/>
    <p:sldId id="266"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685800"/>
          </a:xfrm>
          <a:solidFill>
            <a:schemeClr val="accent3">
              <a:lumMod val="60000"/>
              <a:lumOff val="4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Ecological succession</a:t>
            </a:r>
          </a:p>
        </p:txBody>
      </p:sp>
      <p:sp>
        <p:nvSpPr>
          <p:cNvPr id="3" name="Subtitle 2"/>
          <p:cNvSpPr>
            <a:spLocks noGrp="1"/>
          </p:cNvSpPr>
          <p:nvPr>
            <p:ph type="subTitle" idx="1"/>
          </p:nvPr>
        </p:nvSpPr>
        <p:spPr/>
        <p:txBody>
          <a:bodyPr/>
          <a:lstStyle/>
          <a:p>
            <a:endParaRPr lang="en-US"/>
          </a:p>
        </p:txBody>
      </p:sp>
      <p:pic>
        <p:nvPicPr>
          <p:cNvPr id="1026" name="Picture 2" descr="ECOLOGICAL SUCCESSION – Living nature">
            <a:extLst>
              <a:ext uri="{FF2B5EF4-FFF2-40B4-BE49-F238E27FC236}">
                <a16:creationId xmlns:a16="http://schemas.microsoft.com/office/drawing/2014/main" id="{6684F834-3322-4128-B955-DA2E6142A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07" y="1219200"/>
            <a:ext cx="7808185" cy="524082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77000"/>
          </a:xfrm>
        </p:spPr>
        <p:txBody>
          <a:bodyPr>
            <a:normAutofit fontScale="77500" lnSpcReduction="20000"/>
          </a:bodyPr>
          <a:lstStyle/>
          <a:p>
            <a:pPr fontAlgn="base"/>
            <a:r>
              <a:rPr lang="en-US" b="1" dirty="0"/>
              <a:t>(4) Reaction:</a:t>
            </a:r>
            <a:endParaRPr lang="en-US" dirty="0"/>
          </a:p>
          <a:p>
            <a:pPr fontAlgn="base"/>
            <a:r>
              <a:rPr lang="en-US" dirty="0"/>
              <a:t>The species present in an environment constantly interact with it there by causing its modification. The mechanism of the modification of the environment through the influence of living organisms on it, is known as reaction.</a:t>
            </a:r>
          </a:p>
          <a:p>
            <a:pPr fontAlgn="base"/>
            <a:r>
              <a:rPr lang="en-US" dirty="0"/>
              <a:t>Reaction induces changes in soil composition, water content, light condition, temperature etc. Due to drastic modifications of the environment/ it may not be suitable for the existing community.</a:t>
            </a:r>
          </a:p>
          <a:p>
            <a:pPr fontAlgn="base"/>
            <a:r>
              <a:rPr lang="en-US" dirty="0"/>
              <a:t>Hence, the existing community may be replaced by another community. The whole sequence of communities that substitute one another in the given area is known as sere and the various communities constituting the sere are known as </a:t>
            </a:r>
            <a:r>
              <a:rPr lang="en-US" dirty="0" err="1"/>
              <a:t>seral</a:t>
            </a:r>
            <a:r>
              <a:rPr lang="en-US" dirty="0"/>
              <a:t> communities or </a:t>
            </a:r>
            <a:r>
              <a:rPr lang="en-US" dirty="0" err="1"/>
              <a:t>seral</a:t>
            </a:r>
            <a:r>
              <a:rPr lang="en-US" dirty="0"/>
              <a:t> stages.</a:t>
            </a:r>
          </a:p>
          <a:p>
            <a:pPr fontAlgn="base"/>
            <a:endParaRPr lang="en-US" dirty="0"/>
          </a:p>
          <a:p>
            <a:pPr fontAlgn="base"/>
            <a:r>
              <a:rPr lang="en-US" b="1" dirty="0"/>
              <a:t>(5) Stabilization (Climax):</a:t>
            </a:r>
            <a:endParaRPr lang="en-US" dirty="0"/>
          </a:p>
          <a:p>
            <a:pPr fontAlgn="base"/>
            <a:r>
              <a:rPr lang="en-US" dirty="0"/>
              <a:t>At last a final or terminal community is established. Which is stabilized for a longer period of time and which can maintain an equilibrium with the environment of that area. This community is known as climax community and the stage is as climax stage.</a:t>
            </a:r>
          </a:p>
          <a:p>
            <a:pPr fontAlgn="base"/>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903"/>
            <a:ext cx="8229600" cy="381000"/>
          </a:xfrm>
          <a:solidFill>
            <a:schemeClr val="accent1">
              <a:lumMod val="40000"/>
              <a:lumOff val="60000"/>
            </a:schemeClr>
          </a:solidFill>
        </p:spPr>
        <p:txBody>
          <a:bodyPr>
            <a:normAutofit fontScale="90000"/>
          </a:bodyPr>
          <a:lstStyle/>
          <a:p>
            <a:r>
              <a:rPr lang="en-US" dirty="0"/>
              <a:t>Theories of climax</a:t>
            </a:r>
          </a:p>
        </p:txBody>
      </p:sp>
      <p:sp>
        <p:nvSpPr>
          <p:cNvPr id="3" name="Content Placeholder 2"/>
          <p:cNvSpPr>
            <a:spLocks noGrp="1"/>
          </p:cNvSpPr>
          <p:nvPr>
            <p:ph idx="1"/>
          </p:nvPr>
        </p:nvSpPr>
        <p:spPr>
          <a:xfrm>
            <a:off x="76200" y="685800"/>
            <a:ext cx="3505200" cy="6172200"/>
          </a:xfrm>
        </p:spPr>
        <p:txBody>
          <a:bodyPr>
            <a:normAutofit fontScale="47500" lnSpcReduction="20000"/>
          </a:bodyPr>
          <a:lstStyle/>
          <a:p>
            <a:pPr algn="just" fontAlgn="base"/>
            <a:r>
              <a:rPr lang="en-US" dirty="0"/>
              <a:t>The final stage of succession is called the climax or climax community (Clements, 1936; </a:t>
            </a:r>
            <a:r>
              <a:rPr lang="en-US" dirty="0" err="1"/>
              <a:t>Shimwell</a:t>
            </a:r>
            <a:r>
              <a:rPr lang="en-US" dirty="0"/>
              <a:t> 1971).</a:t>
            </a:r>
          </a:p>
          <a:p>
            <a:pPr algn="just" fontAlgn="base"/>
            <a:r>
              <a:rPr lang="en-US" dirty="0"/>
              <a:t>It is the final or stable community in a </a:t>
            </a:r>
            <a:r>
              <a:rPr lang="en-US" dirty="0" err="1"/>
              <a:t>successional</a:t>
            </a:r>
            <a:r>
              <a:rPr lang="en-US" dirty="0"/>
              <a:t> series. It is self-perpetuating and in equilibrium with the physical and biotic environment.</a:t>
            </a:r>
          </a:p>
          <a:p>
            <a:pPr algn="just" fontAlgn="base"/>
            <a:r>
              <a:rPr lang="en-US" dirty="0"/>
              <a:t>Climax communities undergo changes in structure as a result of birth, death and growth processes in the community.</a:t>
            </a:r>
          </a:p>
          <a:p>
            <a:pPr algn="just" fontAlgn="base"/>
            <a:r>
              <a:rPr lang="en-US" b="1" dirty="0"/>
              <a:t>There are following theories of the climax:</a:t>
            </a:r>
            <a:endParaRPr lang="en-US" dirty="0"/>
          </a:p>
          <a:p>
            <a:pPr algn="just" fontAlgn="base"/>
            <a:r>
              <a:rPr lang="en-US" b="1" dirty="0"/>
              <a:t>1. Mono-climax Theory</a:t>
            </a:r>
            <a:r>
              <a:rPr lang="en-US" dirty="0"/>
              <a:t>:</a:t>
            </a:r>
          </a:p>
          <a:p>
            <a:pPr algn="just" fontAlgn="base"/>
            <a:r>
              <a:rPr lang="en-US" dirty="0"/>
              <a:t>According to the mono-climax theory of succession (Clements, 1936), every region has one climax community toward which all communities are developing. He believed that climate was the determining factor for vegetation and the climax of any area was solely a function of its climate. Various terms such as sub-climax, </a:t>
            </a:r>
            <a:r>
              <a:rPr lang="en-US" dirty="0" err="1"/>
              <a:t>dis</a:t>
            </a:r>
            <a:r>
              <a:rPr lang="en-US" dirty="0"/>
              <a:t>-climax, post-climax, and pre-climax are used to describe the deviations from the climatically stabilized climax. These communities, controlled by topographic, </a:t>
            </a:r>
            <a:r>
              <a:rPr lang="en-US" dirty="0" err="1"/>
              <a:t>edaphic</a:t>
            </a:r>
            <a:r>
              <a:rPr lang="en-US" dirty="0"/>
              <a:t> (soil), or biotic factors are regarded as exceptions by the supporters of the mono-climax view.</a:t>
            </a:r>
          </a:p>
          <a:p>
            <a:pPr algn="just" fontAlgn="base"/>
            <a:endParaRPr lang="en-US" dirty="0"/>
          </a:p>
          <a:p>
            <a:pPr algn="just"/>
            <a:endParaRPr lang="en-US" dirty="0"/>
          </a:p>
        </p:txBody>
      </p:sp>
      <p:pic>
        <p:nvPicPr>
          <p:cNvPr id="7170" name="Picture 2" descr="Section 2: Plant Succession - ppt video online download">
            <a:extLst>
              <a:ext uri="{FF2B5EF4-FFF2-40B4-BE49-F238E27FC236}">
                <a16:creationId xmlns:a16="http://schemas.microsoft.com/office/drawing/2014/main" id="{55952216-E6E0-46B0-98DF-E284D0C8E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685800"/>
            <a:ext cx="5283200" cy="5715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657600" cy="6858000"/>
          </a:xfrm>
        </p:spPr>
        <p:txBody>
          <a:bodyPr>
            <a:normAutofit fontScale="47500" lnSpcReduction="20000"/>
          </a:bodyPr>
          <a:lstStyle/>
          <a:p>
            <a:pPr algn="just" fontAlgn="base"/>
            <a:r>
              <a:rPr lang="en-US" b="1" dirty="0"/>
              <a:t>2. Poly climax Theory</a:t>
            </a:r>
            <a:r>
              <a:rPr lang="en-US" dirty="0"/>
              <a:t>:</a:t>
            </a:r>
          </a:p>
          <a:p>
            <a:pPr algn="just" fontAlgn="base"/>
            <a:r>
              <a:rPr lang="en-US" dirty="0"/>
              <a:t>This theory was proposed by </a:t>
            </a:r>
            <a:r>
              <a:rPr lang="en-US" dirty="0" err="1"/>
              <a:t>Tansley</a:t>
            </a:r>
            <a:r>
              <a:rPr lang="en-US" dirty="0"/>
              <a:t> (1939) and later supported by </a:t>
            </a:r>
            <a:r>
              <a:rPr lang="en-US" dirty="0" err="1"/>
              <a:t>Daubenmire</a:t>
            </a:r>
            <a:r>
              <a:rPr lang="en-US" dirty="0"/>
              <a:t> (1966). The poly-climax theory of succession holds that many different types of vegetation as climax communities may be recognized in a given area. These will be climaxes, controlled by soil moisture, soil nutrients, activity of animals and other factors. According to this theory, climate is only one of the several factors, any of which may have a controlling influence on the structure and stability of the climax. This allows many climaxes in a climate region and is, therefore, called the poly-climax theory.</a:t>
            </a:r>
          </a:p>
          <a:p>
            <a:pPr algn="just" fontAlgn="base"/>
            <a:endParaRPr lang="en-US" dirty="0"/>
          </a:p>
          <a:p>
            <a:pPr algn="just" fontAlgn="base"/>
            <a:r>
              <a:rPr lang="en-US" b="1" dirty="0"/>
              <a:t>3. Climax-pattern Theory</a:t>
            </a:r>
            <a:r>
              <a:rPr lang="en-US" dirty="0"/>
              <a:t>:</a:t>
            </a:r>
          </a:p>
          <a:p>
            <a:pPr algn="just" fontAlgn="base"/>
            <a:r>
              <a:rPr lang="en-US" dirty="0"/>
              <a:t>Whittaker (1953) emphasized that a natural community is adapted to the whole pattern of environmental factors in which it exists; the major factors are: genetic structure of each species, climate, site, soil, biotic factors (activity of animals), fire, and wind, availability of plant and animal species, and chances of dispersal. According to this theory, climax communities are patterns of populations varying according to the total environment. There is thus no discrete number of climax communities and no one factor determines the structure and stability of a climax community.</a:t>
            </a:r>
          </a:p>
          <a:p>
            <a:pPr algn="just" fontAlgn="base"/>
            <a:endParaRPr lang="en-US" dirty="0"/>
          </a:p>
          <a:p>
            <a:pPr algn="just"/>
            <a:endParaRPr lang="en-US" dirty="0"/>
          </a:p>
        </p:txBody>
      </p:sp>
      <p:pic>
        <p:nvPicPr>
          <p:cNvPr id="8194" name="Picture 2" descr="Section 2: Plant Succession - ppt video online download">
            <a:extLst>
              <a:ext uri="{FF2B5EF4-FFF2-40B4-BE49-F238E27FC236}">
                <a16:creationId xmlns:a16="http://schemas.microsoft.com/office/drawing/2014/main" id="{E441B67F-CA63-408A-8144-B55261A0783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783" t="3983" r="6401" b="6401"/>
          <a:stretch/>
        </p:blipFill>
        <p:spPr bwMode="auto">
          <a:xfrm>
            <a:off x="3886200" y="34564"/>
            <a:ext cx="3276600" cy="2479589"/>
          </a:xfrm>
          <a:prstGeom prst="rect">
            <a:avLst/>
          </a:prstGeom>
          <a:noFill/>
        </p:spPr>
      </p:pic>
      <p:pic>
        <p:nvPicPr>
          <p:cNvPr id="10242" name="Picture 2" descr="Ecosystems 7 - Plant Succession Theories">
            <a:extLst>
              <a:ext uri="{FF2B5EF4-FFF2-40B4-BE49-F238E27FC236}">
                <a16:creationId xmlns:a16="http://schemas.microsoft.com/office/drawing/2014/main" id="{8BB65ABC-A3E9-4F9F-A091-80876A153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667000"/>
            <a:ext cx="5410985" cy="405823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cosystems 7 - Plant Succession Theories">
            <a:extLst>
              <a:ext uri="{FF2B5EF4-FFF2-40B4-BE49-F238E27FC236}">
                <a16:creationId xmlns:a16="http://schemas.microsoft.com/office/drawing/2014/main" id="{F6D3A20D-B73D-440C-BA81-7F64B3D02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200"/>
            <a:ext cx="4765248" cy="6553200"/>
          </a:xfrm>
          <a:prstGeom prst="rect">
            <a:avLst/>
          </a:prstGeom>
          <a:noFill/>
        </p:spPr>
      </p:pic>
      <p:pic>
        <p:nvPicPr>
          <p:cNvPr id="12290" name="Picture 2" descr="ZOOLOGY Principles of Ecology Community: Community characteristics, types  of biodiversity, diversity index, abundance, species r">
            <a:extLst>
              <a:ext uri="{FF2B5EF4-FFF2-40B4-BE49-F238E27FC236}">
                <a16:creationId xmlns:a16="http://schemas.microsoft.com/office/drawing/2014/main" id="{9EAF7941-B686-41DF-99BA-17BE3140E8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222"/>
          <a:stretch/>
        </p:blipFill>
        <p:spPr bwMode="auto">
          <a:xfrm>
            <a:off x="4765249" y="1066800"/>
            <a:ext cx="4343400" cy="3962400"/>
          </a:xfrm>
          <a:prstGeom prst="rect">
            <a:avLst/>
          </a:prstGeom>
          <a:noFill/>
        </p:spPr>
      </p:pic>
    </p:spTree>
    <p:extLst>
      <p:ext uri="{BB962C8B-B14F-4D97-AF65-F5344CB8AC3E}">
        <p14:creationId xmlns:p14="http://schemas.microsoft.com/office/powerpoint/2010/main" val="58898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a:t>Biome</a:t>
            </a:r>
          </a:p>
        </p:txBody>
      </p:sp>
      <p:sp>
        <p:nvSpPr>
          <p:cNvPr id="3" name="Content Placeholder 2"/>
          <p:cNvSpPr>
            <a:spLocks noGrp="1"/>
          </p:cNvSpPr>
          <p:nvPr>
            <p:ph idx="1"/>
          </p:nvPr>
        </p:nvSpPr>
        <p:spPr>
          <a:xfrm>
            <a:off x="0" y="381000"/>
            <a:ext cx="8915400" cy="6477000"/>
          </a:xfrm>
        </p:spPr>
        <p:txBody>
          <a:bodyPr>
            <a:noAutofit/>
          </a:bodyPr>
          <a:lstStyle/>
          <a:p>
            <a:r>
              <a:rPr lang="en-US" sz="1600" dirty="0"/>
              <a:t>Biomes  are the biotic community of geographical extent characterized by distinctiveness in the life forms of the important climax species. They are very large ecological areas on the earth’s surface, with fauna and flora (animals and plants) adapting to their environment. Biomes are often defined by </a:t>
            </a:r>
            <a:r>
              <a:rPr lang="en-US" sz="1600" dirty="0" err="1"/>
              <a:t>abiotic</a:t>
            </a:r>
            <a:r>
              <a:rPr lang="en-US" sz="1600" dirty="0"/>
              <a:t> factors such as climate, relief, geology, soils and vegetation. </a:t>
            </a:r>
          </a:p>
          <a:p>
            <a:r>
              <a:rPr lang="en-US" sz="1600" dirty="0"/>
              <a:t>There are five major categories of biomes on earth. In these five, there are many sub-biomes, under which are many more well defined ecosystems.</a:t>
            </a:r>
            <a:r>
              <a:rPr lang="en-US" sz="1600" b="1" dirty="0"/>
              <a:t> </a:t>
            </a:r>
          </a:p>
          <a:p>
            <a:r>
              <a:rPr lang="en-US" sz="1600" b="1" dirty="0"/>
              <a:t>The Desert Biomes: </a:t>
            </a:r>
            <a:r>
              <a:rPr lang="en-US" sz="1600" dirty="0"/>
              <a:t>They are the Hot and Dry Deserts, Semi Arid Deserts, Coastal Deserts and Cold Deserts.</a:t>
            </a:r>
            <a:br>
              <a:rPr lang="en-US" sz="1600" dirty="0"/>
            </a:br>
            <a:br>
              <a:rPr lang="en-US" sz="1600" dirty="0"/>
            </a:br>
            <a:r>
              <a:rPr lang="en-US" sz="1600" b="1" dirty="0"/>
              <a:t>The Aquatic Biomes: </a:t>
            </a:r>
            <a:r>
              <a:rPr lang="en-US" sz="1600" dirty="0"/>
              <a:t>Aquatic biomes are grouped into two, Freshwater Biomes (lakes and ponds, rivers and streams, wetlands) and Marine Biomes (oceans, coral reefs and estuaries).</a:t>
            </a:r>
            <a:br>
              <a:rPr lang="en-US" sz="1600" dirty="0"/>
            </a:br>
            <a:br>
              <a:rPr lang="en-US" sz="1600" dirty="0"/>
            </a:br>
            <a:r>
              <a:rPr lang="en-US" sz="1600" b="1" dirty="0"/>
              <a:t>The Forest Biomes:</a:t>
            </a:r>
            <a:r>
              <a:rPr lang="en-US" sz="1600" dirty="0"/>
              <a:t> There are three main biomes that make up Forest Biomes. These are the Tropical Rainforest, Temperate and Boreal Forests (also called the Taiga)</a:t>
            </a:r>
            <a:br>
              <a:rPr lang="en-US" sz="1600" dirty="0"/>
            </a:br>
            <a:br>
              <a:rPr lang="en-US" sz="1600" dirty="0"/>
            </a:br>
            <a:r>
              <a:rPr lang="en-US" sz="1600" b="1" dirty="0"/>
              <a:t>The Grassland Biomes:</a:t>
            </a:r>
            <a:r>
              <a:rPr lang="en-US" sz="1600" dirty="0"/>
              <a:t> There are two main types of grassland biomes: the Savanna Grasslands and the Temperate Grasslands. </a:t>
            </a:r>
            <a:br>
              <a:rPr lang="en-US" sz="1600" dirty="0"/>
            </a:br>
            <a:br>
              <a:rPr lang="en-US" sz="1600" dirty="0"/>
            </a:br>
            <a:r>
              <a:rPr lang="en-US" sz="1600" b="1" dirty="0"/>
              <a:t>The Tundra Biomes:</a:t>
            </a:r>
            <a:r>
              <a:rPr lang="en-US" sz="1600" dirty="0"/>
              <a:t> There are two major tundra biomes—The Arctic Tundra and the Alpine Tundra. </a:t>
            </a:r>
            <a:br>
              <a:rPr lang="en-US" sz="1600" dirty="0"/>
            </a:br>
            <a:br>
              <a:rPr lang="en-US" sz="1600" dirty="0"/>
            </a:br>
            <a:br>
              <a:rPr lang="en-US" sz="1600" dirty="0"/>
            </a:br>
            <a:r>
              <a:rPr lang="en-US" sz="1600" dirty="0"/>
              <a:t>Biomes play a crucial role in sustaining life on earth. For example, the Aquatic biome is home to millions of fish species and the source of the water cycle. It also plays a very important role in climate formation. The terrestrial biomes provide foods, enrich the air with oxygen and absorb carbon dioxide and other bad gases from the air. They also help regulate climate and so on.</a:t>
            </a:r>
            <a:br>
              <a:rPr lang="en-US" sz="1600" dirty="0"/>
            </a:b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9FDF-A1F4-4E8A-BA57-33997F501A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D7492B-7EBD-4438-894E-2822053DAF51}"/>
              </a:ext>
            </a:extLst>
          </p:cNvPr>
          <p:cNvSpPr>
            <a:spLocks noGrp="1"/>
          </p:cNvSpPr>
          <p:nvPr>
            <p:ph idx="1"/>
          </p:nvPr>
        </p:nvSpPr>
        <p:spPr/>
        <p:txBody>
          <a:bodyPr/>
          <a:lstStyle/>
          <a:p>
            <a:endParaRPr lang="en-IN"/>
          </a:p>
        </p:txBody>
      </p:sp>
      <p:pic>
        <p:nvPicPr>
          <p:cNvPr id="13314" name="Picture 2" descr="How are biomes distinguished from eachother? | Socratic">
            <a:extLst>
              <a:ext uri="{FF2B5EF4-FFF2-40B4-BE49-F238E27FC236}">
                <a16:creationId xmlns:a16="http://schemas.microsoft.com/office/drawing/2014/main" id="{BFF6F46C-397D-4465-A888-D821D6BDA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271463"/>
            <a:ext cx="8562975" cy="6315075"/>
          </a:xfrm>
          <a:prstGeom prst="rect">
            <a:avLst/>
          </a:prstGeom>
          <a:noFill/>
        </p:spPr>
      </p:pic>
    </p:spTree>
    <p:extLst>
      <p:ext uri="{BB962C8B-B14F-4D97-AF65-F5344CB8AC3E}">
        <p14:creationId xmlns:p14="http://schemas.microsoft.com/office/powerpoint/2010/main" val="428760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4038599" cy="6507163"/>
          </a:xfrm>
        </p:spPr>
        <p:txBody>
          <a:bodyPr>
            <a:normAutofit lnSpcReduction="10000"/>
          </a:bodyPr>
          <a:lstStyle/>
          <a:p>
            <a:pPr algn="just"/>
            <a:r>
              <a:rPr lang="en-US" sz="1600" b="1" dirty="0"/>
              <a:t>Succession </a:t>
            </a:r>
            <a:r>
              <a:rPr lang="en-US" sz="1600" dirty="0"/>
              <a:t>: Natural, gradual changes in the types of species that live in an area or</a:t>
            </a:r>
          </a:p>
          <a:p>
            <a:pPr algn="just"/>
            <a:r>
              <a:rPr lang="en-US" sz="1600" dirty="0"/>
              <a:t>Gradual replacement of one community by another in the development of vegetation towards  a </a:t>
            </a:r>
            <a:r>
              <a:rPr lang="en-US" sz="1600" b="1" dirty="0"/>
              <a:t>climax</a:t>
            </a:r>
            <a:r>
              <a:rPr lang="en-US" sz="1600" dirty="0"/>
              <a:t>, which is the culmination stage in plant succession for a given environment</a:t>
            </a:r>
          </a:p>
          <a:p>
            <a:pPr algn="just"/>
            <a:endParaRPr lang="en-US" sz="1600" dirty="0"/>
          </a:p>
          <a:p>
            <a:pPr algn="just"/>
            <a:r>
              <a:rPr lang="en-US" sz="1600" dirty="0"/>
              <a:t>The plant communities involved in the succession before the climax is reached are called </a:t>
            </a:r>
            <a:r>
              <a:rPr lang="en-US" sz="1600" b="1" dirty="0" err="1"/>
              <a:t>seres</a:t>
            </a:r>
            <a:r>
              <a:rPr lang="en-US" sz="1600" dirty="0"/>
              <a:t>. </a:t>
            </a:r>
            <a:r>
              <a:rPr lang="en-US" sz="1600" b="1" dirty="0"/>
              <a:t>Sere</a:t>
            </a:r>
            <a:r>
              <a:rPr lang="en-US" sz="1600" dirty="0"/>
              <a:t> is defined as the series of plant communities resulting from processes of succession or any recognizable stage in plant succession.</a:t>
            </a:r>
          </a:p>
          <a:p>
            <a:pPr algn="just"/>
            <a:endParaRPr lang="en-US" sz="1600" dirty="0"/>
          </a:p>
          <a:p>
            <a:pPr algn="just">
              <a:buNone/>
            </a:pPr>
            <a:r>
              <a:rPr lang="en-US" sz="1600" b="1" dirty="0"/>
              <a:t>Concept of succession</a:t>
            </a:r>
          </a:p>
          <a:p>
            <a:pPr algn="just">
              <a:buNone/>
            </a:pPr>
            <a:r>
              <a:rPr lang="en-US" sz="1600" dirty="0"/>
              <a:t>The basic feature of concept of succession   are</a:t>
            </a:r>
          </a:p>
          <a:p>
            <a:pPr algn="just"/>
            <a:r>
              <a:rPr lang="en-US" sz="1600" dirty="0"/>
              <a:t>There is a continual change in the vegetation as a result of interaction of plant community and the habitat factors;</a:t>
            </a:r>
          </a:p>
          <a:p>
            <a:pPr algn="just"/>
            <a:r>
              <a:rPr lang="en-US" sz="1600" dirty="0"/>
              <a:t>The succession is inherently and inevitably progressive and the end product is the climax ; and</a:t>
            </a:r>
          </a:p>
          <a:p>
            <a:pPr algn="just"/>
            <a:r>
              <a:rPr lang="en-US" sz="1600" dirty="0"/>
              <a:t>The succession is the progressive development of vegetation on the same site in course of time.</a:t>
            </a:r>
          </a:p>
        </p:txBody>
      </p:sp>
      <p:pic>
        <p:nvPicPr>
          <p:cNvPr id="14338" name="Picture 2" descr="Ecological succession">
            <a:extLst>
              <a:ext uri="{FF2B5EF4-FFF2-40B4-BE49-F238E27FC236}">
                <a16:creationId xmlns:a16="http://schemas.microsoft.com/office/drawing/2014/main" id="{A0F18FA9-47F4-4A1B-A530-66F5AECE5D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42" t="11165" r="16301" b="4155"/>
          <a:stretch/>
        </p:blipFill>
        <p:spPr bwMode="auto">
          <a:xfrm>
            <a:off x="4191000" y="685800"/>
            <a:ext cx="4800600" cy="4953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a:t>Kinds of succession</a:t>
            </a:r>
          </a:p>
        </p:txBody>
      </p:sp>
      <p:sp>
        <p:nvSpPr>
          <p:cNvPr id="3" name="Content Placeholder 2"/>
          <p:cNvSpPr>
            <a:spLocks noGrp="1"/>
          </p:cNvSpPr>
          <p:nvPr>
            <p:ph idx="1"/>
          </p:nvPr>
        </p:nvSpPr>
        <p:spPr>
          <a:xfrm>
            <a:off x="228600" y="533400"/>
            <a:ext cx="8686800" cy="6324600"/>
          </a:xfrm>
        </p:spPr>
        <p:txBody>
          <a:bodyPr>
            <a:normAutofit fontScale="70000" lnSpcReduction="20000"/>
          </a:bodyPr>
          <a:lstStyle/>
          <a:p>
            <a:pPr>
              <a:buNone/>
            </a:pPr>
            <a:r>
              <a:rPr lang="en-US" dirty="0"/>
              <a:t>succession can be classified  mainly in two ways</a:t>
            </a:r>
          </a:p>
          <a:p>
            <a:r>
              <a:rPr lang="en-US" dirty="0"/>
              <a:t>On basis of moisture conditions of the place</a:t>
            </a:r>
          </a:p>
          <a:p>
            <a:r>
              <a:rPr lang="en-US" dirty="0"/>
              <a:t>On basis of presence or absence of vegetation in the place</a:t>
            </a:r>
          </a:p>
          <a:p>
            <a:endParaRPr lang="en-US" dirty="0"/>
          </a:p>
          <a:p>
            <a:pPr>
              <a:buNone/>
            </a:pPr>
            <a:r>
              <a:rPr lang="en-US" b="1" dirty="0"/>
              <a:t>On basis of moisture</a:t>
            </a:r>
          </a:p>
          <a:p>
            <a:r>
              <a:rPr lang="en-US" b="1" dirty="0" err="1"/>
              <a:t>Xerarch</a:t>
            </a:r>
            <a:r>
              <a:rPr lang="en-US" dirty="0"/>
              <a:t> </a:t>
            </a:r>
            <a:r>
              <a:rPr lang="en-US" b="1" dirty="0"/>
              <a:t>succession</a:t>
            </a:r>
            <a:r>
              <a:rPr lang="en-US" dirty="0"/>
              <a:t> which is defined as the succession initiated in extremely dry situation such as bare rock, wind blown sand, rocky talus slope etc</a:t>
            </a:r>
          </a:p>
          <a:p>
            <a:r>
              <a:rPr lang="en-US" dirty="0"/>
              <a:t>The </a:t>
            </a:r>
            <a:r>
              <a:rPr lang="en-US" dirty="0" err="1"/>
              <a:t>successional</a:t>
            </a:r>
            <a:r>
              <a:rPr lang="en-US" dirty="0"/>
              <a:t> stages are called </a:t>
            </a:r>
            <a:r>
              <a:rPr lang="en-US" b="1" dirty="0" err="1"/>
              <a:t>Xerosere</a:t>
            </a:r>
            <a:r>
              <a:rPr lang="en-US" dirty="0"/>
              <a:t> which is defined as </a:t>
            </a:r>
            <a:r>
              <a:rPr lang="en-US" b="1" dirty="0"/>
              <a:t>the different stages in a </a:t>
            </a:r>
            <a:r>
              <a:rPr lang="en-US" b="1" dirty="0" err="1"/>
              <a:t>xerarch</a:t>
            </a:r>
            <a:r>
              <a:rPr lang="en-US" b="1" dirty="0"/>
              <a:t> succession</a:t>
            </a:r>
          </a:p>
          <a:p>
            <a:endParaRPr lang="en-US" b="1" dirty="0"/>
          </a:p>
          <a:p>
            <a:r>
              <a:rPr lang="en-US" dirty="0" err="1"/>
              <a:t>Xerosere</a:t>
            </a:r>
            <a:r>
              <a:rPr lang="en-US" dirty="0"/>
              <a:t> may further be subdivided into </a:t>
            </a:r>
            <a:r>
              <a:rPr lang="en-US" b="1" dirty="0" err="1"/>
              <a:t>lithosere</a:t>
            </a:r>
            <a:r>
              <a:rPr lang="en-US" dirty="0"/>
              <a:t> </a:t>
            </a:r>
            <a:r>
              <a:rPr lang="en-US" b="1" dirty="0"/>
              <a:t>which originate on rock surface </a:t>
            </a:r>
            <a:r>
              <a:rPr lang="en-US" dirty="0"/>
              <a:t>and </a:t>
            </a:r>
            <a:r>
              <a:rPr lang="en-US" b="1" dirty="0" err="1"/>
              <a:t>Psammosere</a:t>
            </a:r>
            <a:r>
              <a:rPr lang="en-US" b="1" dirty="0"/>
              <a:t> which originate on sand</a:t>
            </a:r>
            <a:r>
              <a:rPr lang="en-US" dirty="0"/>
              <a:t>.</a:t>
            </a:r>
          </a:p>
          <a:p>
            <a:endParaRPr lang="en-US" dirty="0"/>
          </a:p>
          <a:p>
            <a:r>
              <a:rPr lang="en-US" b="1" dirty="0" err="1"/>
              <a:t>Hydrarch</a:t>
            </a:r>
            <a:r>
              <a:rPr lang="en-US" b="1" dirty="0"/>
              <a:t> succession </a:t>
            </a:r>
            <a:r>
              <a:rPr lang="en-US" dirty="0"/>
              <a:t>which is defined as the succession beginning in water, or very wet land as in ponds, lakes, marshes etc. The various stages are called </a:t>
            </a:r>
            <a:r>
              <a:rPr lang="en-US" b="1" dirty="0" err="1"/>
              <a:t>hydrosere</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is ecological succession. Mention its different steps. Explain Hydrach  and Xerarch succession with diagramatic representation.">
            <a:extLst>
              <a:ext uri="{FF2B5EF4-FFF2-40B4-BE49-F238E27FC236}">
                <a16:creationId xmlns:a16="http://schemas.microsoft.com/office/drawing/2014/main" id="{1BDCFB0B-19B9-48CF-8232-98CAA13ED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4800"/>
            <a:ext cx="3505200" cy="6248400"/>
          </a:xfrm>
          <a:prstGeom prst="rect">
            <a:avLst/>
          </a:prstGeom>
          <a:noFill/>
          <a:ln>
            <a:noFill/>
          </a:ln>
        </p:spPr>
      </p:pic>
      <p:pic>
        <p:nvPicPr>
          <p:cNvPr id="4098" name="Picture 2" descr="Hydrosere: Definition &amp;amp; Seral Stages (PPT) | Easy Biology Class">
            <a:extLst>
              <a:ext uri="{FF2B5EF4-FFF2-40B4-BE49-F238E27FC236}">
                <a16:creationId xmlns:a16="http://schemas.microsoft.com/office/drawing/2014/main" id="{D8E86A40-6B22-4BF5-8F5A-58E179A5643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128" r="2200" b="4255"/>
          <a:stretch/>
        </p:blipFill>
        <p:spPr bwMode="auto">
          <a:xfrm>
            <a:off x="3733800" y="76200"/>
            <a:ext cx="5334000" cy="3352800"/>
          </a:xfrm>
          <a:prstGeom prst="rect">
            <a:avLst/>
          </a:prstGeom>
          <a:noFill/>
        </p:spPr>
      </p:pic>
      <p:pic>
        <p:nvPicPr>
          <p:cNvPr id="6146" name="Picture 2" descr="Xerosere. - ppt download">
            <a:extLst>
              <a:ext uri="{FF2B5EF4-FFF2-40B4-BE49-F238E27FC236}">
                <a16:creationId xmlns:a16="http://schemas.microsoft.com/office/drawing/2014/main" id="{0FDA8D07-02DE-4C8E-872F-6EC5D94991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5" t="33333" r="4167" b="7778"/>
          <a:stretch/>
        </p:blipFill>
        <p:spPr bwMode="auto">
          <a:xfrm>
            <a:off x="3631753" y="3505200"/>
            <a:ext cx="5512247" cy="3352800"/>
          </a:xfrm>
          <a:prstGeom prst="rect">
            <a:avLst/>
          </a:prstGeom>
          <a:noFill/>
        </p:spPr>
      </p:pic>
    </p:spTree>
    <p:extLst>
      <p:ext uri="{BB962C8B-B14F-4D97-AF65-F5344CB8AC3E}">
        <p14:creationId xmlns:p14="http://schemas.microsoft.com/office/powerpoint/2010/main" val="154700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6019800"/>
          </a:xfrm>
        </p:spPr>
        <p:txBody>
          <a:bodyPr>
            <a:normAutofit fontScale="85000" lnSpcReduction="10000"/>
          </a:bodyPr>
          <a:lstStyle/>
          <a:p>
            <a:pPr>
              <a:buNone/>
            </a:pPr>
            <a:r>
              <a:rPr lang="en-US" dirty="0"/>
              <a:t>On basis of presence or absence of vegetation</a:t>
            </a:r>
          </a:p>
          <a:p>
            <a:r>
              <a:rPr lang="en-US" dirty="0"/>
              <a:t> </a:t>
            </a:r>
            <a:r>
              <a:rPr lang="en-US" b="1" dirty="0"/>
              <a:t>Primary succession </a:t>
            </a:r>
            <a:r>
              <a:rPr lang="en-US" dirty="0"/>
              <a:t>which is defined as the succession which take place on sites which have previously not borne by any vegetation. Also called as </a:t>
            </a:r>
            <a:r>
              <a:rPr lang="en-US" b="1" dirty="0"/>
              <a:t>autogenic succession </a:t>
            </a:r>
            <a:r>
              <a:rPr lang="en-US" dirty="0"/>
              <a:t>which are defined as the dominating factors of change which are due only to the individual in a plant community.</a:t>
            </a:r>
          </a:p>
          <a:p>
            <a:endParaRPr lang="en-US" dirty="0"/>
          </a:p>
          <a:p>
            <a:r>
              <a:rPr lang="en-US" b="1" dirty="0"/>
              <a:t>Secondary succession </a:t>
            </a:r>
            <a:r>
              <a:rPr lang="en-US" dirty="0"/>
              <a:t>which is defined as succession which take place on sites after the destruction of the whole or part of the original vegetation also called as </a:t>
            </a:r>
            <a:r>
              <a:rPr lang="en-US" b="1" dirty="0" err="1"/>
              <a:t>allogenic</a:t>
            </a:r>
            <a:r>
              <a:rPr lang="en-US" b="1" dirty="0"/>
              <a:t> succession  </a:t>
            </a:r>
            <a:r>
              <a:rPr lang="en-US" dirty="0"/>
              <a:t>which is defined as factors which operate, independently on the plant themselves, to alter the habitat gradually and thus cause change in vegetation </a:t>
            </a:r>
            <a:r>
              <a:rPr lang="en-US" dirty="0" err="1"/>
              <a:t>e.g</a:t>
            </a:r>
            <a:r>
              <a:rPr lang="en-US" dirty="0"/>
              <a:t> clearing, burning, grazing etc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FE37-744E-4F6C-A2C9-AD06501379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B29756-F776-49DB-A405-3AF71F246701}"/>
              </a:ext>
            </a:extLst>
          </p:cNvPr>
          <p:cNvSpPr>
            <a:spLocks noGrp="1"/>
          </p:cNvSpPr>
          <p:nvPr>
            <p:ph idx="1"/>
          </p:nvPr>
        </p:nvSpPr>
        <p:spPr/>
        <p:txBody>
          <a:bodyPr/>
          <a:lstStyle/>
          <a:p>
            <a:endParaRPr lang="en-IN" dirty="0"/>
          </a:p>
        </p:txBody>
      </p:sp>
      <p:pic>
        <p:nvPicPr>
          <p:cNvPr id="2050" name="Picture 2" descr="Ecological Succession | Interactive Worksheet by Rhonda Sykes | Wizer.me">
            <a:extLst>
              <a:ext uri="{FF2B5EF4-FFF2-40B4-BE49-F238E27FC236}">
                <a16:creationId xmlns:a16="http://schemas.microsoft.com/office/drawing/2014/main" id="{4DEC519C-0BA7-40B2-80F2-3C8D71219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1"/>
            <a:ext cx="8686800" cy="6553200"/>
          </a:xfrm>
          <a:prstGeom prst="rect">
            <a:avLst/>
          </a:prstGeom>
          <a:noFill/>
        </p:spPr>
      </p:pic>
    </p:spTree>
    <p:extLst>
      <p:ext uri="{BB962C8B-B14F-4D97-AF65-F5344CB8AC3E}">
        <p14:creationId xmlns:p14="http://schemas.microsoft.com/office/powerpoint/2010/main" val="287857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a:solidFill>
            <a:schemeClr val="accent3">
              <a:lumMod val="60000"/>
              <a:lumOff val="40000"/>
            </a:schemeClr>
          </a:solidFill>
        </p:spPr>
        <p:txBody>
          <a:bodyPr>
            <a:normAutofit fontScale="90000"/>
          </a:bodyPr>
          <a:lstStyle/>
          <a:p>
            <a:r>
              <a:rPr lang="en-US" dirty="0"/>
              <a:t>Causes of succession</a:t>
            </a:r>
          </a:p>
        </p:txBody>
      </p:sp>
      <p:sp>
        <p:nvSpPr>
          <p:cNvPr id="3" name="Content Placeholder 2"/>
          <p:cNvSpPr>
            <a:spLocks noGrp="1"/>
          </p:cNvSpPr>
          <p:nvPr>
            <p:ph idx="1"/>
          </p:nvPr>
        </p:nvSpPr>
        <p:spPr>
          <a:xfrm>
            <a:off x="228600" y="762000"/>
            <a:ext cx="8763000" cy="6019800"/>
          </a:xfrm>
        </p:spPr>
        <p:txBody>
          <a:bodyPr>
            <a:normAutofit fontScale="55000" lnSpcReduction="20000"/>
          </a:bodyPr>
          <a:lstStyle/>
          <a:p>
            <a:pPr fontAlgn="base">
              <a:buNone/>
            </a:pPr>
            <a:r>
              <a:rPr lang="en-US" dirty="0"/>
              <a:t>Following are the causes of ecological succession:</a:t>
            </a:r>
          </a:p>
          <a:p>
            <a:pPr fontAlgn="base">
              <a:buNone/>
            </a:pPr>
            <a:r>
              <a:rPr lang="en-US" b="1" dirty="0"/>
              <a:t>1. Initial Causes:</a:t>
            </a:r>
          </a:p>
          <a:p>
            <a:pPr fontAlgn="base">
              <a:buNone/>
            </a:pPr>
            <a:r>
              <a:rPr lang="en-US" dirty="0"/>
              <a:t>Causes those are responsible for the destruction of existing habitat. Such occurrences happen due to the following factors:</a:t>
            </a:r>
          </a:p>
          <a:p>
            <a:pPr fontAlgn="base">
              <a:buNone/>
            </a:pPr>
            <a:r>
              <a:rPr lang="en-US" b="1" dirty="0"/>
              <a:t>      (a) Climatic Factor:</a:t>
            </a:r>
            <a:endParaRPr lang="en-US" dirty="0"/>
          </a:p>
          <a:p>
            <a:pPr fontAlgn="base">
              <a:buNone/>
            </a:pPr>
            <a:r>
              <a:rPr lang="en-US" dirty="0"/>
              <a:t>Such as wind, deposits, erosion, fire etc.</a:t>
            </a:r>
          </a:p>
          <a:p>
            <a:pPr fontAlgn="base">
              <a:buNone/>
            </a:pPr>
            <a:r>
              <a:rPr lang="en-US" b="1" dirty="0"/>
              <a:t>     (b) Biotic Factor:</a:t>
            </a:r>
            <a:endParaRPr lang="en-US" dirty="0"/>
          </a:p>
          <a:p>
            <a:pPr fontAlgn="base">
              <a:buNone/>
            </a:pPr>
            <a:r>
              <a:rPr lang="en-US" dirty="0"/>
              <a:t>Such as various activity of organisms.</a:t>
            </a:r>
          </a:p>
          <a:p>
            <a:pPr fontAlgn="base"/>
            <a:endParaRPr lang="en-US" dirty="0"/>
          </a:p>
          <a:p>
            <a:pPr fontAlgn="base">
              <a:buNone/>
            </a:pPr>
            <a:r>
              <a:rPr lang="en-US" b="1" dirty="0"/>
              <a:t>   2. Continuing Causes:</a:t>
            </a:r>
          </a:p>
          <a:p>
            <a:pPr fontAlgn="base">
              <a:buNone/>
            </a:pPr>
            <a:r>
              <a:rPr lang="en-US" dirty="0"/>
              <a:t>Causes those are responsible for changes in population shifting features of an area. Such factors are:</a:t>
            </a:r>
          </a:p>
          <a:p>
            <a:pPr fontAlgn="base">
              <a:buNone/>
            </a:pPr>
            <a:r>
              <a:rPr lang="en-US" dirty="0"/>
              <a:t>     (a) Migration for safety against outside aggregation.</a:t>
            </a:r>
          </a:p>
          <a:p>
            <a:pPr fontAlgn="base">
              <a:buNone/>
            </a:pPr>
            <a:r>
              <a:rPr lang="en-US" dirty="0"/>
              <a:t>      (b) Migration due to industrialization and urbanization.</a:t>
            </a:r>
          </a:p>
          <a:p>
            <a:pPr fontAlgn="base">
              <a:buNone/>
            </a:pPr>
            <a:r>
              <a:rPr lang="en-US" dirty="0"/>
              <a:t>        (c) As a reactionary step against local problems.</a:t>
            </a:r>
          </a:p>
          <a:p>
            <a:pPr fontAlgn="base">
              <a:buNone/>
            </a:pPr>
            <a:r>
              <a:rPr lang="en-US" dirty="0"/>
              <a:t>       (d) Feeling of competition</a:t>
            </a:r>
          </a:p>
          <a:p>
            <a:pPr fontAlgn="base"/>
            <a:endParaRPr lang="en-US" dirty="0"/>
          </a:p>
          <a:p>
            <a:pPr fontAlgn="base">
              <a:buNone/>
            </a:pPr>
            <a:r>
              <a:rPr lang="en-US" b="1" dirty="0"/>
              <a:t>      3. Stabilizing Cause:</a:t>
            </a:r>
          </a:p>
          <a:p>
            <a:pPr fontAlgn="base">
              <a:buNone/>
            </a:pPr>
            <a:r>
              <a:rPr lang="en-US" dirty="0"/>
              <a:t>Causes which bring stability to the communities. Such factors are:</a:t>
            </a:r>
          </a:p>
          <a:p>
            <a:pPr fontAlgn="base">
              <a:buNone/>
            </a:pPr>
            <a:r>
              <a:rPr lang="en-US" dirty="0"/>
              <a:t>     (a) Fertility of land</a:t>
            </a:r>
          </a:p>
          <a:p>
            <a:pPr fontAlgn="base">
              <a:buNone/>
            </a:pPr>
            <a:r>
              <a:rPr lang="en-US" dirty="0"/>
              <a:t>     (b) Climatic condition of the area</a:t>
            </a:r>
          </a:p>
          <a:p>
            <a:pPr fontAlgn="base">
              <a:buNone/>
            </a:pPr>
            <a:r>
              <a:rPr lang="en-US" dirty="0"/>
              <a:t>       (c) Abundance of availability of minerals etc.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a:solidFill>
            <a:schemeClr val="accent3">
              <a:lumMod val="60000"/>
              <a:lumOff val="40000"/>
            </a:schemeClr>
          </a:solidFill>
        </p:spPr>
        <p:txBody>
          <a:bodyPr>
            <a:normAutofit fontScale="90000"/>
          </a:bodyPr>
          <a:lstStyle/>
          <a:p>
            <a:r>
              <a:rPr lang="en-US" dirty="0"/>
              <a:t>Process of succession</a:t>
            </a:r>
          </a:p>
        </p:txBody>
      </p:sp>
      <p:sp>
        <p:nvSpPr>
          <p:cNvPr id="3" name="Content Placeholder 2"/>
          <p:cNvSpPr>
            <a:spLocks noGrp="1"/>
          </p:cNvSpPr>
          <p:nvPr>
            <p:ph idx="1"/>
          </p:nvPr>
        </p:nvSpPr>
        <p:spPr>
          <a:xfrm>
            <a:off x="266700" y="609600"/>
            <a:ext cx="8610600" cy="5867400"/>
          </a:xfrm>
        </p:spPr>
        <p:txBody>
          <a:bodyPr>
            <a:normAutofit fontScale="70000" lnSpcReduction="20000"/>
          </a:bodyPr>
          <a:lstStyle/>
          <a:p>
            <a:pPr fontAlgn="base"/>
            <a:r>
              <a:rPr lang="en-US" dirty="0"/>
              <a:t>The entire process of primary autotrophic succession is completed through a series of sequential steps followed by one after another.</a:t>
            </a:r>
          </a:p>
          <a:p>
            <a:pPr marL="0" indent="0" fontAlgn="base">
              <a:buNone/>
            </a:pPr>
            <a:r>
              <a:rPr lang="en-US" b="1" dirty="0"/>
              <a:t>The different sequential steps may be outlined as below:</a:t>
            </a:r>
          </a:p>
          <a:p>
            <a:pPr fontAlgn="base"/>
            <a:endParaRPr lang="en-US" dirty="0"/>
          </a:p>
          <a:p>
            <a:pPr fontAlgn="base"/>
            <a:r>
              <a:rPr lang="en-US" b="1" dirty="0"/>
              <a:t>(1) </a:t>
            </a:r>
            <a:r>
              <a:rPr lang="en-US" b="1" dirty="0" err="1"/>
              <a:t>Nudation</a:t>
            </a:r>
            <a:r>
              <a:rPr lang="en-US" b="1" dirty="0"/>
              <a:t>:</a:t>
            </a:r>
            <a:endParaRPr lang="en-US" dirty="0"/>
          </a:p>
          <a:p>
            <a:pPr fontAlgn="base"/>
            <a:r>
              <a:rPr lang="en-US" dirty="0"/>
              <a:t>It is a process of developing a bare area without any form of life for the arrival of new species. The causes of </a:t>
            </a:r>
            <a:r>
              <a:rPr lang="en-US" dirty="0" err="1"/>
              <a:t>nudation</a:t>
            </a:r>
            <a:r>
              <a:rPr lang="en-US" dirty="0"/>
              <a:t> may be:</a:t>
            </a:r>
          </a:p>
          <a:p>
            <a:pPr fontAlgn="base"/>
            <a:endParaRPr lang="en-US" dirty="0"/>
          </a:p>
          <a:p>
            <a:pPr fontAlgn="base"/>
            <a:r>
              <a:rPr lang="en-US" b="1" dirty="0"/>
              <a:t>(a) Topographic:</a:t>
            </a:r>
            <a:endParaRPr lang="en-US" dirty="0"/>
          </a:p>
          <a:p>
            <a:pPr fontAlgn="base"/>
            <a:r>
              <a:rPr lang="en-US" dirty="0"/>
              <a:t>The existing community may disappear due to soil erosion (by gravity, water or wind), land slide, volcanic activity etc.</a:t>
            </a:r>
          </a:p>
          <a:p>
            <a:pPr fontAlgn="base"/>
            <a:r>
              <a:rPr lang="en-US" b="1" dirty="0"/>
              <a:t>(b) Climatic:</a:t>
            </a:r>
            <a:endParaRPr lang="en-US" dirty="0"/>
          </a:p>
          <a:p>
            <a:pPr fontAlgn="base"/>
            <a:r>
              <a:rPr lang="en-US" dirty="0"/>
              <a:t>The existing community may be destroyed due to storm, fire, frost, drought.</a:t>
            </a:r>
          </a:p>
          <a:p>
            <a:pPr fontAlgn="base"/>
            <a:r>
              <a:rPr lang="en-US" b="1" dirty="0"/>
              <a:t>(c) Biotic:</a:t>
            </a:r>
            <a:endParaRPr lang="en-US" dirty="0"/>
          </a:p>
          <a:p>
            <a:pPr fontAlgn="base"/>
            <a:r>
              <a:rPr lang="en-US" dirty="0"/>
              <a:t>The community may also be destroyed by anthropogenic activities like destruction of forest, destruction of grass land etc. Besides, diseases induced by bacteria and virus can also destroy the population.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62500" lnSpcReduction="20000"/>
          </a:bodyPr>
          <a:lstStyle/>
          <a:p>
            <a:pPr fontAlgn="base"/>
            <a:r>
              <a:rPr lang="en-US" b="1" dirty="0"/>
              <a:t>(2) Invasion:</a:t>
            </a:r>
            <a:endParaRPr lang="en-US" dirty="0"/>
          </a:p>
          <a:p>
            <a:pPr fontAlgn="base"/>
            <a:r>
              <a:rPr lang="en-US" dirty="0"/>
              <a:t>The successful establishment of a species in a bare area is called as invasion. This process of establishment is completed in three successive steps:</a:t>
            </a:r>
          </a:p>
          <a:p>
            <a:pPr fontAlgn="base"/>
            <a:endParaRPr lang="en-US" dirty="0"/>
          </a:p>
          <a:p>
            <a:pPr fontAlgn="base"/>
            <a:r>
              <a:rPr lang="en-US" b="1" dirty="0"/>
              <a:t>(a) Migration (dispersal):</a:t>
            </a:r>
            <a:endParaRPr lang="en-US" dirty="0"/>
          </a:p>
          <a:p>
            <a:pPr fontAlgn="base"/>
            <a:r>
              <a:rPr lang="en-US" dirty="0"/>
              <a:t>The seeds, spores or other </a:t>
            </a:r>
            <a:r>
              <a:rPr lang="en-US" dirty="0" err="1"/>
              <a:t>progagules</a:t>
            </a:r>
            <a:r>
              <a:rPr lang="en-US" dirty="0"/>
              <a:t> of the species are brought to the bare area by the agents like air, water etc.</a:t>
            </a:r>
          </a:p>
          <a:p>
            <a:pPr fontAlgn="base"/>
            <a:endParaRPr lang="en-US" b="1" dirty="0"/>
          </a:p>
          <a:p>
            <a:pPr fontAlgn="base"/>
            <a:r>
              <a:rPr lang="en-US" b="1" dirty="0"/>
              <a:t>(b) </a:t>
            </a:r>
            <a:r>
              <a:rPr lang="en-US" b="1" dirty="0" err="1"/>
              <a:t>Ecesis</a:t>
            </a:r>
            <a:r>
              <a:rPr lang="en-US" b="1" dirty="0"/>
              <a:t> (Establishment):</a:t>
            </a:r>
            <a:endParaRPr lang="en-US" dirty="0"/>
          </a:p>
          <a:p>
            <a:pPr fontAlgn="base"/>
            <a:r>
              <a:rPr lang="en-US" dirty="0"/>
              <a:t>The process of successful establishment (germination and growth) of the species in the new area as a result of adjustment with the prevailing conditions is known as </a:t>
            </a:r>
            <a:r>
              <a:rPr lang="en-US" dirty="0" err="1"/>
              <a:t>ecesis</a:t>
            </a:r>
            <a:r>
              <a:rPr lang="en-US" dirty="0"/>
              <a:t>.</a:t>
            </a:r>
          </a:p>
          <a:p>
            <a:pPr fontAlgn="base"/>
            <a:endParaRPr lang="en-US" b="1" dirty="0"/>
          </a:p>
          <a:p>
            <a:pPr fontAlgn="base"/>
            <a:r>
              <a:rPr lang="en-US" b="1" dirty="0"/>
              <a:t>(c) Aggregation:</a:t>
            </a:r>
            <a:endParaRPr lang="en-US" dirty="0"/>
          </a:p>
          <a:p>
            <a:pPr fontAlgn="base"/>
            <a:r>
              <a:rPr lang="en-US" dirty="0"/>
              <a:t>After </a:t>
            </a:r>
            <a:r>
              <a:rPr lang="en-US" dirty="0" err="1"/>
              <a:t>ecesis</a:t>
            </a:r>
            <a:r>
              <a:rPr lang="en-US" dirty="0"/>
              <a:t>, the individuals of species increase their number by reproduction and thus, are aggregated in a particular area.</a:t>
            </a:r>
          </a:p>
          <a:p>
            <a:pPr fontAlgn="base"/>
            <a:endParaRPr lang="en-US" dirty="0"/>
          </a:p>
          <a:p>
            <a:pPr fontAlgn="base"/>
            <a:r>
              <a:rPr lang="en-US" b="1" dirty="0"/>
              <a:t>(3) Competition and </a:t>
            </a:r>
            <a:r>
              <a:rPr lang="en-US" b="1" dirty="0" err="1"/>
              <a:t>Coaction</a:t>
            </a:r>
            <a:r>
              <a:rPr lang="en-US" b="1" dirty="0"/>
              <a:t>:</a:t>
            </a:r>
            <a:endParaRPr lang="en-US" dirty="0"/>
          </a:p>
          <a:p>
            <a:pPr fontAlgn="base"/>
            <a:r>
              <a:rPr lang="en-US" dirty="0"/>
              <a:t>As the species aggregate at a limited space, there happens competition (inter as well as intra specific) mainly for space and nutrition. Secondly the life process of one individual is affected by the surrounding species in various ways which is known as </a:t>
            </a:r>
            <a:r>
              <a:rPr lang="en-US" dirty="0" err="1"/>
              <a:t>coaction</a:t>
            </a:r>
            <a:r>
              <a:rPr lang="en-US" dirty="0"/>
              <a:t>. The species which are found unable to compete with others in the existing environment get discarded.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1821</Words>
  <Application>Microsoft Office PowerPoint</Application>
  <PresentationFormat>On-screen Show (4:3)</PresentationFormat>
  <Paragraphs>98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Ecological succession</vt:lpstr>
      <vt:lpstr>PowerPoint Presentation</vt:lpstr>
      <vt:lpstr>Kinds of succession</vt:lpstr>
      <vt:lpstr>PowerPoint Presentation</vt:lpstr>
      <vt:lpstr>PowerPoint Presentation</vt:lpstr>
      <vt:lpstr>PowerPoint Presentation</vt:lpstr>
      <vt:lpstr>Causes of succession</vt:lpstr>
      <vt:lpstr>Process of succession</vt:lpstr>
      <vt:lpstr>PowerPoint Presentation</vt:lpstr>
      <vt:lpstr>PowerPoint Presentation</vt:lpstr>
      <vt:lpstr>Theories of climax</vt:lpstr>
      <vt:lpstr>PowerPoint Presentation</vt:lpstr>
      <vt:lpstr>PowerPoint Presentation</vt:lpstr>
      <vt:lpstr>Biome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Ecological succession</dc:title>
  <dc:creator>pc</dc:creator>
  <cp:lastModifiedBy>Shikha Thakur</cp:lastModifiedBy>
  <cp:revision>55</cp:revision>
  <dcterms:created xsi:type="dcterms:W3CDTF">2006-08-16T00:00:00Z</dcterms:created>
  <dcterms:modified xsi:type="dcterms:W3CDTF">2021-07-27T09:40:12Z</dcterms:modified>
</cp:coreProperties>
</file>