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256" r:id="rId3"/>
    <p:sldId id="257" r:id="rId4"/>
    <p:sldId id="259" r:id="rId5"/>
    <p:sldId id="260" r:id="rId7"/>
    <p:sldId id="261" r:id="rId8"/>
    <p:sldId id="262" r:id="rId9"/>
    <p:sldId id="265" r:id="rId10"/>
    <p:sldId id="266"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3FD15C-736F-4F84-AE8F-7EB47F21606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2AE0BF-448C-4E8D-B88A-E1EA9B975AC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0796D3-6030-4AE0-BF82-AD5E5C1DF02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D3FBC8-85CC-48D4-A0D4-87BAC00473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301174-E9FF-4752-8D9B-325310EB9761}" type="slidenum">
              <a:rPr lang="en-US"/>
            </a:fld>
            <a:endParaRPr lang="en-US"/>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Island biogeography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Equilibrium Theory of Island Biogeography (ETIB)</a:t>
            </a:r>
            <a:br>
              <a:rPr lang="en-US" sz="3200" dirty="0" smtClean="0"/>
            </a:br>
            <a:endParaRPr lang="en-US" sz="3200" dirty="0"/>
          </a:p>
        </p:txBody>
      </p:sp>
      <p:sp>
        <p:nvSpPr>
          <p:cNvPr id="3" name="Content Placeholder 2"/>
          <p:cNvSpPr>
            <a:spLocks noGrp="1"/>
          </p:cNvSpPr>
          <p:nvPr>
            <p:ph idx="1"/>
          </p:nvPr>
        </p:nvSpPr>
        <p:spPr>
          <a:xfrm>
            <a:off x="0" y="609600"/>
            <a:ext cx="6629400" cy="6248400"/>
          </a:xfrm>
        </p:spPr>
        <p:txBody>
          <a:bodyPr>
            <a:normAutofit fontScale="70000" lnSpcReduction="20000"/>
          </a:bodyPr>
          <a:lstStyle/>
          <a:p>
            <a:pPr algn="just"/>
            <a:r>
              <a:rPr lang="en-US" dirty="0" smtClean="0"/>
              <a:t>The ETIB describes the theoretical relationship between immigration and extinction of species to islands, depending on their size and distance from the mainland or other species source.</a:t>
            </a:r>
            <a:endParaRPr lang="en-US" dirty="0" smtClean="0"/>
          </a:p>
          <a:p>
            <a:pPr algn="just"/>
            <a:r>
              <a:rPr lang="en-US" dirty="0" smtClean="0"/>
              <a:t>According to ETIB, the number of species present on an island is determined by a balance between immigration and extinction. Generally, as the number of species present increases, the immigration rate decreases and the extinction rate increases.</a:t>
            </a:r>
            <a:endParaRPr lang="en-US" dirty="0" smtClean="0"/>
          </a:p>
          <a:p>
            <a:pPr algn="just"/>
            <a:r>
              <a:rPr lang="en-US" dirty="0" smtClean="0"/>
              <a:t>There are two general relationships to remember:</a:t>
            </a:r>
            <a:endParaRPr lang="en-US" dirty="0" smtClean="0"/>
          </a:p>
          <a:p>
            <a:pPr algn="just"/>
            <a:r>
              <a:rPr lang="en-US" dirty="0" smtClean="0"/>
              <a:t>1) Immigration is higher on near islands than on distant islands (in relation to the mainland), hence the equilibrium number of species present will be greater on near islands.</a:t>
            </a:r>
            <a:endParaRPr lang="en-US" dirty="0" smtClean="0"/>
          </a:p>
          <a:p>
            <a:pPr algn="just"/>
            <a:r>
              <a:rPr lang="en-US" dirty="0" smtClean="0"/>
              <a:t>2) Extinction is higher on small islands than on larger islands, hence the equilibrium number of species present will be greater on large islands.</a:t>
            </a:r>
            <a:endParaRPr lang="en-US" dirty="0" smtClean="0"/>
          </a:p>
          <a:p>
            <a:pPr algn="just">
              <a:buNone/>
            </a:pPr>
            <a:r>
              <a:rPr lang="en-US" dirty="0" smtClean="0"/>
              <a:t> </a:t>
            </a:r>
            <a:endParaRPr lang="en-US" dirty="0" smtClean="0"/>
          </a:p>
          <a:p>
            <a:pPr algn="just"/>
            <a:r>
              <a:rPr lang="en-US" dirty="0" smtClean="0"/>
              <a:t>Therefore,</a:t>
            </a:r>
            <a:endParaRPr lang="en-US" dirty="0" smtClean="0"/>
          </a:p>
          <a:p>
            <a:pPr algn="just"/>
            <a:r>
              <a:rPr lang="en-US" dirty="0" smtClean="0"/>
              <a:t>The number of species on near, large islands &gt; The number of species on distant, small islands</a:t>
            </a:r>
            <a:endParaRPr lang="en-US" dirty="0" smtClean="0"/>
          </a:p>
          <a:p>
            <a:endParaRPr lang="en-US" dirty="0" smtClean="0"/>
          </a:p>
          <a:p>
            <a:endParaRPr lang="en-US" dirty="0"/>
          </a:p>
        </p:txBody>
      </p:sp>
      <p:pic>
        <p:nvPicPr>
          <p:cNvPr id="3074" name="Picture 2" descr="C:\Users\pc\Desktop\fig1.jpg"/>
          <p:cNvPicPr>
            <a:picLocks noChangeAspect="1" noChangeArrowheads="1"/>
          </p:cNvPicPr>
          <p:nvPr/>
        </p:nvPicPr>
        <p:blipFill>
          <a:blip r:embed="rId1"/>
          <a:srcRect/>
          <a:stretch>
            <a:fillRect/>
          </a:stretch>
        </p:blipFill>
        <p:spPr bwMode="auto">
          <a:xfrm>
            <a:off x="6553200" y="471488"/>
            <a:ext cx="2819400" cy="63865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Biogeography deals with the geographical distribution of plants and animals. Communities of plants and animals in different geographical areas of the world differ widely from each other.</a:t>
            </a:r>
            <a:endParaRPr lang="en-US" dirty="0" smtClean="0"/>
          </a:p>
          <a:p>
            <a:r>
              <a:rPr lang="en-US" b="1" dirty="0" smtClean="0">
                <a:solidFill>
                  <a:srgbClr val="E41415"/>
                </a:solidFill>
                <a:latin typeface="Times New Roman" panose="02020603050405020304" pitchFamily="1" charset="0"/>
              </a:rPr>
              <a:t>Or </a:t>
            </a:r>
            <a:r>
              <a:rPr lang="en-US" dirty="0" smtClean="0">
                <a:solidFill>
                  <a:srgbClr val="E41415"/>
                </a:solidFill>
                <a:latin typeface="Times New Roman" panose="02020603050405020304" pitchFamily="1" charset="0"/>
              </a:rPr>
              <a:t>The study of the distribution of organisms in space and time.</a:t>
            </a:r>
            <a:endParaRPr lang="en-US" dirty="0" smtClean="0">
              <a:latin typeface="Times New Roman" panose="02020603050405020304" pitchFamily="1" charset="0"/>
            </a:endParaRP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a:br>
              <a:rPr lang="en-US" dirty="0">
                <a:solidFill>
                  <a:schemeClr val="tx1"/>
                </a:solidFill>
                <a:latin typeface="Times New Roman" panose="02020603050405020304" pitchFamily="1" charset="0"/>
              </a:rPr>
            </a:br>
            <a:r>
              <a:rPr lang="en-US" sz="3200" b="1" dirty="0">
                <a:solidFill>
                  <a:schemeClr val="tx1"/>
                </a:solidFill>
                <a:latin typeface="Times New Roman" panose="02020603050405020304" pitchFamily="1" charset="0"/>
              </a:rPr>
              <a:t>Biogeography looks at four fundamental     processes:</a:t>
            </a:r>
            <a:br>
              <a:rPr lang="en-US" dirty="0">
                <a:solidFill>
                  <a:schemeClr val="tx1"/>
                </a:solidFill>
                <a:latin typeface="Times New Roman" panose="02020603050405020304" pitchFamily="1" charset="0"/>
              </a:rPr>
            </a:br>
            <a:br>
              <a:rPr lang="en-US" dirty="0">
                <a:solidFill>
                  <a:schemeClr val="tx1"/>
                </a:solidFill>
                <a:latin typeface="Times New Roman" panose="02020603050405020304" pitchFamily="1" charset="0"/>
              </a:rPr>
            </a:br>
            <a:endParaRPr lang="en-US" dirty="0">
              <a:solidFill>
                <a:schemeClr val="tx1"/>
              </a:solidFill>
              <a:latin typeface="Times New Roman" panose="02020603050405020304" pitchFamily="1" charset="0"/>
            </a:endParaRPr>
          </a:p>
        </p:txBody>
      </p:sp>
      <p:sp>
        <p:nvSpPr>
          <p:cNvPr id="14339" name="Rectangle 3"/>
          <p:cNvSpPr>
            <a:spLocks noGrp="1" noChangeArrowheads="1"/>
          </p:cNvSpPr>
          <p:nvPr>
            <p:ph type="body" idx="1"/>
          </p:nvPr>
        </p:nvSpPr>
        <p:spPr>
          <a:xfrm>
            <a:off x="373063" y="1371600"/>
            <a:ext cx="8396287" cy="5486400"/>
          </a:xfrm>
        </p:spPr>
        <p:txBody>
          <a:bodyPr>
            <a:normAutofit/>
          </a:bodyPr>
          <a:lstStyle/>
          <a:p>
            <a:pPr marL="533400" indent="-533400">
              <a:lnSpc>
                <a:spcPct val="90000"/>
              </a:lnSpc>
              <a:buFontTx/>
              <a:buNone/>
            </a:pPr>
            <a:r>
              <a:rPr lang="en-US" sz="2400" b="1" dirty="0">
                <a:latin typeface="Times New Roman" panose="02020603050405020304" pitchFamily="1" charset="0"/>
              </a:rPr>
              <a:t> 1. Dispersal: Movement of organism(s) from a point of origin (= location of source, or ancestral, population) to a new location.</a:t>
            </a:r>
            <a:endParaRPr lang="en-US" sz="2400" b="1" dirty="0">
              <a:latin typeface="Times New Roman" panose="02020603050405020304" pitchFamily="1" charset="0"/>
            </a:endParaRPr>
          </a:p>
          <a:p>
            <a:pPr marL="533400" indent="-533400">
              <a:lnSpc>
                <a:spcPct val="90000"/>
              </a:lnSpc>
              <a:buFontTx/>
              <a:buNone/>
            </a:pPr>
            <a:r>
              <a:rPr lang="en-US" sz="2400" b="1" dirty="0">
                <a:latin typeface="Times New Roman" panose="02020603050405020304" pitchFamily="1" charset="0"/>
              </a:rPr>
              <a:t>2. Colonization: Organism reaches new location, survives, reproduces, and establishes new population.</a:t>
            </a:r>
            <a:endParaRPr lang="en-US" sz="2400" b="1" dirty="0">
              <a:latin typeface="Times New Roman" panose="02020603050405020304" pitchFamily="1" charset="0"/>
            </a:endParaRPr>
          </a:p>
          <a:p>
            <a:pPr marL="533400" indent="-533400">
              <a:lnSpc>
                <a:spcPct val="90000"/>
              </a:lnSpc>
              <a:buFontTx/>
              <a:buNone/>
            </a:pPr>
            <a:r>
              <a:rPr lang="en-US" sz="2400" b="1" dirty="0">
                <a:latin typeface="Times New Roman" panose="02020603050405020304" pitchFamily="1" charset="0"/>
              </a:rPr>
              <a:t>3. Extinction: Species is eliminated from a particular area (</a:t>
            </a:r>
            <a:r>
              <a:rPr lang="en-US" sz="2400" b="1" i="1" dirty="0">
                <a:latin typeface="Times New Roman" panose="02020603050405020304" pitchFamily="1" charset="0"/>
              </a:rPr>
              <a:t>i.e</a:t>
            </a:r>
            <a:r>
              <a:rPr lang="en-US" sz="2400" b="1" dirty="0">
                <a:latin typeface="Times New Roman" panose="02020603050405020304" pitchFamily="1" charset="0"/>
              </a:rPr>
              <a:t>., no more reproducing individuals present); species may survive elsewhere, and may re-colonize area where it went extinct. </a:t>
            </a:r>
            <a:endParaRPr lang="en-US" sz="2400" b="1" dirty="0">
              <a:latin typeface="Times New Roman" panose="02020603050405020304" pitchFamily="1" charset="0"/>
            </a:endParaRPr>
          </a:p>
          <a:p>
            <a:pPr marL="533400" indent="-533400">
              <a:lnSpc>
                <a:spcPct val="90000"/>
              </a:lnSpc>
              <a:buFontTx/>
              <a:buNone/>
            </a:pPr>
            <a:r>
              <a:rPr lang="en-US" sz="2400" b="1" dirty="0">
                <a:latin typeface="Times New Roman" panose="02020603050405020304" pitchFamily="1" charset="0"/>
              </a:rPr>
              <a:t>4. Evolution: Surviving population in a particular area undergoes change(s) in frequency of gene alleles; may result in altered phenotype, and, given sufficient time, possibly the formation of new species (= speciation</a:t>
            </a:r>
            <a:r>
              <a:rPr lang="en-US" sz="2400" b="1" dirty="0" smtClean="0">
                <a:solidFill>
                  <a:srgbClr val="E41415"/>
                </a:solidFill>
                <a:latin typeface="Times New Roman" panose="02020603050405020304" pitchFamily="1" charset="0"/>
              </a:rPr>
              <a:t>).</a:t>
            </a:r>
            <a:endParaRPr lang="en-US" sz="2400" b="1" dirty="0" smtClean="0">
              <a:solidFill>
                <a:srgbClr val="E41415"/>
              </a:solidFill>
              <a:latin typeface="Times New Roman" panose="02020603050405020304" pitchFamily="1" charset="0"/>
            </a:endParaRPr>
          </a:p>
          <a:p>
            <a:pPr marL="533400" indent="-533400">
              <a:lnSpc>
                <a:spcPct val="90000"/>
              </a:lnSpc>
              <a:buFontTx/>
              <a:buNone/>
            </a:pPr>
            <a:endParaRPr lang="en-US" sz="2400" b="1" dirty="0" smtClean="0">
              <a:solidFill>
                <a:srgbClr val="E41415"/>
              </a:solidFill>
              <a:latin typeface="Times New Roman" panose="02020603050405020304" pitchFamily="1" charset="0"/>
            </a:endParaRPr>
          </a:p>
          <a:p>
            <a:pPr marL="795655" lvl="2" indent="-536575">
              <a:lnSpc>
                <a:spcPct val="90000"/>
              </a:lnSpc>
              <a:buFont typeface="Arial" panose="020B0604020202020204" pitchFamily="34" charset="0"/>
              <a:buAutoNum type="arabicPeriod"/>
            </a:pPr>
            <a:endParaRPr lang="en-US" dirty="0">
              <a:latin typeface="Times New Roman" panose="02020603050405020304" pitchFamily="1"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subTnLst>
                                    <p:animClr>
                                      <p:cBhvr override="childStyle">
                                        <p:cTn dur="1" fill="hold" display="0" masterRel="nextClick" afterEffect="1"/>
                                        <p:tgtEl>
                                          <p:spTgt spid="14339">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subTnLst>
                                    <p:animClr>
                                      <p:cBhvr override="childStyle">
                                        <p:cTn dur="1" fill="hold" display="0" masterRel="nextClick" afterEffect="1"/>
                                        <p:tgtEl>
                                          <p:spTgt spid="14339">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subTnLst>
                                    <p:animClr>
                                      <p:cBhvr override="childStyle">
                                        <p:cTn dur="1" fill="hold" display="0" masterRel="nextClick" afterEffect="1"/>
                                        <p:tgtEl>
                                          <p:spTgt spid="14339">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subTnLst>
                                    <p:animClr>
                                      <p:cBhvr override="childStyle">
                                        <p:cTn dur="1" fill="hold" display="0" masterRel="nextClick" afterEffect="1"/>
                                        <p:tgtEl>
                                          <p:spTgt spid="14339">
                                            <p:txEl>
                                              <p:pRg st="3" end="3"/>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fontScale="77500" lnSpcReduction="20000"/>
          </a:bodyPr>
          <a:lstStyle/>
          <a:p>
            <a:r>
              <a:rPr lang="en-US" dirty="0" smtClean="0"/>
              <a:t>The theory of island biogeography simply says that a larger island will have a greater number of species than a smaller island. For this theory, an </a:t>
            </a:r>
            <a:r>
              <a:rPr lang="en-US" b="1" dirty="0" smtClean="0"/>
              <a:t>island</a:t>
            </a:r>
            <a:r>
              <a:rPr lang="en-US" dirty="0" smtClean="0"/>
              <a:t> is any ecosystem that is remarkably different from the surrounding area. So, this could refer to an actual island in the ocean, or it may be an oasis that is surrounded by a desert.</a:t>
            </a:r>
            <a:endParaRPr lang="en-US" dirty="0" smtClean="0">
              <a:latin typeface="Times New Roman" panose="02020603050405020304" pitchFamily="1" charset="0"/>
            </a:endParaRPr>
          </a:p>
          <a:p>
            <a:r>
              <a:rPr lang="en-US" dirty="0" smtClean="0">
                <a:latin typeface="Times New Roman" panose="02020603050405020304" pitchFamily="1" charset="0"/>
              </a:rPr>
              <a:t>Islands are important natural laboratories for the study of biogeography, ecology, population genetics, evolutionary biology, </a:t>
            </a:r>
            <a:r>
              <a:rPr lang="en-US" i="1" dirty="0" smtClean="0">
                <a:latin typeface="Times New Roman" panose="02020603050405020304" pitchFamily="1" charset="0"/>
              </a:rPr>
              <a:t>etc</a:t>
            </a:r>
            <a:endParaRPr lang="en-US" dirty="0" smtClean="0">
              <a:latin typeface="Times New Roman" panose="02020603050405020304" pitchFamily="1" charset="0"/>
            </a:endParaRPr>
          </a:p>
          <a:p>
            <a:endParaRPr lang="en-US" dirty="0" smtClean="0">
              <a:latin typeface="Times New Roman" panose="02020603050405020304" pitchFamily="1" charset="0"/>
            </a:endParaRPr>
          </a:p>
          <a:p>
            <a:r>
              <a:rPr lang="en-US" dirty="0" smtClean="0">
                <a:latin typeface="Times New Roman" panose="02020603050405020304" pitchFamily="1" charset="0"/>
              </a:rPr>
              <a:t>Early naturalists (</a:t>
            </a:r>
            <a:r>
              <a:rPr lang="en-US" i="1" dirty="0" smtClean="0">
                <a:latin typeface="Times New Roman" panose="02020603050405020304" pitchFamily="1" charset="0"/>
              </a:rPr>
              <a:t>e.g</a:t>
            </a:r>
            <a:r>
              <a:rPr lang="en-US" dirty="0" smtClean="0">
                <a:latin typeface="Times New Roman" panose="02020603050405020304" pitchFamily="1" charset="0"/>
              </a:rPr>
              <a:t>., 16</a:t>
            </a:r>
            <a:r>
              <a:rPr lang="en-US" baseline="30000" dirty="0" smtClean="0">
                <a:latin typeface="Times New Roman" panose="02020603050405020304" pitchFamily="1" charset="0"/>
              </a:rPr>
              <a:t>th</a:t>
            </a:r>
            <a:r>
              <a:rPr lang="en-US" dirty="0" smtClean="0">
                <a:latin typeface="Times New Roman" panose="02020603050405020304" pitchFamily="1" charset="0"/>
              </a:rPr>
              <a:t>-18</a:t>
            </a:r>
            <a:r>
              <a:rPr lang="en-US" baseline="30000" dirty="0" smtClean="0">
                <a:latin typeface="Times New Roman" panose="02020603050405020304" pitchFamily="1" charset="0"/>
              </a:rPr>
              <a:t>th</a:t>
            </a:r>
            <a:r>
              <a:rPr lang="en-US" dirty="0" smtClean="0">
                <a:latin typeface="Times New Roman" panose="02020603050405020304" pitchFamily="1" charset="0"/>
              </a:rPr>
              <a:t> centuries)</a:t>
            </a:r>
            <a:endParaRPr lang="en-US" dirty="0" smtClean="0">
              <a:latin typeface="Times New Roman" panose="02020603050405020304" pitchFamily="1" charset="0"/>
            </a:endParaRPr>
          </a:p>
          <a:p>
            <a:r>
              <a:rPr lang="en-US" dirty="0" smtClean="0">
                <a:latin typeface="Times New Roman" panose="02020603050405020304" pitchFamily="1" charset="0"/>
              </a:rPr>
              <a:t> exploring isolated islands noted new types  of plants and animals, which were often  distinctive for each island or island group.</a:t>
            </a:r>
            <a:r>
              <a:rPr lang="en-US" b="1" dirty="0" smtClean="0">
                <a:latin typeface="Times New Roman" panose="02020603050405020304" pitchFamily="1" charset="0"/>
              </a:rPr>
              <a:t> </a:t>
            </a:r>
            <a:br>
              <a:rPr lang="en-US" b="1" dirty="0" smtClean="0">
                <a:latin typeface="Times New Roman" panose="02020603050405020304" pitchFamily="1" charset="0"/>
              </a:rPr>
            </a:br>
            <a:br>
              <a:rPr lang="en-US" b="1" dirty="0" smtClean="0">
                <a:latin typeface="Times New Roman" panose="02020603050405020304" pitchFamily="1" charset="0"/>
              </a:rPr>
            </a:br>
            <a:r>
              <a:rPr lang="en-US" dirty="0" smtClean="0">
                <a:latin typeface="Times New Roman" panose="02020603050405020304" pitchFamily="1" charset="0"/>
              </a:rPr>
              <a:t>For several centuries, scientific focus was on cataloging the diversity of island organisms</a:t>
            </a:r>
            <a:endParaRPr lang="en-US" dirty="0" smtClean="0">
              <a:latin typeface="Times New Roman" panose="02020603050405020304" pitchFamily="1" charset="0"/>
            </a:endParaRPr>
          </a:p>
          <a:p>
            <a:pPr marL="342900" lvl="2" indent="-342900"/>
            <a:r>
              <a:rPr lang="en-US" sz="3200" dirty="0" smtClean="0">
                <a:latin typeface="Times New Roman" panose="02020603050405020304" pitchFamily="1" charset="0"/>
              </a:rPr>
              <a:t>More recently, island </a:t>
            </a:r>
            <a:r>
              <a:rPr lang="en-US" sz="3200" dirty="0" err="1" smtClean="0">
                <a:latin typeface="Times New Roman" panose="02020603050405020304" pitchFamily="1" charset="0"/>
              </a:rPr>
              <a:t>biogeographers</a:t>
            </a:r>
            <a:r>
              <a:rPr lang="en-US" sz="3200" dirty="0" smtClean="0">
                <a:latin typeface="Times New Roman" panose="02020603050405020304" pitchFamily="1" charset="0"/>
              </a:rPr>
              <a:t> have begun focusing on patterns and mechanisms of evolution of island flora and fauna. </a:t>
            </a:r>
            <a:endParaRPr lang="en-US" sz="3200" dirty="0" smtClean="0">
              <a:latin typeface="Times New Roman" panose="02020603050405020304" pitchFamily="1"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island-biogeography-12-638.jpg"/>
          <p:cNvPicPr>
            <a:picLocks noGrp="1" noChangeAspect="1" noChangeArrowheads="1"/>
          </p:cNvPicPr>
          <p:nvPr>
            <p:ph idx="1"/>
          </p:nvPr>
        </p:nvPicPr>
        <p:blipFill>
          <a:blip r:embed="rId1"/>
          <a:srcRect/>
          <a:stretch>
            <a:fillRect/>
          </a:stretch>
        </p:blipFill>
        <p:spPr bwMode="auto">
          <a:xfrm>
            <a:off x="228600" y="685800"/>
            <a:ext cx="8915400" cy="5943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esktop\island-biogeography-13-638.jpg"/>
          <p:cNvPicPr>
            <a:picLocks noGrp="1" noChangeAspect="1" noChangeArrowheads="1"/>
          </p:cNvPicPr>
          <p:nvPr>
            <p:ph idx="1"/>
          </p:nvPr>
        </p:nvPicPr>
        <p:blipFill>
          <a:blip r:embed="rId1"/>
          <a:srcRect/>
          <a:stretch>
            <a:fillRect/>
          </a:stretch>
        </p:blipFill>
        <p:spPr bwMode="auto">
          <a:xfrm>
            <a:off x="381000" y="1600200"/>
            <a:ext cx="8458200" cy="4953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Influences on Species Diversity</a:t>
            </a:r>
            <a:br>
              <a:rPr lang="en-US" dirty="0" smtClean="0"/>
            </a:br>
            <a:endParaRPr lang="en-US" dirty="0"/>
          </a:p>
        </p:txBody>
      </p:sp>
      <p:sp>
        <p:nvSpPr>
          <p:cNvPr id="3" name="Content Placeholder 2"/>
          <p:cNvSpPr>
            <a:spLocks noGrp="1"/>
          </p:cNvSpPr>
          <p:nvPr>
            <p:ph idx="1"/>
          </p:nvPr>
        </p:nvSpPr>
        <p:spPr>
          <a:xfrm>
            <a:off x="228600" y="533400"/>
            <a:ext cx="8686800" cy="6324600"/>
          </a:xfrm>
        </p:spPr>
        <p:txBody>
          <a:bodyPr>
            <a:normAutofit fontScale="77500" lnSpcReduction="20000"/>
          </a:bodyPr>
          <a:lstStyle/>
          <a:p>
            <a:r>
              <a:rPr lang="en-US" dirty="0" smtClean="0"/>
              <a:t>When we understand the species diversity within any of these ecological 'islands,' we need to consider three main factors. First is </a:t>
            </a:r>
            <a:r>
              <a:rPr lang="en-US" b="1" dirty="0" smtClean="0"/>
              <a:t>immigration</a:t>
            </a:r>
            <a:r>
              <a:rPr lang="en-US" dirty="0" smtClean="0"/>
              <a:t>, which is the number of new species that move to the island. When there is a higher rate of immigration, there will be a higher number of species in the island ecosystem. However, immigration rates tend to slow when species diversity becomes higher on the island because of competition.</a:t>
            </a:r>
            <a:endParaRPr lang="en-US" dirty="0" smtClean="0"/>
          </a:p>
          <a:p>
            <a:r>
              <a:rPr lang="en-US" dirty="0" smtClean="0"/>
              <a:t>Next is </a:t>
            </a:r>
            <a:r>
              <a:rPr lang="en-US" b="1" dirty="0" smtClean="0"/>
              <a:t>emigration</a:t>
            </a:r>
            <a:r>
              <a:rPr lang="en-US" dirty="0" smtClean="0"/>
              <a:t>, which is the number of species that leave the island. Emigration produces results opposite of immigration. As more species emigrate, there is a lower species diversity on the island, and as fewer species emigrate, there will be a higher species diversity.</a:t>
            </a:r>
            <a:endParaRPr lang="en-US" dirty="0" smtClean="0"/>
          </a:p>
          <a:p>
            <a:r>
              <a:rPr lang="en-US" dirty="0" smtClean="0"/>
              <a:t>The third factor is </a:t>
            </a:r>
            <a:r>
              <a:rPr lang="en-US" b="1" dirty="0" smtClean="0"/>
              <a:t>extinction</a:t>
            </a:r>
            <a:r>
              <a:rPr lang="en-US" dirty="0" smtClean="0"/>
              <a:t>, which is the number of species on the island that become extinct. Extinction rates are related to the size of the island. The smaller the island, the higher the rate of extinction. This is because larger islands contain more resources and habitats, and are thus able to support more life.</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Equilibrium</a:t>
            </a:r>
            <a:br>
              <a:rPr lang="en-US" dirty="0" smtClean="0"/>
            </a:br>
            <a:endParaRPr lang="en-US" dirty="0"/>
          </a:p>
        </p:txBody>
      </p:sp>
      <p:sp>
        <p:nvSpPr>
          <p:cNvPr id="3" name="Content Placeholder 2"/>
          <p:cNvSpPr>
            <a:spLocks noGrp="1"/>
          </p:cNvSpPr>
          <p:nvPr>
            <p:ph idx="1"/>
          </p:nvPr>
        </p:nvSpPr>
        <p:spPr>
          <a:xfrm>
            <a:off x="0" y="685800"/>
            <a:ext cx="9144000" cy="5867400"/>
          </a:xfrm>
        </p:spPr>
        <p:txBody>
          <a:bodyPr>
            <a:normAutofit fontScale="85000" lnSpcReduction="20000"/>
          </a:bodyPr>
          <a:lstStyle/>
          <a:p>
            <a:r>
              <a:rPr lang="en-US" dirty="0" smtClean="0"/>
              <a:t>When immigration rates and extinction rates are the same, the island is in </a:t>
            </a:r>
            <a:r>
              <a:rPr lang="en-US" b="1" dirty="0" smtClean="0"/>
              <a:t>equilibrium</a:t>
            </a:r>
            <a:r>
              <a:rPr lang="en-US" dirty="0" smtClean="0"/>
              <a:t>. This means that the number of species on the island stays roughly the same. However, while the number of species does not change, the composition of those species on the island may change. The rate at which one species is lost and another species takes its place is called the </a:t>
            </a:r>
            <a:r>
              <a:rPr lang="en-US" b="1" dirty="0" smtClean="0"/>
              <a:t>turnover rate</a:t>
            </a:r>
            <a:r>
              <a:rPr lang="en-US" dirty="0" smtClean="0"/>
              <a:t>.</a:t>
            </a:r>
            <a:endParaRPr lang="en-US" dirty="0" smtClean="0"/>
          </a:p>
          <a:p>
            <a:endParaRPr lang="en-US" dirty="0" smtClean="0"/>
          </a:p>
          <a:p>
            <a:r>
              <a:rPr lang="en-US" b="1" dirty="0" smtClean="0"/>
              <a:t>Environmental factors</a:t>
            </a:r>
            <a:r>
              <a:rPr lang="en-US" dirty="0" smtClean="0"/>
              <a:t> also affect island biogeography. These factors may be time, weather, natural disasters, human interferences, and the amount of isolation. For example, the longer an island has been isolated, the less species diversity will be present. Likewise, the farther the island is from sources of immigration, the less species  diversity will be found in that island. This is because the island is more isolated from other plants and animals that could influence the species composition.</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Species-Area Relationship</a:t>
            </a:r>
            <a:endParaRPr lang="en-US" dirty="0"/>
          </a:p>
        </p:txBody>
      </p:sp>
      <p:sp>
        <p:nvSpPr>
          <p:cNvPr id="3" name="Content Placeholder 2"/>
          <p:cNvSpPr>
            <a:spLocks noGrp="1"/>
          </p:cNvSpPr>
          <p:nvPr>
            <p:ph idx="1"/>
          </p:nvPr>
        </p:nvSpPr>
        <p:spPr>
          <a:xfrm>
            <a:off x="152400" y="457200"/>
            <a:ext cx="6629400" cy="6553200"/>
          </a:xfrm>
        </p:spPr>
        <p:txBody>
          <a:bodyPr>
            <a:normAutofit fontScale="55000" lnSpcReduction="20000"/>
          </a:bodyPr>
          <a:lstStyle/>
          <a:p>
            <a:pPr algn="just"/>
            <a:r>
              <a:rPr lang="en-US" dirty="0" smtClean="0"/>
              <a:t>the species-area relationship - as area increases, the number of species present (diversity) also increases.</a:t>
            </a:r>
            <a:endParaRPr lang="en-US" dirty="0" smtClean="0"/>
          </a:p>
          <a:p>
            <a:pPr algn="just"/>
            <a:r>
              <a:rPr lang="en-US" dirty="0" smtClean="0"/>
              <a:t>The species area curve is expressed mathematically as this model: </a:t>
            </a:r>
            <a:endParaRPr lang="en-US" dirty="0" smtClean="0"/>
          </a:p>
          <a:p>
            <a:pPr algn="just"/>
            <a:r>
              <a:rPr lang="en-US" dirty="0" smtClean="0"/>
              <a:t> S = c </a:t>
            </a:r>
            <a:r>
              <a:rPr lang="en-US" dirty="0" err="1" smtClean="0"/>
              <a:t>A</a:t>
            </a:r>
            <a:r>
              <a:rPr lang="en-US" baseline="30000" dirty="0" err="1" smtClean="0"/>
              <a:t>z</a:t>
            </a:r>
            <a:r>
              <a:rPr lang="en-US" baseline="30000" dirty="0" smtClean="0"/>
              <a:t>	</a:t>
            </a:r>
            <a:r>
              <a:rPr lang="en-US" sz="3600" baseline="30000" dirty="0" smtClean="0"/>
              <a:t>or</a:t>
            </a:r>
            <a:r>
              <a:rPr lang="en-US" baseline="30000" dirty="0" smtClean="0"/>
              <a:t>	</a:t>
            </a:r>
            <a:r>
              <a:rPr lang="en-US" dirty="0" err="1" smtClean="0"/>
              <a:t>logS</a:t>
            </a:r>
            <a:r>
              <a:rPr lang="en-US" dirty="0" smtClean="0"/>
              <a:t> = </a:t>
            </a:r>
            <a:r>
              <a:rPr lang="en-US" dirty="0" err="1" smtClean="0"/>
              <a:t>logC</a:t>
            </a:r>
            <a:r>
              <a:rPr lang="en-US" dirty="0" smtClean="0"/>
              <a:t> + z </a:t>
            </a:r>
            <a:r>
              <a:rPr lang="en-US" dirty="0" err="1" smtClean="0"/>
              <a:t>logA</a:t>
            </a:r>
            <a:endParaRPr lang="en-US" dirty="0" smtClean="0"/>
          </a:p>
          <a:p>
            <a:pPr algn="just">
              <a:buNone/>
            </a:pPr>
            <a:r>
              <a:rPr lang="en-US" dirty="0" smtClean="0"/>
              <a:t>  </a:t>
            </a:r>
            <a:endParaRPr lang="en-US" dirty="0" smtClean="0"/>
          </a:p>
          <a:p>
            <a:pPr algn="just"/>
            <a:r>
              <a:rPr lang="en-US" dirty="0" smtClean="0"/>
              <a:t>Where S = number of species, A = area, c = constant (=y-intercept of log plot), and z = constant (=slope of the log plot). </a:t>
            </a:r>
            <a:endParaRPr lang="en-US" dirty="0" smtClean="0"/>
          </a:p>
          <a:p>
            <a:pPr algn="just">
              <a:buNone/>
            </a:pPr>
            <a:r>
              <a:rPr lang="en-US" dirty="0" smtClean="0"/>
              <a:t> </a:t>
            </a:r>
            <a:endParaRPr lang="en-US" dirty="0" smtClean="0"/>
          </a:p>
          <a:p>
            <a:pPr algn="just"/>
            <a:r>
              <a:rPr lang="en-US" dirty="0" smtClean="0"/>
              <a:t>As a general rule of thumb, it takes a tenfold increase in the size of a habitat to produce a doubling of the number of species. This rule of thumb does not hold in all cases</a:t>
            </a:r>
            <a:endParaRPr lang="en-US" dirty="0" smtClean="0"/>
          </a:p>
          <a:p>
            <a:pPr algn="just"/>
            <a:endParaRPr lang="en-US" dirty="0" smtClean="0"/>
          </a:p>
          <a:p>
            <a:pPr algn="just"/>
            <a:r>
              <a:rPr lang="en-US" dirty="0" smtClean="0"/>
              <a:t>What factors influence z?</a:t>
            </a:r>
            <a:endParaRPr lang="en-US" dirty="0" smtClean="0"/>
          </a:p>
          <a:p>
            <a:pPr algn="just"/>
            <a:r>
              <a:rPr lang="en-US" dirty="0" smtClean="0"/>
              <a:t>- Climate, e.g. latitudinal gradient factors</a:t>
            </a:r>
            <a:endParaRPr lang="en-US" dirty="0" smtClean="0"/>
          </a:p>
          <a:p>
            <a:pPr algn="just"/>
            <a:r>
              <a:rPr lang="en-US" dirty="0" smtClean="0"/>
              <a:t>- group of species</a:t>
            </a:r>
            <a:endParaRPr lang="en-US" dirty="0" smtClean="0"/>
          </a:p>
          <a:p>
            <a:pPr algn="just"/>
            <a:r>
              <a:rPr lang="en-US" dirty="0" smtClean="0"/>
              <a:t>- Habitat complexity</a:t>
            </a:r>
            <a:endParaRPr lang="en-US" dirty="0" smtClean="0"/>
          </a:p>
          <a:p>
            <a:pPr algn="just"/>
            <a:r>
              <a:rPr lang="en-US" dirty="0" smtClean="0"/>
              <a:t>- Isolation, e.g. distance from the mainland</a:t>
            </a:r>
            <a:endParaRPr lang="en-US" dirty="0" smtClean="0"/>
          </a:p>
          <a:p>
            <a:pPr algn="just"/>
            <a:r>
              <a:rPr lang="en-US" dirty="0" smtClean="0"/>
              <a:t>- Type of species represented, e.g. mammals vs. birds</a:t>
            </a:r>
            <a:endParaRPr lang="en-US" dirty="0" smtClean="0"/>
          </a:p>
          <a:p>
            <a:pPr algn="just"/>
            <a:endParaRPr lang="en-US" dirty="0" smtClean="0"/>
          </a:p>
          <a:p>
            <a:pPr algn="just"/>
            <a:r>
              <a:rPr lang="en-US" dirty="0" smtClean="0"/>
              <a:t>Data collected by Harris for mountaintop islands in the Great Basin show that mammals have a higher z (steeper slope on the species-area graph) than birds.</a:t>
            </a:r>
            <a:endParaRPr lang="en-US" dirty="0" smtClean="0"/>
          </a:p>
          <a:p>
            <a:pPr algn="just"/>
            <a:endParaRPr lang="en-US" dirty="0"/>
          </a:p>
        </p:txBody>
      </p:sp>
      <p:pic>
        <p:nvPicPr>
          <p:cNvPr id="6151" name="Picture 7"/>
          <p:cNvPicPr>
            <a:picLocks noChangeAspect="1" noChangeArrowheads="1"/>
          </p:cNvPicPr>
          <p:nvPr/>
        </p:nvPicPr>
        <p:blipFill>
          <a:blip r:embed="rId1"/>
          <a:srcRect/>
          <a:stretch>
            <a:fillRect/>
          </a:stretch>
        </p:blipFill>
        <p:spPr bwMode="auto">
          <a:xfrm>
            <a:off x="6781800" y="533400"/>
            <a:ext cx="2362200" cy="2286000"/>
          </a:xfrm>
          <a:prstGeom prst="rect">
            <a:avLst/>
          </a:prstGeom>
          <a:noFill/>
          <a:ln w="9525">
            <a:noFill/>
            <a:miter lim="800000"/>
            <a:headEnd/>
            <a:tailEnd/>
          </a:ln>
        </p:spPr>
      </p:pic>
      <p:pic>
        <p:nvPicPr>
          <p:cNvPr id="6153" name="Picture 9"/>
          <p:cNvPicPr>
            <a:picLocks noChangeAspect="1" noChangeArrowheads="1"/>
          </p:cNvPicPr>
          <p:nvPr/>
        </p:nvPicPr>
        <p:blipFill>
          <a:blip r:embed="rId2"/>
          <a:srcRect/>
          <a:stretch>
            <a:fillRect/>
          </a:stretch>
        </p:blipFill>
        <p:spPr bwMode="auto">
          <a:xfrm>
            <a:off x="7010400" y="3048000"/>
            <a:ext cx="2133600" cy="3429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5614</Words>
  <Application>WPS Presentation</Application>
  <PresentationFormat>On-screen Show (4:3)</PresentationFormat>
  <Paragraphs>70</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 New Roman</vt:lpstr>
      <vt:lpstr>Calibri</vt:lpstr>
      <vt:lpstr>Microsoft YaHei</vt:lpstr>
      <vt:lpstr>Arial Unicode MS</vt:lpstr>
      <vt:lpstr>Office Theme</vt:lpstr>
      <vt:lpstr>Island biogeography</vt:lpstr>
      <vt:lpstr>PowerPoint 演示文稿</vt:lpstr>
      <vt:lpstr> Biogeography looks at four fundamental     processes:  </vt:lpstr>
      <vt:lpstr>PowerPoint 演示文稿</vt:lpstr>
      <vt:lpstr>PowerPoint 演示文稿</vt:lpstr>
      <vt:lpstr>PowerPoint 演示文稿</vt:lpstr>
      <vt:lpstr>Influences on Species Diversity </vt:lpstr>
      <vt:lpstr>Equilibrium </vt:lpstr>
      <vt:lpstr>Species-Area Relationship</vt:lpstr>
      <vt:lpstr>Equilibrium Theory of Island Biogeography (ETIB)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Island biogeography</dc:title>
  <dc:creator>pc</dc:creator>
  <cp:lastModifiedBy>91988</cp:lastModifiedBy>
  <cp:revision>24</cp:revision>
  <dcterms:created xsi:type="dcterms:W3CDTF">2006-08-16T00:00:00Z</dcterms:created>
  <dcterms:modified xsi:type="dcterms:W3CDTF">2024-02-24T16:31:06Z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C8ED1017CF6F4797A07EF427CFA5D37E_12</vt:lpwstr>
  </property>
  <property fmtid="{D5CDD505-2E9C-101B-9397-08002B2CF9AE}" pid="3" name="KSOProductBuildVer">
    <vt:lpwstr>1033-12.2.0.13431</vt:lpwstr>
  </property>
</Properties>
</file>