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7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conservation biology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Interconnected blocks of habitat are better than isolated blocks. Connectivity (the opposite of fragmentation) has become one of the best accepted principles of conservation planning. Despite continuing arguments over benefits versus costs of particular corridor designs,33 few conservation biologists would disagree that habitats functionally connected by natural movements of organisms are less subject to extinctions than habitats artificially isolated by human activity. It is also probable that corridors or linkages will function better when habitat within them resembles that preferred by target species. For example, although we do not know exactly what types of habitats the species associated with old-growth forests will travel through, old forests are likely to provide better linkages than fresh </a:t>
            </a:r>
            <a:r>
              <a:rPr lang="en-US" dirty="0" err="1" smtClean="0"/>
              <a:t>clearcuts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Blocks of habitat that are </a:t>
            </a:r>
            <a:r>
              <a:rPr lang="en-US" dirty="0" err="1" smtClean="0"/>
              <a:t>roadless</a:t>
            </a:r>
            <a:r>
              <a:rPr lang="en-US" dirty="0" smtClean="0"/>
              <a:t> or otherwise inaccessible to humans are better than </a:t>
            </a:r>
            <a:r>
              <a:rPr lang="en-US" dirty="0" err="1" smtClean="0"/>
              <a:t>roaded</a:t>
            </a:r>
            <a:r>
              <a:rPr lang="en-US" dirty="0" smtClean="0"/>
              <a:t> and accessible habitat blocks. Roads and other providers of human access often lead to high mortality rates for large carnivores, furbearers, desert tortoises, commercially valuable plants such as cacti, and other species exploited or persecuted by people. Although the ultimate solution to these problems must involve education and change in human values and behavior, the immediate need is to restrict access to habitats of sensitive species. For example, land managing agencies often have policies (which may or may not be enforced) calling for road densities not exceeding 0.5 miles per square mile in wolf or grizzly bear habitat. Roads also cause other problems. </a:t>
            </a:r>
            <a:r>
              <a:rPr lang="en-US" dirty="0" err="1" smtClean="0"/>
              <a:t>Roadkill</a:t>
            </a:r>
            <a:r>
              <a:rPr lang="en-US" dirty="0" smtClean="0"/>
              <a:t> is a primary source of mortality for many species in regions with heavy traffic; dirt roads contribute sediments to streams; and roads are barriers to movement of some small vertebrates and invertebrates. For these and other </a:t>
            </a:r>
            <a:r>
              <a:rPr lang="en-US" smtClean="0"/>
              <a:t>reasons, </a:t>
            </a:r>
            <a:r>
              <a:rPr lang="en-US" dirty="0" err="1" smtClean="0"/>
              <a:t>roadless</a:t>
            </a:r>
            <a:r>
              <a:rPr lang="en-US" dirty="0" smtClean="0"/>
              <a:t> areas should be protected, roads should be closed whenever possible, and busy roads should be equipped with underpasses or other wildlife movement passages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[C]</a:t>
            </a:r>
            <a:r>
              <a:rPr lang="en-US" dirty="0" err="1" smtClean="0"/>
              <a:t>onservation</a:t>
            </a:r>
            <a:r>
              <a:rPr lang="en-US" dirty="0" smtClean="0"/>
              <a:t> strategy should not treat all species as equal but must focus on species and habitats threatened by human activities."35 This statement from Jared Diamond seems logical enough, but it is amazing how much time and money has been spent studying and managing species that do not really require human assistance (e.g., white-tailed deer). Similarly, high species diversity in </a:t>
            </a:r>
            <a:r>
              <a:rPr lang="en-US" dirty="0" err="1" smtClean="0"/>
              <a:t>clearcuts</a:t>
            </a:r>
            <a:r>
              <a:rPr lang="en-US" dirty="0" smtClean="0"/>
              <a:t> and other </a:t>
            </a:r>
            <a:r>
              <a:rPr lang="en-US" dirty="0" err="1" smtClean="0"/>
              <a:t>humandisturbed</a:t>
            </a:r>
            <a:r>
              <a:rPr lang="en-US" dirty="0" smtClean="0"/>
              <a:t> habitats has been used to justify intensive forestry and other forms of manipulative management, even though the species that thrive in such habitats are mostly opportunistic weeds. The most appropriate target species for conservation are generally those most sensitive to human disturbance</a:t>
            </a:r>
            <a:endParaRPr lang="en-US" dirty="0" smtClean="0"/>
          </a:p>
          <a:p>
            <a:r>
              <a:rPr lang="en-US" dirty="0" smtClean="0"/>
              <a:t>Populations that fluctuate widely are more likely to go extinct than populations that are more stable over time. Mean population size is sometimes a poor indicator of vulnerability. A population with a relatively large mean size but high variance may be more likely to go extinct than a smaller but more stable population.36 Large-bodied animal species, although more vulnerable to many specific threats, generally fluctuate less and therefore can probably be viable with smaller populations.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err="1" smtClean="0"/>
              <a:t>Disjunct</a:t>
            </a:r>
            <a:r>
              <a:rPr lang="en-US" dirty="0" smtClean="0"/>
              <a:t> or peripheral populations of species are more likely to be genetically impoverished but also genetically distinct than are central populations. This </a:t>
            </a:r>
            <a:r>
              <a:rPr lang="en-US" dirty="0" err="1" smtClean="0"/>
              <a:t>welldocumented</a:t>
            </a:r>
            <a:r>
              <a:rPr lang="en-US" dirty="0" smtClean="0"/>
              <a:t> pattern is a direct consequence of reduced gene flow to isolated or marginal populations. The pattern presents a dilemma because populations with lower </a:t>
            </a:r>
            <a:r>
              <a:rPr lang="en-US" dirty="0" err="1" smtClean="0"/>
              <a:t>heterozygosity</a:t>
            </a:r>
            <a:r>
              <a:rPr lang="en-US" dirty="0" smtClean="0"/>
              <a:t> are likely to be less adaptable to future environmental change37 and therefore might be seen as less important to conserve. Marginal populations are also likely to be in suboptimal habitat. Thus, conservation at the species level may be more effective when directed to the central portion of each species' range. On the other hand, </a:t>
            </a:r>
            <a:r>
              <a:rPr lang="en-US" dirty="0" err="1" smtClean="0"/>
              <a:t>disjunct</a:t>
            </a:r>
            <a:r>
              <a:rPr lang="en-US" dirty="0" smtClean="0"/>
              <a:t> or peripheral populations are likely to have diverged genetically from central populations due to genetic drift, adaptation to local environments, or both. Directional selective pressures can be expected to be intense for these populations. If we are concerned with maintaining opportunities for speciation (future biodiversity) then conservation of peripheral and </a:t>
            </a:r>
            <a:r>
              <a:rPr lang="en-US" dirty="0" err="1" smtClean="0"/>
              <a:t>disjunct</a:t>
            </a:r>
            <a:r>
              <a:rPr lang="en-US" dirty="0" smtClean="0"/>
              <a:t> populations is critical. Again, the provision of the Endangered Species Act that allows for listing of distinct populations, even when the species as a whole is not threatened, makes biological sense. Conservation of species across their native ranges is the optimal strategy.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 Management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Maintaining viable ecosystems is usually more efficient, economical, and effective than a species-by-species approach. Although, as noted earlier, many sensitive species require individual attention in order to avoid extinction, focusing on every species individually is impossible. There are likely to be thousands of species inhabiting any given region, if we include microbes, soil invertebrates, and other poorly known groups. The "coarse filter" approach38 of representing all types of habitats and communities in areas managed for their natural values is probably the most inclusive of all conservation strategies. The goal of the Gap Analysis project of the National Biological Survey is to evaluate how well native vegetation types and associated species are represented in protected areas.39 </a:t>
            </a:r>
            <a:endParaRPr lang="en-US" dirty="0" smtClean="0"/>
          </a:p>
          <a:p>
            <a:r>
              <a:rPr lang="en-US" dirty="0" smtClean="0"/>
              <a:t>Biodiversity is not distributed randomly or uniformly across the landscape. In establishing protection priorities, focus on "hot spots." Hot spots are areas of concentrated conservation value, such as centers of endemism or areas of high species richness. Hot spots can be recognized at many spatial scales. For example, globally, the humid tropics stand out as hot spots of species richness, with the greatest diversity for most </a:t>
            </a:r>
            <a:r>
              <a:rPr lang="en-US" dirty="0" err="1" smtClean="0"/>
              <a:t>taxa</a:t>
            </a:r>
            <a:r>
              <a:rPr lang="en-US" dirty="0" smtClean="0"/>
              <a:t> in Central and South America.40 But within an area such as the Amazon Basin, biologists have identified hot spots of endemism. Some kinds of organisms, such as coniferous trees, are most diverse in North America. Looking more closely, the greatest diversity of conifers appears to be the seventeen species in the Russian Peak area of northern California.41 Every landscape has areas of concentrated biodiversity. Map overlays that display multiple conservation criteria can show the locations of these hot spots.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Ecosystem boundaries should be determined by reference to ecology, not politics. Ecosystems do not respect property and jurisdictional lines. Ecologists often say that the boundaries of all ecosystems (even the biosphere) are open, exchanging energy and materials with other systems. But of course boundaries are not entirely arbitrary. Topography, geology, soils, and other factors often create discontinuities on the landscape. Ecosystems can be delimited by vegetation, watersheds, or </a:t>
            </a:r>
            <a:r>
              <a:rPr lang="en-US" dirty="0" err="1" smtClean="0"/>
              <a:t>physiography</a:t>
            </a:r>
            <a:r>
              <a:rPr lang="en-US" dirty="0" smtClean="0"/>
              <a:t>, all of which are hierarchically organized but </a:t>
            </a:r>
            <a:r>
              <a:rPr lang="en-US" dirty="0" err="1" smtClean="0"/>
              <a:t>mappable</a:t>
            </a:r>
            <a:r>
              <a:rPr lang="en-US" dirty="0" smtClean="0"/>
              <a:t>. Boundaries defined on the basis of ecological criteria are more useful for conservation planning than those defined by conventional political or administrative jurisdiction. The scale and boundaries of the ecosystem should correspond to the management problems at hand. A comprehensive conservation strategy must consider multiple scales. </a:t>
            </a:r>
            <a:endParaRPr lang="en-US" dirty="0" smtClean="0"/>
          </a:p>
          <a:p>
            <a:r>
              <a:rPr lang="en-US" dirty="0" smtClean="0"/>
              <a:t>Because conservation value varies across a regional landscape, zoning is a useful approach to land-use planning and reserve network design. Some advocates of ecosystem management favor a "landscape without lines" approach, where human activities are spread throughout a landscape. This approach is not likely to offer sufficient protection to hot spots and areas especially sensitive to human disturbances. A concentric zoning model with protection increasing inward and intensity of human use increasing outward is recommended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Ecosystem health and integrity depend on the maintenance of ecological processes. Flow of energy and cycling of nutrients are fundamental processes of all ecosystems. Photosynthesis, </a:t>
            </a:r>
            <a:r>
              <a:rPr lang="en-US" dirty="0" err="1" smtClean="0"/>
              <a:t>herbivory</a:t>
            </a:r>
            <a:r>
              <a:rPr lang="en-US" dirty="0" smtClean="0"/>
              <a:t>, predation, disease, decomposition, competition, cooperation, disturbance, succession, erosion, deposition, and other biotic and </a:t>
            </a:r>
            <a:r>
              <a:rPr lang="en-US" dirty="0" err="1" smtClean="0"/>
              <a:t>abiotic</a:t>
            </a:r>
            <a:r>
              <a:rPr lang="en-US" dirty="0" smtClean="0"/>
              <a:t> processes assure that energy keeps flowing and nutrients keep cycling. Disruption of the characteristic processes of any ecosystem will likely lead to biotic impoverishment. Although even grossly impoverished ecosystems (for instance, an abandoned strip mine or sewage lagoon) continue to function, they cannot be said to have integrity.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dirty="0" smtClean="0"/>
              <a:t>Human disturbances that mimic or simulate natural disturbances are less likely to threaten species than are disturbances radically different from the natural regime. Species have evolved along with disturbances. Natural selection has provided species with ways to escape, tolerate, or exploit natural disturbances, so that life histories of species are often closely tied to a specific disturbance regime. For example, longleaf pine (</a:t>
            </a:r>
            <a:r>
              <a:rPr lang="en-US" dirty="0" err="1" smtClean="0"/>
              <a:t>Pinus</a:t>
            </a:r>
            <a:r>
              <a:rPr lang="en-US" dirty="0" smtClean="0"/>
              <a:t> </a:t>
            </a:r>
            <a:r>
              <a:rPr lang="en-US" dirty="0" err="1" smtClean="0"/>
              <a:t>palustris</a:t>
            </a:r>
            <a:r>
              <a:rPr lang="en-US" dirty="0" smtClean="0"/>
              <a:t>) depends on frequent, low-intensity fires to prepare a seedbed of exposed mineral soil and to drive out competing hardwoods. If fires are suppressed for more than several years, hardwoods invade the site and eventually dominate. Any human-induced change in the type, size, frequency, intensity, or seasonality of disturbance can be expected to affect biodiversity. Logging, livestock grazing, and other management practices will be less disruptive when they simulate or mimic natural disturbances. Exactly how closely they must resemble the natural regime to avoid biotic impoverishment is a question unanswered for any ecosystem. </a:t>
            </a:r>
            <a:endParaRPr lang="en-US" dirty="0" smtClean="0"/>
          </a:p>
          <a:p>
            <a:r>
              <a:rPr lang="en-US" dirty="0" smtClean="0"/>
              <a:t>Ecosystem management requires cooperation among agencies and landowners and coordination of inventory, research, monitoring, and management activities. Because political and landownership boundaries do not conform to ecological boundaries, agencies and landowners will need to cooperate in order to manage resources and conserve biodiversity effectively. Both within and among agencies, the usually separate functions of biological inventory, research, monitoring, and management should be united into one holistic scheme.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Management must be adaptive. Much land management in the past has been trial and error, with errors often not recognized until long after damage was done. Even then, destructive practices often continued because no rigorous studies linked degradation of habitats to specific management practices. Recognizing that every land management practice is an experiment with an uncertain outcome, research and monitoring should be coordinated to test hypotheses about the effects of management treatments on biodiversity and ecological integrity.43 The information gained from these experiments should be used to adjust management in a desirable direction.</a:t>
            </a:r>
            <a:endParaRPr lang="en-US" dirty="0" smtClean="0"/>
          </a:p>
          <a:p>
            <a:r>
              <a:rPr lang="en-US" dirty="0" smtClean="0"/>
              <a:t> Natural areas have a critical role to play as benchmarks or control areas for management experiments. This value was recognized by Aldo Leopold, who pointed out that wilderness provides a "base-datum of normality" for a "science of land health."44 Scientists shudder to think of experiments without controls, but this is the case for much land management today. Existing natural areas are imperfect baselines for many reasons, but they are the best we have. Ecosystem management, because it is essentially experimental and adaptive, requires natural areas as controls. Unfortunately, many of the proponents of ecosystem management today propose it as an alternative to protected areas, rather than as a necessary complement.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Conservation biology</a:t>
            </a:r>
            <a:br>
              <a:rPr lang="en-US" dirty="0" smtClean="0"/>
            </a:br>
            <a:endParaRPr lang="en-US" dirty="0"/>
          </a:p>
        </p:txBody>
      </p:sp>
      <p:sp>
        <p:nvSpPr>
          <p:cNvPr id="3" name="Content Placeholder 2"/>
          <p:cNvSpPr>
            <a:spLocks noGrp="1"/>
          </p:cNvSpPr>
          <p:nvPr>
            <p:ph idx="1"/>
          </p:nvPr>
        </p:nvSpPr>
        <p:spPr>
          <a:xfrm>
            <a:off x="0" y="533400"/>
            <a:ext cx="8915400" cy="6324600"/>
          </a:xfrm>
        </p:spPr>
        <p:txBody>
          <a:bodyPr>
            <a:normAutofit fontScale="62500" lnSpcReduction="20000"/>
          </a:bodyPr>
          <a:lstStyle/>
          <a:p>
            <a:r>
              <a:rPr lang="en-US" dirty="0" smtClean="0"/>
              <a:t>While ecology is a broad field, the science of ecology often provides insight into environmental problems such as the disappearance of keystone species. One field of ecology that looks at environmental problems caused by human actions is </a:t>
            </a:r>
            <a:r>
              <a:rPr lang="en-US" b="1" dirty="0" smtClean="0"/>
              <a:t>conservation biology</a:t>
            </a:r>
            <a:r>
              <a:rPr lang="en-US" dirty="0" smtClean="0"/>
              <a:t>. This is a goal-oriented science that focuses on reversing and understanding the causes of the loss of </a:t>
            </a:r>
            <a:r>
              <a:rPr lang="en-US" b="1" dirty="0" smtClean="0"/>
              <a:t>biodiversity</a:t>
            </a:r>
            <a:r>
              <a:rPr lang="en-US" dirty="0" smtClean="0"/>
              <a:t>, or the different types of organisms within an ecosystem</a:t>
            </a:r>
            <a:r>
              <a:rPr lang="en-US" dirty="0" smtClean="0"/>
              <a:t>.</a:t>
            </a:r>
            <a:endParaRPr lang="en-US" dirty="0" smtClean="0"/>
          </a:p>
          <a:p>
            <a:endParaRPr lang="en-US" dirty="0" smtClean="0"/>
          </a:p>
          <a:p>
            <a:r>
              <a:rPr lang="en-US" dirty="0" smtClean="0"/>
              <a:t>Unfortunately, humans are directly responsible for the decline in population numbers of thousands of species. This is mainly due to the fact that we degrade or destroy their natural habitat to clear land for buildings, roads and agriculture</a:t>
            </a:r>
            <a:r>
              <a:rPr lang="en-US" dirty="0" smtClean="0"/>
              <a:t>.</a:t>
            </a:r>
            <a:endParaRPr lang="en-US" dirty="0" smtClean="0"/>
          </a:p>
          <a:p>
            <a:endParaRPr lang="en-US" dirty="0" smtClean="0"/>
          </a:p>
          <a:p>
            <a:r>
              <a:rPr lang="en-US" dirty="0" smtClean="0"/>
              <a:t>Conservation biologists usually work towards protecting a </a:t>
            </a:r>
            <a:r>
              <a:rPr lang="en-US" b="1" dirty="0" smtClean="0"/>
              <a:t>focal species</a:t>
            </a:r>
            <a:r>
              <a:rPr lang="en-US" dirty="0" smtClean="0"/>
              <a:t>, or a specific species, which, if conserved, will help the ecosystem as a whole. A focal species is typically endangered, which means in danger of going extinct (or ceasing to exist) in the near future, or threatened, which means likely to become endangered in the near future. Protection of a focal species includes learning about the behavior of the focal species, its habitat and resource requirements, what roles it fills in the ecosystem and how it is threatened by human activity.</a:t>
            </a:r>
            <a:endParaRPr lang="en-US" dirty="0" smtClean="0"/>
          </a:p>
          <a:p>
            <a:endParaRPr lang="en-US" dirty="0" smtClean="0"/>
          </a:p>
          <a:p>
            <a:r>
              <a:rPr lang="en-US" dirty="0" smtClean="0"/>
              <a:t>Conservation biology is the protection and management of biodiversity that uses principles and experiences from the biological sciences, from natural resource management, and from the social sciences, including economics.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15400" cy="5867400"/>
          </a:xfrm>
        </p:spPr>
        <p:txBody>
          <a:bodyPr>
            <a:normAutofit fontScale="85000" lnSpcReduction="10000"/>
          </a:bodyPr>
          <a:lstStyle/>
          <a:p>
            <a:r>
              <a:rPr lang="en-US" dirty="0" smtClean="0"/>
              <a:t>Conservation biology studies all aspect of </a:t>
            </a:r>
            <a:r>
              <a:rPr lang="en-US" dirty="0" err="1" smtClean="0"/>
              <a:t>biodiversiy</a:t>
            </a:r>
            <a:r>
              <a:rPr lang="en-US" dirty="0" smtClean="0"/>
              <a:t> with the goal of conserving natural resources.</a:t>
            </a:r>
            <a:endParaRPr lang="en-US" dirty="0" smtClean="0"/>
          </a:p>
          <a:p>
            <a:r>
              <a:rPr lang="en-US" dirty="0" smtClean="0"/>
              <a:t>A primary goal of conservation biology is the management of biodiversity for sustainable use by humans </a:t>
            </a:r>
            <a:endParaRPr lang="en-US" dirty="0" smtClean="0"/>
          </a:p>
          <a:p>
            <a:r>
              <a:rPr lang="en-US" dirty="0" smtClean="0"/>
              <a:t>Many scientific disciplines come together to achieve this goal.</a:t>
            </a:r>
            <a:endParaRPr lang="en-US" dirty="0" smtClean="0"/>
          </a:p>
          <a:p>
            <a:r>
              <a:rPr lang="en-US" b="1" dirty="0" smtClean="0"/>
              <a:t>Conservation biology supports these ethical principles</a:t>
            </a:r>
            <a:r>
              <a:rPr lang="en-US" dirty="0" smtClean="0"/>
              <a:t>:</a:t>
            </a:r>
            <a:endParaRPr lang="en-US" dirty="0" smtClean="0"/>
          </a:p>
          <a:p>
            <a:r>
              <a:rPr lang="en-US" dirty="0" smtClean="0"/>
              <a:t>Biodiversity is desirable for all living things</a:t>
            </a:r>
            <a:endParaRPr lang="en-US" dirty="0" smtClean="0"/>
          </a:p>
          <a:p>
            <a:r>
              <a:rPr lang="en-US" dirty="0" smtClean="0"/>
              <a:t>Extinction, due to human actions, are undesirable.</a:t>
            </a:r>
            <a:endParaRPr lang="en-US" dirty="0" smtClean="0"/>
          </a:p>
          <a:p>
            <a:r>
              <a:rPr lang="en-US" dirty="0" smtClean="0"/>
              <a:t>Complex interaction in ecosystems support biodiversity.</a:t>
            </a:r>
            <a:endParaRPr lang="en-US" dirty="0" smtClean="0"/>
          </a:p>
          <a:p>
            <a:r>
              <a:rPr lang="en-US" dirty="0" smtClean="0"/>
              <a:t>Biodiversity resulting from evolutionary changes has value in and of itself</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Principles of conservation biology</a:t>
            </a:r>
            <a:endParaRPr lang="en-US" dirty="0"/>
          </a:p>
        </p:txBody>
      </p:sp>
      <p:sp>
        <p:nvSpPr>
          <p:cNvPr id="3" name="Content Placeholder 2"/>
          <p:cNvSpPr>
            <a:spLocks noGrp="1"/>
          </p:cNvSpPr>
          <p:nvPr>
            <p:ph idx="1"/>
          </p:nvPr>
        </p:nvSpPr>
        <p:spPr>
          <a:xfrm>
            <a:off x="-228600" y="838200"/>
            <a:ext cx="9372600" cy="5791200"/>
          </a:xfrm>
        </p:spPr>
        <p:txBody>
          <a:bodyPr>
            <a:normAutofit fontScale="62500" lnSpcReduction="20000"/>
          </a:bodyPr>
          <a:lstStyle/>
          <a:p>
            <a:r>
              <a:rPr lang="en-US" b="1" dirty="0" smtClean="0"/>
              <a:t>General Principles </a:t>
            </a:r>
            <a:endParaRPr lang="en-US" b="1" dirty="0" smtClean="0"/>
          </a:p>
          <a:p>
            <a:r>
              <a:rPr lang="en-US" dirty="0" smtClean="0"/>
              <a:t>The general principles of conservation biology emerge from an appreciation of the complexity of nature, and an understanding that we will never know precisely how nature works. Thus, we had better be as cautious and gentle as possible in our manipulations. </a:t>
            </a:r>
            <a:endParaRPr lang="en-US" dirty="0" smtClean="0"/>
          </a:p>
          <a:p>
            <a:r>
              <a:rPr lang="en-US" dirty="0" smtClean="0"/>
              <a:t>"</a:t>
            </a:r>
            <a:r>
              <a:rPr lang="en-US" b="1" dirty="0" smtClean="0"/>
              <a:t>Ecosystems are not only more complex than we think, but more complex than we can think</a:t>
            </a:r>
            <a:r>
              <a:rPr lang="en-US" dirty="0" smtClean="0"/>
              <a:t>. </a:t>
            </a:r>
            <a:endParaRPr lang="en-US" dirty="0" smtClean="0"/>
          </a:p>
          <a:p>
            <a:r>
              <a:rPr lang="en-US" b="1" dirty="0" smtClean="0"/>
              <a:t>The less data or more uncertainty involved, the more conservative a conservation plan must be</a:t>
            </a:r>
            <a:r>
              <a:rPr lang="en-US" dirty="0" smtClean="0"/>
              <a:t>. Some non-trivial level of uncertainty accompanies all planning decisions. When information on species locations, population sizes and trends, </a:t>
            </a:r>
            <a:r>
              <a:rPr lang="en-US" dirty="0" err="1" smtClean="0"/>
              <a:t>interspecific</a:t>
            </a:r>
            <a:r>
              <a:rPr lang="en-US" dirty="0" smtClean="0"/>
              <a:t> interactions, responses to disturbance, and other factors is scarce or questionable, the best interim strategy is one that minimizes development and other human disturbance during the time needed to gather the necessary biological information. For example, when we discovered that not nearly enough data were available for construction of a long-term conservation plan, the Scientific Review Panel for the coastal sage scrub in southern California called for an interim plan involving not more than five percent loss of habitat in each planning </a:t>
            </a:r>
            <a:r>
              <a:rPr lang="en-US" dirty="0" err="1" smtClean="0"/>
              <a:t>subregion</a:t>
            </a:r>
            <a:r>
              <a:rPr lang="en-US" dirty="0" smtClean="0"/>
              <a:t> during a period of three to six years over which field inventories and research will be conducted. Furthermore, if the plan is implemented as intended, habitat losses will be restricted to patches of low to moderate conservation value such as small sites lacking rare species and surrounded by development.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b="1" dirty="0" smtClean="0"/>
              <a:t>Natural is not an absolute, but a relative concept</a:t>
            </a:r>
            <a:r>
              <a:rPr lang="en-US" dirty="0" smtClean="0"/>
              <a:t>. Because human impacts penetrate all boundaries, no purely natural areas exist anywhere in the world today. Yet few would disagree that a remnant of virgin forest or tall grass prairie is more natural than a clear cut or a shopping mall. </a:t>
            </a:r>
            <a:endParaRPr lang="en-US" dirty="0" smtClean="0"/>
          </a:p>
          <a:p>
            <a:endParaRPr lang="en-US" dirty="0" smtClean="0"/>
          </a:p>
          <a:p>
            <a:r>
              <a:rPr lang="en-US" b="1" dirty="0" smtClean="0"/>
              <a:t>Conservation biology is highly value-laden</a:t>
            </a:r>
            <a:r>
              <a:rPr lang="en-US" dirty="0" smtClean="0"/>
              <a:t>. No science is value-free, but values and ethics play a more prominent role in applied, mission-oriented sciences like conservation biology than in basic research. The greatest objectivity follows from stating biases, values, interests, predilections, and goals straightforwardly. Such openness may not seem appropriate in a courtroom, where the assumption seems to be that science is only concerned with facts, but is entirely consistent with the oath of honesty</a:t>
            </a:r>
            <a:endParaRPr lang="en-US" dirty="0" smtClean="0"/>
          </a:p>
          <a:p>
            <a:endParaRPr lang="en-US" dirty="0" smtClean="0"/>
          </a:p>
          <a:p>
            <a:r>
              <a:rPr lang="en-US" b="1" dirty="0" smtClean="0"/>
              <a:t>Conservation must be goal-directed</a:t>
            </a:r>
            <a:r>
              <a:rPr lang="en-US" dirty="0" smtClean="0"/>
              <a:t>. Explicit (though not necessarily quantitative) goals are better than vague goals, and ambitious goals are usually preferable to weak goals. Without stated goals, conservation programs flounder. In an apparent effort to appear reasonable, some conservationists begin their bargaining with goals that are already highly compromised. Because few goals are ever fully attained, starting with a compromise may mean ending up with nothing.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15400" cy="5867400"/>
          </a:xfrm>
        </p:spPr>
        <p:txBody>
          <a:bodyPr>
            <a:normAutofit fontScale="85000" lnSpcReduction="20000"/>
          </a:bodyPr>
          <a:lstStyle/>
          <a:p>
            <a:r>
              <a:rPr lang="en-US" dirty="0" smtClean="0"/>
              <a:t>In order to be comprehensive, </a:t>
            </a:r>
            <a:r>
              <a:rPr lang="en-US" b="1" dirty="0" smtClean="0"/>
              <a:t>biodiversity conservation must be concerned with multiple levels of biological organization and many different spatial and temporal scales</a:t>
            </a:r>
            <a:r>
              <a:rPr lang="en-US" dirty="0" smtClean="0"/>
              <a:t>. There is no one best scale or level of organization for conservation research or action. The trick is finding the best scale for solving each specific problem, then integrating across scales for the overall conservation strategy. </a:t>
            </a:r>
            <a:endParaRPr lang="en-US" dirty="0" smtClean="0"/>
          </a:p>
          <a:p>
            <a:endParaRPr lang="en-US" dirty="0" smtClean="0"/>
          </a:p>
          <a:p>
            <a:r>
              <a:rPr lang="en-US" b="1" dirty="0" smtClean="0"/>
              <a:t>Conservation biology is interdisciplinary, but biology must determine the bottom line</a:t>
            </a:r>
            <a:r>
              <a:rPr lang="en-US" dirty="0" smtClean="0"/>
              <a:t>. Human cultural systems are far more adaptable than biological systems. Thus, although sociological and economic concerns must enter into any conservation planning exercise, the vital needs of nonhuman species must not be compromised. Furthermore, because a healthy economy ultimately depends on a healthy ecosystem, human actions that are not compatible with the integrity of the ecosystem should not be permitted.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t>Principles of Reserve Design and Management for Target Species </a:t>
            </a:r>
            <a:br>
              <a:rPr lang="en-US" sz="3600" dirty="0" smtClean="0"/>
            </a:br>
            <a:endParaRPr lang="en-US" sz="3600" dirty="0"/>
          </a:p>
        </p:txBody>
      </p:sp>
      <p:sp>
        <p:nvSpPr>
          <p:cNvPr id="3" name="Content Placeholder 2"/>
          <p:cNvSpPr>
            <a:spLocks noGrp="1"/>
          </p:cNvSpPr>
          <p:nvPr>
            <p:ph idx="1"/>
          </p:nvPr>
        </p:nvSpPr>
        <p:spPr>
          <a:xfrm>
            <a:off x="0" y="1143000"/>
            <a:ext cx="8991600" cy="5715000"/>
          </a:xfrm>
        </p:spPr>
        <p:txBody>
          <a:bodyPr>
            <a:normAutofit fontScale="70000" lnSpcReduction="20000"/>
          </a:bodyPr>
          <a:lstStyle/>
          <a:p>
            <a:r>
              <a:rPr lang="en-US" b="1" dirty="0" smtClean="0"/>
              <a:t>Species well distributed across their native range are less susceptible to extinction than species confined to small portions of their range</a:t>
            </a:r>
            <a:r>
              <a:rPr lang="en-US" dirty="0" smtClean="0"/>
              <a:t>. The idea here is that a widely distributed species will be unlikely to experience a catastrophe, disturbance, or other negative influence across its entire range at once. For instance, a severe drought may dry up the breeding ponds used by a species of salamander for several years in a row across two or three states. If that salamander occurs nowhere else, it may become extinct. However, if the salamander is distributed broadly, at least some areas within its range are likely to contain breeding ponds that do not dry out completely. From those </a:t>
            </a:r>
            <a:r>
              <a:rPr lang="en-US" dirty="0" err="1" smtClean="0"/>
              <a:t>refugia</a:t>
            </a:r>
            <a:r>
              <a:rPr lang="en-US" dirty="0" smtClean="0"/>
              <a:t>, the species can slowly </a:t>
            </a:r>
            <a:r>
              <a:rPr lang="en-US" dirty="0" err="1" smtClean="0"/>
              <a:t>recolonize</a:t>
            </a:r>
            <a:r>
              <a:rPr lang="en-US" dirty="0" smtClean="0"/>
              <a:t> areas where it had been eliminated. As an extreme example, a plant species confined to the slope of a single volcano might be wiped out by one eruption. Keeping species well distributed is therefore a sensible conservation goal and corresponds to the well-accepted "multiplicity" principle, where it is preferable to have many reserves rather than few. The provision of the Endangered Species Act that allows for listing of local populations, even when the species as a whole is not threatened, is consistent with this principle.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6096000"/>
          </a:xfrm>
        </p:spPr>
        <p:txBody>
          <a:bodyPr>
            <a:normAutofit fontScale="62500" lnSpcReduction="20000"/>
          </a:bodyPr>
          <a:lstStyle/>
          <a:p>
            <a:r>
              <a:rPr lang="en-US" b="1" dirty="0" smtClean="0"/>
              <a:t>Large blocks of habitat, containing large populations of a target species, are superior to small blocks of habitat containing small populations</a:t>
            </a:r>
            <a:r>
              <a:rPr lang="en-US" dirty="0" smtClean="0"/>
              <a:t>.  The principle of "bigness" is another of the universally accepted generalizations of conservation biology. All else being equal, large populations are less vulnerable than small populations to extinction. A larger block of suitable habitat will usually contain a larger population. In line with the preceding principle, large blocks of habitat are also less likely to experience a disturbance throughout their area. Thus, </a:t>
            </a:r>
            <a:r>
              <a:rPr lang="en-US" dirty="0" err="1" smtClean="0"/>
              <a:t>refugia</a:t>
            </a:r>
            <a:r>
              <a:rPr lang="en-US" dirty="0" smtClean="0"/>
              <a:t> and </a:t>
            </a:r>
            <a:r>
              <a:rPr lang="en-US" dirty="0" err="1" smtClean="0"/>
              <a:t>recolonization</a:t>
            </a:r>
            <a:r>
              <a:rPr lang="en-US" dirty="0" smtClean="0"/>
              <a:t> sources are more likely to occur in large blocks of habitat than in small blocks, thus enhancing population persistence</a:t>
            </a:r>
            <a:endParaRPr lang="en-US" dirty="0" smtClean="0"/>
          </a:p>
          <a:p>
            <a:endParaRPr lang="en-US" dirty="0" smtClean="0"/>
          </a:p>
          <a:p>
            <a:r>
              <a:rPr lang="en-US" b="1" dirty="0" smtClean="0"/>
              <a:t>Blocks of habitat close together are better than blocks far apart</a:t>
            </a:r>
            <a:r>
              <a:rPr lang="en-US" dirty="0" smtClean="0"/>
              <a:t>. Many organisms are capable of crossing narrow swaths of unsuitable habitat, such as a trail, a narrow road, or a vacant lot; far fewer are able to successfully traverse a six-lane highway or the City of Chicago. In the absence of impenetrable barriers, habitat blocks that are close together will experience more interchange of individuals of a target species than will blocks far apart. If enough interchange occurs between habitat blocks, they are functionally united into a larger population that is less vulnerable to extinction for any number of reasons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172200"/>
          </a:xfrm>
        </p:spPr>
        <p:txBody>
          <a:bodyPr>
            <a:normAutofit fontScale="55000" lnSpcReduction="20000"/>
          </a:bodyPr>
          <a:lstStyle/>
          <a:p>
            <a:r>
              <a:rPr lang="en-US" b="1" dirty="0" smtClean="0"/>
              <a:t>Habitat in continuous blocks is better than fragmented habitat</a:t>
            </a:r>
            <a:r>
              <a:rPr lang="en-US" dirty="0" smtClean="0"/>
              <a:t>. This rule follows logically from the previous two but also brings in some new considerations. Fragmentation involves a reduction in size and an increase in isolation of habitats. The theory of island biogeography predicts that either of these processes will lead to lower species richness due to decreased immigration rates (in the case of isolation) and increased extinction rates (in the case of small size). Thus, a small island far from the mainland is predicted to have the lowest species richness. Looking at a single target species, as is now the fashion in fragmentation studies, a small and isolated habitat patch is expected to have a smaller population and less opportunity for demographic or genetic "rescue" from surrounding populations. </a:t>
            </a:r>
            <a:endParaRPr lang="en-US" dirty="0" smtClean="0"/>
          </a:p>
          <a:p>
            <a:r>
              <a:rPr lang="en-US" dirty="0" smtClean="0"/>
              <a:t> In </a:t>
            </a:r>
            <a:r>
              <a:rPr lang="en-US" dirty="0" err="1" smtClean="0"/>
              <a:t>metapopulation</a:t>
            </a:r>
            <a:r>
              <a:rPr lang="en-US" dirty="0" smtClean="0"/>
              <a:t> theory, an unoccupied patch of suitable habitat isolated by fragmentation is less likely to be colonized or </a:t>
            </a:r>
            <a:r>
              <a:rPr lang="en-US" dirty="0" err="1" smtClean="0"/>
              <a:t>recolonized</a:t>
            </a:r>
            <a:r>
              <a:rPr lang="en-US" dirty="0" smtClean="0"/>
              <a:t> by the target species. If enough connections between suitable habitat patches are severed, the </a:t>
            </a:r>
            <a:r>
              <a:rPr lang="en-US" dirty="0" err="1" smtClean="0"/>
              <a:t>metapopulation</a:t>
            </a:r>
            <a:r>
              <a:rPr lang="en-US" dirty="0" smtClean="0"/>
              <a:t> as a whole is </a:t>
            </a:r>
            <a:r>
              <a:rPr lang="en-US" dirty="0" err="1" smtClean="0"/>
              <a:t>destablized</a:t>
            </a:r>
            <a:r>
              <a:rPr lang="en-US" dirty="0" smtClean="0"/>
              <a:t> and less likely to persist. But fragmentation involves more than population effects for single species. Effects at community, ecosystem, and landscape levels are also well documented. Briefly, problems at these higher levels include </a:t>
            </a:r>
            <a:r>
              <a:rPr lang="en-US" dirty="0" err="1" smtClean="0"/>
              <a:t>abiotic</a:t>
            </a:r>
            <a:r>
              <a:rPr lang="en-US" dirty="0" smtClean="0"/>
              <a:t> and biotic edge effects that reduce the area of secure interior habitat in small habitat patches and often lead to proliferation of weedy species; increased human trespass and disturbance of sensitive habitats and species; and disruption of natural disturbance regimes, hydrology, and other natural processes. The end result of fragmentation is often a landscape that has lost sensitive native species and is dominated by exotics and other weeds. Although species richness at the local or landscape scale is often higher after fragmentation than in the undeveloped condition, this richness is misleading because it is accompanied by a homogenization of floras and faunas at a broader scale and by a net loss of sensitive species; the global consequence is biotic impoverishment.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21878</Words>
  <Application>WPS Presentation</Application>
  <PresentationFormat>On-screen Show (4:3)</PresentationFormat>
  <Paragraphs>76</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SimSun</vt:lpstr>
      <vt:lpstr>Wingdings</vt:lpstr>
      <vt:lpstr>Calibri</vt:lpstr>
      <vt:lpstr>Microsoft YaHei</vt:lpstr>
      <vt:lpstr>Arial Unicode MS</vt:lpstr>
      <vt:lpstr>Office Theme</vt:lpstr>
      <vt:lpstr>Principles of conservation biology</vt:lpstr>
      <vt:lpstr>Conservation biology </vt:lpstr>
      <vt:lpstr>PowerPoint 演示文稿</vt:lpstr>
      <vt:lpstr>Principles of conservation biology</vt:lpstr>
      <vt:lpstr>PowerPoint 演示文稿</vt:lpstr>
      <vt:lpstr>PowerPoint 演示文稿</vt:lpstr>
      <vt:lpstr>Principles of Reserve Design and Management for Target Species  </vt:lpstr>
      <vt:lpstr>PowerPoint 演示文稿</vt:lpstr>
      <vt:lpstr>PowerPoint 演示文稿</vt:lpstr>
      <vt:lpstr>PowerPoint 演示文稿</vt:lpstr>
      <vt:lpstr>PowerPoint 演示文稿</vt:lpstr>
      <vt:lpstr>PowerPoint 演示文稿</vt:lpstr>
      <vt:lpstr>PowerPoint 演示文稿</vt:lpstr>
      <vt:lpstr>Ecosystem Management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91988</cp:lastModifiedBy>
  <cp:revision>17</cp:revision>
  <dcterms:created xsi:type="dcterms:W3CDTF">2006-08-16T00:00:00Z</dcterms:created>
  <dcterms:modified xsi:type="dcterms:W3CDTF">2024-02-24T16:51:30Z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BCC73AFD937C4E33997BFBC6EEF9788D_12</vt:lpwstr>
  </property>
  <property fmtid="{D5CDD505-2E9C-101B-9397-08002B2CF9AE}" pid="3" name="KSOProductBuildVer">
    <vt:lpwstr>1033-12.2.0.13431</vt:lpwstr>
  </property>
</Properties>
</file>