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4"/>
  </p:sldMasterIdLst>
  <p:notesMasterIdLst>
    <p:notesMasterId r:id="rId17"/>
  </p:notesMasterIdLst>
  <p:sldIdLst>
    <p:sldId id="256" r:id="rId5"/>
    <p:sldId id="259" r:id="rId6"/>
    <p:sldId id="272" r:id="rId7"/>
    <p:sldId id="273" r:id="rId8"/>
    <p:sldId id="279" r:id="rId9"/>
    <p:sldId id="261" r:id="rId10"/>
    <p:sldId id="260" r:id="rId11"/>
    <p:sldId id="280" r:id="rId12"/>
    <p:sldId id="286" r:id="rId13"/>
    <p:sldId id="284" r:id="rId14"/>
    <p:sldId id="285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phael" initials="R" lastIdx="2" clrIdx="0">
    <p:extLst>
      <p:ext uri="{19B8F6BF-5375-455C-9EA6-DF929625EA0E}">
        <p15:presenceInfo xmlns:p15="http://schemas.microsoft.com/office/powerpoint/2012/main" userId="Rapha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304" autoAdjust="0"/>
  </p:normalViewPr>
  <p:slideViewPr>
    <p:cSldViewPr snapToGrid="0">
      <p:cViewPr varScale="1">
        <p:scale>
          <a:sx n="38" d="100"/>
          <a:sy n="38" d="100"/>
        </p:scale>
        <p:origin x="7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school\DataScience\Presentation\Analysis_datacleaned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latin typeface="Century Gothic" panose="020B0502020202020204" pitchFamily="34" charset="0"/>
              </a:rPr>
              <a:t>GDP Per Capita, Compared (by year)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Italy</c:v>
          </c:tx>
          <c:spPr>
            <a:ln w="571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CCC-4C86-B3E1-E600B8CA934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CCC-4C86-B3E1-E600B8CA934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CCC-4C86-B3E1-E600B8CA934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CCC-4C86-B3E1-E600B8CA934A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CCC-4C86-B3E1-E600B8CA934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CCC-4C86-B3E1-E600B8CA934A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CCC-4C86-B3E1-E600B8CA934A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CCC-4C86-B3E1-E600B8CA934A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CCC-4C86-B3E1-E600B8CA934A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CCC-4C86-B3E1-E600B8CA934A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CCC-4C86-B3E1-E600B8CA934A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CCC-4C86-B3E1-E600B8CA934A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CCC-4C86-B3E1-E600B8CA934A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CCC-4C86-B3E1-E600B8CA934A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CCCC-4C86-B3E1-E600B8CA934A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CCC-4C86-B3E1-E600B8CA934A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CCC-4C86-B3E1-E600B8CA934A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CCC-4C86-B3E1-E600B8CA934A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CCC-4C86-B3E1-E600B8CA934A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CCC-4C86-B3E1-E600B8CA934A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CCC-4C86-B3E1-E600B8CA934A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CCC-4C86-B3E1-E600B8CA934A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CCC-4C86-B3E1-E600B8CA934A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CCC-4C86-B3E1-E600B8CA934A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CCC-4C86-B3E1-E600B8CA934A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CCC-4C86-B3E1-E600B8CA934A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CCCC-4C86-B3E1-E600B8CA934A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CCCC-4C86-B3E1-E600B8CA934A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CCCC-4C86-B3E1-E600B8CA934A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CCCC-4C86-B3E1-E600B8CA934A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CCCC-4C86-B3E1-E600B8CA934A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CCCC-4C86-B3E1-E600B8CA934A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CCC-4C86-B3E1-E600B8CA934A}"/>
                </c:ext>
              </c:extLst>
            </c:dLbl>
            <c:dLbl>
              <c:idx val="3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CCCC-4C86-B3E1-E600B8CA934A}"/>
                </c:ext>
              </c:extLst>
            </c:dLbl>
            <c:dLbl>
              <c:idx val="3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CCCC-4C86-B3E1-E600B8CA934A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CCCC-4C86-B3E1-E600B8CA934A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CCCC-4C86-B3E1-E600B8CA934A}"/>
                </c:ext>
              </c:extLst>
            </c:dLbl>
            <c:dLbl>
              <c:idx val="3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CCCC-4C86-B3E1-E600B8CA934A}"/>
                </c:ext>
              </c:extLst>
            </c:dLbl>
            <c:dLbl>
              <c:idx val="3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CCCC-4C86-B3E1-E600B8CA934A}"/>
                </c:ext>
              </c:extLst>
            </c:dLbl>
            <c:dLbl>
              <c:idx val="3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CCCC-4C86-B3E1-E600B8CA934A}"/>
                </c:ext>
              </c:extLst>
            </c:dLbl>
            <c:dLbl>
              <c:idx val="4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CCCC-4C86-B3E1-E600B8CA934A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CCCC-4C86-B3E1-E600B8CA934A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CCCC-4C86-B3E1-E600B8CA934A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CCCC-4C86-B3E1-E600B8CA934A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CCCC-4C86-B3E1-E600B8CA934A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CCCC-4C86-B3E1-E600B8CA934A}"/>
                </c:ext>
              </c:extLst>
            </c:dLbl>
            <c:dLbl>
              <c:idx val="46"/>
              <c:layout>
                <c:manualLayout>
                  <c:x val="-4.5085401221574376E-4"/>
                  <c:y val="0.149507535446922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CCCC-4C86-B3E1-E600B8CA93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'GDPPC(Madisson)'!$C$10179:$C$10225</c:f>
              <c:numCache>
                <c:formatCode>General</c:formatCode>
                <c:ptCount val="47"/>
                <c:pt idx="0">
                  <c:v>1961</c:v>
                </c:pt>
                <c:pt idx="1">
                  <c:v>1962</c:v>
                </c:pt>
                <c:pt idx="2">
                  <c:v>1963</c:v>
                </c:pt>
                <c:pt idx="3">
                  <c:v>1964</c:v>
                </c:pt>
                <c:pt idx="4">
                  <c:v>1965</c:v>
                </c:pt>
                <c:pt idx="5">
                  <c:v>1966</c:v>
                </c:pt>
                <c:pt idx="6">
                  <c:v>1967</c:v>
                </c:pt>
                <c:pt idx="7">
                  <c:v>1968</c:v>
                </c:pt>
                <c:pt idx="8">
                  <c:v>1969</c:v>
                </c:pt>
                <c:pt idx="9">
                  <c:v>1970</c:v>
                </c:pt>
                <c:pt idx="10">
                  <c:v>1971</c:v>
                </c:pt>
                <c:pt idx="11">
                  <c:v>1972</c:v>
                </c:pt>
                <c:pt idx="12">
                  <c:v>1973</c:v>
                </c:pt>
                <c:pt idx="13">
                  <c:v>1974</c:v>
                </c:pt>
                <c:pt idx="14">
                  <c:v>1975</c:v>
                </c:pt>
                <c:pt idx="15">
                  <c:v>1976</c:v>
                </c:pt>
                <c:pt idx="16">
                  <c:v>1977</c:v>
                </c:pt>
                <c:pt idx="17">
                  <c:v>1978</c:v>
                </c:pt>
                <c:pt idx="18">
                  <c:v>1979</c:v>
                </c:pt>
                <c:pt idx="19">
                  <c:v>1980</c:v>
                </c:pt>
                <c:pt idx="20">
                  <c:v>1981</c:v>
                </c:pt>
                <c:pt idx="21">
                  <c:v>1982</c:v>
                </c:pt>
                <c:pt idx="22">
                  <c:v>1983</c:v>
                </c:pt>
                <c:pt idx="23">
                  <c:v>1984</c:v>
                </c:pt>
                <c:pt idx="24">
                  <c:v>1985</c:v>
                </c:pt>
                <c:pt idx="25">
                  <c:v>1986</c:v>
                </c:pt>
                <c:pt idx="26">
                  <c:v>1987</c:v>
                </c:pt>
                <c:pt idx="27">
                  <c:v>1988</c:v>
                </c:pt>
                <c:pt idx="28">
                  <c:v>1989</c:v>
                </c:pt>
                <c:pt idx="29">
                  <c:v>1990</c:v>
                </c:pt>
                <c:pt idx="30">
                  <c:v>1991</c:v>
                </c:pt>
                <c:pt idx="31">
                  <c:v>1992</c:v>
                </c:pt>
                <c:pt idx="32">
                  <c:v>1993</c:v>
                </c:pt>
                <c:pt idx="33">
                  <c:v>1994</c:v>
                </c:pt>
                <c:pt idx="34">
                  <c:v>1995</c:v>
                </c:pt>
                <c:pt idx="35">
                  <c:v>1996</c:v>
                </c:pt>
                <c:pt idx="36">
                  <c:v>1997</c:v>
                </c:pt>
                <c:pt idx="37">
                  <c:v>1998</c:v>
                </c:pt>
                <c:pt idx="38">
                  <c:v>1999</c:v>
                </c:pt>
                <c:pt idx="39">
                  <c:v>2000</c:v>
                </c:pt>
                <c:pt idx="40">
                  <c:v>2001</c:v>
                </c:pt>
                <c:pt idx="41">
                  <c:v>2002</c:v>
                </c:pt>
                <c:pt idx="42">
                  <c:v>2003</c:v>
                </c:pt>
                <c:pt idx="43">
                  <c:v>2004</c:v>
                </c:pt>
                <c:pt idx="44">
                  <c:v>2005</c:v>
                </c:pt>
                <c:pt idx="45">
                  <c:v>2006</c:v>
                </c:pt>
                <c:pt idx="46">
                  <c:v>2007</c:v>
                </c:pt>
              </c:numCache>
            </c:numRef>
          </c:cat>
          <c:val>
            <c:numRef>
              <c:f>'GDPPCStacked(World Bank)'!$C$7359:$C$7405</c:f>
              <c:numCache>
                <c:formatCode>"$"#,##0.00</c:formatCode>
                <c:ptCount val="47"/>
                <c:pt idx="0">
                  <c:v>887.33674460447548</c:v>
                </c:pt>
                <c:pt idx="1">
                  <c:v>990.26015216342</c:v>
                </c:pt>
                <c:pt idx="2">
                  <c:v>1126.0193369982469</c:v>
                </c:pt>
                <c:pt idx="3">
                  <c:v>1222.5445404628979</c:v>
                </c:pt>
                <c:pt idx="4">
                  <c:v>1304.4538166196512</c:v>
                </c:pt>
                <c:pt idx="5">
                  <c:v>1402.4423544103229</c:v>
                </c:pt>
                <c:pt idx="6">
                  <c:v>1533.6928774854725</c:v>
                </c:pt>
                <c:pt idx="7">
                  <c:v>1651.9393767975566</c:v>
                </c:pt>
                <c:pt idx="8">
                  <c:v>1813.3881257570581</c:v>
                </c:pt>
                <c:pt idx="9">
                  <c:v>2106.8639592494524</c:v>
                </c:pt>
                <c:pt idx="10">
                  <c:v>2305.6097505960693</c:v>
                </c:pt>
                <c:pt idx="11">
                  <c:v>2671.1373144713034</c:v>
                </c:pt>
                <c:pt idx="12">
                  <c:v>3205.2520403844387</c:v>
                </c:pt>
                <c:pt idx="13">
                  <c:v>3621.1458224787602</c:v>
                </c:pt>
                <c:pt idx="14">
                  <c:v>4106.9938677140344</c:v>
                </c:pt>
                <c:pt idx="15">
                  <c:v>4033.0993544458452</c:v>
                </c:pt>
                <c:pt idx="16">
                  <c:v>4603.5997012702719</c:v>
                </c:pt>
                <c:pt idx="17">
                  <c:v>5610.4980992817145</c:v>
                </c:pt>
                <c:pt idx="18">
                  <c:v>6990.2858067146053</c:v>
                </c:pt>
                <c:pt idx="19">
                  <c:v>8456.9189744382729</c:v>
                </c:pt>
                <c:pt idx="20">
                  <c:v>7622.8333284458349</c:v>
                </c:pt>
                <c:pt idx="21">
                  <c:v>7556.5234369320324</c:v>
                </c:pt>
                <c:pt idx="22">
                  <c:v>7832.5753867884987</c:v>
                </c:pt>
                <c:pt idx="23">
                  <c:v>7739.7152836179521</c:v>
                </c:pt>
                <c:pt idx="24">
                  <c:v>7990.686565511819</c:v>
                </c:pt>
                <c:pt idx="25">
                  <c:v>11315.015176792265</c:v>
                </c:pt>
                <c:pt idx="26">
                  <c:v>14234.728638047431</c:v>
                </c:pt>
                <c:pt idx="27">
                  <c:v>15744.661263542786</c:v>
                </c:pt>
                <c:pt idx="28">
                  <c:v>16386.662212086587</c:v>
                </c:pt>
                <c:pt idx="29">
                  <c:v>20825.784222830691</c:v>
                </c:pt>
                <c:pt idx="30">
                  <c:v>21956.529770733247</c:v>
                </c:pt>
                <c:pt idx="31">
                  <c:v>23243.474527720562</c:v>
                </c:pt>
                <c:pt idx="32">
                  <c:v>18738.763896913206</c:v>
                </c:pt>
                <c:pt idx="33">
                  <c:v>19337.630899638298</c:v>
                </c:pt>
                <c:pt idx="34">
                  <c:v>20664.552270172368</c:v>
                </c:pt>
                <c:pt idx="35">
                  <c:v>23081.604675770181</c:v>
                </c:pt>
                <c:pt idx="36">
                  <c:v>21829.345822622159</c:v>
                </c:pt>
                <c:pt idx="37">
                  <c:v>22318.137300710863</c:v>
                </c:pt>
                <c:pt idx="38">
                  <c:v>22005.054540577294</c:v>
                </c:pt>
                <c:pt idx="39">
                  <c:v>20137.591221767343</c:v>
                </c:pt>
                <c:pt idx="40">
                  <c:v>20500.954399567163</c:v>
                </c:pt>
                <c:pt idx="41">
                  <c:v>22376.297898932877</c:v>
                </c:pt>
                <c:pt idx="42">
                  <c:v>27526.322460995707</c:v>
                </c:pt>
                <c:pt idx="43">
                  <c:v>31317.20079432963</c:v>
                </c:pt>
                <c:pt idx="44">
                  <c:v>32055.092075750315</c:v>
                </c:pt>
                <c:pt idx="45">
                  <c:v>33529.726601436138</c:v>
                </c:pt>
                <c:pt idx="46">
                  <c:v>37870.747507096938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F-CCCC-4C86-B3E1-E600B8CA934A}"/>
            </c:ext>
          </c:extLst>
        </c:ser>
        <c:ser>
          <c:idx val="0"/>
          <c:order val="1"/>
          <c:tx>
            <c:v>U.S.A.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CCCC-4C86-B3E1-E600B8CA934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CCCC-4C86-B3E1-E600B8CA934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CCCC-4C86-B3E1-E600B8CA934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CCCC-4C86-B3E1-E600B8CA934A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CCCC-4C86-B3E1-E600B8CA934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CCCC-4C86-B3E1-E600B8CA934A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CCCC-4C86-B3E1-E600B8CA934A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CCCC-4C86-B3E1-E600B8CA934A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CCCC-4C86-B3E1-E600B8CA934A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CCCC-4C86-B3E1-E600B8CA934A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CCCC-4C86-B3E1-E600B8CA934A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CCCC-4C86-B3E1-E600B8CA934A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CCCC-4C86-B3E1-E600B8CA934A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CCCC-4C86-B3E1-E600B8CA934A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E-CCCC-4C86-B3E1-E600B8CA934A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CCCC-4C86-B3E1-E600B8CA934A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0-CCCC-4C86-B3E1-E600B8CA934A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CCCC-4C86-B3E1-E600B8CA934A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2-CCCC-4C86-B3E1-E600B8CA934A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CCCC-4C86-B3E1-E600B8CA934A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4-CCCC-4C86-B3E1-E600B8CA934A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CCCC-4C86-B3E1-E600B8CA934A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6-CCCC-4C86-B3E1-E600B8CA934A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CCCC-4C86-B3E1-E600B8CA934A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8-CCCC-4C86-B3E1-E600B8CA934A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CCCC-4C86-B3E1-E600B8CA934A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A-CCCC-4C86-B3E1-E600B8CA934A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CCCC-4C86-B3E1-E600B8CA934A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C-CCCC-4C86-B3E1-E600B8CA934A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CCCC-4C86-B3E1-E600B8CA934A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E-CCCC-4C86-B3E1-E600B8CA934A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CCCC-4C86-B3E1-E600B8CA934A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0-CCCC-4C86-B3E1-E600B8CA934A}"/>
                </c:ext>
              </c:extLst>
            </c:dLbl>
            <c:dLbl>
              <c:idx val="3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1-CCCC-4C86-B3E1-E600B8CA934A}"/>
                </c:ext>
              </c:extLst>
            </c:dLbl>
            <c:dLbl>
              <c:idx val="3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2-CCCC-4C86-B3E1-E600B8CA934A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CCCC-4C86-B3E1-E600B8CA934A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CCCC-4C86-B3E1-E600B8CA934A}"/>
                </c:ext>
              </c:extLst>
            </c:dLbl>
            <c:dLbl>
              <c:idx val="3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CCCC-4C86-B3E1-E600B8CA934A}"/>
                </c:ext>
              </c:extLst>
            </c:dLbl>
            <c:dLbl>
              <c:idx val="3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CCCC-4C86-B3E1-E600B8CA934A}"/>
                </c:ext>
              </c:extLst>
            </c:dLbl>
            <c:dLbl>
              <c:idx val="3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CCCC-4C86-B3E1-E600B8CA934A}"/>
                </c:ext>
              </c:extLst>
            </c:dLbl>
            <c:dLbl>
              <c:idx val="4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CCCC-4C86-B3E1-E600B8CA934A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CCCC-4C86-B3E1-E600B8CA934A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CCCC-4C86-B3E1-E600B8CA934A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CCCC-4C86-B3E1-E600B8CA934A}"/>
                </c:ext>
              </c:extLst>
            </c:dLbl>
            <c:dLbl>
              <c:idx val="4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C370034-2443-4929-8BE0-179F5EEC8F70}" type="SERIESNAME">
                      <a:rPr lang="en-US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pPr>
                        <a:defRPr sz="2000"/>
                      </a:pPr>
                      <a:t>[SERIES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C7C4-4239-AE67-32659A466656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C-CCCC-4C86-B3E1-E600B8CA934A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D-CCCC-4C86-B3E1-E600B8CA93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'GDPPCStacked(World Bank)'!$C$15729:$C$15775</c:f>
              <c:numCache>
                <c:formatCode>"$"#,##0.00</c:formatCode>
                <c:ptCount val="47"/>
                <c:pt idx="0">
                  <c:v>3066.5628691661541</c:v>
                </c:pt>
                <c:pt idx="1">
                  <c:v>3243.8430775498828</c:v>
                </c:pt>
                <c:pt idx="2">
                  <c:v>3374.5151710508239</c:v>
                </c:pt>
                <c:pt idx="3">
                  <c:v>3573.9411847474321</c:v>
                </c:pt>
                <c:pt idx="4">
                  <c:v>3827.5271097203854</c:v>
                </c:pt>
                <c:pt idx="5">
                  <c:v>4146.3166463166463</c:v>
                </c:pt>
                <c:pt idx="6">
                  <c:v>4336.4265872217075</c:v>
                </c:pt>
                <c:pt idx="7">
                  <c:v>4695.9233904317762</c:v>
                </c:pt>
                <c:pt idx="8">
                  <c:v>5032.1447426200311</c:v>
                </c:pt>
                <c:pt idx="9">
                  <c:v>5234.2966662114977</c:v>
                </c:pt>
                <c:pt idx="10">
                  <c:v>5609.3825995251873</c:v>
                </c:pt>
                <c:pt idx="11">
                  <c:v>6094.0179898616461</c:v>
                </c:pt>
                <c:pt idx="12">
                  <c:v>6726.3589559669481</c:v>
                </c:pt>
                <c:pt idx="13">
                  <c:v>7225.6913595256574</c:v>
                </c:pt>
                <c:pt idx="14">
                  <c:v>7801.4566635644269</c:v>
                </c:pt>
                <c:pt idx="15">
                  <c:v>8592.2535372761249</c:v>
                </c:pt>
                <c:pt idx="16">
                  <c:v>9452.5765191451101</c:v>
                </c:pt>
                <c:pt idx="17">
                  <c:v>10564.94822202754</c:v>
                </c:pt>
                <c:pt idx="18">
                  <c:v>11674.181866654817</c:v>
                </c:pt>
                <c:pt idx="19">
                  <c:v>12574.791506216305</c:v>
                </c:pt>
                <c:pt idx="20">
                  <c:v>13976.105392520025</c:v>
                </c:pt>
                <c:pt idx="21">
                  <c:v>14433.787727052973</c:v>
                </c:pt>
                <c:pt idx="22">
                  <c:v>15543.893717492472</c:v>
                </c:pt>
                <c:pt idx="23">
                  <c:v>17121.225484999472</c:v>
                </c:pt>
                <c:pt idx="24">
                  <c:v>18236.827726500898</c:v>
                </c:pt>
                <c:pt idx="25">
                  <c:v>19071.227194929477</c:v>
                </c:pt>
                <c:pt idx="26">
                  <c:v>20038.941099265754</c:v>
                </c:pt>
                <c:pt idx="27">
                  <c:v>21417.011930519144</c:v>
                </c:pt>
                <c:pt idx="28">
                  <c:v>22857.154433005562</c:v>
                </c:pt>
                <c:pt idx="29">
                  <c:v>23888.60000881329</c:v>
                </c:pt>
                <c:pt idx="30">
                  <c:v>24342.25890481894</c:v>
                </c:pt>
                <c:pt idx="31">
                  <c:v>25418.990776331895</c:v>
                </c:pt>
                <c:pt idx="32">
                  <c:v>26387.293733817074</c:v>
                </c:pt>
                <c:pt idx="33">
                  <c:v>27694.853416234047</c:v>
                </c:pt>
                <c:pt idx="34">
                  <c:v>28690.875701334695</c:v>
                </c:pt>
                <c:pt idx="35">
                  <c:v>29967.712718174866</c:v>
                </c:pt>
                <c:pt idx="36">
                  <c:v>31459.138980477303</c:v>
                </c:pt>
                <c:pt idx="37">
                  <c:v>32853.676952300855</c:v>
                </c:pt>
                <c:pt idx="38">
                  <c:v>34515.390227207572</c:v>
                </c:pt>
                <c:pt idx="39">
                  <c:v>36329.956072710193</c:v>
                </c:pt>
                <c:pt idx="40">
                  <c:v>37133.623113437039</c:v>
                </c:pt>
                <c:pt idx="41">
                  <c:v>37997.759657305127</c:v>
                </c:pt>
                <c:pt idx="42">
                  <c:v>39490.274955700712</c:v>
                </c:pt>
                <c:pt idx="43">
                  <c:v>41724.631628762399</c:v>
                </c:pt>
                <c:pt idx="44">
                  <c:v>44123.407067905515</c:v>
                </c:pt>
                <c:pt idx="45">
                  <c:v>46302.000880005624</c:v>
                </c:pt>
                <c:pt idx="46">
                  <c:v>48050.223777113504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E-CCCC-4C86-B3E1-E600B8CA934A}"/>
            </c:ext>
          </c:extLst>
        </c:ser>
        <c:ser>
          <c:idx val="2"/>
          <c:order val="2"/>
          <c:tx>
            <c:v>China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CCCC-4C86-B3E1-E600B8CA934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0-CCCC-4C86-B3E1-E600B8CA934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1-CCCC-4C86-B3E1-E600B8CA934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2-CCCC-4C86-B3E1-E600B8CA934A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3-CCCC-4C86-B3E1-E600B8CA934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4-CCCC-4C86-B3E1-E600B8CA934A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5-CCCC-4C86-B3E1-E600B8CA934A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6-CCCC-4C86-B3E1-E600B8CA934A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7-CCCC-4C86-B3E1-E600B8CA934A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8-CCCC-4C86-B3E1-E600B8CA934A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9-CCCC-4C86-B3E1-E600B8CA934A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A-CCCC-4C86-B3E1-E600B8CA934A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B-CCCC-4C86-B3E1-E600B8CA934A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C-CCCC-4C86-B3E1-E600B8CA934A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D-CCCC-4C86-B3E1-E600B8CA934A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E-CCCC-4C86-B3E1-E600B8CA934A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F-CCCC-4C86-B3E1-E600B8CA934A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0-CCCC-4C86-B3E1-E600B8CA934A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1-CCCC-4C86-B3E1-E600B8CA934A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2-CCCC-4C86-B3E1-E600B8CA934A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3-CCCC-4C86-B3E1-E600B8CA934A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4-CCCC-4C86-B3E1-E600B8CA934A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5-CCCC-4C86-B3E1-E600B8CA934A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6-CCCC-4C86-B3E1-E600B8CA934A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7-CCCC-4C86-B3E1-E600B8CA934A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8-CCCC-4C86-B3E1-E600B8CA934A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9-CCCC-4C86-B3E1-E600B8CA934A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A-CCCC-4C86-B3E1-E600B8CA934A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B-CCCC-4C86-B3E1-E600B8CA934A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C-CCCC-4C86-B3E1-E600B8CA934A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D-CCCC-4C86-B3E1-E600B8CA934A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E-CCCC-4C86-B3E1-E600B8CA934A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F-CCCC-4C86-B3E1-E600B8CA934A}"/>
                </c:ext>
              </c:extLst>
            </c:dLbl>
            <c:dLbl>
              <c:idx val="3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0-CCCC-4C86-B3E1-E600B8CA934A}"/>
                </c:ext>
              </c:extLst>
            </c:dLbl>
            <c:dLbl>
              <c:idx val="3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1-CCCC-4C86-B3E1-E600B8CA934A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2-CCCC-4C86-B3E1-E600B8CA934A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3-CCCC-4C86-B3E1-E600B8CA934A}"/>
                </c:ext>
              </c:extLst>
            </c:dLbl>
            <c:dLbl>
              <c:idx val="3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4-CCCC-4C86-B3E1-E600B8CA934A}"/>
                </c:ext>
              </c:extLst>
            </c:dLbl>
            <c:dLbl>
              <c:idx val="3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5-CCCC-4C86-B3E1-E600B8CA934A}"/>
                </c:ext>
              </c:extLst>
            </c:dLbl>
            <c:dLbl>
              <c:idx val="3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6-CCCC-4C86-B3E1-E600B8CA934A}"/>
                </c:ext>
              </c:extLst>
            </c:dLbl>
            <c:dLbl>
              <c:idx val="4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7-CCCC-4C86-B3E1-E600B8CA934A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8-CCCC-4C86-B3E1-E600B8CA934A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9-CCCC-4C86-B3E1-E600B8CA934A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A-CCCC-4C86-B3E1-E600B8CA934A}"/>
                </c:ext>
              </c:extLst>
            </c:dLbl>
            <c:dLbl>
              <c:idx val="44"/>
              <c:layout>
                <c:manualLayout>
                  <c:x val="-2.1739132502104731E-2"/>
                  <c:y val="-6.3773744321337006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B-CCCC-4C86-B3E1-E600B8CA934A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C-CCCC-4C86-B3E1-E600B8CA934A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D-CCCC-4C86-B3E1-E600B8CA93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'GDPPCStacked(World Bank)'!$C$2855:$C$2901</c:f>
              <c:numCache>
                <c:formatCode>"$"#,##0.00</c:formatCode>
                <c:ptCount val="47"/>
                <c:pt idx="0">
                  <c:v>75.805837925996457</c:v>
                </c:pt>
                <c:pt idx="1">
                  <c:v>70.909411667100727</c:v>
                </c:pt>
                <c:pt idx="2">
                  <c:v>74.313643448614471</c:v>
                </c:pt>
                <c:pt idx="3">
                  <c:v>85.498555159631337</c:v>
                </c:pt>
                <c:pt idx="4">
                  <c:v>98.486777752220632</c:v>
                </c:pt>
                <c:pt idx="5">
                  <c:v>104.3245661811473</c:v>
                </c:pt>
                <c:pt idx="6">
                  <c:v>96.589531941781914</c:v>
                </c:pt>
                <c:pt idx="7">
                  <c:v>91.472718306607177</c:v>
                </c:pt>
                <c:pt idx="8">
                  <c:v>100.12990326618034</c:v>
                </c:pt>
                <c:pt idx="9">
                  <c:v>113.16299155468569</c:v>
                </c:pt>
                <c:pt idx="10">
                  <c:v>118.65457778534622</c:v>
                </c:pt>
                <c:pt idx="11">
                  <c:v>131.88356124386769</c:v>
                </c:pt>
                <c:pt idx="12">
                  <c:v>157.09037429865688</c:v>
                </c:pt>
                <c:pt idx="13">
                  <c:v>160.14009372768567</c:v>
                </c:pt>
                <c:pt idx="14">
                  <c:v>178.34181960809613</c:v>
                </c:pt>
                <c:pt idx="15">
                  <c:v>165.40554037242046</c:v>
                </c:pt>
                <c:pt idx="16">
                  <c:v>185.42283291367269</c:v>
                </c:pt>
                <c:pt idx="17">
                  <c:v>156.39638852004444</c:v>
                </c:pt>
                <c:pt idx="18">
                  <c:v>183.98315221597773</c:v>
                </c:pt>
                <c:pt idx="19">
                  <c:v>194.80472218683599</c:v>
                </c:pt>
                <c:pt idx="20">
                  <c:v>197.07147449910167</c:v>
                </c:pt>
                <c:pt idx="21">
                  <c:v>203.33491950346371</c:v>
                </c:pt>
                <c:pt idx="22">
                  <c:v>225.43192889081189</c:v>
                </c:pt>
                <c:pt idx="23">
                  <c:v>250.71396904698756</c:v>
                </c:pt>
                <c:pt idx="24">
                  <c:v>294.45884850495992</c:v>
                </c:pt>
                <c:pt idx="25">
                  <c:v>281.92812091156304</c:v>
                </c:pt>
                <c:pt idx="26">
                  <c:v>251.81195696132875</c:v>
                </c:pt>
                <c:pt idx="27">
                  <c:v>283.53769524052439</c:v>
                </c:pt>
                <c:pt idx="28">
                  <c:v>310.88191240489954</c:v>
                </c:pt>
                <c:pt idx="29">
                  <c:v>317.88467304092774</c:v>
                </c:pt>
                <c:pt idx="30">
                  <c:v>333.14214540018395</c:v>
                </c:pt>
                <c:pt idx="31">
                  <c:v>366.46069230611567</c:v>
                </c:pt>
                <c:pt idx="32">
                  <c:v>377.38983947890046</c:v>
                </c:pt>
                <c:pt idx="33">
                  <c:v>473.49227871998886</c:v>
                </c:pt>
                <c:pt idx="34">
                  <c:v>609.65667920546537</c:v>
                </c:pt>
                <c:pt idx="35">
                  <c:v>709.41375508800206</c:v>
                </c:pt>
                <c:pt idx="36">
                  <c:v>781.74416434301395</c:v>
                </c:pt>
                <c:pt idx="37">
                  <c:v>828.58047929957172</c:v>
                </c:pt>
                <c:pt idx="38">
                  <c:v>873.28706173061187</c:v>
                </c:pt>
                <c:pt idx="39">
                  <c:v>959.37248363586446</c:v>
                </c:pt>
                <c:pt idx="40">
                  <c:v>1053.1082430026236</c:v>
                </c:pt>
                <c:pt idx="41">
                  <c:v>1148.5082904388682</c:v>
                </c:pt>
                <c:pt idx="42">
                  <c:v>1288.6432518347469</c:v>
                </c:pt>
                <c:pt idx="43">
                  <c:v>1508.6680978845261</c:v>
                </c:pt>
                <c:pt idx="44">
                  <c:v>1753.4178292610411</c:v>
                </c:pt>
                <c:pt idx="45">
                  <c:v>2099.2294346073427</c:v>
                </c:pt>
                <c:pt idx="46">
                  <c:v>2693.9700634042656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8E-CCCC-4C86-B3E1-E600B8CA93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18550688"/>
        <c:axId val="918552328"/>
      </c:lineChart>
      <c:catAx>
        <c:axId val="91855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54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552328"/>
        <c:crosses val="autoZero"/>
        <c:auto val="1"/>
        <c:lblAlgn val="ctr"/>
        <c:lblOffset val="100"/>
        <c:noMultiLvlLbl val="0"/>
      </c:catAx>
      <c:valAx>
        <c:axId val="918552328"/>
        <c:scaling>
          <c:orientation val="minMax"/>
          <c:max val="50000"/>
        </c:scaling>
        <c:delete val="0"/>
        <c:axPos val="l"/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550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07AF23-5C5A-49D6-8AC7-4572F1CBBB9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9A2EF4C-CF0C-422E-9CF8-BC9A083AC433}">
      <dgm:prSet/>
      <dgm:spPr/>
      <dgm:t>
        <a:bodyPr/>
        <a:lstStyle/>
        <a:p>
          <a:r>
            <a:rPr lang="en-US"/>
            <a:t>Not significant</a:t>
          </a:r>
        </a:p>
      </dgm:t>
    </dgm:pt>
    <dgm:pt modelId="{4539BA96-BE5F-4C12-AA8F-C049F209FF6F}" type="parTrans" cxnId="{7480C289-FE03-4149-B033-2346F49691F5}">
      <dgm:prSet/>
      <dgm:spPr/>
      <dgm:t>
        <a:bodyPr/>
        <a:lstStyle/>
        <a:p>
          <a:endParaRPr lang="en-US"/>
        </a:p>
      </dgm:t>
    </dgm:pt>
    <dgm:pt modelId="{5578DA27-D591-4F0B-ABE5-A87B8430CF85}" type="sibTrans" cxnId="{7480C289-FE03-4149-B033-2346F49691F5}">
      <dgm:prSet/>
      <dgm:spPr/>
      <dgm:t>
        <a:bodyPr/>
        <a:lstStyle/>
        <a:p>
          <a:endParaRPr lang="en-US"/>
        </a:p>
      </dgm:t>
    </dgm:pt>
    <dgm:pt modelId="{3C4109D7-784E-458D-A943-3CBC9D84F3BA}">
      <dgm:prSet/>
      <dgm:spPr/>
      <dgm:t>
        <a:bodyPr/>
        <a:lstStyle/>
        <a:p>
          <a:r>
            <a:rPr lang="en-US"/>
            <a:t>No factors p &lt; 0.15</a:t>
          </a:r>
        </a:p>
      </dgm:t>
    </dgm:pt>
    <dgm:pt modelId="{B5318A12-8A6F-49E7-BB10-AECBEAE1DC44}" type="parTrans" cxnId="{DC9D7627-6752-453D-B0A4-5768C5C57B79}">
      <dgm:prSet/>
      <dgm:spPr/>
      <dgm:t>
        <a:bodyPr/>
        <a:lstStyle/>
        <a:p>
          <a:endParaRPr lang="en-US"/>
        </a:p>
      </dgm:t>
    </dgm:pt>
    <dgm:pt modelId="{02A2E0B8-5CD6-4111-AC79-C96191F73F4C}" type="sibTrans" cxnId="{DC9D7627-6752-453D-B0A4-5768C5C57B79}">
      <dgm:prSet/>
      <dgm:spPr/>
      <dgm:t>
        <a:bodyPr/>
        <a:lstStyle/>
        <a:p>
          <a:endParaRPr lang="en-US"/>
        </a:p>
      </dgm:t>
    </dgm:pt>
    <dgm:pt modelId="{EE0B283B-BF8B-43FE-9204-0A7E498D6556}">
      <dgm:prSet/>
      <dgm:spPr/>
      <dgm:t>
        <a:bodyPr/>
        <a:lstStyle/>
        <a:p>
          <a:r>
            <a:rPr lang="en-US"/>
            <a:t>R-Squared &lt; 0.001 for all linear fits</a:t>
          </a:r>
        </a:p>
      </dgm:t>
    </dgm:pt>
    <dgm:pt modelId="{048178BB-49CE-406C-96A9-004E9C431D84}" type="parTrans" cxnId="{34A05528-D08B-495A-89F6-3B1562010895}">
      <dgm:prSet/>
      <dgm:spPr/>
      <dgm:t>
        <a:bodyPr/>
        <a:lstStyle/>
        <a:p>
          <a:endParaRPr lang="en-US"/>
        </a:p>
      </dgm:t>
    </dgm:pt>
    <dgm:pt modelId="{B3A3FB6B-394D-48DB-95AA-716B96AAFCD9}" type="sibTrans" cxnId="{34A05528-D08B-495A-89F6-3B1562010895}">
      <dgm:prSet/>
      <dgm:spPr/>
      <dgm:t>
        <a:bodyPr/>
        <a:lstStyle/>
        <a:p>
          <a:endParaRPr lang="en-US"/>
        </a:p>
      </dgm:t>
    </dgm:pt>
    <dgm:pt modelId="{C5B78313-54DC-40A0-B3C1-1B208E4A61C2}" type="pres">
      <dgm:prSet presAssocID="{DF07AF23-5C5A-49D6-8AC7-4572F1CBBB90}" presName="vert0" presStyleCnt="0">
        <dgm:presLayoutVars>
          <dgm:dir/>
          <dgm:animOne val="branch"/>
          <dgm:animLvl val="lvl"/>
        </dgm:presLayoutVars>
      </dgm:prSet>
      <dgm:spPr/>
    </dgm:pt>
    <dgm:pt modelId="{34512E55-4D57-410E-B93D-FC915A4D8EC0}" type="pres">
      <dgm:prSet presAssocID="{19A2EF4C-CF0C-422E-9CF8-BC9A083AC433}" presName="thickLine" presStyleLbl="alignNode1" presStyleIdx="0" presStyleCnt="3"/>
      <dgm:spPr/>
    </dgm:pt>
    <dgm:pt modelId="{0475BCA9-1580-4BDE-A551-8833EE4964A6}" type="pres">
      <dgm:prSet presAssocID="{19A2EF4C-CF0C-422E-9CF8-BC9A083AC433}" presName="horz1" presStyleCnt="0"/>
      <dgm:spPr/>
    </dgm:pt>
    <dgm:pt modelId="{4388298F-9132-4DA1-ADF9-16B2FB492620}" type="pres">
      <dgm:prSet presAssocID="{19A2EF4C-CF0C-422E-9CF8-BC9A083AC433}" presName="tx1" presStyleLbl="revTx" presStyleIdx="0" presStyleCnt="3"/>
      <dgm:spPr/>
    </dgm:pt>
    <dgm:pt modelId="{FD8EDC6B-9384-4A15-BCE9-23D7A5F5C780}" type="pres">
      <dgm:prSet presAssocID="{19A2EF4C-CF0C-422E-9CF8-BC9A083AC433}" presName="vert1" presStyleCnt="0"/>
      <dgm:spPr/>
    </dgm:pt>
    <dgm:pt modelId="{EC77432B-6D7D-4853-B3F7-6BA319085CC9}" type="pres">
      <dgm:prSet presAssocID="{3C4109D7-784E-458D-A943-3CBC9D84F3BA}" presName="thickLine" presStyleLbl="alignNode1" presStyleIdx="1" presStyleCnt="3"/>
      <dgm:spPr/>
    </dgm:pt>
    <dgm:pt modelId="{C4DBB30E-AEE6-420E-A488-AA5B6BB6B739}" type="pres">
      <dgm:prSet presAssocID="{3C4109D7-784E-458D-A943-3CBC9D84F3BA}" presName="horz1" presStyleCnt="0"/>
      <dgm:spPr/>
    </dgm:pt>
    <dgm:pt modelId="{2F67EAF4-C27A-40C2-AF34-A1657419C041}" type="pres">
      <dgm:prSet presAssocID="{3C4109D7-784E-458D-A943-3CBC9D84F3BA}" presName="tx1" presStyleLbl="revTx" presStyleIdx="1" presStyleCnt="3"/>
      <dgm:spPr/>
    </dgm:pt>
    <dgm:pt modelId="{CDC3B395-2A22-4B1D-BCFD-29C2DD26CB54}" type="pres">
      <dgm:prSet presAssocID="{3C4109D7-784E-458D-A943-3CBC9D84F3BA}" presName="vert1" presStyleCnt="0"/>
      <dgm:spPr/>
    </dgm:pt>
    <dgm:pt modelId="{BBEB7C46-DC0C-451A-A1A7-ED50CB52FC38}" type="pres">
      <dgm:prSet presAssocID="{EE0B283B-BF8B-43FE-9204-0A7E498D6556}" presName="thickLine" presStyleLbl="alignNode1" presStyleIdx="2" presStyleCnt="3"/>
      <dgm:spPr/>
    </dgm:pt>
    <dgm:pt modelId="{77F7C50F-552B-420F-9D50-C78B4A752CD1}" type="pres">
      <dgm:prSet presAssocID="{EE0B283B-BF8B-43FE-9204-0A7E498D6556}" presName="horz1" presStyleCnt="0"/>
      <dgm:spPr/>
    </dgm:pt>
    <dgm:pt modelId="{89BB2424-65CA-46C1-93D0-C28E3073A58F}" type="pres">
      <dgm:prSet presAssocID="{EE0B283B-BF8B-43FE-9204-0A7E498D6556}" presName="tx1" presStyleLbl="revTx" presStyleIdx="2" presStyleCnt="3"/>
      <dgm:spPr/>
    </dgm:pt>
    <dgm:pt modelId="{F82FDDC3-567B-4BC4-9633-B31B5BEF974F}" type="pres">
      <dgm:prSet presAssocID="{EE0B283B-BF8B-43FE-9204-0A7E498D6556}" presName="vert1" presStyleCnt="0"/>
      <dgm:spPr/>
    </dgm:pt>
  </dgm:ptLst>
  <dgm:cxnLst>
    <dgm:cxn modelId="{05271114-1E02-4E4A-B54D-C9F6AE0AB26A}" type="presOf" srcId="{DF07AF23-5C5A-49D6-8AC7-4572F1CBBB90}" destId="{C5B78313-54DC-40A0-B3C1-1B208E4A61C2}" srcOrd="0" destOrd="0" presId="urn:microsoft.com/office/officeart/2008/layout/LinedList"/>
    <dgm:cxn modelId="{DC9D7627-6752-453D-B0A4-5768C5C57B79}" srcId="{DF07AF23-5C5A-49D6-8AC7-4572F1CBBB90}" destId="{3C4109D7-784E-458D-A943-3CBC9D84F3BA}" srcOrd="1" destOrd="0" parTransId="{B5318A12-8A6F-49E7-BB10-AECBEAE1DC44}" sibTransId="{02A2E0B8-5CD6-4111-AC79-C96191F73F4C}"/>
    <dgm:cxn modelId="{34A05528-D08B-495A-89F6-3B1562010895}" srcId="{DF07AF23-5C5A-49D6-8AC7-4572F1CBBB90}" destId="{EE0B283B-BF8B-43FE-9204-0A7E498D6556}" srcOrd="2" destOrd="0" parTransId="{048178BB-49CE-406C-96A9-004E9C431D84}" sibTransId="{B3A3FB6B-394D-48DB-95AA-716B96AAFCD9}"/>
    <dgm:cxn modelId="{4539354F-201D-4EEE-A2BE-522B73A023B3}" type="presOf" srcId="{EE0B283B-BF8B-43FE-9204-0A7E498D6556}" destId="{89BB2424-65CA-46C1-93D0-C28E3073A58F}" srcOrd="0" destOrd="0" presId="urn:microsoft.com/office/officeart/2008/layout/LinedList"/>
    <dgm:cxn modelId="{7480C289-FE03-4149-B033-2346F49691F5}" srcId="{DF07AF23-5C5A-49D6-8AC7-4572F1CBBB90}" destId="{19A2EF4C-CF0C-422E-9CF8-BC9A083AC433}" srcOrd="0" destOrd="0" parTransId="{4539BA96-BE5F-4C12-AA8F-C049F209FF6F}" sibTransId="{5578DA27-D591-4F0B-ABE5-A87B8430CF85}"/>
    <dgm:cxn modelId="{DEC46BDB-29D9-467F-B621-F2225912702D}" type="presOf" srcId="{3C4109D7-784E-458D-A943-3CBC9D84F3BA}" destId="{2F67EAF4-C27A-40C2-AF34-A1657419C041}" srcOrd="0" destOrd="0" presId="urn:microsoft.com/office/officeart/2008/layout/LinedList"/>
    <dgm:cxn modelId="{8ED041F5-AC9D-42A6-8324-561DAAE8EB66}" type="presOf" srcId="{19A2EF4C-CF0C-422E-9CF8-BC9A083AC433}" destId="{4388298F-9132-4DA1-ADF9-16B2FB492620}" srcOrd="0" destOrd="0" presId="urn:microsoft.com/office/officeart/2008/layout/LinedList"/>
    <dgm:cxn modelId="{2DAABE64-7B7B-4713-BEE2-F59000CB961F}" type="presParOf" srcId="{C5B78313-54DC-40A0-B3C1-1B208E4A61C2}" destId="{34512E55-4D57-410E-B93D-FC915A4D8EC0}" srcOrd="0" destOrd="0" presId="urn:microsoft.com/office/officeart/2008/layout/LinedList"/>
    <dgm:cxn modelId="{F5C06194-0356-411F-98CF-BA15CC873FAA}" type="presParOf" srcId="{C5B78313-54DC-40A0-B3C1-1B208E4A61C2}" destId="{0475BCA9-1580-4BDE-A551-8833EE4964A6}" srcOrd="1" destOrd="0" presId="urn:microsoft.com/office/officeart/2008/layout/LinedList"/>
    <dgm:cxn modelId="{C1B0F60D-E2F2-44B7-97B5-0A6C2C215AAD}" type="presParOf" srcId="{0475BCA9-1580-4BDE-A551-8833EE4964A6}" destId="{4388298F-9132-4DA1-ADF9-16B2FB492620}" srcOrd="0" destOrd="0" presId="urn:microsoft.com/office/officeart/2008/layout/LinedList"/>
    <dgm:cxn modelId="{470CE826-8A52-4654-829D-AD26DE2655B4}" type="presParOf" srcId="{0475BCA9-1580-4BDE-A551-8833EE4964A6}" destId="{FD8EDC6B-9384-4A15-BCE9-23D7A5F5C780}" srcOrd="1" destOrd="0" presId="urn:microsoft.com/office/officeart/2008/layout/LinedList"/>
    <dgm:cxn modelId="{FF6B41DB-47F9-4110-899A-24695A771F2A}" type="presParOf" srcId="{C5B78313-54DC-40A0-B3C1-1B208E4A61C2}" destId="{EC77432B-6D7D-4853-B3F7-6BA319085CC9}" srcOrd="2" destOrd="0" presId="urn:microsoft.com/office/officeart/2008/layout/LinedList"/>
    <dgm:cxn modelId="{2DE427F1-4E80-4008-8284-171E0A53E67B}" type="presParOf" srcId="{C5B78313-54DC-40A0-B3C1-1B208E4A61C2}" destId="{C4DBB30E-AEE6-420E-A488-AA5B6BB6B739}" srcOrd="3" destOrd="0" presId="urn:microsoft.com/office/officeart/2008/layout/LinedList"/>
    <dgm:cxn modelId="{7F886DA6-A5B0-4376-ADCD-FF655E0689A6}" type="presParOf" srcId="{C4DBB30E-AEE6-420E-A488-AA5B6BB6B739}" destId="{2F67EAF4-C27A-40C2-AF34-A1657419C041}" srcOrd="0" destOrd="0" presId="urn:microsoft.com/office/officeart/2008/layout/LinedList"/>
    <dgm:cxn modelId="{1FFC0C27-3200-4D95-8C2E-B60306FF8739}" type="presParOf" srcId="{C4DBB30E-AEE6-420E-A488-AA5B6BB6B739}" destId="{CDC3B395-2A22-4B1D-BCFD-29C2DD26CB54}" srcOrd="1" destOrd="0" presId="urn:microsoft.com/office/officeart/2008/layout/LinedList"/>
    <dgm:cxn modelId="{0087EF03-D2AA-4956-BA06-AFEEB9438406}" type="presParOf" srcId="{C5B78313-54DC-40A0-B3C1-1B208E4A61C2}" destId="{BBEB7C46-DC0C-451A-A1A7-ED50CB52FC38}" srcOrd="4" destOrd="0" presId="urn:microsoft.com/office/officeart/2008/layout/LinedList"/>
    <dgm:cxn modelId="{EEE12F82-02CA-4542-8948-0116591AC4B6}" type="presParOf" srcId="{C5B78313-54DC-40A0-B3C1-1B208E4A61C2}" destId="{77F7C50F-552B-420F-9D50-C78B4A752CD1}" srcOrd="5" destOrd="0" presId="urn:microsoft.com/office/officeart/2008/layout/LinedList"/>
    <dgm:cxn modelId="{74A442FB-E6BF-41AF-8365-180A1AB28EE5}" type="presParOf" srcId="{77F7C50F-552B-420F-9D50-C78B4A752CD1}" destId="{89BB2424-65CA-46C1-93D0-C28E3073A58F}" srcOrd="0" destOrd="0" presId="urn:microsoft.com/office/officeart/2008/layout/LinedList"/>
    <dgm:cxn modelId="{63AE3CAE-6780-4088-B7F1-1A21CD036A27}" type="presParOf" srcId="{77F7C50F-552B-420F-9D50-C78B4A752CD1}" destId="{F82FDDC3-567B-4BC4-9633-B31B5BEF97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12E55-4D57-410E-B93D-FC915A4D8EC0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8298F-9132-4DA1-ADF9-16B2FB492620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Not significant</a:t>
          </a:r>
        </a:p>
      </dsp:txBody>
      <dsp:txXfrm>
        <a:off x="0" y="2492"/>
        <a:ext cx="6492875" cy="1700138"/>
      </dsp:txXfrm>
    </dsp:sp>
    <dsp:sp modelId="{EC77432B-6D7D-4853-B3F7-6BA319085CC9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7EAF4-C27A-40C2-AF34-A1657419C041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No factors p &lt; 0.15</a:t>
          </a:r>
        </a:p>
      </dsp:txBody>
      <dsp:txXfrm>
        <a:off x="0" y="1702630"/>
        <a:ext cx="6492875" cy="1700138"/>
      </dsp:txXfrm>
    </dsp:sp>
    <dsp:sp modelId="{BBEB7C46-DC0C-451A-A1A7-ED50CB52FC38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B2424-65CA-46C1-93D0-C28E3073A58F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R-Squared &lt; 0.001 for all linear fits</a:t>
          </a:r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20:35:24.9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5335 1 24575,'0'3'0,"-1"1"0,1-1 0,-1 0 0,0 0 0,0 1 0,0-1 0,-1 0 0,1 0 0,-1 0 0,1 0 0,-1 0 0,0-1 0,-4 5 0,-33 31 0,30-30 0,-79 62 0,-181 109 0,114-81 0,69-42 0,-72 46 0,-272 231 0,-63 67 0,72-64 0,207-147 0,-216 248 0,314-309 0,63-75 0,4 3 0,1 2 0,-74 121 0,-76 228 0,50-118 0,33-70 0,-21 10 0,71-126 0,13-26 0,-103 116 0,-28 39 0,-416 806 0,356-589 0,95-182 0,123-218-682,-21 57-1,25-47-6143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20:35:27.8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24575,'0'4'0,"1"0"0,0 0 0,0 0 0,0 0 0,0 0 0,1-1 0,-1 1 0,1 0 0,0-1 0,0 0 0,1 1 0,-1-1 0,0 0 0,1 0 0,3 3 0,53 43 0,-38-32 0,158 129 0,199 210 0,-247-227 0,243 184 0,-162-143 0,-7 2 0,312 246 0,-464-380 0,-2 3 0,-2 2 0,-2 2 0,78 96 0,-120-135 0,230 296 0,27-20 0,-53-61 0,-1 0 0,18-23 0,-90-80 0,51 35 0,51 45 0,39 104 0,-22 23 0,-161-204 0,19 49 0,-26-35 0,-78-123 0,1-1 0,0-1 0,17 15 0,-16-16 0,0 0 0,-1 1 0,-1 1 0,12 15 0,9 27 0,-3 2 0,-2 0 0,-3 2 0,16 64 0,-32-105 0,0 11 0,0 0 0,-2 0 0,2 41 0,-5-46 0,1 0 0,0 0 0,2 1 0,0-2 0,2 1 0,11 29 0,2-9-341,2-1 0,2-1-1,41 55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20:35:30.9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5885 0 24575,'-10'1'0,"0"0"0,0 1 0,1 0 0,-1 1 0,1 0 0,0 0 0,0 1 0,0 0 0,0 0 0,1 1 0,-15 11 0,-8 9 0,-44 42 0,56-49 0,-125 136 0,6-5 0,23-44 0,-5-4 0,-177 112 0,-38 36 0,222-160 0,-51 45 0,-212 224 0,-108 202 0,196-141 0,34 24 0,218-377 0,-99 197 0,-57 96 0,127-251 0,-129 193 0,-42-6 0,111-143 0,-110 172 0,189-256 0,-64 70 0,63-82 0,-70 108 0,68-87 0,33-56 0,1 1 0,1 1 0,1 0 0,2 1 0,0 1 0,-9 29 0,8-10 0,-36 82 0,0 0 0,31-77 0,-2 0 0,-28 49 0,-234 314 0,173-265 0,-20 28-77,-239 354-1211,322-453-5538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20:35:32.9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24575,'12'1'0,"0"0"0,0 0 0,0 1 0,0 1 0,0 0 0,0 1 0,-1 0 0,0 0 0,0 1 0,13 8 0,7 8 0,56 46 0,-38-27 0,43 31 0,-8-8 0,118 115 0,188 261 16,-102-111-192,989 1007-623,-517-655 666,-695-622 547,112 131-1,-68-67-148,-103-116-265,133 142 0,185 152 0,-135-131 0,-113-98 0,103 76 0,-16-27 0,-6 7 0,-5 7 0,234 266 0,-4 45 0,-333-392 0,80 69 0,32 33 0,-126-113-341,2-2 0,2-1-1,83 63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21:01:24.7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24575,'16'30'0,"2"-1"0,39 49 0,-23-34 0,726 900 0,-620-779 0,485 532 0,31-81 0,-364-332 0,-146-135 0,-4 6 0,151 211 0,-156-188 0,-87-106-25,-3 2-1,68 144 1,-53-93-1264,-44-92-5537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21:01:26.6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2465 1 24575,'-1'11'0,"-1"0"0,0 1 0,-1-1 0,-1 0 0,1 0 0,-2 0 0,-9 18 0,5-11 0,-52 98 0,-5-4 0,-108 140 0,57-86 0,-190 273 0,-81 122 0,29 16 0,236-352 0,-82 139 0,139-257 0,-105 127 0,161-221 0,-144 185 0,128-161 0,2 2 0,2 0 0,-25 63 0,32-70 5,-1 0 0,-23 35 1,7-16-1387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21:01:29.0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24575,'11'0'0,"-1"1"0,1 0 0,-1 0 0,1 1 0,-1 1 0,0-1 0,0 2 0,0-1 0,0 2 0,-1-1 0,1 1 0,10 8 0,-5-2 0,-1 1 0,0 1 0,-1 0 0,-1 1 0,0 0 0,13 20 0,103 186 0,-67-107 0,-24-48 0,174 286 0,-136-239 0,2 6 0,5-4 0,112 120 0,33 21 0,-43-46 0,382 363 0,210 235 0,-751-777 0,3 1 0,39 61 0,-59-79 0,0 1 0,-1 0 0,-1 0 0,-1 1 0,0 0 0,0 0 0,-2 0 0,3 17 0,-5-8 0,2 0 0,1 0 0,1-1 0,1 1 0,1-1 0,1-1 0,1 1 0,13 23 0,9 8-88,25 36 292,-50-83-368,-1 0-1,2 0 1,-1 0-1,1-1 0,0 0 1,0 0-1,1 0 1,14 7-1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21:01:30.6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3064 0 24575,'-2'1'0,"0"0"0,-1 0 0,1 0 0,0 1 0,-1-1 0,1 0 0,0 1 0,0 0 0,0 0 0,0-1 0,1 1 0,-1 0 0,0 0 0,1 1 0,-1-1 0,1 0 0,0 0 0,0 1 0,-2 4 0,-2 3 0,-197 378 0,2-2 0,-301 375 0,495-752 0,-129 170 0,-250 257 0,-93 37 0,112-114 0,283-269 0,4 4 0,-103 161 0,165-225 0,-22 50 0,3-6 0,-7 9 0,14-24 0,-3-2 0,-43 59 0,-33 29-1365,84-107-5461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3B146-F725-46B6-9C7A-B3950C555225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4840F-5939-4AC8-96C0-1E798B12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7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4840F-5939-4AC8-96C0-1E798B129F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0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4840F-5939-4AC8-96C0-1E798B129F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3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BB47-9800-442B-B8B3-E833B889B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4301B-0DC4-431C-99CD-44AB24F59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037DB-4933-4AA2-BA26-918A4F68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C275-27E2-4793-897C-6AFFCE40C923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1FF2-E2BA-4878-AFBA-45722973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163D3-528D-4850-94DB-9D2B4546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785A-8EDF-46BF-B16B-E61589400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1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4DAF-7581-4D29-84C8-FDCB5918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2DC81-036E-4E2D-BC00-745032E25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91D10-364C-4FEC-B6A1-037EDA48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6B80-8F82-43D6-9989-3C2ABD4653A0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85A69-1CBB-42F3-8895-B97E699D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47710-F67E-4FC9-8FDF-CB44FB28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785A-8EDF-46BF-B16B-E61589400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2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790A1-BC2A-4AD4-B83B-01F6E71A4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A136E-5884-4F1B-9B10-B29441ECE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BF0DE-3ABA-4CE6-A784-3D8EBF04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CA6-E5A8-4DA7-B2E9-A8568F59E13D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5D3FB-075A-44D5-ADBE-D89CBC83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76DBB-F645-4D06-B908-C616903C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785A-8EDF-46BF-B16B-E61589400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0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891E-5A34-4627-9645-9EF4549A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F22AE-75C9-42E2-B240-A205B769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53A3B-0AA5-46D3-8E17-B7B08E8C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EEB6-B171-46C8-863D-36A0DF48D297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20580-4197-477A-90A2-71311644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43902-96EE-4461-9CAA-8A4527B2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785A-8EDF-46BF-B16B-E61589400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5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155F-4380-4542-8D9D-3F169B8E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6C9DE-EA82-4DB7-A9A0-BFE07E6E4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0D536-CB31-4A82-B362-0B37ECB8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8571-AD21-41F3-A02A-D9949DC4CDD8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0DC8B-480A-4269-8230-8FFAF249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F875C-1379-445A-B0AA-9190CE89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785A-8EDF-46BF-B16B-E61589400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8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08CE-B51C-4F80-AAB0-E6766F92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385F5-6B66-4CB0-BE34-9B78328B6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FCB0B-0B38-429E-9418-623FDD528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3752F-02F5-4169-AE3A-001D7689C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AF5E-4A3A-46AC-A7A2-B8364948D8C6}" type="datetime1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0B2B5-AF7C-49FF-8954-70EA362B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F3BD4-AD5A-4864-A257-C4D4B73C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785A-8EDF-46BF-B16B-E61589400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6678-0E33-4B50-A399-574719AF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9A069-EDE0-45CC-BAC4-40E0264DD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E648D-9B7E-485D-9B7C-71A276863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F37FB-16A6-4A15-975F-E1C860EF0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EFF8C-6AF9-4A61-AAD1-0CB4A1BB0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A78F8-685E-4759-A8AC-87190DC6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2A94-C032-4EDA-A2D2-7EE0AEED444C}" type="datetime1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694BA-27F3-4801-BAED-9A2F7E08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7D1B0-24AB-4373-B39F-13B06C60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785A-8EDF-46BF-B16B-E61589400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1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8080-2C28-4370-8C8E-0E7AFF56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BB9E3-4542-4258-BD13-52084344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A975-4B25-4F6D-A10A-A7F403AA9941}" type="datetime1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0C065-100D-43C3-8BD9-26F6A55E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FDB67-9264-4436-A5C5-0E848A80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785A-8EDF-46BF-B16B-E61589400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8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F217C-6B96-42AB-8B89-785824DB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F2E2-37D9-4E0F-AD92-A28965BA0D48}" type="datetime1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1D906-2D8B-4C1C-BC9C-2693A576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11EA7-D4E3-4245-8805-EE86C8AF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785A-8EDF-46BF-B16B-E61589400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7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15EF-D788-4751-A53A-D40B363A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01258-F004-4994-9106-CBCE378D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D8419-9EBD-4F85-BA67-1102214A5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8A144-E29B-4C62-B62B-E23040DC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B42C-9438-4641-A867-C8C239ECA34F}" type="datetime1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70A4C-0C53-4A00-A3BC-9E02AD40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8046D-E51A-4F48-A861-E18FC116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785A-8EDF-46BF-B16B-E61589400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8E96-EB15-4FD7-855F-E659C1AD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9C700-44A6-4ABE-BB4E-70AA1CAC4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A7D5D-473E-4EAC-80BF-C9FB802BF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7F317-ED5D-4885-A43C-A36BCC52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A5B0-2568-42B5-843F-F898FABDC9AC}" type="datetime1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413B6-BF28-4AA8-8E99-C605BC42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7D917-7774-4C4A-876B-26B3BFD2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785A-8EDF-46BF-B16B-E61589400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4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CBB40-4AA8-49D1-AEE0-19AA60ECD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D1DC6-204F-4552-8789-91C384AF9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CD9CE-F157-4C80-A335-827DFC865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AFE3C-1A79-46D6-BDB6-1E48873FF682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0F489-BECC-4870-8328-7D0970265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6BECF-508C-478C-8146-0F189B8F8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785A-8EDF-46BF-B16B-E61589400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0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g.nl/ggdc/historicaldevelopment/maddison/releases/maddison-project-database-2020" TargetMode="External"/><Relationship Id="rId2" Type="http://schemas.openxmlformats.org/officeDocument/2006/relationships/hyperlink" Target="https://data.worldbank.org/indicator/NY.GDP.PCAP.CD?view=char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pulation.un.org/wpp/Download/Standard/Population/" TargetMode="External"/><Relationship Id="rId4" Type="http://schemas.openxmlformats.org/officeDocument/2006/relationships/hyperlink" Target="https://population.un.org/wpp/Download/Standard/MostUsed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customXml" Target="../ink/ink6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2107-6344-4F5A-8E0C-E18E1322F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the correlation between population age and national economic growth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D67AC0-5667-83C0-5C85-858DFE423B04}"/>
              </a:ext>
            </a:extLst>
          </p:cNvPr>
          <p:cNvSpPr txBox="1">
            <a:spLocks/>
          </p:cNvSpPr>
          <p:nvPr/>
        </p:nvSpPr>
        <p:spPr>
          <a:xfrm>
            <a:off x="1863862" y="6258910"/>
            <a:ext cx="9144000" cy="4887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Presented at Texas Tech University: Department of Industrial Engineering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28244C-EBEC-6AE5-F471-572A8FCAE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69" y="5492750"/>
            <a:ext cx="871538" cy="1228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01059E-A4A5-224C-CC19-5B2D4743FA66}"/>
              </a:ext>
            </a:extLst>
          </p:cNvPr>
          <p:cNvSpPr txBox="1"/>
          <p:nvPr/>
        </p:nvSpPr>
        <p:spPr>
          <a:xfrm>
            <a:off x="4197246" y="4099606"/>
            <a:ext cx="4206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Presenter: Forest Kingfisher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9DED2-CA04-9E57-A5D6-55E0E469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20712"/>
            <a:ext cx="2743200" cy="365125"/>
          </a:xfrm>
        </p:spPr>
        <p:txBody>
          <a:bodyPr/>
          <a:lstStyle/>
          <a:p>
            <a:fld id="{28E5785A-8EDF-46BF-B16B-E61589400A31}" type="slidenum">
              <a:rPr lang="en-US" sz="3600" smtClean="0"/>
              <a:t>1</a:t>
            </a:fld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7034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CFF0-934C-4B38-A40A-54B3E646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01" y="108421"/>
            <a:ext cx="10878675" cy="11214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Cubic Linear Fit: all countries each year 1960-2021</a:t>
            </a:r>
            <a:br>
              <a:rPr lang="en-US" b="1" dirty="0"/>
            </a:br>
            <a:r>
              <a:rPr lang="en-US" b="1" dirty="0"/>
              <a:t>Average 30 year growth %, given median 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5555E-A858-EE5F-43F2-CB806804FB24}"/>
              </a:ext>
            </a:extLst>
          </p:cNvPr>
          <p:cNvSpPr txBox="1"/>
          <p:nvPr/>
        </p:nvSpPr>
        <p:spPr>
          <a:xfrm>
            <a:off x="10133350" y="3221004"/>
            <a:ext cx="20415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R-squared: 0.013</a:t>
            </a:r>
          </a:p>
          <a:p>
            <a:r>
              <a:rPr lang="en-US" dirty="0"/>
              <a:t>1.3% determination</a:t>
            </a:r>
          </a:p>
          <a:p>
            <a:endParaRPr lang="en-US" dirty="0"/>
          </a:p>
          <a:p>
            <a:r>
              <a:rPr lang="en-US" dirty="0"/>
              <a:t>All factors</a:t>
            </a:r>
            <a:br>
              <a:rPr lang="en-US" dirty="0"/>
            </a:br>
            <a:r>
              <a:rPr lang="en-US" dirty="0"/>
              <a:t>significant</a:t>
            </a:r>
          </a:p>
          <a:p>
            <a:endParaRPr lang="en-US" dirty="0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B478BD2-7437-79B4-9F1A-99CAC5485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7" y="1509355"/>
            <a:ext cx="9252622" cy="50478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640E5-7D4D-806E-D030-254A4EEC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4749" y="6374647"/>
            <a:ext cx="2743200" cy="365125"/>
          </a:xfrm>
        </p:spPr>
        <p:txBody>
          <a:bodyPr/>
          <a:lstStyle/>
          <a:p>
            <a:fld id="{28E5785A-8EDF-46BF-B16B-E61589400A31}" type="slidenum">
              <a:rPr lang="en-US" sz="3600" smtClean="0"/>
              <a:t>10</a:t>
            </a:fld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25804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CFF0-934C-4B38-A40A-54B3E646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01" y="108421"/>
            <a:ext cx="10878675" cy="112148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Cubic Linear Fit: all countries each year 1960-2021</a:t>
            </a:r>
            <a:br>
              <a:rPr lang="en-US" sz="3600" b="1" dirty="0"/>
            </a:br>
            <a:r>
              <a:rPr lang="en-US" sz="3600" b="1" dirty="0"/>
              <a:t>Average 30 year GDPPC growth %, by mean-median age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8717046-0BC2-F28C-31A3-E317F2BE4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3" y="1374287"/>
            <a:ext cx="9460765" cy="51673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484789-D133-B51A-4ED7-A16802C9A832}"/>
              </a:ext>
            </a:extLst>
          </p:cNvPr>
          <p:cNvSpPr txBox="1"/>
          <p:nvPr/>
        </p:nvSpPr>
        <p:spPr>
          <a:xfrm>
            <a:off x="10133350" y="3221004"/>
            <a:ext cx="20415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R-squared: 0.005</a:t>
            </a:r>
          </a:p>
          <a:p>
            <a:r>
              <a:rPr lang="en-US" dirty="0"/>
              <a:t>0.5% determination</a:t>
            </a:r>
          </a:p>
          <a:p>
            <a:endParaRPr lang="en-US" dirty="0"/>
          </a:p>
          <a:p>
            <a:r>
              <a:rPr lang="en-US" dirty="0"/>
              <a:t>All factors</a:t>
            </a:r>
            <a:br>
              <a:rPr lang="en-US" dirty="0"/>
            </a:br>
            <a:r>
              <a:rPr lang="en-US" dirty="0"/>
              <a:t>significant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CA8AEE-87A7-0C1B-9F17-14134BB8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636" y="6359094"/>
            <a:ext cx="2743200" cy="365125"/>
          </a:xfrm>
        </p:spPr>
        <p:txBody>
          <a:bodyPr/>
          <a:lstStyle/>
          <a:p>
            <a:fld id="{28E5785A-8EDF-46BF-B16B-E61589400A31}" type="slidenum">
              <a:rPr lang="en-US" sz="3600" smtClean="0"/>
              <a:t>11</a:t>
            </a:fld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33053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70BF-0229-7AFE-D0F3-1868BDD4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73A3-75F7-F10C-E142-8DDD40A4B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050"/>
            <a:ext cx="10515600" cy="4351338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 Bank (2021)., GDP per Capita </a:t>
            </a:r>
            <a:r>
              <a:rPr lang="en-US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https://data.worldbank.org/indicator/NY.GDP.PCAP.CD?view=chart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(download links are on the right)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Maddison Project (2022). Comparative Economic Growth statistics </a:t>
            </a:r>
            <a:r>
              <a:rPr lang="en-US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https://www.rug.nl/ggdc/historicaldevelopment/maddison/releases/maddison-project-database-2020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United Nations’ Department of Social and Economic Affairs, Population Division (2022), Demographic Indicators dataset from World Population Prospects 2022 </a:t>
            </a:r>
            <a:r>
              <a:rPr lang="en-US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https://population.un.org/wpp/Download/Standard/MostUsed/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United Nations’ Department of Social and Economic Affairs, Population Division (2022). Total population (both sexes combined) by single age from World Population Prospects 2022 </a:t>
            </a:r>
            <a:r>
              <a:rPr lang="en-US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https://population.un.org/wpp/Download/Standard/Population/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07E61-709D-41BD-0EA7-F02E7097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988" y="6332182"/>
            <a:ext cx="2743200" cy="409575"/>
          </a:xfrm>
        </p:spPr>
        <p:txBody>
          <a:bodyPr/>
          <a:lstStyle/>
          <a:p>
            <a:fld id="{28E5785A-8EDF-46BF-B16B-E61589400A31}" type="slidenum">
              <a:rPr lang="en-US" sz="3600" smtClean="0"/>
              <a:t>12</a:t>
            </a:fld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5715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CFF0-934C-4B38-A40A-54B3E646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20" y="860028"/>
            <a:ext cx="6006192" cy="13249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5425D"/>
                </a:solidFill>
                <a:ea typeface="+mj-lt"/>
                <a:cs typeface="+mj-lt"/>
              </a:rPr>
              <a:t>Population Age hypothesis</a:t>
            </a:r>
            <a:endParaRPr lang="en-US" dirty="0">
              <a:solidFill>
                <a:srgbClr val="25425D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33FE8-0A47-42F5-AD87-E6DD925B0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220" y="2248823"/>
            <a:ext cx="6006192" cy="392813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endParaRPr lang="en-US" sz="1500" dirty="0">
              <a:solidFill>
                <a:srgbClr val="25425D"/>
              </a:solidFill>
              <a:ea typeface="+mn-lt"/>
              <a:cs typeface="+mn-lt"/>
            </a:endParaRPr>
          </a:p>
          <a:p>
            <a:r>
              <a:rPr lang="en-US" sz="2400" dirty="0"/>
              <a:t>“Most of the spending a person does occurs between the ages of fifteen and forty-five– that’s the life window when people are buying cars and homes and raising children and seeking higher education. Such consumption-led activity is what drives an economy forward …” (</a:t>
            </a:r>
            <a:r>
              <a:rPr lang="en-US" sz="2400" dirty="0" err="1"/>
              <a:t>Zeihan</a:t>
            </a:r>
            <a:r>
              <a:rPr lang="en-US" sz="2400" dirty="0"/>
              <a:t>, 2022, p. 54)</a:t>
            </a:r>
          </a:p>
          <a:p>
            <a:r>
              <a:rPr lang="en-US" sz="2400" dirty="0"/>
              <a:t>“A central factor in </a:t>
            </a:r>
            <a:r>
              <a:rPr lang="en-US" sz="2400" b="1" i="1" dirty="0"/>
              <a:t>every</a:t>
            </a:r>
            <a:r>
              <a:rPr lang="en-US" sz="2400" dirty="0"/>
              <a:t> growth story that accompanies industrialization is that much of the economic growth comes from a swelling population.” (</a:t>
            </a:r>
            <a:r>
              <a:rPr lang="en-US" sz="2400" dirty="0" err="1"/>
              <a:t>Zeihan</a:t>
            </a:r>
            <a:r>
              <a:rPr lang="en-US" sz="2400" dirty="0"/>
              <a:t>, 2022, p.56)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D8DE8B32-2F59-AC83-691E-3B149F597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16" y="860234"/>
            <a:ext cx="3416300" cy="5156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8D2B1-D8F8-5C57-EE1B-BA68700B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7350" y="6337300"/>
            <a:ext cx="2743200" cy="365125"/>
          </a:xfrm>
        </p:spPr>
        <p:txBody>
          <a:bodyPr/>
          <a:lstStyle/>
          <a:p>
            <a:fld id="{28E5785A-8EDF-46BF-B16B-E61589400A31}" type="slidenum">
              <a:rPr lang="en-US" sz="3600" smtClean="0"/>
              <a:t>2</a:t>
            </a:fld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6993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CFF0-934C-4B38-A40A-54B3E646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984" y="553453"/>
            <a:ext cx="10404424" cy="5933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Italian “Post-World War II economic miracle” 1960-2007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(World Bank, 2021)</a:t>
            </a:r>
            <a:endParaRPr lang="en-US" sz="3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0BAE803-0A7A-497F-9B97-D8331B7DE2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490894"/>
              </p:ext>
            </p:extLst>
          </p:nvPr>
        </p:nvGraphicFramePr>
        <p:xfrm>
          <a:off x="838200" y="1515979"/>
          <a:ext cx="10515599" cy="4788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3FAED7-B4E6-A7B0-292A-D59FCD00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579" y="6308618"/>
            <a:ext cx="2743200" cy="365125"/>
          </a:xfrm>
        </p:spPr>
        <p:txBody>
          <a:bodyPr/>
          <a:lstStyle/>
          <a:p>
            <a:fld id="{28E5785A-8EDF-46BF-B16B-E61589400A31}" type="slidenum">
              <a:rPr lang="en-US" sz="3600" smtClean="0"/>
              <a:t>3</a:t>
            </a:fld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2641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CFF0-934C-4B38-A40A-54B3E646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80" y="569306"/>
            <a:ext cx="10831593" cy="16459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dirty="0"/>
              <a:t>Ideal age demographics for economic growth, Italy 1950</a:t>
            </a:r>
            <a:br>
              <a:rPr lang="en-US" sz="3200" dirty="0"/>
            </a:br>
            <a:r>
              <a:rPr lang="en-US" sz="3200" dirty="0"/>
              <a:t>Mean age: 31</a:t>
            </a:r>
            <a:br>
              <a:rPr lang="en-US" sz="3200" dirty="0"/>
            </a:br>
            <a:r>
              <a:rPr lang="en-US" sz="3200" dirty="0"/>
              <a:t>Median age: 28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1E30CB-E92D-46D4-493F-A830F4431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24" y="2756469"/>
            <a:ext cx="5477576" cy="38388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B5CBD5-8D82-9A65-0B50-CCF0AA9C0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653" y="2741860"/>
            <a:ext cx="5520974" cy="388443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1CCA949-8DB4-6F5D-7EE8-190029849C51}"/>
              </a:ext>
            </a:extLst>
          </p:cNvPr>
          <p:cNvGrpSpPr/>
          <p:nvPr/>
        </p:nvGrpSpPr>
        <p:grpSpPr>
          <a:xfrm>
            <a:off x="7223540" y="3719514"/>
            <a:ext cx="3978000" cy="2334600"/>
            <a:chOff x="7223540" y="3719514"/>
            <a:chExt cx="3978000" cy="233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C11411-9741-5A3F-B3A3-047DDF4E6F4C}"/>
                    </a:ext>
                  </a:extLst>
                </p14:cNvPr>
                <p14:cNvContentPartPr/>
                <p14:nvPr/>
              </p14:nvContentPartPr>
              <p14:xfrm>
                <a:off x="7223540" y="3719514"/>
                <a:ext cx="1920960" cy="2334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C11411-9741-5A3F-B3A3-047DDF4E6F4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87540" y="3683874"/>
                  <a:ext cx="1992600" cy="24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583AE26-3DC3-2D9C-0669-B401928CA11F}"/>
                    </a:ext>
                  </a:extLst>
                </p14:cNvPr>
                <p14:cNvContentPartPr/>
                <p14:nvPr/>
              </p14:nvContentPartPr>
              <p14:xfrm>
                <a:off x="9252140" y="3765954"/>
                <a:ext cx="1949400" cy="2131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583AE26-3DC3-2D9C-0669-B401928CA11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16500" y="3729954"/>
                  <a:ext cx="2021040" cy="220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33CB96-5A90-9B8E-81F1-7D42146B0BB5}"/>
              </a:ext>
            </a:extLst>
          </p:cNvPr>
          <p:cNvGrpSpPr/>
          <p:nvPr/>
        </p:nvGrpSpPr>
        <p:grpSpPr>
          <a:xfrm>
            <a:off x="825980" y="3502434"/>
            <a:ext cx="5117040" cy="2709720"/>
            <a:chOff x="825980" y="3502434"/>
            <a:chExt cx="5117040" cy="270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C0EFB10-FC5B-264E-C69A-8F3DD9864159}"/>
                    </a:ext>
                  </a:extLst>
                </p14:cNvPr>
                <p14:cNvContentPartPr/>
                <p14:nvPr/>
              </p14:nvContentPartPr>
              <p14:xfrm>
                <a:off x="825980" y="3502434"/>
                <a:ext cx="2118600" cy="2709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C0EFB10-FC5B-264E-C69A-8F3DD986415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9980" y="3466434"/>
                  <a:ext cx="2190240" cy="27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77E458D-B179-58D6-7EDE-4B12762B95C0}"/>
                    </a:ext>
                  </a:extLst>
                </p14:cNvPr>
                <p14:cNvContentPartPr/>
                <p14:nvPr/>
              </p14:nvContentPartPr>
              <p14:xfrm>
                <a:off x="3610940" y="3641754"/>
                <a:ext cx="2332080" cy="2250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77E458D-B179-58D6-7EDE-4B12762B95C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74940" y="3605754"/>
                  <a:ext cx="2403720" cy="2322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17F404D-F02E-8E53-EAED-35E56B8DE7C1}"/>
              </a:ext>
            </a:extLst>
          </p:cNvPr>
          <p:cNvSpPr txBox="1"/>
          <p:nvPr/>
        </p:nvSpPr>
        <p:spPr>
          <a:xfrm>
            <a:off x="2188564" y="2215226"/>
            <a:ext cx="14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Zeihan’s</a:t>
            </a:r>
            <a:r>
              <a:rPr lang="en-US" dirty="0"/>
              <a:t> chart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4874C2-E720-1511-47EC-B2BC9E7357C0}"/>
              </a:ext>
            </a:extLst>
          </p:cNvPr>
          <p:cNvSpPr txBox="1"/>
          <p:nvPr/>
        </p:nvSpPr>
        <p:spPr>
          <a:xfrm>
            <a:off x="7704201" y="2293877"/>
            <a:ext cx="288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 Population Division chart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5A755-D5E5-413D-F9A1-F749A31B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9427" y="6339819"/>
            <a:ext cx="2743200" cy="365125"/>
          </a:xfrm>
        </p:spPr>
        <p:txBody>
          <a:bodyPr/>
          <a:lstStyle/>
          <a:p>
            <a:fld id="{28E5785A-8EDF-46BF-B16B-E61589400A31}" type="slidenum">
              <a:rPr lang="en-US" sz="3600" smtClean="0"/>
              <a:t>4</a:t>
            </a:fld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470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CFF0-934C-4B38-A40A-54B3E646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66" y="569306"/>
            <a:ext cx="11272603" cy="16459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dirty="0"/>
              <a:t>Age demographics that cannot predict growth, Italy 2020</a:t>
            </a:r>
            <a:br>
              <a:rPr lang="en-US" sz="3200" dirty="0"/>
            </a:br>
            <a:r>
              <a:rPr lang="en-US" sz="3200" dirty="0"/>
              <a:t>Mean age: 45</a:t>
            </a:r>
            <a:br>
              <a:rPr lang="en-US" sz="3200" dirty="0"/>
            </a:br>
            <a:r>
              <a:rPr lang="en-US" sz="3200" dirty="0"/>
              <a:t>Median age: 46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7F404D-F02E-8E53-EAED-35E56B8DE7C1}"/>
              </a:ext>
            </a:extLst>
          </p:cNvPr>
          <p:cNvSpPr txBox="1"/>
          <p:nvPr/>
        </p:nvSpPr>
        <p:spPr>
          <a:xfrm>
            <a:off x="2188564" y="2215226"/>
            <a:ext cx="14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Zeihan’s</a:t>
            </a:r>
            <a:r>
              <a:rPr lang="en-US" dirty="0"/>
              <a:t> chart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4874C2-E720-1511-47EC-B2BC9E7357C0}"/>
              </a:ext>
            </a:extLst>
          </p:cNvPr>
          <p:cNvSpPr txBox="1"/>
          <p:nvPr/>
        </p:nvSpPr>
        <p:spPr>
          <a:xfrm>
            <a:off x="7704201" y="2293877"/>
            <a:ext cx="288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 Population Division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E0E89-CCA8-5867-8532-D64E9B443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66" y="2663209"/>
            <a:ext cx="5496531" cy="3852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C93801-8D53-BB71-2445-60475F6D0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805" y="2663209"/>
            <a:ext cx="5533428" cy="38524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9341556-5963-B24D-5CAA-116D1468E049}"/>
                  </a:ext>
                </a:extLst>
              </p14:cNvPr>
              <p14:cNvContentPartPr/>
              <p14:nvPr/>
            </p14:nvContentPartPr>
            <p14:xfrm>
              <a:off x="1049087" y="4466868"/>
              <a:ext cx="1299240" cy="1533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9341556-5963-B24D-5CAA-116D1468E0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3447" y="4431228"/>
                <a:ext cx="1370880" cy="16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0A03A35-1BAD-33C7-8634-390240ED303E}"/>
                  </a:ext>
                </a:extLst>
              </p14:cNvPr>
              <p14:cNvContentPartPr/>
              <p14:nvPr/>
            </p14:nvContentPartPr>
            <p14:xfrm>
              <a:off x="4569167" y="4481628"/>
              <a:ext cx="887760" cy="1400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0A03A35-1BAD-33C7-8634-390240ED303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33167" y="4445988"/>
                <a:ext cx="959400" cy="14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1FBB2FF-63E9-AE50-98F4-1C3937D17596}"/>
                  </a:ext>
                </a:extLst>
              </p14:cNvPr>
              <p14:cNvContentPartPr/>
              <p14:nvPr/>
            </p14:nvContentPartPr>
            <p14:xfrm>
              <a:off x="6895487" y="4436988"/>
              <a:ext cx="1175400" cy="1464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1FBB2FF-63E9-AE50-98F4-1C3937D1759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59487" y="4400988"/>
                <a:ext cx="1247040" cy="15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1217DAD-6A9B-9FDB-98A9-651C87B787B7}"/>
                  </a:ext>
                </a:extLst>
              </p14:cNvPr>
              <p14:cNvContentPartPr/>
              <p14:nvPr/>
            </p14:nvContentPartPr>
            <p14:xfrm>
              <a:off x="10289207" y="4497108"/>
              <a:ext cx="1103400" cy="1498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1217DAD-6A9B-9FDB-98A9-651C87B787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53567" y="4461108"/>
                <a:ext cx="1175040" cy="15703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2040BE-0D35-0462-5279-6F0D1840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3931" y="6410499"/>
            <a:ext cx="2743200" cy="365125"/>
          </a:xfrm>
        </p:spPr>
        <p:txBody>
          <a:bodyPr/>
          <a:lstStyle/>
          <a:p>
            <a:fld id="{28E5785A-8EDF-46BF-B16B-E61589400A31}" type="slidenum">
              <a:rPr lang="en-US" sz="3600" smtClean="0"/>
              <a:t>5</a:t>
            </a:fld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3190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DE385D3-D376-A8B6-E15A-FB9B3928A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2" y="1507919"/>
            <a:ext cx="11176468" cy="52032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81CFF0-934C-4B38-A40A-54B3E646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4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How to lie with statistics, part 1:</a:t>
            </a:r>
            <a:br>
              <a:rPr lang="en-US" sz="4000" dirty="0"/>
            </a:br>
            <a:r>
              <a:rPr lang="en-US" sz="4000" dirty="0"/>
              <a:t>Determining above average growth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1B4940-0F4A-C47D-62F9-F4D5C497CDC3}"/>
              </a:ext>
            </a:extLst>
          </p:cNvPr>
          <p:cNvCxnSpPr>
            <a:cxnSpLocks/>
          </p:cNvCxnSpPr>
          <p:nvPr/>
        </p:nvCxnSpPr>
        <p:spPr>
          <a:xfrm flipV="1">
            <a:off x="6401193" y="1702792"/>
            <a:ext cx="0" cy="446329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814510-82E5-BAB5-DA37-EE019CF85AF8}"/>
              </a:ext>
            </a:extLst>
          </p:cNvPr>
          <p:cNvSpPr txBox="1"/>
          <p:nvPr/>
        </p:nvSpPr>
        <p:spPr>
          <a:xfrm>
            <a:off x="6636094" y="1507919"/>
            <a:ext cx="2460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2"/>
                </a:solidFill>
              </a:rPr>
              <a:t>&gt;6.4%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5EA4E3-4541-FC0C-074C-85A20A2B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468" y="6341426"/>
            <a:ext cx="2743200" cy="365125"/>
          </a:xfrm>
        </p:spPr>
        <p:txBody>
          <a:bodyPr/>
          <a:lstStyle/>
          <a:p>
            <a:fld id="{28E5785A-8EDF-46BF-B16B-E61589400A31}" type="slidenum">
              <a:rPr lang="en-US" sz="3600" smtClean="0"/>
              <a:t>6</a:t>
            </a:fld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8097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1CFF0-934C-4B38-A40A-54B3E646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56" y="71043"/>
            <a:ext cx="8902687" cy="10232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dirty="0"/>
              <a:t>How to lie with statistics, part 2: </a:t>
            </a:r>
            <a:br>
              <a:rPr lang="en-US" sz="3600" dirty="0"/>
            </a:br>
            <a:r>
              <a:rPr lang="en-US" sz="3600" dirty="0"/>
              <a:t>younger median ages means above average growth! 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B29D8D82-A5F3-9FFB-79E7-A5E48B177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79561" y="1240117"/>
            <a:ext cx="4272197" cy="5472047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0889AB92-1FCD-FDE5-2CE5-05F03C52B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660" y="1165325"/>
            <a:ext cx="4272197" cy="550578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6BE4E1-7290-3B63-7D45-1F23B09D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3977" y="6377026"/>
            <a:ext cx="2743200" cy="365125"/>
          </a:xfrm>
        </p:spPr>
        <p:txBody>
          <a:bodyPr/>
          <a:lstStyle/>
          <a:p>
            <a:fld id="{28E5785A-8EDF-46BF-B16B-E61589400A31}" type="slidenum">
              <a:rPr lang="en-US" sz="3600" smtClean="0"/>
              <a:t>7</a:t>
            </a:fld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938AE-1504-C04A-0538-060ED176D2B4}"/>
              </a:ext>
            </a:extLst>
          </p:cNvPr>
          <p:cNvSpPr txBox="1"/>
          <p:nvPr/>
        </p:nvSpPr>
        <p:spPr>
          <a:xfrm>
            <a:off x="10099343" y="483472"/>
            <a:ext cx="1483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false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6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4700"/>
                                  </p:stCondLst>
                                  <p:childTnLst>
                                    <p:animRot by="5400000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70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7 L -0.25 3.7037E-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81CFF0-934C-4B38-A40A-54B3E646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820553" cy="51054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% GDPPC change per year </a:t>
            </a:r>
            <a:br>
              <a:rPr lang="en-US" sz="4000" b="1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- vs. -</a:t>
            </a:r>
            <a:br>
              <a:rPr lang="en-US" sz="4000" b="1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% population change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F9B7EC-4C2F-7D6A-6E6D-CC601A073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68711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02105-5652-6A26-B456-3F496485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045" y="6342702"/>
            <a:ext cx="2743200" cy="365125"/>
          </a:xfrm>
        </p:spPr>
        <p:txBody>
          <a:bodyPr/>
          <a:lstStyle/>
          <a:p>
            <a:fld id="{28E5785A-8EDF-46BF-B16B-E61589400A31}" type="slidenum">
              <a:rPr lang="en-US" sz="3600" smtClean="0"/>
              <a:t>8</a:t>
            </a:fld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1150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CFF0-934C-4B38-A40A-54B3E646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01" y="108421"/>
            <a:ext cx="10878675" cy="112148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Average GDPPC % growth vs. avg % population growth, </a:t>
            </a:r>
            <a:br>
              <a:rPr lang="en-US" sz="3600" b="1" dirty="0"/>
            </a:br>
            <a:r>
              <a:rPr lang="en-US" sz="3600" b="1" dirty="0"/>
              <a:t>all 30 year spans in all countries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5555E-A858-EE5F-43F2-CB806804FB24}"/>
              </a:ext>
            </a:extLst>
          </p:cNvPr>
          <p:cNvSpPr txBox="1"/>
          <p:nvPr/>
        </p:nvSpPr>
        <p:spPr>
          <a:xfrm>
            <a:off x="10133350" y="3221004"/>
            <a:ext cx="20415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R-squared: 0.012</a:t>
            </a:r>
          </a:p>
          <a:p>
            <a:r>
              <a:rPr lang="en-US" dirty="0"/>
              <a:t>1.2% determination</a:t>
            </a:r>
          </a:p>
          <a:p>
            <a:endParaRPr lang="en-US" dirty="0"/>
          </a:p>
          <a:p>
            <a:r>
              <a:rPr lang="en-US" dirty="0"/>
              <a:t>All factors</a:t>
            </a:r>
            <a:br>
              <a:rPr lang="en-US" dirty="0"/>
            </a:br>
            <a:r>
              <a:rPr lang="en-US" dirty="0"/>
              <a:t>significant</a:t>
            </a:r>
          </a:p>
          <a:p>
            <a:endParaRPr lang="en-US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61D16611-C659-D025-FE4C-900A20320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76" y="1477777"/>
            <a:ext cx="9286330" cy="50251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14630-C005-5086-9633-88481F92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636" y="6384454"/>
            <a:ext cx="2743200" cy="365125"/>
          </a:xfrm>
        </p:spPr>
        <p:txBody>
          <a:bodyPr/>
          <a:lstStyle/>
          <a:p>
            <a:fld id="{28E5785A-8EDF-46BF-B16B-E61589400A31}" type="slidenum">
              <a:rPr lang="en-US" sz="3600" smtClean="0"/>
              <a:t>9</a:t>
            </a:fld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7839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EE99A80C99DC4590199965ABAA9930" ma:contentTypeVersion="9" ma:contentTypeDescription="Create a new document." ma:contentTypeScope="" ma:versionID="59d6e57eea1e08e4680eac9941f5fec3">
  <xsd:schema xmlns:xsd="http://www.w3.org/2001/XMLSchema" xmlns:xs="http://www.w3.org/2001/XMLSchema" xmlns:p="http://schemas.microsoft.com/office/2006/metadata/properties" xmlns:ns2="3956d349-fdee-44e1-aa1f-19f855e7a44e" targetNamespace="http://schemas.microsoft.com/office/2006/metadata/properties" ma:root="true" ma:fieldsID="dcbfa903f143071ced44897757a3be87" ns2:_="">
    <xsd:import namespace="3956d349-fdee-44e1-aa1f-19f855e7a4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56d349-fdee-44e1-aa1f-19f855e7a4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C8758C-6B4D-4F68-ADAB-FCAA0716E8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D53B85-27A9-48BE-BD50-705C59679DBD}">
  <ds:schemaRefs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3956d349-fdee-44e1-aa1f-19f855e7a44e"/>
  </ds:schemaRefs>
</ds:datastoreItem>
</file>

<file path=customXml/itemProps3.xml><?xml version="1.0" encoding="utf-8"?>
<ds:datastoreItem xmlns:ds="http://schemas.openxmlformats.org/officeDocument/2006/customXml" ds:itemID="{C59AC403-8646-4820-A41C-FE1474F5F5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56d349-fdee-44e1-aa1f-19f855e7a4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</TotalTime>
  <Words>507</Words>
  <Application>Microsoft Office PowerPoint</Application>
  <PresentationFormat>Widescreen</PresentationFormat>
  <Paragraphs>58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Office Theme</vt:lpstr>
      <vt:lpstr>Testing the correlation between population age and national economic growth</vt:lpstr>
      <vt:lpstr>Population Age hypothesis</vt:lpstr>
      <vt:lpstr>The Italian “Post-World War II economic miracle” 1960-2007 (World Bank, 2021)</vt:lpstr>
      <vt:lpstr>Ideal age demographics for economic growth, Italy 1950 Mean age: 31 Median age: 28</vt:lpstr>
      <vt:lpstr>Age demographics that cannot predict growth, Italy 2020 Mean age: 45 Median age: 46</vt:lpstr>
      <vt:lpstr>How to lie with statistics, part 1: Determining above average growth</vt:lpstr>
      <vt:lpstr>How to lie with statistics, part 2:  younger median ages means above average growth! </vt:lpstr>
      <vt:lpstr>% GDPPC change per year  - vs. - % population change</vt:lpstr>
      <vt:lpstr>Average GDPPC % growth vs. avg % population growth,  all 30 year spans in all countries</vt:lpstr>
      <vt:lpstr>Cubic Linear Fit: all countries each year 1960-2021 Average 30 year growth %, given median age</vt:lpstr>
      <vt:lpstr>Cubic Linear Fit: all countries each year 1960-2021 Average 30 year GDPPC growth %, by mean-median age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Product Launch ~~Concept~~</dc:title>
  <dc:creator>Forest Kingfisher</dc:creator>
  <cp:lastModifiedBy>forest white</cp:lastModifiedBy>
  <cp:revision>32</cp:revision>
  <dcterms:created xsi:type="dcterms:W3CDTF">2021-02-04T20:07:58Z</dcterms:created>
  <dcterms:modified xsi:type="dcterms:W3CDTF">2022-11-26T02:25:30Z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0x0101005FEE99A80C99DC4590199965ABAA9930</vt:lpwstr>
  </property>
</Properties>
</file>