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1"/>
  </p:notesMasterIdLst>
  <p:sldIdLst>
    <p:sldId id="256" r:id="rId5"/>
    <p:sldId id="257" r:id="rId6"/>
    <p:sldId id="260" r:id="rId7"/>
    <p:sldId id="261" r:id="rId8"/>
    <p:sldId id="262" r:id="rId9"/>
    <p:sldId id="299" r:id="rId10"/>
    <p:sldId id="284" r:id="rId11"/>
    <p:sldId id="300" r:id="rId12"/>
    <p:sldId id="282" r:id="rId13"/>
    <p:sldId id="263" r:id="rId14"/>
    <p:sldId id="285" r:id="rId15"/>
    <p:sldId id="301" r:id="rId16"/>
    <p:sldId id="302" r:id="rId17"/>
    <p:sldId id="303" r:id="rId18"/>
    <p:sldId id="304" r:id="rId19"/>
    <p:sldId id="305" r:id="rId20"/>
    <p:sldId id="286" r:id="rId21"/>
    <p:sldId id="307" r:id="rId22"/>
    <p:sldId id="306" r:id="rId23"/>
    <p:sldId id="308" r:id="rId24"/>
    <p:sldId id="315" r:id="rId25"/>
    <p:sldId id="316" r:id="rId26"/>
    <p:sldId id="317" r:id="rId27"/>
    <p:sldId id="318" r:id="rId28"/>
    <p:sldId id="319" r:id="rId29"/>
    <p:sldId id="320" r:id="rId30"/>
    <p:sldId id="287" r:id="rId31"/>
    <p:sldId id="322" r:id="rId32"/>
    <p:sldId id="321" r:id="rId33"/>
    <p:sldId id="288" r:id="rId34"/>
    <p:sldId id="323" r:id="rId35"/>
    <p:sldId id="324" r:id="rId36"/>
    <p:sldId id="325" r:id="rId37"/>
    <p:sldId id="289" r:id="rId38"/>
    <p:sldId id="326" r:id="rId39"/>
    <p:sldId id="274" r:id="rId4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6735F-1B57-48FE-E955-A970809236B8}" v="1144" dt="2023-04-01T16:37:27.914"/>
    <p1510:client id="{18AF1486-01BF-07BC-AF0F-0E219B7150C0}" v="2236" dt="2023-04-01T22:25:06.494"/>
    <p1510:client id="{224CC9B6-A6C2-46C7-BBB9-C6A60C5C4540}" v="35" dt="2020-10-29T00:07:35.914"/>
    <p1510:client id="{6C3DF211-2771-8978-295C-4FD4D1BB2ECD}" v="2935" dt="2023-04-02T00:39:34.505"/>
    <p1510:client id="{E3321FE5-05EB-D1B6-9713-20F91E7A0901}" v="1161" dt="2023-04-02T16:06:55.88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estwhite/MachineLearning/tree/ma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516" y="1824351"/>
            <a:ext cx="6416195" cy="137903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Reusable First Stage Booster Rocket Success Rate Analysis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3712019" cy="3375444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09691"/>
            <a:ext cx="5181600" cy="1453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Forest Kingfisher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01APR2023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3863E-278C-0FCE-D88D-74F654B8A5E4}"/>
              </a:ext>
            </a:extLst>
          </p:cNvPr>
          <p:cNvSpPr txBox="1"/>
          <p:nvPr/>
        </p:nvSpPr>
        <p:spPr>
          <a:xfrm>
            <a:off x="834190" y="1622927"/>
            <a:ext cx="1049688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Exploratory data analysis (EDA) indicate that successful landing outcomes have some correlation with flight number. It also indicates that successful landing outcomes increase in frequency from 2015 onward.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All launch sites were located near a coastline, so we had no data to compare coastal launch sites to inland launch sites.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All launch sites were also located near highways and railways, </a:t>
            </a:r>
            <a:r>
              <a:rPr lang="en-US" sz="2400" dirty="0">
                <a:ea typeface="+mn-lt"/>
                <a:cs typeface="+mn-lt"/>
              </a:rPr>
              <a:t>so we had no data to compare launch sites near these features to launch sites that were distant from them. </a:t>
            </a:r>
            <a:r>
              <a:rPr lang="en-US" sz="2400" dirty="0"/>
              <a:t> 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Several machine learning models predicted landing success of any launch in a test data set with an </a:t>
            </a:r>
            <a:r>
              <a:rPr lang="en-US" sz="2400" dirty="0">
                <a:ea typeface="+mn-lt"/>
                <a:cs typeface="+mn-lt"/>
              </a:rPr>
              <a:t>83.33%</a:t>
            </a:r>
            <a:r>
              <a:rPr lang="en-US" sz="2400" dirty="0"/>
              <a:t> accuracy.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47558" y="1609558"/>
            <a:ext cx="6620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Flight Number vs. Launch Site</a:t>
            </a:r>
            <a:br>
              <a:rPr lang="en-US" dirty="0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794085" y="4924927"/>
            <a:ext cx="10349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class = 1 (</a:t>
            </a:r>
            <a:r>
              <a:rPr lang="en-US" dirty="0">
                <a:solidFill>
                  <a:schemeClr val="accent2"/>
                </a:solidFill>
              </a:rPr>
              <a:t>amber </a:t>
            </a:r>
            <a:r>
              <a:rPr lang="en-US" dirty="0"/>
              <a:t>dots), landing succeeded. We observe:</a:t>
            </a:r>
          </a:p>
          <a:p>
            <a:r>
              <a:rPr lang="en-US" dirty="0"/>
              <a:t>(1) there were more successful landings at higher flight numbers than lower</a:t>
            </a:r>
          </a:p>
          <a:p>
            <a:r>
              <a:rPr lang="en-US" dirty="0"/>
              <a:t>(2) launch site CCAFS SLC 40 serviced the most landings but VAFB SLC 4E had the highest success landing rate (17/22), the majority of which had higher flight numbers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84AFEAF-CCC6-63CE-A798-07954E20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2039502"/>
            <a:ext cx="9146673" cy="28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47558" y="1609558"/>
            <a:ext cx="6620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Payload vs. Launch Site</a:t>
            </a:r>
            <a:br>
              <a:rPr lang="en-US" dirty="0">
                <a:latin typeface="IBM Plex Mono SemiBold"/>
              </a:rPr>
            </a:br>
            <a:endParaRPr lang="en-US">
              <a:latin typeface="IBM Plex Mon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914401" y="2090822"/>
            <a:ext cx="43474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class = 1 (</a:t>
            </a:r>
            <a:r>
              <a:rPr lang="en-US" dirty="0">
                <a:solidFill>
                  <a:schemeClr val="accent2"/>
                </a:solidFill>
              </a:rPr>
              <a:t>amber </a:t>
            </a:r>
            <a:r>
              <a:rPr lang="en-US" dirty="0"/>
              <a:t>dots), landing succeeded.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observe: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 the VAFB-SLC launch site there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are no rockets launched for heavy payload mass (greater than 10000 kg).</a:t>
            </a:r>
          </a:p>
          <a:p>
            <a:endParaRPr lang="en-US" dirty="0"/>
          </a:p>
          <a:p>
            <a:r>
              <a:rPr lang="en-US" dirty="0"/>
              <a:t>(2) there is sufficient variance in succeed based on payload at every site so we may not infer a correlation with payload and success with this visualization </a:t>
            </a: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D752AA7-5800-50E6-85ED-447E81BD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1615448"/>
            <a:ext cx="5136147" cy="44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47558" y="1609558"/>
            <a:ext cx="6620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Success Rate vs. Orbit Type</a:t>
            </a:r>
            <a:br>
              <a:rPr lang="en-US" dirty="0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914401" y="4563980"/>
            <a:ext cx="103498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 that the orbits with the highest success rate are: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ES-L1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HEO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SSO</a:t>
            </a:r>
            <a:endParaRPr lang="en-US" dirty="0"/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8BBB03D-DCF7-BEA8-22E1-D01B6EED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1" y="2267524"/>
            <a:ext cx="10804356" cy="21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6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47558" y="1609558"/>
            <a:ext cx="6620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Payload vs. Orbit Type</a:t>
            </a:r>
            <a:br>
              <a:rPr lang="en-US" dirty="0">
                <a:latin typeface="IBM Plex Mono SemiBold"/>
              </a:rPr>
            </a:br>
            <a:endParaRPr lang="en-US">
              <a:latin typeface="IBM Plex Mon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914401" y="2090822"/>
            <a:ext cx="462814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class = 1 (</a:t>
            </a:r>
            <a:r>
              <a:rPr lang="en-US" dirty="0">
                <a:solidFill>
                  <a:schemeClr val="accent2"/>
                </a:solidFill>
              </a:rPr>
              <a:t>amber </a:t>
            </a:r>
            <a:r>
              <a:rPr lang="en-US" dirty="0"/>
              <a:t>dots), landing succeeded.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 LEO orbit success rate increases as flight number increases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 ES-L1, SSO, HEO, and GEO have 100% success rate, though the only one of these with multiple launches was SSO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 no correlation to success is distinguishable for ISS, PO, GTO, or VLEO orbits or flight numbers</a:t>
            </a:r>
          </a:p>
          <a:p>
            <a:endParaRPr lang="en-US" dirty="0"/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F57B566-0570-3527-CFAB-FB9764B2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94" y="1681595"/>
            <a:ext cx="5323305" cy="46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2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47558" y="1609558"/>
            <a:ext cx="6620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Flight Number vs. Orbit Type</a:t>
            </a:r>
            <a:br>
              <a:rPr lang="en-US" dirty="0">
                <a:latin typeface="IBM Plex Mono SemiBold"/>
              </a:rPr>
            </a:br>
            <a:endParaRPr lang="en-US">
              <a:latin typeface="IBM Plex Mon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914401" y="2090822"/>
            <a:ext cx="462814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class = 1 (</a:t>
            </a:r>
            <a:r>
              <a:rPr lang="en-US" dirty="0">
                <a:solidFill>
                  <a:schemeClr val="accent2"/>
                </a:solidFill>
              </a:rPr>
              <a:t>amber </a:t>
            </a:r>
            <a:r>
              <a:rPr lang="en-US" dirty="0"/>
              <a:t>dots), landing succeeded.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 Heavy payloads correlate with higher successful landing rates for PO, LEO, and ISS orbits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 there is no inferred correlation between payload and success rates in other orbit types.</a:t>
            </a:r>
          </a:p>
          <a:p>
            <a:endParaRPr lang="en-US" dirty="0"/>
          </a:p>
        </p:txBody>
      </p:sp>
      <p:pic>
        <p:nvPicPr>
          <p:cNvPr id="6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589C041-9AD7-C5C6-CCBF-F33B7182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79" y="1691740"/>
            <a:ext cx="5229725" cy="46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47558" y="1609558"/>
            <a:ext cx="6620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Launch Success Yearly Trends</a:t>
            </a:r>
            <a:br>
              <a:rPr lang="en-US" dirty="0">
                <a:latin typeface="IBM Plex Mono SemiBold"/>
              </a:rPr>
            </a:br>
            <a:endParaRPr lang="en-US">
              <a:latin typeface="IBM Plex Mon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914401" y="2090822"/>
            <a:ext cx="46281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 Landing success rate increases, with the confidence interval, from 2013 to 2018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 Landing success rate varies from 2018 to 2020, suggesting a stabilized process</a:t>
            </a:r>
          </a:p>
          <a:p>
            <a:endParaRPr lang="en-US" dirty="0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EFEC87EA-81CE-7486-50F0-03C4A68B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31" y="1480311"/>
            <a:ext cx="4748463" cy="47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9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Display the names of the unique launch sites in the space mission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  SELECT DISTINCT LAUNCH_SITE  FROM SAPCEXTBL;
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3870238"/>
            <a:ext cx="2877055" cy="2213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r>
              <a:rPr lang="en-US" sz="2200" dirty="0">
                <a:latin typeface="IBM Plex Mono Text"/>
              </a:rPr>
              <a:t>• CCAFS LC-40</a:t>
            </a:r>
            <a:endParaRPr lang="en-US" dirty="0">
              <a:latin typeface="IBM Plex Mono Text"/>
            </a:endParaRPr>
          </a:p>
          <a:p>
            <a:pPr>
              <a:buNone/>
            </a:pPr>
            <a:r>
              <a:rPr lang="en-US" sz="2200" dirty="0">
                <a:latin typeface="IBM Plex Mono Text"/>
              </a:rPr>
              <a:t>• CCAFS SLC-40</a:t>
            </a:r>
            <a:endParaRPr lang="en-US" dirty="0">
              <a:latin typeface="IBM Plex Mono Text"/>
            </a:endParaRPr>
          </a:p>
          <a:p>
            <a:pPr>
              <a:buNone/>
            </a:pPr>
            <a:r>
              <a:rPr lang="en-US" sz="2200" dirty="0">
                <a:latin typeface="IBM Plex Mono Text"/>
              </a:rPr>
              <a:t>• KSC LC-39A</a:t>
            </a:r>
            <a:endParaRPr lang="en-US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• VAFB SLC-4E</a:t>
            </a: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419431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272" y="1424573"/>
            <a:ext cx="7068725" cy="4618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638467"/>
            <a:ext cx="10423484" cy="18521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Display 5 records where launch sites begin with the string 'CCA'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* FROM SAPCEXTBL WHERE LAUNCH_SITE LIKE 'CCA%' LIMIT 5;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8" y="3669712"/>
            <a:ext cx="1232739" cy="2213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endParaRPr lang="en-US" sz="2200" dirty="0">
              <a:latin typeface="IBM Plex Mono Tex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68BA8B0-B09F-41B2-5D44-DB248519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37" y="3664290"/>
            <a:ext cx="8745621" cy="26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9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Display the total payload mass carried by boosters launched by NASA (CRS)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SUM(PAYLOAD_MASS__KG_) FROM SAPCEXTBL WHERE CUSTOMER = 'NASA (CRS)';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8" y="4137606"/>
            <a:ext cx="2877055" cy="190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r>
              <a:rPr lang="en-US" sz="2200" dirty="0">
                <a:latin typeface="IBM Plex Mono Text"/>
              </a:rPr>
              <a:t>45596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8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043" y="1825625"/>
            <a:ext cx="5876757" cy="46588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>
                <a:latin typeface="IBM Plex Mono Text"/>
              </a:rPr>
              <a:t>data collection and data wrangling</a:t>
            </a:r>
          </a:p>
          <a:p>
            <a:pPr lvl="1"/>
            <a:r>
              <a:rPr lang="en-US" sz="1800" dirty="0">
                <a:latin typeface="IBM Plex Mono Text"/>
              </a:rPr>
              <a:t>EDA and interactive visual analytics</a:t>
            </a:r>
          </a:p>
          <a:p>
            <a:pPr lvl="1"/>
            <a:r>
              <a:rPr lang="en-US" sz="1800" dirty="0">
                <a:latin typeface="IBM Plex Mono Text"/>
              </a:rPr>
              <a:t>predictive analysis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>
                <a:latin typeface="IBM Plex Mono Text"/>
              </a:rPr>
              <a:t>EDA with visualization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EDA with SQL </a:t>
            </a:r>
            <a:endParaRPr lang="en-US" sz="1800"/>
          </a:p>
          <a:p>
            <a:pPr lvl="1"/>
            <a:r>
              <a:rPr lang="en-US" sz="1800" dirty="0">
                <a:latin typeface="IBM Plex Mono Text"/>
              </a:rPr>
              <a:t>interactive map with Folium</a:t>
            </a:r>
          </a:p>
          <a:p>
            <a:pPr lvl="1"/>
            <a:r>
              <a:rPr lang="en-US" sz="1800" dirty="0" err="1">
                <a:latin typeface="IBM Plex Mono Text"/>
              </a:rPr>
              <a:t>Plotly</a:t>
            </a:r>
            <a:r>
              <a:rPr lang="en-US" sz="1800" dirty="0">
                <a:latin typeface="IBM Plex Mono Text"/>
              </a:rPr>
              <a:t> Dash dashboard </a:t>
            </a:r>
          </a:p>
          <a:p>
            <a:pPr lvl="1"/>
            <a:r>
              <a:rPr lang="en-US" sz="1800" dirty="0">
                <a:latin typeface="IBM Plex Mono Text"/>
              </a:rPr>
              <a:t>predictive analysis (classification) </a:t>
            </a:r>
          </a:p>
          <a:p>
            <a:r>
              <a:rPr lang="en-US" sz="2200" dirty="0">
                <a:latin typeface="IBM Plex Mono Text"/>
              </a:rPr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272" y="1424573"/>
            <a:ext cx="7068725" cy="4618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Display average payload mass carried by booster version F9 v1.1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AVG(PAYLOAD_MASS__KG_) FROM SAPCEXTBL WHERE BOOSTER_VERSION = 'F9 v1.1'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4351501"/>
            <a:ext cx="1259477" cy="1852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r>
              <a:rPr lang="en-US" sz="2200" dirty="0">
                <a:latin typeface="IBM Plex Mono Text"/>
              </a:rPr>
              <a:t>2928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6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272" y="1424573"/>
            <a:ext cx="7068725" cy="4618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List the date when the first successful landing outcome in ground pad was achieved.</a:t>
            </a:r>
          </a:p>
          <a:p>
            <a:pPr>
              <a:buNone/>
            </a:pPr>
            <a:r>
              <a:rPr lang="en-US" i="1" dirty="0">
                <a:latin typeface="IBM Plex Mono Text"/>
              </a:rPr>
              <a:t>Hint: Use min function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min(DATE) from SAPCEXTBL where </a:t>
            </a:r>
            <a:r>
              <a:rPr lang="en-US" dirty="0" err="1">
                <a:latin typeface="Consolas"/>
              </a:rPr>
              <a:t>Landing__Outcome</a:t>
            </a:r>
            <a:r>
              <a:rPr lang="en-US" dirty="0">
                <a:latin typeface="Consolas"/>
              </a:rPr>
              <a:t> = 'Success (ground pad)';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4351501"/>
            <a:ext cx="1700634" cy="943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r>
              <a:rPr lang="en-US" sz="2200" dirty="0">
                <a:latin typeface="IBM Plex Mono Text"/>
              </a:rPr>
              <a:t>2015-12-22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2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272" y="1424573"/>
            <a:ext cx="7068725" cy="4618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List the names of the boosters which have success in drone ship and have payload mass greater than 4000 but less than 6000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BOOSTER_VERSION from SAPCEXTBL WHERE LANDING__OUTCOME = 'Success (drone ship)' and  PAYLOAD_MASS__KG_  &gt;4000 and PAYLOAD_MASS__KG_ &lt;6000;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3963816"/>
            <a:ext cx="1259477" cy="1852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8AE6FC-01AC-E07B-3991-00B8CDFC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10" y="3909177"/>
            <a:ext cx="1807577" cy="22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2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272" y="1424573"/>
            <a:ext cx="7068725" cy="46187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List the total number of successful and failure mission outcomes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count(MISSION_OUTCOME) from SAPCEXTBL where MISSION_OUTCOME = 'Success' or MISSION_OUTCOME = 'Failure (in flight)';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4351501"/>
            <a:ext cx="1259477" cy="1852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r>
              <a:rPr lang="en-US" sz="2200" dirty="0">
                <a:latin typeface="IBM Plex Mono Text"/>
              </a:rPr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825625"/>
            <a:ext cx="10423484" cy="185214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List the names of the </a:t>
            </a:r>
            <a:r>
              <a:rPr lang="en-US" dirty="0" err="1">
                <a:latin typeface="IBM Plex Mono Text"/>
              </a:rPr>
              <a:t>booster_versions</a:t>
            </a:r>
            <a:r>
              <a:rPr lang="en-US" dirty="0">
                <a:latin typeface="IBM Plex Mono Text"/>
              </a:rPr>
              <a:t> which have carried the maximum payload mass. Use a subquery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BOOSTER_VERSION FROM SAPCEXTBL WHERE PAYLOAD_MASS__KG_ = (SELECT max(PAYLOAD_MASS__KG_) FROM SAPCEXTBL);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3482554"/>
            <a:ext cx="1259477" cy="1852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9FD98A-B626-3472-AE41-41B71067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41" y="3428583"/>
            <a:ext cx="1698792" cy="2955256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3D4178-97C9-982C-1409-55AAAE50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11" y="3675648"/>
            <a:ext cx="1861050" cy="28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584994"/>
            <a:ext cx="10423484" cy="254730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List the records which will display the month names, failure </a:t>
            </a:r>
            <a:r>
              <a:rPr lang="en-US" dirty="0" err="1">
                <a:latin typeface="IBM Plex Mono Text"/>
              </a:rPr>
              <a:t>landing_outcomes</a:t>
            </a:r>
            <a:r>
              <a:rPr lang="en-US" dirty="0">
                <a:latin typeface="IBM Plex Mono Text"/>
              </a:rPr>
              <a:t> in drone ship ,booster versions, </a:t>
            </a:r>
            <a:r>
              <a:rPr lang="en-US" dirty="0" err="1">
                <a:latin typeface="IBM Plex Mono Text"/>
              </a:rPr>
              <a:t>launch_site</a:t>
            </a:r>
            <a:r>
              <a:rPr lang="en-US" dirty="0">
                <a:latin typeface="IBM Plex Mono Text"/>
              </a:rPr>
              <a:t> for the months in year 2015.</a:t>
            </a:r>
          </a:p>
          <a:p>
            <a:pPr>
              <a:buNone/>
            </a:pPr>
            <a:r>
              <a:rPr lang="en-US" b="1" dirty="0">
                <a:latin typeface="IBM Plex Mono Text"/>
              </a:rPr>
              <a:t>Note: </a:t>
            </a:r>
            <a:r>
              <a:rPr lang="en-US" b="1" dirty="0" err="1">
                <a:latin typeface="IBM Plex Mono Text"/>
              </a:rPr>
              <a:t>SQLLite</a:t>
            </a:r>
            <a:r>
              <a:rPr lang="en-US" b="1" dirty="0">
                <a:latin typeface="IBM Plex Mono Text"/>
              </a:rPr>
              <a:t> does not support </a:t>
            </a:r>
            <a:r>
              <a:rPr lang="en-US" b="1" dirty="0" err="1">
                <a:latin typeface="IBM Plex Mono Text"/>
              </a:rPr>
              <a:t>monthnames</a:t>
            </a:r>
            <a:r>
              <a:rPr lang="en-US" b="1" dirty="0">
                <a:latin typeface="IBM Plex Mono Text"/>
              </a:rPr>
              <a:t>. So you need to use </a:t>
            </a:r>
            <a:r>
              <a:rPr lang="en-US" b="1" dirty="0" err="1">
                <a:latin typeface="IBM Plex Mono Text"/>
              </a:rPr>
              <a:t>substr</a:t>
            </a:r>
            <a:r>
              <a:rPr lang="en-US" b="1" dirty="0">
                <a:latin typeface="IBM Plex Mono Text"/>
              </a:rPr>
              <a:t>(Date, 4, 2) as month to get the months and </a:t>
            </a:r>
            <a:r>
              <a:rPr lang="en-US" b="1" dirty="0" err="1">
                <a:latin typeface="IBM Plex Mono Text"/>
              </a:rPr>
              <a:t>substr</a:t>
            </a:r>
            <a:r>
              <a:rPr lang="en-US" b="1" dirty="0">
                <a:latin typeface="IBM Plex Mono Text"/>
              </a:rPr>
              <a:t>(Date,7,4)='2015' for year.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  </a:t>
            </a:r>
            <a:r>
              <a:rPr lang="en-US" dirty="0" err="1">
                <a:latin typeface="Consolas"/>
              </a:rPr>
              <a:t>substr</a:t>
            </a:r>
            <a:r>
              <a:rPr lang="en-US" dirty="0">
                <a:latin typeface="Consolas"/>
              </a:rPr>
              <a:t>(Date, 6, 2) AS Month, </a:t>
            </a:r>
            <a:r>
              <a:rPr lang="en-US" dirty="0" err="1">
                <a:latin typeface="Consolas"/>
              </a:rPr>
              <a:t>substr</a:t>
            </a:r>
            <a:r>
              <a:rPr lang="en-US" dirty="0">
                <a:latin typeface="Consolas"/>
              </a:rPr>
              <a:t>(Date,1,4) AS Year, LANDING__OUTCOME, BOOSTER_VERSION, LAUNCH_SITE FROM SAPCEXTBL where </a:t>
            </a:r>
            <a:r>
              <a:rPr lang="en-US" dirty="0" err="1">
                <a:latin typeface="Consolas"/>
              </a:rPr>
              <a:t>substr</a:t>
            </a:r>
            <a:r>
              <a:rPr lang="en-US" dirty="0">
                <a:latin typeface="Consolas"/>
              </a:rPr>
              <a:t>(Date,1,4)='2015' AND LANDING__OUTCOME = 'Failure (drone ship)';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4351501"/>
            <a:ext cx="1259477" cy="1852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9B198D-E7FC-F9A9-4886-EC224120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7" y="4351392"/>
            <a:ext cx="8558463" cy="18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SQL 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63C9E0-7C26-B108-A565-B84BF73D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552" y="1584994"/>
            <a:ext cx="10423484" cy="19056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IBM Plex Mono Text"/>
              </a:rPr>
              <a:t>Query:</a:t>
            </a:r>
            <a:endParaRPr lang="en-US" b="1" dirty="0"/>
          </a:p>
          <a:p>
            <a:pPr>
              <a:buNone/>
            </a:pPr>
            <a:r>
              <a:rPr lang="en-US" dirty="0">
                <a:latin typeface="IBM Plex Mono Text"/>
              </a:rPr>
              <a:t>Rank the count of successful </a:t>
            </a:r>
            <a:r>
              <a:rPr lang="en-US" dirty="0" err="1">
                <a:latin typeface="IBM Plex Mono Text"/>
              </a:rPr>
              <a:t>landing_outcomes</a:t>
            </a:r>
            <a:r>
              <a:rPr lang="en-US" dirty="0">
                <a:latin typeface="IBM Plex Mono Text"/>
              </a:rPr>
              <a:t> between the date 04-06-2010 and 20-03-2017 in descending order.</a:t>
            </a:r>
          </a:p>
          <a:p>
            <a:pPr>
              <a:buNone/>
            </a:pPr>
            <a:r>
              <a:rPr lang="en-US" dirty="0">
                <a:latin typeface="Consolas"/>
              </a:rPr>
              <a:t>%</a:t>
            </a:r>
            <a:r>
              <a:rPr lang="en-US" dirty="0" err="1">
                <a:latin typeface="Consolas"/>
              </a:rPr>
              <a:t>sql</a:t>
            </a:r>
            <a:r>
              <a:rPr lang="en-US" dirty="0">
                <a:latin typeface="Consolas"/>
              </a:rPr>
              <a:t> select * from SAPCEXTBL where </a:t>
            </a:r>
            <a:r>
              <a:rPr lang="en-US" dirty="0" err="1">
                <a:latin typeface="Consolas"/>
              </a:rPr>
              <a:t>Landing__Outcome</a:t>
            </a:r>
            <a:r>
              <a:rPr lang="en-US" dirty="0">
                <a:latin typeface="Consolas"/>
              </a:rPr>
              <a:t> LIKE 'Success%' and (DATE between '2010-06-04' and '2017-03-20') order by date desc;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AD7023-DD90-C05A-49DC-935E37A21C6B}"/>
              </a:ext>
            </a:extLst>
          </p:cNvPr>
          <p:cNvSpPr txBox="1">
            <a:spLocks/>
          </p:cNvSpPr>
          <p:nvPr/>
        </p:nvSpPr>
        <p:spPr>
          <a:xfrm>
            <a:off x="838199" y="3709817"/>
            <a:ext cx="1259477" cy="1852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Result: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1C819D1-4096-25D5-0B52-45CA8CAB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32" y="3486309"/>
            <a:ext cx="6432884" cy="29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2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59030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interactive map with Folium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BBC33-BECD-E1FB-B8D0-311BCE37FB06}"/>
              </a:ext>
            </a:extLst>
          </p:cNvPr>
          <p:cNvSpPr txBox="1"/>
          <p:nvPr/>
        </p:nvSpPr>
        <p:spPr>
          <a:xfrm>
            <a:off x="847558" y="1609558"/>
            <a:ext cx="6620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Map launch 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9E2BA-7390-535E-9189-35BCD52A0354}"/>
              </a:ext>
            </a:extLst>
          </p:cNvPr>
          <p:cNvSpPr txBox="1"/>
          <p:nvPr/>
        </p:nvSpPr>
        <p:spPr>
          <a:xfrm>
            <a:off x="740611" y="2090822"/>
            <a:ext cx="37591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 all launch sites are within 1000km of the earth's equator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 all launch sites are near the coastline</a:t>
            </a:r>
          </a:p>
          <a:p>
            <a:endParaRPr lang="en-US" dirty="0"/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AA8F61A1-1EA1-02FB-FD87-95AA59F3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4" y="1541671"/>
            <a:ext cx="6660146" cy="44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59030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interactive map with Folium 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BBC33-BECD-E1FB-B8D0-311BCE37FB06}"/>
              </a:ext>
            </a:extLst>
          </p:cNvPr>
          <p:cNvSpPr txBox="1"/>
          <p:nvPr/>
        </p:nvSpPr>
        <p:spPr>
          <a:xfrm>
            <a:off x="834190" y="1609558"/>
            <a:ext cx="3759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  <a:ea typeface="+mn-lt"/>
                <a:cs typeface="+mn-lt"/>
              </a:rPr>
              <a:t>Display success/failed launches for each site</a:t>
            </a:r>
            <a:endParaRPr lang="en-US" dirty="0">
              <a:latin typeface="IBM Plex Mono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9E2BA-7390-535E-9189-35BCD52A0354}"/>
              </a:ext>
            </a:extLst>
          </p:cNvPr>
          <p:cNvSpPr txBox="1"/>
          <p:nvPr/>
        </p:nvSpPr>
        <p:spPr>
          <a:xfrm>
            <a:off x="834190" y="2518611"/>
            <a:ext cx="34116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 Color coded launch successes and failures agrees with SQL data analysis that we cannot infer any correlation between launch site and success rate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5" descr="Map&#10;&#10;Description automatically generated">
            <a:extLst>
              <a:ext uri="{FF2B5EF4-FFF2-40B4-BE49-F238E27FC236}">
                <a16:creationId xmlns:a16="http://schemas.microsoft.com/office/drawing/2014/main" id="{1611753C-A0C8-BFAA-F4CA-41C26476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21" y="1760778"/>
            <a:ext cx="7047831" cy="42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86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37F6-9252-0992-E939-873C33768D30}"/>
              </a:ext>
            </a:extLst>
          </p:cNvPr>
          <p:cNvSpPr txBox="1"/>
          <p:nvPr/>
        </p:nvSpPr>
        <p:spPr>
          <a:xfrm>
            <a:off x="834190" y="1609558"/>
            <a:ext cx="9721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</a:rPr>
              <a:t>Draw distance polylines between a launch site to its proximities</a:t>
            </a:r>
            <a:endParaRPr lang="en-US">
              <a:latin typeface="IBM Plex Mon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5FBA-E4FD-22C0-A43C-DA2BFE12F494}"/>
              </a:ext>
            </a:extLst>
          </p:cNvPr>
          <p:cNvSpPr txBox="1"/>
          <p:nvPr/>
        </p:nvSpPr>
        <p:spPr>
          <a:xfrm>
            <a:off x="954506" y="2839454"/>
            <a:ext cx="38126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 All launch sites are near trains and roads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 All launch sites are near the coastline</a:t>
            </a:r>
          </a:p>
          <a:p>
            <a:endParaRPr lang="en-US" dirty="0"/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6E238ED9-DCB5-783A-2538-907601C0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79" y="2581509"/>
            <a:ext cx="6272462" cy="31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7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51308"/>
            <a:ext cx="7068725" cy="4238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Data Analysis</a:t>
            </a:r>
            <a:endParaRPr lang="en-US" b="1"/>
          </a:p>
          <a:p>
            <a:r>
              <a:rPr lang="en-US" sz="2200" dirty="0">
                <a:latin typeface="IBM Plex Mono Text"/>
              </a:rPr>
              <a:t>Data collected from public sources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Machine learning models were built and compared</a:t>
            </a:r>
          </a:p>
          <a:p>
            <a:r>
              <a:rPr lang="en-US" sz="2200" dirty="0">
                <a:latin typeface="IBM Plex Mono Text"/>
              </a:rPr>
              <a:t>Data visualizations on dashboards provided to assist with decisions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latin typeface="IBM Plex Mono Text"/>
              </a:rPr>
              <a:t>Summary of Results</a:t>
            </a:r>
          </a:p>
          <a:p>
            <a:r>
              <a:rPr lang="en-US" sz="2200" dirty="0">
                <a:latin typeface="IBM Plex Mono Text"/>
              </a:rPr>
              <a:t>Optimal model determines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latin typeface="IBM Plex Mono Text"/>
              </a:rPr>
              <a:t>Significant factors that contribute to launch failure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latin typeface="IBM Plex Mono Text"/>
              </a:rPr>
              <a:t>Reusable booster landing success rate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latin typeface="IBM Plex Mono Text"/>
              </a:rPr>
              <a:t>Accuracy of predictions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2B9C2-EFD6-39D1-D70E-3CF8C4FCC4A8}"/>
              </a:ext>
            </a:extLst>
          </p:cNvPr>
          <p:cNvSpPr txBox="1"/>
          <p:nvPr/>
        </p:nvSpPr>
        <p:spPr>
          <a:xfrm>
            <a:off x="366295" y="5874085"/>
            <a:ext cx="11339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GIT HUB Link for all notebooks and code: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https://github.com/forestwhite/MachineLearning/tree/master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5239593-114B-029C-5397-72E53F13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84" y="1709821"/>
            <a:ext cx="3946357" cy="39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59030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</a:t>
            </a:r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 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5E3A-93C0-2AF1-4D92-FBF7406FF492}"/>
              </a:ext>
            </a:extLst>
          </p:cNvPr>
          <p:cNvSpPr txBox="1"/>
          <p:nvPr/>
        </p:nvSpPr>
        <p:spPr>
          <a:xfrm>
            <a:off x="834190" y="1609558"/>
            <a:ext cx="8103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  <a:ea typeface="+mn-lt"/>
                <a:cs typeface="+mn-lt"/>
              </a:rPr>
              <a:t>Pie chart: total successful launches count for all sites</a:t>
            </a:r>
            <a:endParaRPr lang="en-US">
              <a:latin typeface="IBM Plex Mono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515F1-43B2-B9DF-4D09-CDC6AD1A3DAD}"/>
              </a:ext>
            </a:extLst>
          </p:cNvPr>
          <p:cNvSpPr txBox="1"/>
          <p:nvPr/>
        </p:nvSpPr>
        <p:spPr>
          <a:xfrm>
            <a:off x="901033" y="3133559"/>
            <a:ext cx="37458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 Highest number of successful launches occurred at </a:t>
            </a:r>
            <a:r>
              <a:rPr lang="en-US" b="1" dirty="0">
                <a:ea typeface="+mn-lt"/>
                <a:cs typeface="+mn-lt"/>
              </a:rPr>
              <a:t>KSC LC-39A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13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B2F1BF0C-3746-3953-8324-4DA50CAE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32" y="2546308"/>
            <a:ext cx="6513094" cy="31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59030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</a:t>
            </a:r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 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5E3A-93C0-2AF1-4D92-FBF7406FF492}"/>
              </a:ext>
            </a:extLst>
          </p:cNvPr>
          <p:cNvSpPr txBox="1"/>
          <p:nvPr/>
        </p:nvSpPr>
        <p:spPr>
          <a:xfrm>
            <a:off x="834190" y="1609558"/>
            <a:ext cx="8103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  <a:ea typeface="+mn-lt"/>
                <a:cs typeface="+mn-lt"/>
              </a:rPr>
              <a:t>Pie chart: Successful vs. Failure launch rate by site</a:t>
            </a:r>
            <a:endParaRPr lang="en-US" dirty="0">
              <a:latin typeface="IBM Plex Mono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515F1-43B2-B9DF-4D09-CDC6AD1A3DAD}"/>
              </a:ext>
            </a:extLst>
          </p:cNvPr>
          <p:cNvSpPr txBox="1"/>
          <p:nvPr/>
        </p:nvSpPr>
        <p:spPr>
          <a:xfrm>
            <a:off x="901033" y="3133559"/>
            <a:ext cx="37458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 The highest launch success rate occurred at </a:t>
            </a:r>
            <a:r>
              <a:rPr lang="en-US" b="1" dirty="0">
                <a:ea typeface="+mn-lt"/>
                <a:cs typeface="+mn-lt"/>
              </a:rPr>
              <a:t>KSC LC-39A, 76.9%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63CE47E-B555-DBAD-C97C-BE99F507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47" y="2388999"/>
            <a:ext cx="6513094" cy="32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7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59030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</a:t>
            </a:r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 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5E3A-93C0-2AF1-4D92-FBF7406FF492}"/>
              </a:ext>
            </a:extLst>
          </p:cNvPr>
          <p:cNvSpPr txBox="1"/>
          <p:nvPr/>
        </p:nvSpPr>
        <p:spPr>
          <a:xfrm>
            <a:off x="834190" y="1462505"/>
            <a:ext cx="9347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IBM Plex Mono SemiBold"/>
                <a:ea typeface="+mn-lt"/>
                <a:cs typeface="+mn-lt"/>
              </a:rPr>
              <a:t>Which payload range(s) has the highest launch success rate?</a:t>
            </a:r>
            <a:endParaRPr lang="en-US">
              <a:latin typeface="IBM Plex Mono Semi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BM Plex Mono SemiBold"/>
                <a:ea typeface="+mn-lt"/>
                <a:cs typeface="+mn-lt"/>
              </a:rPr>
              <a:t>Which payload range(s) has the lowest launch success rate?</a:t>
            </a:r>
            <a:endParaRPr lang="en-US" dirty="0">
              <a:latin typeface="IBM Plex Mono SemiBold"/>
            </a:endParaRPr>
          </a:p>
          <a:p>
            <a:endParaRPr lang="en-US" dirty="0">
              <a:latin typeface="IBM Plex Mono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515F1-43B2-B9DF-4D09-CDC6AD1A3DAD}"/>
              </a:ext>
            </a:extLst>
          </p:cNvPr>
          <p:cNvSpPr txBox="1"/>
          <p:nvPr/>
        </p:nvSpPr>
        <p:spPr>
          <a:xfrm>
            <a:off x="967875" y="2264612"/>
            <a:ext cx="350519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 Highest launch success rates occur between ~2000kg and ~5800kg payloads</a:t>
            </a:r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 Highest failure rates occurred between ~1300kg and ~6800kg payloads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4B05F-CC23-0D94-B532-7A7DA265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980" y="2109791"/>
            <a:ext cx="6646778" cy="39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8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59030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</a:t>
            </a:r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 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5E3A-93C0-2AF1-4D92-FBF7406FF492}"/>
              </a:ext>
            </a:extLst>
          </p:cNvPr>
          <p:cNvSpPr txBox="1"/>
          <p:nvPr/>
        </p:nvSpPr>
        <p:spPr>
          <a:xfrm>
            <a:off x="834190" y="1462505"/>
            <a:ext cx="9347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  <a:ea typeface="+mn-lt"/>
                <a:cs typeface="+mn-lt"/>
              </a:rPr>
              <a:t>Which F9 Booster version (v1.0, v1.1, FT, B4, B5, etc.) has the highest launch success rate?</a:t>
            </a:r>
            <a:endParaRPr lang="en-US">
              <a:latin typeface="IBM Plex Mono SemiBold"/>
            </a:endParaRPr>
          </a:p>
          <a:p>
            <a:endParaRPr lang="en-US" dirty="0">
              <a:latin typeface="IBM Plex Mono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515F1-43B2-B9DF-4D09-CDC6AD1A3DAD}"/>
              </a:ext>
            </a:extLst>
          </p:cNvPr>
          <p:cNvSpPr txBox="1"/>
          <p:nvPr/>
        </p:nvSpPr>
        <p:spPr>
          <a:xfrm>
            <a:off x="967875" y="2264612"/>
            <a:ext cx="369235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 Highest success rate (100%) was the B5 booster, but it was only launched once, which is too small a sample to infer any trend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(2) Next highest success rate (59.1%) was the FT booster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4CFB5AF-1C01-D0FC-0C99-BA611B83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58" y="2383039"/>
            <a:ext cx="6553200" cy="26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06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91114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predictive analysis (classification)  </a:t>
            </a:r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874722-004D-7BED-EAF3-F36BE298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54" y="2545389"/>
            <a:ext cx="7760897" cy="3535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FB5D4-BCC7-E673-9724-50EFE01BE6F8}"/>
              </a:ext>
            </a:extLst>
          </p:cNvPr>
          <p:cNvSpPr txBox="1"/>
          <p:nvPr/>
        </p:nvSpPr>
        <p:spPr>
          <a:xfrm>
            <a:off x="1247788" y="1715329"/>
            <a:ext cx="9903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built four classification machine learning models using the Falcon 9 launch data, and ¾ supported 83.3% accuracy to predict launch success.</a:t>
            </a:r>
          </a:p>
        </p:txBody>
      </p:sp>
    </p:spTree>
    <p:extLst>
      <p:ext uri="{BB962C8B-B14F-4D97-AF65-F5344CB8AC3E}">
        <p14:creationId xmlns:p14="http://schemas.microsoft.com/office/powerpoint/2010/main" val="282261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757" cy="91114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RESULTS: predictive analysis (classification) 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1E67-27C9-4BCB-6D24-B291D6303C8C}"/>
              </a:ext>
            </a:extLst>
          </p:cNvPr>
          <p:cNvSpPr txBox="1"/>
          <p:nvPr/>
        </p:nvSpPr>
        <p:spPr>
          <a:xfrm>
            <a:off x="834190" y="1609558"/>
            <a:ext cx="9868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BM Plex Mono SemiBold"/>
                <a:ea typeface="+mn-lt"/>
                <a:cs typeface="+mn-lt"/>
              </a:rPr>
              <a:t>Confusion Matrix: K Nearest Neighbor</a:t>
            </a:r>
            <a:endParaRPr lang="en-US" dirty="0">
              <a:latin typeface="IBM Plex Mono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8F582-17A0-2EAE-A626-4AE00F1A3EDD}"/>
              </a:ext>
            </a:extLst>
          </p:cNvPr>
          <p:cNvSpPr txBox="1"/>
          <p:nvPr/>
        </p:nvSpPr>
        <p:spPr>
          <a:xfrm>
            <a:off x="914401" y="2318085"/>
            <a:ext cx="51762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K nearest neighbor algorithm generally generates faster results than the other candidate algorithms, so we may select it for our predictive model.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From the confusion matrix for the K nearest neighbor model (pictured here), we observe: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(1) This model produces 3 erroneous predictions (type 1 – false positives, predicts 'land' when the data indicates 'did not land').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17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8800507-9675-1271-CB81-1D1E7A6E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79" y="2078139"/>
            <a:ext cx="4922252" cy="39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0" y="1464678"/>
            <a:ext cx="10672981" cy="451175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The data analysis of SpaceX Falcon 9 launch program suggests a benchmark required to compete with their reusable booster program:</a:t>
            </a:r>
            <a:endParaRPr lang="en-US" dirty="0"/>
          </a:p>
          <a:p>
            <a:r>
              <a:rPr lang="en-US" dirty="0">
                <a:latin typeface="IBM Plex Mono Text"/>
              </a:rPr>
              <a:t>All their launch sites are located near a coastline, with nearby transportation infrastructure (trains, highways).</a:t>
            </a:r>
            <a:endParaRPr lang="en-US" dirty="0"/>
          </a:p>
          <a:p>
            <a:r>
              <a:rPr lang="en-US" dirty="0">
                <a:latin typeface="IBM Plex Mono Text"/>
              </a:rPr>
              <a:t>Site KSC LC-39A had the highest launch success rate among all the launch sites.</a:t>
            </a:r>
            <a:endParaRPr lang="en-US" dirty="0"/>
          </a:p>
          <a:p>
            <a:r>
              <a:rPr lang="en-US" dirty="0">
                <a:latin typeface="IBM Plex Mono Text"/>
              </a:rPr>
              <a:t>From 2015 onwards, the success rate of rocket landings rose until possible stabilization of the process from 2018 onward. Any program should anticipate a similar improvement trajectory.</a:t>
            </a:r>
            <a:endParaRPr lang="en-US" dirty="0"/>
          </a:p>
          <a:p>
            <a:r>
              <a:rPr lang="en-US" dirty="0">
                <a:latin typeface="IBM Plex Mono Text"/>
              </a:rPr>
              <a:t>The B5 and FT boosters were most successful, but we cannot conclude they will be 100% successful</a:t>
            </a:r>
          </a:p>
          <a:p>
            <a:r>
              <a:rPr lang="en-US" dirty="0">
                <a:latin typeface="IBM Plex Mono Text"/>
              </a:rPr>
              <a:t>There is consistent variation of landing failure risk in ISS, PO, GTO, or VLEO orbits. </a:t>
            </a:r>
          </a:p>
          <a:p>
            <a:r>
              <a:rPr lang="en-US" dirty="0">
                <a:latin typeface="IBM Plex Mono Text"/>
              </a:rPr>
              <a:t>The best machine learning model we produced (without k-fold validation) can predict the landing outcome of rocket launches with 83.33% accuracy, but the errors were type 1 – false positives, predicting 'land' outcome when the data indicates 'did not land', which is generally worse than type 2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8779E-E21E-746C-7F76-4A27DDE89FE4}"/>
              </a:ext>
            </a:extLst>
          </p:cNvPr>
          <p:cNvSpPr txBox="1">
            <a:spLocks/>
          </p:cNvSpPr>
          <p:nvPr/>
        </p:nvSpPr>
        <p:spPr>
          <a:xfrm>
            <a:off x="4057812" y="1598361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To compete in the space rocketry market, Space Y sponsored data science research (this presentation) to determine the cost and reusability of stage 1 booster rockets from public data on Space X Falcon 9 rockets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Space X currently offers cheaper launches than competitors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SpaceX advertises Falcon 9 rocket launches on its website with a cost of 62 million dollars</a:t>
            </a:r>
            <a:endParaRPr lang="en-US" dirty="0"/>
          </a:p>
          <a:p>
            <a:pPr lvl="1"/>
            <a:r>
              <a:rPr lang="en-US" sz="1800" dirty="0">
                <a:latin typeface="IBM Plex Mono Text"/>
              </a:rPr>
              <a:t>other providers cost upwards of 165 million dollars each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much of the savings is attributed to reusing the first stage booster</a:t>
            </a:r>
            <a:endParaRPr lang="en-US" sz="1800" dirty="0"/>
          </a:p>
          <a:p>
            <a:r>
              <a:rPr lang="en-US" sz="2200" dirty="0">
                <a:latin typeface="IBM Plex Mono Text"/>
              </a:rPr>
              <a:t>Space Y wants to determine: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latin typeface="IBM Plex Mono Text"/>
              </a:rPr>
              <a:t>What are the significant factors that contribute to launch failures?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latin typeface="IBM Plex Mono Text"/>
              </a:rPr>
              <a:t>What is the success rate of reusable booster landing?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latin typeface="IBM Plex Mono Text"/>
              </a:rPr>
              <a:t>How accurate are the results?</a:t>
            </a:r>
          </a:p>
          <a:p>
            <a:pPr marL="914400" lvl="1" indent="-457200">
              <a:buAutoNum type="arabicPeriod"/>
            </a:pPr>
            <a:endParaRPr lang="en-US" sz="1800" dirty="0">
              <a:latin typeface="IBM Plex Mono Text"/>
            </a:endParaRPr>
          </a:p>
        </p:txBody>
      </p:sp>
      <p:pic>
        <p:nvPicPr>
          <p:cNvPr id="3" name="Picture 4" descr="A picture containing grass, outdoor, shore&#10;&#10;Description automatically generated">
            <a:extLst>
              <a:ext uri="{FF2B5EF4-FFF2-40B4-BE49-F238E27FC236}">
                <a16:creationId xmlns:a16="http://schemas.microsoft.com/office/drawing/2014/main" id="{D43FDEA5-F7EB-C1FA-9C95-78BD53A2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6" y="2444303"/>
            <a:ext cx="3344778" cy="26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572827" cy="817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METHODOLOGY: Data Collection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79352B-C67D-49AA-9EAD-46838EFBCF3E}"/>
              </a:ext>
            </a:extLst>
          </p:cNvPr>
          <p:cNvSpPr txBox="1">
            <a:spLocks/>
          </p:cNvSpPr>
          <p:nvPr/>
        </p:nvSpPr>
        <p:spPr>
          <a:xfrm>
            <a:off x="894843" y="1563602"/>
            <a:ext cx="10450934" cy="915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Data Collection is performed by two methods, both of which result in a usable Pandas </a:t>
            </a:r>
            <a:r>
              <a:rPr lang="en-US" sz="2200" dirty="0" err="1">
                <a:latin typeface="IBM Plex Mono Text"/>
              </a:rPr>
              <a:t>dataframe</a:t>
            </a:r>
            <a:r>
              <a:rPr lang="en-US" sz="2200" dirty="0">
                <a:latin typeface="IBM Plex Mono Text"/>
              </a:rPr>
              <a:t>, summarized in the table below: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0D58FB-40CD-2983-841E-743D745C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60869"/>
              </p:ext>
            </p:extLst>
          </p:nvPr>
        </p:nvGraphicFramePr>
        <p:xfrm>
          <a:off x="695157" y="2580105"/>
          <a:ext cx="10695295" cy="345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421">
                  <a:extLst>
                    <a:ext uri="{9D8B030D-6E8A-4147-A177-3AD203B41FA5}">
                      <a16:colId xmlns:a16="http://schemas.microsoft.com/office/drawing/2014/main" val="3773970860"/>
                    </a:ext>
                  </a:extLst>
                </a:gridCol>
                <a:gridCol w="5708874">
                  <a:extLst>
                    <a:ext uri="{9D8B030D-6E8A-4147-A177-3AD203B41FA5}">
                      <a16:colId xmlns:a16="http://schemas.microsoft.com/office/drawing/2014/main" val="1575834709"/>
                    </a:ext>
                  </a:extLst>
                </a:gridCol>
              </a:tblGrid>
              <a:tr h="415434">
                <a:tc>
                  <a:txBody>
                    <a:bodyPr/>
                    <a:lstStyle/>
                    <a:p>
                      <a:r>
                        <a:rPr lang="en-US" sz="2400" dirty="0"/>
                        <a:t>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Web Scraping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63268"/>
                  </a:ext>
                </a:extLst>
              </a:tr>
              <a:tr h="2993577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Request SpaceX launch data from SpaceX API using HTTP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Receive response in JSON format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Parse response into a pandas data frame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0" i="0" u="none" strike="noStrike" noProof="0" dirty="0"/>
                        <a:t>Filter the data frame to only include Falcon 9 launches</a:t>
                      </a:r>
                      <a:endParaRPr lang="en-US" sz="1800" b="0" i="0" u="none" strike="noStrike" noProof="0" dirty="0">
                        <a:latin typeface="IBM Plex Sans Text"/>
                      </a:endParaRP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sz="1800" b="0" i="0" u="none" strike="noStrike" noProof="0" dirty="0">
                        <a:latin typeface="IBM Plex Sans Text"/>
                      </a:endParaRP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sz="1800" b="0" i="0" u="none" strike="noStrike" noProof="0" dirty="0">
                        <a:latin typeface="IBM Plex Sans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Request HTML from</a:t>
                      </a:r>
                      <a:r>
                        <a:rPr lang="en-US" sz="1800" b="0" i="0" u="none" strike="noStrike" noProof="0" dirty="0"/>
                        <a:t> Falcon 9 Launch Wiki page using its URL</a:t>
                      </a:r>
                      <a:endParaRPr lang="en-US" sz="1800" b="0" i="0" u="none" strike="noStrike" noProof="0" dirty="0">
                        <a:latin typeface="IBM Plex Sans Text"/>
                      </a:endParaRP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Parse HTML code using Beautiful Soup object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Find the launch data HTML table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Read column names from HTML table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Create python dictionary keyed by the column names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Read HTML table rows/cells into dictionary</a:t>
                      </a:r>
                    </a:p>
                    <a:p>
                      <a:pPr marL="342900" marR="0" lvl="0" indent="-3429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800" b="0" i="0" u="none" strike="noStrike" noProof="0" dirty="0">
                          <a:latin typeface="IBM Plex Sans Text"/>
                        </a:rPr>
                        <a:t>Construct a </a:t>
                      </a:r>
                      <a:r>
                        <a:rPr lang="en-US" sz="1800" b="0" i="0" u="none" strike="noStrike" noProof="0" dirty="0" err="1">
                          <a:latin typeface="IBM Plex Sans Text"/>
                        </a:rPr>
                        <a:t>dataframe</a:t>
                      </a:r>
                      <a:r>
                        <a:rPr lang="en-US" sz="1800" b="0" i="0" u="none" strike="noStrike" noProof="0" dirty="0">
                          <a:latin typeface="IBM Plex Sans Text"/>
                        </a:rPr>
                        <a:t> from the dictionary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2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572827" cy="817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METHODOLOGY: 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549" y="1825625"/>
            <a:ext cx="1057125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IBM Plex Mono Text"/>
              </a:rPr>
              <a:t>Whichever data collection method we use, the data isn't ready to use until we perform some filtering and standardization. This process is as follows:</a:t>
            </a:r>
            <a:endParaRPr lang="en-US" sz="3200" dirty="0"/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Deal with Missing Values</a:t>
            </a:r>
          </a:p>
          <a:p>
            <a:r>
              <a:rPr lang="en-US" dirty="0">
                <a:latin typeface="IBM Plex Mono Text"/>
              </a:rPr>
              <a:t>Calculate success/failure landing metric (new column = class) using the various mission outcomes</a:t>
            </a:r>
          </a:p>
          <a:p>
            <a:r>
              <a:rPr lang="en-US" dirty="0">
                <a:latin typeface="IBM Plex Mono Text"/>
              </a:rPr>
              <a:t>Standardize data with 1-hot encoding and/or normalization to make factors comparable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695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572828" cy="85766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METHODOLOGY: EDA with SQL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82807-8F31-4B58-DB3D-73B87BFBDFED}"/>
              </a:ext>
            </a:extLst>
          </p:cNvPr>
          <p:cNvSpPr txBox="1"/>
          <p:nvPr/>
        </p:nvSpPr>
        <p:spPr>
          <a:xfrm>
            <a:off x="780715" y="1449137"/>
            <a:ext cx="1093804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Here are the SQL queries we used to progressively evaluate the factors in our data:</a:t>
            </a:r>
          </a:p>
          <a:p>
            <a:pPr marL="342900" indent="-3429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ea typeface="+mn-lt"/>
                <a:cs typeface="+mn-lt"/>
              </a:rPr>
              <a:t>List the names of the unique launch sites  in the space mission</a:t>
            </a:r>
          </a:p>
          <a:p>
            <a:pPr marL="342900" indent="-342900">
              <a:buAutoNum type="arabicPeriod"/>
            </a:pPr>
            <a:r>
              <a:rPr lang="en-US" sz="2000" dirty="0">
                <a:ea typeface="+mn-lt"/>
                <a:cs typeface="+mn-lt"/>
              </a:rPr>
              <a:t>List 5 records where launch sites begin with the string 'CCA' 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List the total payload mass carried by boosters launched by NASA (CRS)</a:t>
            </a:r>
          </a:p>
          <a:p>
            <a:pPr marL="342900" indent="-342900">
              <a:buAutoNum type="arabicPeriod"/>
            </a:pPr>
            <a:r>
              <a:rPr lang="en-US" sz="2000" dirty="0"/>
              <a:t>List the average payload mass carried by booster F9 version 1.1</a:t>
            </a:r>
          </a:p>
          <a:p>
            <a:pPr marL="342900" indent="-342900">
              <a:buAutoNum type="arabicPeriod"/>
            </a:pPr>
            <a:r>
              <a:rPr lang="en-US" sz="2000" dirty="0"/>
              <a:t>Find the date for the first successful landing outcome on a ground pad</a:t>
            </a:r>
          </a:p>
          <a:p>
            <a:pPr marL="342900" indent="-342900">
              <a:buAutoNum type="arabicPeriod"/>
            </a:pPr>
            <a:r>
              <a:rPr lang="en-US" sz="2000" dirty="0"/>
              <a:t>List the names of boosters using in </a:t>
            </a:r>
            <a:r>
              <a:rPr lang="en-US" sz="2000" dirty="0">
                <a:ea typeface="+mn-lt"/>
                <a:cs typeface="+mn-lt"/>
              </a:rPr>
              <a:t>successful </a:t>
            </a:r>
            <a:r>
              <a:rPr lang="en-US" sz="2000" dirty="0"/>
              <a:t>drone ship landings with payload masses between 4000 and 6000 kg</a:t>
            </a:r>
          </a:p>
          <a:p>
            <a:pPr marL="342900" indent="-342900">
              <a:buAutoNum type="arabicPeriod"/>
            </a:pPr>
            <a:r>
              <a:rPr lang="en-US" sz="2000" dirty="0"/>
              <a:t>List the total number of successful and failure mission outcomes</a:t>
            </a:r>
          </a:p>
          <a:p>
            <a:pPr marL="342900" indent="-342900">
              <a:buAutoNum type="arabicPeriod"/>
            </a:pPr>
            <a:r>
              <a:rPr lang="en-US" sz="2000" dirty="0"/>
              <a:t>List the names of the booster versions used with the maximum payload mass</a:t>
            </a:r>
          </a:p>
          <a:p>
            <a:pPr marL="342900" indent="-342900">
              <a:buAutoNum type="arabicPeriod"/>
            </a:pPr>
            <a:r>
              <a:rPr lang="en-US" sz="2000" dirty="0"/>
              <a:t>List the failed landing outcomes in drone ship, the month, their booster versions, and launch site names that occurred in 2015</a:t>
            </a:r>
          </a:p>
          <a:p>
            <a:pPr marL="342900" indent="-342900">
              <a:buAutoNum type="arabicPeriod"/>
            </a:pPr>
            <a:r>
              <a:rPr lang="en-US" sz="2000" dirty="0"/>
              <a:t>Rank the count of landing outcomes (such as Failure (drone ship) or Success (ground pad)) between the dates 2010-06-04 and2017-03-20,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00004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572828" cy="857669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METHODOLOGY: EDA with interactive visual analytics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43" y="1491416"/>
            <a:ext cx="10798514" cy="488607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Visual EDA involved two visualization methods: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IBM Plex Mono Text"/>
              </a:rPr>
              <a:t>Folium maps with markers to show the Space X launch sites and all the successful and failed launches at these sites:</a:t>
            </a:r>
            <a:endParaRPr lang="en-US" sz="2400" dirty="0"/>
          </a:p>
          <a:p>
            <a:pPr lvl="2"/>
            <a:r>
              <a:rPr lang="en-US" sz="2400" dirty="0">
                <a:solidFill>
                  <a:srgbClr val="FF0000"/>
                </a:solidFill>
                <a:latin typeface="IBM Plex Mono Text"/>
              </a:rPr>
              <a:t>Red </a:t>
            </a:r>
            <a:r>
              <a:rPr lang="en-US" sz="2400" dirty="0">
                <a:latin typeface="IBM Plex Mono Text"/>
              </a:rPr>
              <a:t>represents rocket launch failures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IBM Plex Mono Text"/>
              </a:rPr>
              <a:t>Green </a:t>
            </a:r>
            <a:r>
              <a:rPr lang="en-US" sz="2400" dirty="0">
                <a:latin typeface="IBM Plex Mono Text"/>
              </a:rPr>
              <a:t>represents the successes.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IBM Plex Mono Text"/>
              </a:rPr>
              <a:t>      and their nearest important landmarks, including:</a:t>
            </a:r>
            <a:endParaRPr lang="en-US" sz="2400" dirty="0"/>
          </a:p>
          <a:p>
            <a:pPr lvl="1"/>
            <a:r>
              <a:rPr lang="en-US" sz="2000" dirty="0">
                <a:latin typeface="IBM Plex Mono Text"/>
              </a:rPr>
              <a:t>railways, highways, cities and coastlines</a:t>
            </a:r>
          </a:p>
          <a:p>
            <a:pPr lvl="1"/>
            <a:r>
              <a:rPr lang="en-US" sz="2000" dirty="0">
                <a:latin typeface="IBM Plex Mono Text"/>
              </a:rPr>
              <a:t>Polylines that connect the launch sites to these landmarks</a:t>
            </a:r>
          </a:p>
          <a:p>
            <a:pPr marL="0" indent="0">
              <a:buNone/>
            </a:pPr>
            <a:r>
              <a:rPr lang="en-US" sz="2400" dirty="0">
                <a:latin typeface="IBM Plex Mono Text"/>
              </a:rPr>
              <a:t>2.     </a:t>
            </a:r>
            <a:r>
              <a:rPr lang="en-US" sz="2400" dirty="0" err="1">
                <a:latin typeface="IBM Plex Mono Text"/>
              </a:rPr>
              <a:t>Plotly</a:t>
            </a:r>
            <a:r>
              <a:rPr lang="en-US" sz="2400" dirty="0">
                <a:latin typeface="IBM Plex Mono Text"/>
              </a:rPr>
              <a:t> charts:</a:t>
            </a:r>
          </a:p>
          <a:p>
            <a:pPr marL="971550" lvl="1" indent="-285750"/>
            <a:r>
              <a:rPr lang="en-US" dirty="0">
                <a:latin typeface="IBM Plex Mono Text"/>
              </a:rPr>
              <a:t>Scatter plot - Flight Number vs Payload Mass , Flight Number vs Launch Sites , Payload and Launch Sites , Flight Number and Orbit Type , Payload and Orbit Type</a:t>
            </a:r>
          </a:p>
          <a:p>
            <a:pPr marL="971550" lvl="1" indent="-285750"/>
            <a:r>
              <a:rPr lang="en-US" dirty="0">
                <a:latin typeface="IBM Plex Mono Text"/>
              </a:rPr>
              <a:t>Bar chart – Success rate of each orbit</a:t>
            </a:r>
          </a:p>
          <a:p>
            <a:pPr marL="971550" lvl="1" indent="-285750"/>
            <a:r>
              <a:rPr lang="en-US" dirty="0">
                <a:latin typeface="IBM Plex Mono Text"/>
              </a:rPr>
              <a:t>Line plot – success rate and Date 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IBM Plex Mono Text"/>
              </a:rPr>
              <a:t>3.     Interactive dashboard with Dash:</a:t>
            </a:r>
          </a:p>
          <a:p>
            <a:pPr marL="800100" lvl="1" indent="-342900"/>
            <a:r>
              <a:rPr lang="en-US" sz="2000" dirty="0">
                <a:latin typeface="IBM Plex Mono Text"/>
              </a:rPr>
              <a:t>A dropdown to filter results by launch site</a:t>
            </a:r>
            <a:endParaRPr lang="en-US" sz="2000" dirty="0"/>
          </a:p>
          <a:p>
            <a:pPr marL="800100" lvl="1" indent="-342900"/>
            <a:r>
              <a:rPr lang="en-US" sz="2000" dirty="0">
                <a:latin typeface="IBM Plex Mono Text"/>
              </a:rPr>
              <a:t>A pie chart and scatter plot to visualize rocket launch success rates per launch site. Successful launches were represented by 1 while failures were represented by 0.</a:t>
            </a:r>
            <a:endParaRPr lang="en-US" sz="2000" dirty="0"/>
          </a:p>
          <a:p>
            <a:pPr marL="800100" lvl="1" indent="-342900"/>
            <a:r>
              <a:rPr lang="en-US" sz="2000" dirty="0">
                <a:latin typeface="IBM Plex Mono Text"/>
              </a:rPr>
              <a:t>Labelling and coloring of factors that may influence the success rate of each site, such as the payload mass and booster versions.</a:t>
            </a:r>
          </a:p>
        </p:txBody>
      </p:sp>
    </p:spTree>
    <p:extLst>
      <p:ext uri="{BB962C8B-B14F-4D97-AF65-F5344CB8AC3E}">
        <p14:creationId xmlns:p14="http://schemas.microsoft.com/office/powerpoint/2010/main" val="2470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572828" cy="95124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METHODOLOGY: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129" y="1598362"/>
            <a:ext cx="10370724" cy="4605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alibri"/>
                <a:cs typeface="Calibri"/>
              </a:rPr>
              <a:t>We used the scikit-learn machine learning library to build models for predictive analysis  using the following process for each model to predict if the first stage booster will successfully land given the data:</a:t>
            </a:r>
            <a:endParaRPr lang="en-US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Create a column for the success/failure class (see data wrangling)</a:t>
            </a:r>
            <a:endParaRPr lang="en-US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Standardize the data (see data wrangling)</a:t>
            </a:r>
            <a:endParaRPr lang="en-US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Split data into training data and test data</a:t>
            </a:r>
            <a:endParaRPr lang="en-US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Create a Grid </a:t>
            </a:r>
            <a:r>
              <a:rPr lang="en-US" sz="2200" dirty="0" err="1">
                <a:latin typeface="Calibri"/>
                <a:cs typeface="Calibri"/>
              </a:rPr>
              <a:t>SearchCV</a:t>
            </a:r>
            <a:r>
              <a:rPr lang="en-US" sz="2200" dirty="0">
                <a:latin typeface="Calibri"/>
                <a:cs typeface="Calibri"/>
              </a:rPr>
              <a:t> object and fit different Machine learning objects.</a:t>
            </a:r>
            <a:endParaRPr lang="en-US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Calculate the accuracy on the test data</a:t>
            </a:r>
            <a:endParaRPr lang="en-US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latin typeface="Calibri"/>
                <a:cs typeface="Calibri"/>
              </a:rPr>
              <a:t>Once we had comparable ML models, we could complete the analysis by: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Comparing the ML methods by accuracy</a:t>
            </a:r>
            <a:endParaRPr lang="en-US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Calibri"/>
                <a:cs typeface="Calibri"/>
              </a:rPr>
              <a:t>Comparing the model predictions with the real labels (confusion matrix)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2122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Widescreen</PresentationFormat>
  <Paragraphs>110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SLIDE_TEMPLATE_skill_network</vt:lpstr>
      <vt:lpstr>Reusable First Stage Booster Rocket Success Rate Analysis</vt:lpstr>
      <vt:lpstr>Table of Contents</vt:lpstr>
      <vt:lpstr>EXECUTIVE SUMMARY</vt:lpstr>
      <vt:lpstr>INTRODUCTION</vt:lpstr>
      <vt:lpstr>METHODOLOGY: Data Collection</vt:lpstr>
      <vt:lpstr>METHODOLOGY: Data Wrangling</vt:lpstr>
      <vt:lpstr>METHODOLOGY: EDA with SQL</vt:lpstr>
      <vt:lpstr>METHODOLOGY: EDA with interactive visual analytics </vt:lpstr>
      <vt:lpstr>METHODOLOGY: predictive analysis</vt:lpstr>
      <vt:lpstr>RESULTS: Summary</vt:lpstr>
      <vt:lpstr>RESULTS: EDA with visualization</vt:lpstr>
      <vt:lpstr>RESULTS: EDA with visualization</vt:lpstr>
      <vt:lpstr>RESULTS: EDA with visualization</vt:lpstr>
      <vt:lpstr>RESULTS: EDA with visualization</vt:lpstr>
      <vt:lpstr>RESULTS: EDA with visualization</vt:lpstr>
      <vt:lpstr>RESULTS: EDA with visualization</vt:lpstr>
      <vt:lpstr>RESULTS: EDA with SQL </vt:lpstr>
      <vt:lpstr>RESULTS: EDA with SQL </vt:lpstr>
      <vt:lpstr>RESULTS: EDA with SQL </vt:lpstr>
      <vt:lpstr>RESULTS: EDA with SQL </vt:lpstr>
      <vt:lpstr>RESULTS: EDA with SQL </vt:lpstr>
      <vt:lpstr>RESULTS: EDA with SQL </vt:lpstr>
      <vt:lpstr>RESULTS: EDA with SQL </vt:lpstr>
      <vt:lpstr>RESULTS: EDA with SQL </vt:lpstr>
      <vt:lpstr>RESULTS: EDA with SQL </vt:lpstr>
      <vt:lpstr>RESULTS: EDA with SQL </vt:lpstr>
      <vt:lpstr>RESULTS: interactive map with Folium  </vt:lpstr>
      <vt:lpstr>RESULTS: interactive map with Folium  </vt:lpstr>
      <vt:lpstr>RESULTS: EDA with visualization</vt:lpstr>
      <vt:lpstr>RESULTS: Plotly Dash dashboard  </vt:lpstr>
      <vt:lpstr>RESULTS: Plotly Dash dashboard  </vt:lpstr>
      <vt:lpstr>RESULTS: Plotly Dash dashboard  </vt:lpstr>
      <vt:lpstr>RESULTS: Plotly Dash dashboard  </vt:lpstr>
      <vt:lpstr>RESULTS: predictive analysis (classification)  </vt:lpstr>
      <vt:lpstr>RESULTS: predictive analysis (classification) 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1279</cp:revision>
  <dcterms:created xsi:type="dcterms:W3CDTF">2020-10-28T18:29:43Z</dcterms:created>
  <dcterms:modified xsi:type="dcterms:W3CDTF">2023-04-02T16:07:18Z</dcterms:modified>
</cp:coreProperties>
</file>