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276" r:id="rId8"/>
    <p:sldId id="26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7" r:id="rId19"/>
    <p:sldId id="309" r:id="rId20"/>
    <p:sldId id="310" r:id="rId21"/>
    <p:sldId id="311" r:id="rId22"/>
    <p:sldId id="336" r:id="rId23"/>
    <p:sldId id="337" r:id="rId24"/>
    <p:sldId id="258" r:id="rId25"/>
    <p:sldId id="339" r:id="rId26"/>
    <p:sldId id="338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281" r:id="rId41"/>
  </p:sldIdLst>
  <p:sldSz cx="12192000" cy="6858000"/>
  <p:notesSz cx="6858000" cy="9144000"/>
  <p:embeddedFontLs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微软雅黑" panose="020B0503020204020204" pitchFamily="34" charset="-122"/>
      <p:regular r:id="rId49"/>
    </p:embeddedFont>
    <p:embeddedFont>
      <p:font typeface="Segoe UI Light" panose="020B0502040204020203" pitchFamily="34" charset="0"/>
      <p:regular r:id="rId50"/>
      <p:italic r:id="rId51"/>
    </p:embeddedFont>
    <p:embeddedFont>
      <p:font typeface="微软雅黑 Light" panose="020B0502040204020203" pitchFamily="34" charset="-122"/>
      <p:regular r:id="rId52"/>
    </p:embeddedFont>
    <p:embeddedFont>
      <p:font typeface="PMingLiU" panose="02020500000000000000" pitchFamily="18" charset="-120"/>
      <p:regular r:id="rId53"/>
    </p:embeddedFont>
    <p:embeddedFont>
      <p:font typeface="Calibri" panose="020F0502020204030204" charset="0"/>
      <p:regular r:id="rId54"/>
      <p:bold r:id="rId55"/>
      <p:italic r:id="rId56"/>
      <p:boldItalic r:id="rId57"/>
    </p:embeddedFont>
    <p:embeddedFont>
      <p:font typeface="Microsoft JhengHei" panose="020B0604030504040204" pitchFamily="34" charset="-120"/>
      <p:regular r:id="rId58"/>
    </p:embeddedFont>
  </p:embeddedFontLst>
  <p:custDataLst>
    <p:tags r:id="rId5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54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594" y="114"/>
      </p:cViewPr>
      <p:guideLst>
        <p:guide orient="horz" pos="209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9" Type="http://schemas.openxmlformats.org/officeDocument/2006/relationships/tags" Target="tags/tag1.xml"/><Relationship Id="rId58" Type="http://schemas.openxmlformats.org/officeDocument/2006/relationships/font" Target="fonts/font14.fntdata"/><Relationship Id="rId57" Type="http://schemas.openxmlformats.org/officeDocument/2006/relationships/font" Target="fonts/font13.fntdata"/><Relationship Id="rId56" Type="http://schemas.openxmlformats.org/officeDocument/2006/relationships/font" Target="fonts/font12.fntdata"/><Relationship Id="rId55" Type="http://schemas.openxmlformats.org/officeDocument/2006/relationships/font" Target="fonts/font11.fntdata"/><Relationship Id="rId54" Type="http://schemas.openxmlformats.org/officeDocument/2006/relationships/font" Target="fonts/font10.fntdata"/><Relationship Id="rId53" Type="http://schemas.openxmlformats.org/officeDocument/2006/relationships/font" Target="fonts/font9.fntdata"/><Relationship Id="rId52" Type="http://schemas.openxmlformats.org/officeDocument/2006/relationships/font" Target="fonts/font8.fntdata"/><Relationship Id="rId51" Type="http://schemas.openxmlformats.org/officeDocument/2006/relationships/font" Target="fonts/font7.fntdata"/><Relationship Id="rId50" Type="http://schemas.openxmlformats.org/officeDocument/2006/relationships/font" Target="fonts/font6.fntdata"/><Relationship Id="rId5" Type="http://schemas.openxmlformats.org/officeDocument/2006/relationships/slideMaster" Target="slideMasters/slideMaster4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fld id="{E26BDE92-B447-4FD8-9805-B8C3BF91182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E331FB1-C4E7-49A8-B03E-97AF98EE1EFB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5FC19D6F-81E0-4F92-8849-52E74390E05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7FCE3A98-B062-4D6E-B963-859976B33148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457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71C17AD-A0A1-4DD0-BA18-7D2658FC84DF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9320"/>
          <a:stretch>
            <a:fillRect/>
          </a:stretch>
        </p:blipFill>
        <p:spPr bwMode="auto">
          <a:xfrm>
            <a:off x="0" y="0"/>
            <a:ext cx="12192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2" name="矩形 8"/>
          <p:cNvSpPr>
            <a:spLocks noChangeArrowheads="1"/>
          </p:cNvSpPr>
          <p:nvPr/>
        </p:nvSpPr>
        <p:spPr bwMode="auto">
          <a:xfrm>
            <a:off x="0" y="4087813"/>
            <a:ext cx="121920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3" name="圆角矩形 9"/>
          <p:cNvSpPr>
            <a:spLocks noChangeAspect="1" noChangeArrowheads="1"/>
          </p:cNvSpPr>
          <p:nvPr/>
        </p:nvSpPr>
        <p:spPr bwMode="auto">
          <a:xfrm>
            <a:off x="5556250" y="3586163"/>
            <a:ext cx="1079500" cy="107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7872413" y="1809750"/>
            <a:ext cx="4319587" cy="3238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205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 bwMode="auto"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2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25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307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 bwMode="auto"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9219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2" name="矩形 10"/>
          <p:cNvSpPr>
            <a:spLocks noChangeArrowheads="1"/>
          </p:cNvSpPr>
          <p:nvPr/>
        </p:nvSpPr>
        <p:spPr bwMode="auto">
          <a:xfrm>
            <a:off x="7673975" y="2168525"/>
            <a:ext cx="4518025" cy="2520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615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3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hyperlink" Target="https://github.com/type-challenges/type-challenge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78828" y="1184593"/>
            <a:ext cx="10512425" cy="1450975"/>
          </a:xfrm>
        </p:spPr>
        <p:txBody>
          <a:bodyPr anchor="b"/>
          <a:lstStyle/>
          <a:p>
            <a:pPr algn="ctr" eaLnBrk="1" hangingPunct="1"/>
            <a:r>
              <a:rPr lang="en-US" altLang="zh-CN" sz="6000" smtClean="0">
                <a:solidFill>
                  <a:schemeClr val="bg1"/>
                </a:solidFill>
              </a:rPr>
              <a:t>TypeScript </a:t>
            </a:r>
            <a:r>
              <a:rPr lang="zh-CN" altLang="en-US" sz="6000" smtClean="0">
                <a:solidFill>
                  <a:schemeClr val="bg1"/>
                </a:solidFill>
              </a:rPr>
              <a:t>类型体操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10242" name="文本框 10"/>
          <p:cNvSpPr txBox="1">
            <a:spLocks noChangeArrowheads="1"/>
          </p:cNvSpPr>
          <p:nvPr/>
        </p:nvSpPr>
        <p:spPr bwMode="auto">
          <a:xfrm>
            <a:off x="5124769" y="4956175"/>
            <a:ext cx="19424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54B5E"/>
                </a:solidFill>
              </a:rPr>
              <a:t>分享人</a:t>
            </a:r>
            <a:r>
              <a:rPr lang="en-US" altLang="zh-CN" sz="2000">
                <a:solidFill>
                  <a:srgbClr val="354B5E"/>
                </a:solidFill>
              </a:rPr>
              <a:t>:  xxxx-xx</a:t>
            </a:r>
            <a:endParaRPr lang="en-US" altLang="zh-CN" sz="2000">
              <a:solidFill>
                <a:srgbClr val="354B5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8" y="5150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1.6 JavaScript</a:t>
            </a:r>
            <a:r>
              <a:rPr lang="zh-CN" altLang="en-US" smtClean="0"/>
              <a:t>如何进行静态？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02093" y="5312728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TypeScript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给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添加了一套静态类型系统，从动态类型语言变成了静态类型语言，可以在编译期间做类型检查，提前发现一些类型安全问题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597025"/>
            <a:ext cx="9283065" cy="3413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1.7</a:t>
            </a:r>
            <a:r>
              <a:rPr lang="zh-CN" altLang="en-US" smtClean="0"/>
              <a:t>案例</a:t>
            </a:r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560" y="1916430"/>
            <a:ext cx="5996940" cy="34061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9785033" y="2085658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二、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1395" y="3465195"/>
            <a:ext cx="3230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zh-CN" altLang="en-US" sz="6000">
                <a:solidFill>
                  <a:schemeClr val="bg1"/>
                </a:solidFill>
                <a:sym typeface="+mn-ea"/>
              </a:rPr>
              <a:t>类型体操</a:t>
            </a:r>
            <a:endParaRPr lang="zh-CN" altLang="en-US" sz="60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7670" y="3968750"/>
            <a:ext cx="3056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TypeScript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类型编程为什么叫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简单的类型</a:t>
            </a:r>
            <a:r>
              <a:rPr lang="zh-CN" altLang="en-US" smtClean="0"/>
              <a:t>系统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只要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类型能传参数就好了，传入 int 就是整数加法，传入 double 就是浮点数加法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2153920"/>
            <a:ext cx="11094085" cy="24580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支持泛型的类型系统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723708" y="484536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声明时把会变化的类型声明成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泛型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（也就是类型参数）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在调用的时候再确定类型。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2265045"/>
            <a:ext cx="9530715" cy="21761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8" y="490664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泛型存在的</a:t>
            </a:r>
            <a:r>
              <a:rPr lang="zh-CN" altLang="en-US" smtClean="0"/>
              <a:t>缺陷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43063" y="502824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那如果是一个返回对象某个属性值的函数，类型该怎么写呢？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2253615"/>
            <a:ext cx="11154410" cy="18738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支持类型编程的类型系统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33538" y="490505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对传入的类型参数（泛型）做各种逻辑运算，产生新的类型，这就是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类型编程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2029460"/>
            <a:ext cx="10840085" cy="24117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三、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1770" y="3602355"/>
            <a:ext cx="767461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TypeScript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类型系统支持那些类型和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3600">
                <a:solidFill>
                  <a:schemeClr val="bg1"/>
                </a:solidFill>
                <a:sym typeface="+mn-ea"/>
              </a:rPr>
              <a:t>         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类型运算</a:t>
            </a:r>
            <a:endParaRPr lang="zh-CN" altLang="en-US" sz="5400">
              <a:solidFill>
                <a:schemeClr val="bg1"/>
              </a:solidFill>
            </a:endParaRPr>
          </a:p>
          <a:p>
            <a:pPr algn="r">
              <a:buClrTx/>
              <a:buSzTx/>
            </a:pPr>
            <a:endParaRPr lang="zh-CN" altLang="en-US" sz="54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69620" y="50228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  TypeScript 类型系统中的类型</a:t>
            </a:r>
            <a:endParaRPr lang="en-US" altLang="zh-CN" smtClean="0"/>
          </a:p>
        </p:txBody>
      </p:sp>
      <p:sp>
        <p:nvSpPr>
          <p:cNvPr id="32771" name="Freeform 38"/>
          <p:cNvSpPr>
            <a:spLocks noEditPoints="1" noChangeArrowheads="1"/>
          </p:cNvSpPr>
          <p:nvPr/>
        </p:nvSpPr>
        <p:spPr bwMode="auto">
          <a:xfrm>
            <a:off x="3108008" y="5570220"/>
            <a:ext cx="376237" cy="738188"/>
          </a:xfrm>
          <a:custGeom>
            <a:avLst/>
            <a:gdLst>
              <a:gd name="T0" fmla="*/ 110 w 189"/>
              <a:gd name="T1" fmla="*/ 29 h 371"/>
              <a:gd name="T2" fmla="*/ 116 w 189"/>
              <a:gd name="T3" fmla="*/ 46 h 371"/>
              <a:gd name="T4" fmla="*/ 13 w 189"/>
              <a:gd name="T5" fmla="*/ 82 h 371"/>
              <a:gd name="T6" fmla="*/ 7 w 189"/>
              <a:gd name="T7" fmla="*/ 64 h 371"/>
              <a:gd name="T8" fmla="*/ 29 w 189"/>
              <a:gd name="T9" fmla="*/ 18 h 371"/>
              <a:gd name="T10" fmla="*/ 64 w 189"/>
              <a:gd name="T11" fmla="*/ 6 h 371"/>
              <a:gd name="T12" fmla="*/ 110 w 189"/>
              <a:gd name="T13" fmla="*/ 29 h 371"/>
              <a:gd name="T14" fmla="*/ 170 w 189"/>
              <a:gd name="T15" fmla="*/ 259 h 371"/>
              <a:gd name="T16" fmla="*/ 181 w 189"/>
              <a:gd name="T17" fmla="*/ 265 h 371"/>
              <a:gd name="T18" fmla="*/ 187 w 189"/>
              <a:gd name="T19" fmla="*/ 253 h 371"/>
              <a:gd name="T20" fmla="*/ 122 w 189"/>
              <a:gd name="T21" fmla="*/ 63 h 371"/>
              <a:gd name="T22" fmla="*/ 105 w 189"/>
              <a:gd name="T23" fmla="*/ 69 h 371"/>
              <a:gd name="T24" fmla="*/ 170 w 189"/>
              <a:gd name="T25" fmla="*/ 259 h 371"/>
              <a:gd name="T26" fmla="*/ 84 w 189"/>
              <a:gd name="T27" fmla="*/ 289 h 371"/>
              <a:gd name="T28" fmla="*/ 95 w 189"/>
              <a:gd name="T29" fmla="*/ 294 h 371"/>
              <a:gd name="T30" fmla="*/ 101 w 189"/>
              <a:gd name="T31" fmla="*/ 283 h 371"/>
              <a:gd name="T32" fmla="*/ 36 w 189"/>
              <a:gd name="T33" fmla="*/ 93 h 371"/>
              <a:gd name="T34" fmla="*/ 19 w 189"/>
              <a:gd name="T35" fmla="*/ 99 h 371"/>
              <a:gd name="T36" fmla="*/ 84 w 189"/>
              <a:gd name="T37" fmla="*/ 289 h 371"/>
              <a:gd name="T38" fmla="*/ 53 w 189"/>
              <a:gd name="T39" fmla="*/ 87 h 371"/>
              <a:gd name="T40" fmla="*/ 118 w 189"/>
              <a:gd name="T41" fmla="*/ 277 h 371"/>
              <a:gd name="T42" fmla="*/ 141 w 189"/>
              <a:gd name="T43" fmla="*/ 288 h 371"/>
              <a:gd name="T44" fmla="*/ 152 w 189"/>
              <a:gd name="T45" fmla="*/ 265 h 371"/>
              <a:gd name="T46" fmla="*/ 87 w 189"/>
              <a:gd name="T47" fmla="*/ 75 h 371"/>
              <a:gd name="T48" fmla="*/ 53 w 189"/>
              <a:gd name="T49" fmla="*/ 87 h 371"/>
              <a:gd name="T50" fmla="*/ 187 w 189"/>
              <a:gd name="T51" fmla="*/ 282 h 371"/>
              <a:gd name="T52" fmla="*/ 170 w 189"/>
              <a:gd name="T53" fmla="*/ 282 h 371"/>
              <a:gd name="T54" fmla="*/ 168 w 189"/>
              <a:gd name="T55" fmla="*/ 287 h 371"/>
              <a:gd name="T56" fmla="*/ 147 w 189"/>
              <a:gd name="T57" fmla="*/ 305 h 371"/>
              <a:gd name="T58" fmla="*/ 119 w 189"/>
              <a:gd name="T59" fmla="*/ 304 h 371"/>
              <a:gd name="T60" fmla="*/ 115 w 189"/>
              <a:gd name="T61" fmla="*/ 301 h 371"/>
              <a:gd name="T62" fmla="*/ 101 w 189"/>
              <a:gd name="T63" fmla="*/ 312 h 371"/>
              <a:gd name="T64" fmla="*/ 99 w 189"/>
              <a:gd name="T65" fmla="*/ 312 h 371"/>
              <a:gd name="T66" fmla="*/ 170 w 189"/>
              <a:gd name="T67" fmla="*/ 371 h 371"/>
              <a:gd name="T68" fmla="*/ 189 w 189"/>
              <a:gd name="T69" fmla="*/ 281 h 371"/>
              <a:gd name="T70" fmla="*/ 187 w 189"/>
              <a:gd name="T71" fmla="*/ 282 h 371"/>
              <a:gd name="T72" fmla="*/ 187 w 189"/>
              <a:gd name="T73" fmla="*/ 282 h 371"/>
              <a:gd name="T74" fmla="*/ 187 w 189"/>
              <a:gd name="T75" fmla="*/ 28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9" h="371">
                <a:moveTo>
                  <a:pt x="110" y="29"/>
                </a:moveTo>
                <a:cubicBezTo>
                  <a:pt x="116" y="46"/>
                  <a:pt x="116" y="46"/>
                  <a:pt x="116" y="46"/>
                </a:cubicBezTo>
                <a:cubicBezTo>
                  <a:pt x="13" y="82"/>
                  <a:pt x="13" y="82"/>
                  <a:pt x="13" y="82"/>
                </a:cubicBezTo>
                <a:cubicBezTo>
                  <a:pt x="7" y="64"/>
                  <a:pt x="7" y="64"/>
                  <a:pt x="7" y="64"/>
                </a:cubicBezTo>
                <a:cubicBezTo>
                  <a:pt x="0" y="45"/>
                  <a:pt x="10" y="25"/>
                  <a:pt x="29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83" y="0"/>
                  <a:pt x="104" y="10"/>
                  <a:pt x="110" y="29"/>
                </a:cubicBezTo>
                <a:close/>
                <a:moveTo>
                  <a:pt x="170" y="259"/>
                </a:moveTo>
                <a:cubicBezTo>
                  <a:pt x="171" y="264"/>
                  <a:pt x="177" y="266"/>
                  <a:pt x="181" y="265"/>
                </a:cubicBezTo>
                <a:cubicBezTo>
                  <a:pt x="186" y="263"/>
                  <a:pt x="189" y="258"/>
                  <a:pt x="187" y="25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05" y="69"/>
                  <a:pt x="105" y="69"/>
                  <a:pt x="105" y="69"/>
                </a:cubicBezTo>
                <a:lnTo>
                  <a:pt x="170" y="259"/>
                </a:lnTo>
                <a:close/>
                <a:moveTo>
                  <a:pt x="84" y="289"/>
                </a:moveTo>
                <a:cubicBezTo>
                  <a:pt x="85" y="293"/>
                  <a:pt x="90" y="296"/>
                  <a:pt x="95" y="294"/>
                </a:cubicBezTo>
                <a:cubicBezTo>
                  <a:pt x="100" y="293"/>
                  <a:pt x="102" y="288"/>
                  <a:pt x="101" y="283"/>
                </a:cubicBezTo>
                <a:cubicBezTo>
                  <a:pt x="36" y="93"/>
                  <a:pt x="36" y="93"/>
                  <a:pt x="36" y="93"/>
                </a:cubicBezTo>
                <a:cubicBezTo>
                  <a:pt x="19" y="99"/>
                  <a:pt x="19" y="99"/>
                  <a:pt x="19" y="99"/>
                </a:cubicBezTo>
                <a:lnTo>
                  <a:pt x="84" y="289"/>
                </a:lnTo>
                <a:close/>
                <a:moveTo>
                  <a:pt x="53" y="87"/>
                </a:moveTo>
                <a:cubicBezTo>
                  <a:pt x="118" y="277"/>
                  <a:pt x="118" y="277"/>
                  <a:pt x="118" y="277"/>
                </a:cubicBezTo>
                <a:cubicBezTo>
                  <a:pt x="121" y="286"/>
                  <a:pt x="132" y="291"/>
                  <a:pt x="141" y="288"/>
                </a:cubicBezTo>
                <a:cubicBezTo>
                  <a:pt x="151" y="285"/>
                  <a:pt x="156" y="275"/>
                  <a:pt x="152" y="265"/>
                </a:cubicBezTo>
                <a:cubicBezTo>
                  <a:pt x="87" y="75"/>
                  <a:pt x="87" y="75"/>
                  <a:pt x="87" y="75"/>
                </a:cubicBezTo>
                <a:lnTo>
                  <a:pt x="53" y="87"/>
                </a:lnTo>
                <a:close/>
                <a:moveTo>
                  <a:pt x="187" y="282"/>
                </a:moveTo>
                <a:cubicBezTo>
                  <a:pt x="181" y="284"/>
                  <a:pt x="175" y="283"/>
                  <a:pt x="170" y="282"/>
                </a:cubicBezTo>
                <a:cubicBezTo>
                  <a:pt x="169" y="283"/>
                  <a:pt x="169" y="285"/>
                  <a:pt x="168" y="287"/>
                </a:cubicBezTo>
                <a:cubicBezTo>
                  <a:pt x="164" y="296"/>
                  <a:pt x="156" y="302"/>
                  <a:pt x="147" y="305"/>
                </a:cubicBezTo>
                <a:cubicBezTo>
                  <a:pt x="138" y="309"/>
                  <a:pt x="128" y="308"/>
                  <a:pt x="119" y="304"/>
                </a:cubicBezTo>
                <a:cubicBezTo>
                  <a:pt x="118" y="303"/>
                  <a:pt x="116" y="302"/>
                  <a:pt x="115" y="301"/>
                </a:cubicBezTo>
                <a:cubicBezTo>
                  <a:pt x="111" y="306"/>
                  <a:pt x="107" y="310"/>
                  <a:pt x="101" y="312"/>
                </a:cubicBezTo>
                <a:cubicBezTo>
                  <a:pt x="100" y="312"/>
                  <a:pt x="100" y="312"/>
                  <a:pt x="99" y="312"/>
                </a:cubicBezTo>
                <a:cubicBezTo>
                  <a:pt x="170" y="371"/>
                  <a:pt x="170" y="371"/>
                  <a:pt x="170" y="371"/>
                </a:cubicBezTo>
                <a:cubicBezTo>
                  <a:pt x="189" y="281"/>
                  <a:pt x="189" y="281"/>
                  <a:pt x="189" y="281"/>
                </a:cubicBezTo>
                <a:cubicBezTo>
                  <a:pt x="188" y="282"/>
                  <a:pt x="188" y="282"/>
                  <a:pt x="187" y="282"/>
                </a:cubicBezTo>
                <a:close/>
                <a:moveTo>
                  <a:pt x="187" y="282"/>
                </a:moveTo>
                <a:cubicBezTo>
                  <a:pt x="187" y="282"/>
                  <a:pt x="187" y="282"/>
                  <a:pt x="187" y="28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pic>
        <p:nvPicPr>
          <p:cNvPr id="32772" name="组合 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70" y="2171383"/>
            <a:ext cx="8032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reeform 45"/>
          <p:cNvSpPr>
            <a:spLocks noEditPoints="1" noChangeArrowheads="1"/>
          </p:cNvSpPr>
          <p:nvPr/>
        </p:nvSpPr>
        <p:spPr bwMode="auto">
          <a:xfrm>
            <a:off x="7070408" y="2144395"/>
            <a:ext cx="614362" cy="617538"/>
          </a:xfrm>
          <a:custGeom>
            <a:avLst/>
            <a:gdLst>
              <a:gd name="T0" fmla="*/ 285 w 308"/>
              <a:gd name="T1" fmla="*/ 102 h 310"/>
              <a:gd name="T2" fmla="*/ 227 w 308"/>
              <a:gd name="T3" fmla="*/ 84 h 310"/>
              <a:gd name="T4" fmla="*/ 199 w 308"/>
              <a:gd name="T5" fmla="*/ 92 h 310"/>
              <a:gd name="T6" fmla="*/ 196 w 308"/>
              <a:gd name="T7" fmla="*/ 44 h 310"/>
              <a:gd name="T8" fmla="*/ 190 w 308"/>
              <a:gd name="T9" fmla="*/ 28 h 310"/>
              <a:gd name="T10" fmla="*/ 141 w 308"/>
              <a:gd name="T11" fmla="*/ 8 h 310"/>
              <a:gd name="T12" fmla="*/ 131 w 308"/>
              <a:gd name="T13" fmla="*/ 42 h 310"/>
              <a:gd name="T14" fmla="*/ 122 w 308"/>
              <a:gd name="T15" fmla="*/ 105 h 310"/>
              <a:gd name="T16" fmla="*/ 94 w 308"/>
              <a:gd name="T17" fmla="*/ 146 h 310"/>
              <a:gd name="T18" fmla="*/ 93 w 308"/>
              <a:gd name="T19" fmla="*/ 144 h 310"/>
              <a:gd name="T20" fmla="*/ 0 w 308"/>
              <a:gd name="T21" fmla="*/ 171 h 310"/>
              <a:gd name="T22" fmla="*/ 40 w 308"/>
              <a:gd name="T23" fmla="*/ 310 h 310"/>
              <a:gd name="T24" fmla="*/ 133 w 308"/>
              <a:gd name="T25" fmla="*/ 283 h 310"/>
              <a:gd name="T26" fmla="*/ 131 w 308"/>
              <a:gd name="T27" fmla="*/ 275 h 310"/>
              <a:gd name="T28" fmla="*/ 156 w 308"/>
              <a:gd name="T29" fmla="*/ 268 h 310"/>
              <a:gd name="T30" fmla="*/ 176 w 308"/>
              <a:gd name="T31" fmla="*/ 273 h 310"/>
              <a:gd name="T32" fmla="*/ 191 w 308"/>
              <a:gd name="T33" fmla="*/ 277 h 310"/>
              <a:gd name="T34" fmla="*/ 280 w 308"/>
              <a:gd name="T35" fmla="*/ 256 h 310"/>
              <a:gd name="T36" fmla="*/ 308 w 308"/>
              <a:gd name="T37" fmla="*/ 216 h 310"/>
              <a:gd name="T38" fmla="*/ 285 w 308"/>
              <a:gd name="T39" fmla="*/ 102 h 310"/>
              <a:gd name="T40" fmla="*/ 289 w 308"/>
              <a:gd name="T41" fmla="*/ 216 h 310"/>
              <a:gd name="T42" fmla="*/ 272 w 308"/>
              <a:gd name="T43" fmla="*/ 238 h 310"/>
              <a:gd name="T44" fmla="*/ 195 w 308"/>
              <a:gd name="T45" fmla="*/ 259 h 310"/>
              <a:gd name="T46" fmla="*/ 182 w 308"/>
              <a:gd name="T47" fmla="*/ 255 h 310"/>
              <a:gd name="T48" fmla="*/ 157 w 308"/>
              <a:gd name="T49" fmla="*/ 249 h 310"/>
              <a:gd name="T50" fmla="*/ 126 w 308"/>
              <a:gd name="T51" fmla="*/ 257 h 310"/>
              <a:gd name="T52" fmla="*/ 100 w 308"/>
              <a:gd name="T53" fmla="*/ 165 h 310"/>
              <a:gd name="T54" fmla="*/ 140 w 308"/>
              <a:gd name="T55" fmla="*/ 111 h 310"/>
              <a:gd name="T56" fmla="*/ 150 w 308"/>
              <a:gd name="T57" fmla="*/ 43 h 310"/>
              <a:gd name="T58" fmla="*/ 152 w 308"/>
              <a:gd name="T59" fmla="*/ 25 h 310"/>
              <a:gd name="T60" fmla="*/ 173 w 308"/>
              <a:gd name="T61" fmla="*/ 36 h 310"/>
              <a:gd name="T62" fmla="*/ 178 w 308"/>
              <a:gd name="T63" fmla="*/ 49 h 310"/>
              <a:gd name="T64" fmla="*/ 178 w 308"/>
              <a:gd name="T65" fmla="*/ 103 h 310"/>
              <a:gd name="T66" fmla="*/ 172 w 308"/>
              <a:gd name="T67" fmla="*/ 120 h 310"/>
              <a:gd name="T68" fmla="*/ 233 w 308"/>
              <a:gd name="T69" fmla="*/ 102 h 310"/>
              <a:gd name="T70" fmla="*/ 270 w 308"/>
              <a:gd name="T71" fmla="*/ 113 h 310"/>
              <a:gd name="T72" fmla="*/ 289 w 308"/>
              <a:gd name="T73" fmla="*/ 216 h 310"/>
              <a:gd name="T74" fmla="*/ 289 w 308"/>
              <a:gd name="T75" fmla="*/ 216 h 310"/>
              <a:gd name="T76" fmla="*/ 289 w 308"/>
              <a:gd name="T77" fmla="*/ 21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8" h="310">
                <a:moveTo>
                  <a:pt x="285" y="102"/>
                </a:moveTo>
                <a:cubicBezTo>
                  <a:pt x="270" y="83"/>
                  <a:pt x="251" y="77"/>
                  <a:pt x="227" y="84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201" y="80"/>
                  <a:pt x="201" y="63"/>
                  <a:pt x="196" y="44"/>
                </a:cubicBezTo>
                <a:cubicBezTo>
                  <a:pt x="194" y="39"/>
                  <a:pt x="192" y="33"/>
                  <a:pt x="190" y="28"/>
                </a:cubicBezTo>
                <a:cubicBezTo>
                  <a:pt x="180" y="7"/>
                  <a:pt x="161" y="0"/>
                  <a:pt x="141" y="8"/>
                </a:cubicBezTo>
                <a:cubicBezTo>
                  <a:pt x="133" y="12"/>
                  <a:pt x="132" y="21"/>
                  <a:pt x="131" y="42"/>
                </a:cubicBezTo>
                <a:cubicBezTo>
                  <a:pt x="130" y="60"/>
                  <a:pt x="128" y="84"/>
                  <a:pt x="122" y="105"/>
                </a:cubicBezTo>
                <a:cubicBezTo>
                  <a:pt x="117" y="121"/>
                  <a:pt x="105" y="136"/>
                  <a:pt x="94" y="146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0" y="171"/>
                  <a:pt x="0" y="171"/>
                  <a:pt x="0" y="171"/>
                </a:cubicBezTo>
                <a:cubicBezTo>
                  <a:pt x="40" y="310"/>
                  <a:pt x="40" y="310"/>
                  <a:pt x="40" y="310"/>
                </a:cubicBezTo>
                <a:cubicBezTo>
                  <a:pt x="133" y="283"/>
                  <a:pt x="133" y="283"/>
                  <a:pt x="133" y="283"/>
                </a:cubicBezTo>
                <a:cubicBezTo>
                  <a:pt x="131" y="275"/>
                  <a:pt x="131" y="275"/>
                  <a:pt x="131" y="275"/>
                </a:cubicBezTo>
                <a:cubicBezTo>
                  <a:pt x="146" y="270"/>
                  <a:pt x="154" y="268"/>
                  <a:pt x="156" y="268"/>
                </a:cubicBezTo>
                <a:cubicBezTo>
                  <a:pt x="176" y="273"/>
                  <a:pt x="176" y="273"/>
                  <a:pt x="176" y="273"/>
                </a:cubicBezTo>
                <a:cubicBezTo>
                  <a:pt x="191" y="277"/>
                  <a:pt x="191" y="277"/>
                  <a:pt x="191" y="277"/>
                </a:cubicBezTo>
                <a:cubicBezTo>
                  <a:pt x="205" y="280"/>
                  <a:pt x="258" y="266"/>
                  <a:pt x="280" y="256"/>
                </a:cubicBezTo>
                <a:cubicBezTo>
                  <a:pt x="308" y="243"/>
                  <a:pt x="308" y="217"/>
                  <a:pt x="308" y="216"/>
                </a:cubicBezTo>
                <a:cubicBezTo>
                  <a:pt x="308" y="207"/>
                  <a:pt x="308" y="130"/>
                  <a:pt x="285" y="102"/>
                </a:cubicBezTo>
                <a:close/>
                <a:moveTo>
                  <a:pt x="289" y="216"/>
                </a:moveTo>
                <a:cubicBezTo>
                  <a:pt x="289" y="216"/>
                  <a:pt x="289" y="231"/>
                  <a:pt x="272" y="238"/>
                </a:cubicBezTo>
                <a:cubicBezTo>
                  <a:pt x="249" y="249"/>
                  <a:pt x="202" y="260"/>
                  <a:pt x="195" y="259"/>
                </a:cubicBezTo>
                <a:cubicBezTo>
                  <a:pt x="195" y="259"/>
                  <a:pt x="182" y="255"/>
                  <a:pt x="182" y="255"/>
                </a:cubicBezTo>
                <a:cubicBezTo>
                  <a:pt x="157" y="249"/>
                  <a:pt x="157" y="249"/>
                  <a:pt x="157" y="249"/>
                </a:cubicBezTo>
                <a:cubicBezTo>
                  <a:pt x="152" y="249"/>
                  <a:pt x="141" y="252"/>
                  <a:pt x="126" y="257"/>
                </a:cubicBezTo>
                <a:cubicBezTo>
                  <a:pt x="100" y="165"/>
                  <a:pt x="100" y="165"/>
                  <a:pt x="100" y="165"/>
                </a:cubicBezTo>
                <a:cubicBezTo>
                  <a:pt x="113" y="155"/>
                  <a:pt x="132" y="135"/>
                  <a:pt x="140" y="111"/>
                </a:cubicBezTo>
                <a:cubicBezTo>
                  <a:pt x="147" y="88"/>
                  <a:pt x="149" y="62"/>
                  <a:pt x="150" y="43"/>
                </a:cubicBezTo>
                <a:cubicBezTo>
                  <a:pt x="150" y="43"/>
                  <a:pt x="151" y="28"/>
                  <a:pt x="152" y="25"/>
                </a:cubicBezTo>
                <a:cubicBezTo>
                  <a:pt x="161" y="22"/>
                  <a:pt x="168" y="26"/>
                  <a:pt x="173" y="36"/>
                </a:cubicBezTo>
                <a:cubicBezTo>
                  <a:pt x="175" y="40"/>
                  <a:pt x="176" y="45"/>
                  <a:pt x="178" y="49"/>
                </a:cubicBezTo>
                <a:cubicBezTo>
                  <a:pt x="186" y="76"/>
                  <a:pt x="178" y="102"/>
                  <a:pt x="178" y="103"/>
                </a:cubicBezTo>
                <a:cubicBezTo>
                  <a:pt x="172" y="120"/>
                  <a:pt x="172" y="120"/>
                  <a:pt x="172" y="120"/>
                </a:cubicBezTo>
                <a:cubicBezTo>
                  <a:pt x="233" y="102"/>
                  <a:pt x="233" y="102"/>
                  <a:pt x="233" y="102"/>
                </a:cubicBezTo>
                <a:cubicBezTo>
                  <a:pt x="249" y="98"/>
                  <a:pt x="260" y="101"/>
                  <a:pt x="270" y="113"/>
                </a:cubicBezTo>
                <a:cubicBezTo>
                  <a:pt x="286" y="133"/>
                  <a:pt x="289" y="194"/>
                  <a:pt x="289" y="216"/>
                </a:cubicBezTo>
                <a:close/>
                <a:moveTo>
                  <a:pt x="289" y="216"/>
                </a:moveTo>
                <a:cubicBezTo>
                  <a:pt x="289" y="216"/>
                  <a:pt x="289" y="216"/>
                  <a:pt x="289" y="216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pic>
        <p:nvPicPr>
          <p:cNvPr id="32774" name="组合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5579745"/>
            <a:ext cx="5730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Freeform 49"/>
          <p:cNvSpPr>
            <a:spLocks noChangeArrowheads="1"/>
          </p:cNvSpPr>
          <p:nvPr/>
        </p:nvSpPr>
        <p:spPr bwMode="auto">
          <a:xfrm>
            <a:off x="3562033" y="5108258"/>
            <a:ext cx="1276350" cy="360362"/>
          </a:xfrm>
          <a:custGeom>
            <a:avLst/>
            <a:gdLst>
              <a:gd name="T0" fmla="*/ 36 w 641"/>
              <a:gd name="T1" fmla="*/ 0 h 181"/>
              <a:gd name="T2" fmla="*/ 28 w 641"/>
              <a:gd name="T3" fmla="*/ 0 h 181"/>
              <a:gd name="T4" fmla="*/ 28 w 641"/>
              <a:gd name="T5" fmla="*/ 109 h 181"/>
              <a:gd name="T6" fmla="*/ 0 w 641"/>
              <a:gd name="T7" fmla="*/ 144 h 181"/>
              <a:gd name="T8" fmla="*/ 36 w 641"/>
              <a:gd name="T9" fmla="*/ 181 h 181"/>
              <a:gd name="T10" fmla="*/ 73 w 641"/>
              <a:gd name="T11" fmla="*/ 144 h 181"/>
              <a:gd name="T12" fmla="*/ 44 w 641"/>
              <a:gd name="T13" fmla="*/ 108 h 181"/>
              <a:gd name="T14" fmla="*/ 44 w 641"/>
              <a:gd name="T15" fmla="*/ 16 h 181"/>
              <a:gd name="T16" fmla="*/ 641 w 641"/>
              <a:gd name="T17" fmla="*/ 16 h 181"/>
              <a:gd name="T18" fmla="*/ 641 w 641"/>
              <a:gd name="T19" fmla="*/ 0 h 181"/>
              <a:gd name="T20" fmla="*/ 44 w 641"/>
              <a:gd name="T21" fmla="*/ 0 h 181"/>
              <a:gd name="T22" fmla="*/ 36 w 641"/>
              <a:gd name="T2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1" h="181">
                <a:moveTo>
                  <a:pt x="36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12" y="113"/>
                  <a:pt x="0" y="127"/>
                  <a:pt x="0" y="144"/>
                </a:cubicBezTo>
                <a:cubicBezTo>
                  <a:pt x="0" y="164"/>
                  <a:pt x="16" y="181"/>
                  <a:pt x="36" y="181"/>
                </a:cubicBezTo>
                <a:cubicBezTo>
                  <a:pt x="57" y="181"/>
                  <a:pt x="73" y="164"/>
                  <a:pt x="73" y="144"/>
                </a:cubicBezTo>
                <a:cubicBezTo>
                  <a:pt x="73" y="126"/>
                  <a:pt x="60" y="112"/>
                  <a:pt x="44" y="108"/>
                </a:cubicBezTo>
                <a:cubicBezTo>
                  <a:pt x="44" y="16"/>
                  <a:pt x="44" y="16"/>
                  <a:pt x="44" y="16"/>
                </a:cubicBezTo>
                <a:cubicBezTo>
                  <a:pt x="641" y="16"/>
                  <a:pt x="641" y="16"/>
                  <a:pt x="641" y="16"/>
                </a:cubicBezTo>
                <a:cubicBezTo>
                  <a:pt x="641" y="0"/>
                  <a:pt x="641" y="0"/>
                  <a:pt x="641" y="0"/>
                </a:cubicBezTo>
                <a:cubicBezTo>
                  <a:pt x="44" y="0"/>
                  <a:pt x="44" y="0"/>
                  <a:pt x="44" y="0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76" name="Freeform 50"/>
          <p:cNvSpPr>
            <a:spLocks noChangeArrowheads="1"/>
          </p:cNvSpPr>
          <p:nvPr/>
        </p:nvSpPr>
        <p:spPr bwMode="auto">
          <a:xfrm>
            <a:off x="3562033" y="3052445"/>
            <a:ext cx="1276350" cy="341313"/>
          </a:xfrm>
          <a:custGeom>
            <a:avLst/>
            <a:gdLst>
              <a:gd name="T0" fmla="*/ 44 w 641"/>
              <a:gd name="T1" fmla="*/ 72 h 171"/>
              <a:gd name="T2" fmla="*/ 73 w 641"/>
              <a:gd name="T3" fmla="*/ 36 h 171"/>
              <a:gd name="T4" fmla="*/ 36 w 641"/>
              <a:gd name="T5" fmla="*/ 0 h 171"/>
              <a:gd name="T6" fmla="*/ 0 w 641"/>
              <a:gd name="T7" fmla="*/ 36 h 171"/>
              <a:gd name="T8" fmla="*/ 28 w 641"/>
              <a:gd name="T9" fmla="*/ 71 h 171"/>
              <a:gd name="T10" fmla="*/ 28 w 641"/>
              <a:gd name="T11" fmla="*/ 171 h 171"/>
              <a:gd name="T12" fmla="*/ 36 w 641"/>
              <a:gd name="T13" fmla="*/ 171 h 171"/>
              <a:gd name="T14" fmla="*/ 44 w 641"/>
              <a:gd name="T15" fmla="*/ 171 h 171"/>
              <a:gd name="T16" fmla="*/ 641 w 641"/>
              <a:gd name="T17" fmla="*/ 171 h 171"/>
              <a:gd name="T18" fmla="*/ 641 w 641"/>
              <a:gd name="T19" fmla="*/ 155 h 171"/>
              <a:gd name="T20" fmla="*/ 44 w 641"/>
              <a:gd name="T21" fmla="*/ 155 h 171"/>
              <a:gd name="T22" fmla="*/ 44 w 641"/>
              <a:gd name="T23" fmla="*/ 7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1" h="171">
                <a:moveTo>
                  <a:pt x="44" y="72"/>
                </a:moveTo>
                <a:cubicBezTo>
                  <a:pt x="60" y="69"/>
                  <a:pt x="73" y="54"/>
                  <a:pt x="73" y="36"/>
                </a:cubicBezTo>
                <a:cubicBezTo>
                  <a:pt x="73" y="16"/>
                  <a:pt x="57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3"/>
                  <a:pt x="12" y="67"/>
                  <a:pt x="28" y="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44" y="155"/>
                  <a:pt x="44" y="155"/>
                  <a:pt x="44" y="155"/>
                </a:cubicBezTo>
                <a:lnTo>
                  <a:pt x="44" y="72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77" name="Freeform 51"/>
          <p:cNvSpPr>
            <a:spLocks noChangeArrowheads="1"/>
          </p:cNvSpPr>
          <p:nvPr/>
        </p:nvSpPr>
        <p:spPr bwMode="auto">
          <a:xfrm>
            <a:off x="7010083" y="3034983"/>
            <a:ext cx="1277937" cy="358775"/>
          </a:xfrm>
          <a:custGeom>
            <a:avLst/>
            <a:gdLst>
              <a:gd name="T0" fmla="*/ 606 w 642"/>
              <a:gd name="T1" fmla="*/ 180 h 180"/>
              <a:gd name="T2" fmla="*/ 614 w 642"/>
              <a:gd name="T3" fmla="*/ 180 h 180"/>
              <a:gd name="T4" fmla="*/ 614 w 642"/>
              <a:gd name="T5" fmla="*/ 71 h 180"/>
              <a:gd name="T6" fmla="*/ 642 w 642"/>
              <a:gd name="T7" fmla="*/ 36 h 180"/>
              <a:gd name="T8" fmla="*/ 606 w 642"/>
              <a:gd name="T9" fmla="*/ 0 h 180"/>
              <a:gd name="T10" fmla="*/ 569 w 642"/>
              <a:gd name="T11" fmla="*/ 36 h 180"/>
              <a:gd name="T12" fmla="*/ 598 w 642"/>
              <a:gd name="T13" fmla="*/ 71 h 180"/>
              <a:gd name="T14" fmla="*/ 598 w 642"/>
              <a:gd name="T15" fmla="*/ 164 h 180"/>
              <a:gd name="T16" fmla="*/ 0 w 642"/>
              <a:gd name="T17" fmla="*/ 164 h 180"/>
              <a:gd name="T18" fmla="*/ 0 w 642"/>
              <a:gd name="T19" fmla="*/ 180 h 180"/>
              <a:gd name="T20" fmla="*/ 598 w 642"/>
              <a:gd name="T21" fmla="*/ 180 h 180"/>
              <a:gd name="T22" fmla="*/ 606 w 642"/>
              <a:gd name="T23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180">
                <a:moveTo>
                  <a:pt x="606" y="180"/>
                </a:moveTo>
                <a:cubicBezTo>
                  <a:pt x="614" y="180"/>
                  <a:pt x="614" y="180"/>
                  <a:pt x="614" y="180"/>
                </a:cubicBezTo>
                <a:cubicBezTo>
                  <a:pt x="614" y="71"/>
                  <a:pt x="614" y="71"/>
                  <a:pt x="614" y="71"/>
                </a:cubicBezTo>
                <a:cubicBezTo>
                  <a:pt x="630" y="68"/>
                  <a:pt x="642" y="53"/>
                  <a:pt x="642" y="36"/>
                </a:cubicBezTo>
                <a:cubicBezTo>
                  <a:pt x="642" y="16"/>
                  <a:pt x="626" y="0"/>
                  <a:pt x="606" y="0"/>
                </a:cubicBezTo>
                <a:cubicBezTo>
                  <a:pt x="585" y="0"/>
                  <a:pt x="569" y="16"/>
                  <a:pt x="569" y="36"/>
                </a:cubicBezTo>
                <a:cubicBezTo>
                  <a:pt x="569" y="53"/>
                  <a:pt x="581" y="68"/>
                  <a:pt x="598" y="71"/>
                </a:cubicBezTo>
                <a:cubicBezTo>
                  <a:pt x="598" y="164"/>
                  <a:pt x="598" y="164"/>
                  <a:pt x="598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0"/>
                  <a:pt x="0" y="180"/>
                  <a:pt x="0" y="180"/>
                </a:cubicBezTo>
                <a:cubicBezTo>
                  <a:pt x="598" y="180"/>
                  <a:pt x="598" y="180"/>
                  <a:pt x="598" y="180"/>
                </a:cubicBezTo>
                <a:lnTo>
                  <a:pt x="606" y="1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78" name="Freeform 52"/>
          <p:cNvSpPr>
            <a:spLocks noChangeArrowheads="1"/>
          </p:cNvSpPr>
          <p:nvPr/>
        </p:nvSpPr>
        <p:spPr bwMode="auto">
          <a:xfrm>
            <a:off x="7010083" y="5108258"/>
            <a:ext cx="1277937" cy="360362"/>
          </a:xfrm>
          <a:custGeom>
            <a:avLst/>
            <a:gdLst>
              <a:gd name="T0" fmla="*/ 614 w 642"/>
              <a:gd name="T1" fmla="*/ 109 h 181"/>
              <a:gd name="T2" fmla="*/ 614 w 642"/>
              <a:gd name="T3" fmla="*/ 0 h 181"/>
              <a:gd name="T4" fmla="*/ 606 w 642"/>
              <a:gd name="T5" fmla="*/ 0 h 181"/>
              <a:gd name="T6" fmla="*/ 598 w 642"/>
              <a:gd name="T7" fmla="*/ 0 h 181"/>
              <a:gd name="T8" fmla="*/ 0 w 642"/>
              <a:gd name="T9" fmla="*/ 0 h 181"/>
              <a:gd name="T10" fmla="*/ 0 w 642"/>
              <a:gd name="T11" fmla="*/ 16 h 181"/>
              <a:gd name="T12" fmla="*/ 598 w 642"/>
              <a:gd name="T13" fmla="*/ 16 h 181"/>
              <a:gd name="T14" fmla="*/ 598 w 642"/>
              <a:gd name="T15" fmla="*/ 109 h 181"/>
              <a:gd name="T16" fmla="*/ 569 w 642"/>
              <a:gd name="T17" fmla="*/ 144 h 181"/>
              <a:gd name="T18" fmla="*/ 606 w 642"/>
              <a:gd name="T19" fmla="*/ 181 h 181"/>
              <a:gd name="T20" fmla="*/ 642 w 642"/>
              <a:gd name="T21" fmla="*/ 144 h 181"/>
              <a:gd name="T22" fmla="*/ 614 w 642"/>
              <a:gd name="T23" fmla="*/ 109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181">
                <a:moveTo>
                  <a:pt x="614" y="109"/>
                </a:moveTo>
                <a:cubicBezTo>
                  <a:pt x="614" y="0"/>
                  <a:pt x="614" y="0"/>
                  <a:pt x="614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598" y="16"/>
                  <a:pt x="598" y="16"/>
                  <a:pt x="598" y="16"/>
                </a:cubicBezTo>
                <a:cubicBezTo>
                  <a:pt x="598" y="109"/>
                  <a:pt x="598" y="109"/>
                  <a:pt x="598" y="109"/>
                </a:cubicBezTo>
                <a:cubicBezTo>
                  <a:pt x="581" y="112"/>
                  <a:pt x="569" y="127"/>
                  <a:pt x="569" y="144"/>
                </a:cubicBezTo>
                <a:cubicBezTo>
                  <a:pt x="569" y="164"/>
                  <a:pt x="585" y="181"/>
                  <a:pt x="606" y="181"/>
                </a:cubicBezTo>
                <a:cubicBezTo>
                  <a:pt x="626" y="181"/>
                  <a:pt x="642" y="164"/>
                  <a:pt x="642" y="144"/>
                </a:cubicBezTo>
                <a:cubicBezTo>
                  <a:pt x="642" y="127"/>
                  <a:pt x="630" y="112"/>
                  <a:pt x="614" y="109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2779" name="组合 56"/>
          <p:cNvGrpSpPr/>
          <p:nvPr/>
        </p:nvGrpSpPr>
        <p:grpSpPr bwMode="auto">
          <a:xfrm>
            <a:off x="5562283" y="4922520"/>
            <a:ext cx="723900" cy="655638"/>
            <a:chOff x="0" y="0"/>
            <a:chExt cx="628650" cy="655638"/>
          </a:xfrm>
        </p:grpSpPr>
        <p:sp>
          <p:nvSpPr>
            <p:cNvPr id="32780" name="Freeform 53"/>
            <p:cNvSpPr>
              <a:spLocks noChangeArrowheads="1"/>
            </p:cNvSpPr>
            <p:nvPr/>
          </p:nvSpPr>
          <p:spPr bwMode="auto">
            <a:xfrm>
              <a:off x="66675" y="7938"/>
              <a:ext cx="493713" cy="623888"/>
            </a:xfrm>
            <a:custGeom>
              <a:avLst/>
              <a:gdLst>
                <a:gd name="T0" fmla="*/ 148 w 248"/>
                <a:gd name="T1" fmla="*/ 313 h 313"/>
                <a:gd name="T2" fmla="*/ 100 w 248"/>
                <a:gd name="T3" fmla="*/ 313 h 313"/>
                <a:gd name="T4" fmla="*/ 0 w 248"/>
                <a:gd name="T5" fmla="*/ 213 h 313"/>
                <a:gd name="T6" fmla="*/ 0 w 248"/>
                <a:gd name="T7" fmla="*/ 100 h 313"/>
                <a:gd name="T8" fmla="*/ 100 w 248"/>
                <a:gd name="T9" fmla="*/ 0 h 313"/>
                <a:gd name="T10" fmla="*/ 148 w 248"/>
                <a:gd name="T11" fmla="*/ 0 h 313"/>
                <a:gd name="T12" fmla="*/ 248 w 248"/>
                <a:gd name="T13" fmla="*/ 100 h 313"/>
                <a:gd name="T14" fmla="*/ 248 w 248"/>
                <a:gd name="T15" fmla="*/ 213 h 313"/>
                <a:gd name="T16" fmla="*/ 148 w 248"/>
                <a:gd name="T1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313">
                  <a:moveTo>
                    <a:pt x="148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45" y="313"/>
                    <a:pt x="0" y="268"/>
                    <a:pt x="0" y="2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03" y="0"/>
                    <a:pt x="248" y="45"/>
                    <a:pt x="248" y="100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68"/>
                    <a:pt x="203" y="313"/>
                    <a:pt x="148" y="313"/>
                  </a:cubicBez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1" name="Freeform 54"/>
            <p:cNvSpPr>
              <a:spLocks noChangeArrowheads="1"/>
            </p:cNvSpPr>
            <p:nvPr/>
          </p:nvSpPr>
          <p:spPr bwMode="auto">
            <a:xfrm>
              <a:off x="0" y="0"/>
              <a:ext cx="628650" cy="149225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2" name="Freeform 55"/>
            <p:cNvSpPr>
              <a:spLocks noChangeArrowheads="1"/>
            </p:cNvSpPr>
            <p:nvPr/>
          </p:nvSpPr>
          <p:spPr bwMode="auto">
            <a:xfrm>
              <a:off x="0" y="204788"/>
              <a:ext cx="628650" cy="150813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3" name="Freeform 56"/>
            <p:cNvSpPr>
              <a:spLocks noChangeArrowheads="1"/>
            </p:cNvSpPr>
            <p:nvPr/>
          </p:nvSpPr>
          <p:spPr bwMode="auto">
            <a:xfrm>
              <a:off x="0" y="404813"/>
              <a:ext cx="628650" cy="149225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0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0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4" name="Freeform 57"/>
            <p:cNvSpPr>
              <a:spLocks noChangeArrowheads="1"/>
            </p:cNvSpPr>
            <p:nvPr/>
          </p:nvSpPr>
          <p:spPr bwMode="auto">
            <a:xfrm>
              <a:off x="255588" y="631825"/>
              <a:ext cx="115888" cy="23813"/>
            </a:xfrm>
            <a:custGeom>
              <a:avLst/>
              <a:gdLst>
                <a:gd name="T0" fmla="*/ 0 w 58"/>
                <a:gd name="T1" fmla="*/ 0 h 12"/>
                <a:gd name="T2" fmla="*/ 29 w 58"/>
                <a:gd name="T3" fmla="*/ 12 h 12"/>
                <a:gd name="T4" fmla="*/ 58 w 58"/>
                <a:gd name="T5" fmla="*/ 0 h 12"/>
                <a:gd name="T6" fmla="*/ 0 w 5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0" y="0"/>
                  </a:moveTo>
                  <a:cubicBezTo>
                    <a:pt x="4" y="7"/>
                    <a:pt x="15" y="12"/>
                    <a:pt x="29" y="12"/>
                  </a:cubicBezTo>
                  <a:cubicBezTo>
                    <a:pt x="43" y="12"/>
                    <a:pt x="54" y="7"/>
                    <a:pt x="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2785" name="Freeform 58"/>
          <p:cNvSpPr>
            <a:spLocks noChangeArrowheads="1"/>
          </p:cNvSpPr>
          <p:nvPr/>
        </p:nvSpPr>
        <p:spPr bwMode="auto">
          <a:xfrm>
            <a:off x="5149533" y="3117533"/>
            <a:ext cx="1549400" cy="739775"/>
          </a:xfrm>
          <a:custGeom>
            <a:avLst/>
            <a:gdLst>
              <a:gd name="T0" fmla="*/ 778 w 778"/>
              <a:gd name="T1" fmla="*/ 371 h 371"/>
              <a:gd name="T2" fmla="*/ 389 w 778"/>
              <a:gd name="T3" fmla="*/ 0 h 371"/>
              <a:gd name="T4" fmla="*/ 0 w 778"/>
              <a:gd name="T5" fmla="*/ 371 h 371"/>
              <a:gd name="T6" fmla="*/ 778 w 778"/>
              <a:gd name="T7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8" h="371">
                <a:moveTo>
                  <a:pt x="778" y="371"/>
                </a:moveTo>
                <a:cubicBezTo>
                  <a:pt x="769" y="164"/>
                  <a:pt x="598" y="0"/>
                  <a:pt x="389" y="0"/>
                </a:cubicBezTo>
                <a:cubicBezTo>
                  <a:pt x="180" y="0"/>
                  <a:pt x="9" y="164"/>
                  <a:pt x="0" y="371"/>
                </a:cubicBezTo>
                <a:lnTo>
                  <a:pt x="778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6" name="Freeform 59"/>
          <p:cNvSpPr>
            <a:spLocks noChangeArrowheads="1"/>
          </p:cNvSpPr>
          <p:nvPr/>
        </p:nvSpPr>
        <p:spPr bwMode="auto">
          <a:xfrm>
            <a:off x="5397183" y="4627245"/>
            <a:ext cx="1063625" cy="290513"/>
          </a:xfrm>
          <a:custGeom>
            <a:avLst/>
            <a:gdLst>
              <a:gd name="T0" fmla="*/ 0 w 384"/>
              <a:gd name="T1" fmla="*/ 0 h 185"/>
              <a:gd name="T2" fmla="*/ 81 w 384"/>
              <a:gd name="T3" fmla="*/ 185 h 185"/>
              <a:gd name="T4" fmla="*/ 173 w 384"/>
              <a:gd name="T5" fmla="*/ 185 h 185"/>
              <a:gd name="T6" fmla="*/ 192 w 384"/>
              <a:gd name="T7" fmla="*/ 185 h 185"/>
              <a:gd name="T8" fmla="*/ 211 w 384"/>
              <a:gd name="T9" fmla="*/ 185 h 185"/>
              <a:gd name="T10" fmla="*/ 303 w 384"/>
              <a:gd name="T11" fmla="*/ 185 h 185"/>
              <a:gd name="T12" fmla="*/ 384 w 384"/>
              <a:gd name="T13" fmla="*/ 0 h 185"/>
              <a:gd name="T14" fmla="*/ 0 w 384"/>
              <a:gd name="T1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" h="185">
                <a:moveTo>
                  <a:pt x="0" y="0"/>
                </a:moveTo>
                <a:cubicBezTo>
                  <a:pt x="40" y="63"/>
                  <a:pt x="77" y="135"/>
                  <a:pt x="81" y="185"/>
                </a:cubicBezTo>
                <a:cubicBezTo>
                  <a:pt x="173" y="185"/>
                  <a:pt x="173" y="185"/>
                  <a:pt x="173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211" y="185"/>
                  <a:pt x="211" y="185"/>
                  <a:pt x="211" y="185"/>
                </a:cubicBezTo>
                <a:cubicBezTo>
                  <a:pt x="303" y="185"/>
                  <a:pt x="303" y="185"/>
                  <a:pt x="303" y="185"/>
                </a:cubicBezTo>
                <a:cubicBezTo>
                  <a:pt x="307" y="135"/>
                  <a:pt x="344" y="63"/>
                  <a:pt x="38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7" name="Freeform 60"/>
          <p:cNvSpPr>
            <a:spLocks noChangeArrowheads="1"/>
          </p:cNvSpPr>
          <p:nvPr/>
        </p:nvSpPr>
        <p:spPr bwMode="auto">
          <a:xfrm>
            <a:off x="5695633" y="2685733"/>
            <a:ext cx="101600" cy="346075"/>
          </a:xfrm>
          <a:custGeom>
            <a:avLst/>
            <a:gdLst>
              <a:gd name="T0" fmla="*/ 41 w 51"/>
              <a:gd name="T1" fmla="*/ 173 h 174"/>
              <a:gd name="T2" fmla="*/ 41 w 51"/>
              <a:gd name="T3" fmla="*/ 173 h 174"/>
              <a:gd name="T4" fmla="*/ 28 w 51"/>
              <a:gd name="T5" fmla="*/ 164 h 174"/>
              <a:gd name="T6" fmla="*/ 1 w 51"/>
              <a:gd name="T7" fmla="*/ 14 h 174"/>
              <a:gd name="T8" fmla="*/ 11 w 51"/>
              <a:gd name="T9" fmla="*/ 1 h 174"/>
              <a:gd name="T10" fmla="*/ 11 w 51"/>
              <a:gd name="T11" fmla="*/ 1 h 174"/>
              <a:gd name="T12" fmla="*/ 24 w 51"/>
              <a:gd name="T13" fmla="*/ 10 h 174"/>
              <a:gd name="T14" fmla="*/ 50 w 51"/>
              <a:gd name="T15" fmla="*/ 160 h 174"/>
              <a:gd name="T16" fmla="*/ 41 w 51"/>
              <a:gd name="T1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174">
                <a:moveTo>
                  <a:pt x="41" y="173"/>
                </a:moveTo>
                <a:cubicBezTo>
                  <a:pt x="41" y="173"/>
                  <a:pt x="41" y="173"/>
                  <a:pt x="41" y="173"/>
                </a:cubicBezTo>
                <a:cubicBezTo>
                  <a:pt x="35" y="174"/>
                  <a:pt x="29" y="170"/>
                  <a:pt x="28" y="16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8"/>
                  <a:pt x="4" y="2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7" y="0"/>
                  <a:pt x="23" y="4"/>
                  <a:pt x="24" y="10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1" y="166"/>
                  <a:pt x="47" y="172"/>
                  <a:pt x="41" y="173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8" name="Freeform 61"/>
          <p:cNvSpPr>
            <a:spLocks noChangeArrowheads="1"/>
          </p:cNvSpPr>
          <p:nvPr/>
        </p:nvSpPr>
        <p:spPr bwMode="auto">
          <a:xfrm>
            <a:off x="5309870" y="2823845"/>
            <a:ext cx="203200" cy="314325"/>
          </a:xfrm>
          <a:custGeom>
            <a:avLst/>
            <a:gdLst>
              <a:gd name="T0" fmla="*/ 95 w 102"/>
              <a:gd name="T1" fmla="*/ 154 h 158"/>
              <a:gd name="T2" fmla="*/ 95 w 102"/>
              <a:gd name="T3" fmla="*/ 154 h 158"/>
              <a:gd name="T4" fmla="*/ 79 w 102"/>
              <a:gd name="T5" fmla="*/ 150 h 158"/>
              <a:gd name="T6" fmla="*/ 3 w 102"/>
              <a:gd name="T7" fmla="*/ 19 h 158"/>
              <a:gd name="T8" fmla="*/ 8 w 102"/>
              <a:gd name="T9" fmla="*/ 3 h 158"/>
              <a:gd name="T10" fmla="*/ 8 w 102"/>
              <a:gd name="T11" fmla="*/ 3 h 158"/>
              <a:gd name="T12" fmla="*/ 23 w 102"/>
              <a:gd name="T13" fmla="*/ 8 h 158"/>
              <a:gd name="T14" fmla="*/ 99 w 102"/>
              <a:gd name="T15" fmla="*/ 139 h 158"/>
              <a:gd name="T16" fmla="*/ 95 w 102"/>
              <a:gd name="T17" fmla="*/ 15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58">
                <a:moveTo>
                  <a:pt x="95" y="154"/>
                </a:moveTo>
                <a:cubicBezTo>
                  <a:pt x="95" y="154"/>
                  <a:pt x="95" y="154"/>
                  <a:pt x="95" y="154"/>
                </a:cubicBezTo>
                <a:cubicBezTo>
                  <a:pt x="89" y="158"/>
                  <a:pt x="82" y="156"/>
                  <a:pt x="79" y="150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4"/>
                  <a:pt x="2" y="7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3" y="0"/>
                  <a:pt x="20" y="2"/>
                  <a:pt x="23" y="8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102" y="144"/>
                  <a:pt x="100" y="151"/>
                  <a:pt x="95" y="154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9" name="Freeform 62"/>
          <p:cNvSpPr>
            <a:spLocks noChangeArrowheads="1"/>
          </p:cNvSpPr>
          <p:nvPr/>
        </p:nvSpPr>
        <p:spPr bwMode="auto">
          <a:xfrm>
            <a:off x="6049645" y="2685733"/>
            <a:ext cx="101600" cy="346075"/>
          </a:xfrm>
          <a:custGeom>
            <a:avLst/>
            <a:gdLst>
              <a:gd name="T0" fmla="*/ 11 w 51"/>
              <a:gd name="T1" fmla="*/ 173 h 174"/>
              <a:gd name="T2" fmla="*/ 11 w 51"/>
              <a:gd name="T3" fmla="*/ 173 h 174"/>
              <a:gd name="T4" fmla="*/ 2 w 51"/>
              <a:gd name="T5" fmla="*/ 160 h 174"/>
              <a:gd name="T6" fmla="*/ 28 w 51"/>
              <a:gd name="T7" fmla="*/ 10 h 174"/>
              <a:gd name="T8" fmla="*/ 41 w 51"/>
              <a:gd name="T9" fmla="*/ 1 h 174"/>
              <a:gd name="T10" fmla="*/ 41 w 51"/>
              <a:gd name="T11" fmla="*/ 1 h 174"/>
              <a:gd name="T12" fmla="*/ 50 w 51"/>
              <a:gd name="T13" fmla="*/ 14 h 174"/>
              <a:gd name="T14" fmla="*/ 24 w 51"/>
              <a:gd name="T15" fmla="*/ 164 h 174"/>
              <a:gd name="T16" fmla="*/ 11 w 51"/>
              <a:gd name="T1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174">
                <a:moveTo>
                  <a:pt x="11" y="173"/>
                </a:moveTo>
                <a:cubicBezTo>
                  <a:pt x="11" y="173"/>
                  <a:pt x="11" y="173"/>
                  <a:pt x="11" y="173"/>
                </a:cubicBezTo>
                <a:cubicBezTo>
                  <a:pt x="5" y="172"/>
                  <a:pt x="0" y="166"/>
                  <a:pt x="2" y="160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4"/>
                  <a:pt x="35" y="0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7" y="2"/>
                  <a:pt x="51" y="8"/>
                  <a:pt x="50" y="14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3" y="170"/>
                  <a:pt x="17" y="174"/>
                  <a:pt x="11" y="173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0" name="Freeform 63"/>
          <p:cNvSpPr>
            <a:spLocks noChangeArrowheads="1"/>
          </p:cNvSpPr>
          <p:nvPr/>
        </p:nvSpPr>
        <p:spPr bwMode="auto">
          <a:xfrm>
            <a:off x="6333808" y="2823845"/>
            <a:ext cx="201612" cy="314325"/>
          </a:xfrm>
          <a:custGeom>
            <a:avLst/>
            <a:gdLst>
              <a:gd name="T0" fmla="*/ 7 w 101"/>
              <a:gd name="T1" fmla="*/ 154 h 158"/>
              <a:gd name="T2" fmla="*/ 7 w 101"/>
              <a:gd name="T3" fmla="*/ 154 h 158"/>
              <a:gd name="T4" fmla="*/ 3 w 101"/>
              <a:gd name="T5" fmla="*/ 139 h 158"/>
              <a:gd name="T6" fmla="*/ 78 w 101"/>
              <a:gd name="T7" fmla="*/ 8 h 158"/>
              <a:gd name="T8" fmla="*/ 94 w 101"/>
              <a:gd name="T9" fmla="*/ 3 h 158"/>
              <a:gd name="T10" fmla="*/ 94 w 101"/>
              <a:gd name="T11" fmla="*/ 3 h 158"/>
              <a:gd name="T12" fmla="*/ 98 w 101"/>
              <a:gd name="T13" fmla="*/ 19 h 158"/>
              <a:gd name="T14" fmla="*/ 23 w 101"/>
              <a:gd name="T15" fmla="*/ 150 h 158"/>
              <a:gd name="T16" fmla="*/ 7 w 101"/>
              <a:gd name="T17" fmla="*/ 15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58">
                <a:moveTo>
                  <a:pt x="7" y="154"/>
                </a:moveTo>
                <a:cubicBezTo>
                  <a:pt x="7" y="154"/>
                  <a:pt x="7" y="154"/>
                  <a:pt x="7" y="154"/>
                </a:cubicBezTo>
                <a:cubicBezTo>
                  <a:pt x="1" y="151"/>
                  <a:pt x="0" y="144"/>
                  <a:pt x="3" y="139"/>
                </a:cubicBezTo>
                <a:cubicBezTo>
                  <a:pt x="78" y="8"/>
                  <a:pt x="78" y="8"/>
                  <a:pt x="78" y="8"/>
                </a:cubicBezTo>
                <a:cubicBezTo>
                  <a:pt x="82" y="2"/>
                  <a:pt x="89" y="0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100" y="7"/>
                  <a:pt x="101" y="14"/>
                  <a:pt x="98" y="19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19" y="156"/>
                  <a:pt x="12" y="158"/>
                  <a:pt x="7" y="154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1" name="Freeform 64"/>
          <p:cNvSpPr>
            <a:spLocks noChangeArrowheads="1"/>
          </p:cNvSpPr>
          <p:nvPr/>
        </p:nvSpPr>
        <p:spPr bwMode="auto">
          <a:xfrm>
            <a:off x="6565583" y="3085783"/>
            <a:ext cx="282575" cy="246062"/>
          </a:xfrm>
          <a:custGeom>
            <a:avLst/>
            <a:gdLst>
              <a:gd name="T0" fmla="*/ 4 w 142"/>
              <a:gd name="T1" fmla="*/ 118 h 123"/>
              <a:gd name="T2" fmla="*/ 4 w 142"/>
              <a:gd name="T3" fmla="*/ 118 h 123"/>
              <a:gd name="T4" fmla="*/ 6 w 142"/>
              <a:gd name="T5" fmla="*/ 101 h 123"/>
              <a:gd name="T6" fmla="*/ 122 w 142"/>
              <a:gd name="T7" fmla="*/ 4 h 123"/>
              <a:gd name="T8" fmla="*/ 138 w 142"/>
              <a:gd name="T9" fmla="*/ 6 h 123"/>
              <a:gd name="T10" fmla="*/ 138 w 142"/>
              <a:gd name="T11" fmla="*/ 6 h 123"/>
              <a:gd name="T12" fmla="*/ 136 w 142"/>
              <a:gd name="T13" fmla="*/ 22 h 123"/>
              <a:gd name="T14" fmla="*/ 20 w 142"/>
              <a:gd name="T15" fmla="*/ 119 h 123"/>
              <a:gd name="T16" fmla="*/ 4 w 142"/>
              <a:gd name="T17" fmla="*/ 11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3">
                <a:moveTo>
                  <a:pt x="4" y="118"/>
                </a:moveTo>
                <a:cubicBezTo>
                  <a:pt x="4" y="118"/>
                  <a:pt x="4" y="118"/>
                  <a:pt x="4" y="118"/>
                </a:cubicBezTo>
                <a:cubicBezTo>
                  <a:pt x="0" y="113"/>
                  <a:pt x="1" y="106"/>
                  <a:pt x="6" y="101"/>
                </a:cubicBezTo>
                <a:cubicBezTo>
                  <a:pt x="122" y="4"/>
                  <a:pt x="122" y="4"/>
                  <a:pt x="122" y="4"/>
                </a:cubicBezTo>
                <a:cubicBezTo>
                  <a:pt x="127" y="0"/>
                  <a:pt x="134" y="1"/>
                  <a:pt x="138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42" y="10"/>
                  <a:pt x="141" y="18"/>
                  <a:pt x="136" y="22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6" y="123"/>
                  <a:pt x="8" y="122"/>
                  <a:pt x="4" y="118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2" name="Freeform 65"/>
          <p:cNvSpPr>
            <a:spLocks noChangeArrowheads="1"/>
          </p:cNvSpPr>
          <p:nvPr/>
        </p:nvSpPr>
        <p:spPr bwMode="auto">
          <a:xfrm>
            <a:off x="5000308" y="3085783"/>
            <a:ext cx="280987" cy="246062"/>
          </a:xfrm>
          <a:custGeom>
            <a:avLst/>
            <a:gdLst>
              <a:gd name="T0" fmla="*/ 137 w 141"/>
              <a:gd name="T1" fmla="*/ 118 h 123"/>
              <a:gd name="T2" fmla="*/ 137 w 141"/>
              <a:gd name="T3" fmla="*/ 118 h 123"/>
              <a:gd name="T4" fmla="*/ 121 w 141"/>
              <a:gd name="T5" fmla="*/ 119 h 123"/>
              <a:gd name="T6" fmla="*/ 5 w 141"/>
              <a:gd name="T7" fmla="*/ 22 h 123"/>
              <a:gd name="T8" fmla="*/ 4 w 141"/>
              <a:gd name="T9" fmla="*/ 6 h 123"/>
              <a:gd name="T10" fmla="*/ 4 w 141"/>
              <a:gd name="T11" fmla="*/ 6 h 123"/>
              <a:gd name="T12" fmla="*/ 20 w 141"/>
              <a:gd name="T13" fmla="*/ 4 h 123"/>
              <a:gd name="T14" fmla="*/ 136 w 141"/>
              <a:gd name="T15" fmla="*/ 101 h 123"/>
              <a:gd name="T16" fmla="*/ 137 w 141"/>
              <a:gd name="T17" fmla="*/ 11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23">
                <a:moveTo>
                  <a:pt x="137" y="118"/>
                </a:moveTo>
                <a:cubicBezTo>
                  <a:pt x="137" y="118"/>
                  <a:pt x="137" y="118"/>
                  <a:pt x="137" y="118"/>
                </a:cubicBezTo>
                <a:cubicBezTo>
                  <a:pt x="133" y="122"/>
                  <a:pt x="126" y="123"/>
                  <a:pt x="121" y="119"/>
                </a:cubicBezTo>
                <a:cubicBezTo>
                  <a:pt x="5" y="22"/>
                  <a:pt x="5" y="22"/>
                  <a:pt x="5" y="22"/>
                </a:cubicBezTo>
                <a:cubicBezTo>
                  <a:pt x="0" y="18"/>
                  <a:pt x="0" y="10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8" y="1"/>
                  <a:pt x="15" y="0"/>
                  <a:pt x="20" y="4"/>
                </a:cubicBezTo>
                <a:cubicBezTo>
                  <a:pt x="136" y="101"/>
                  <a:pt x="136" y="101"/>
                  <a:pt x="136" y="101"/>
                </a:cubicBezTo>
                <a:cubicBezTo>
                  <a:pt x="141" y="106"/>
                  <a:pt x="141" y="113"/>
                  <a:pt x="137" y="118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3" name="文本框 53"/>
          <p:cNvSpPr txBox="1">
            <a:spLocks noChangeArrowheads="1"/>
          </p:cNvSpPr>
          <p:nvPr/>
        </p:nvSpPr>
        <p:spPr bwMode="auto">
          <a:xfrm>
            <a:off x="5611337" y="4057333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类型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2794" name="文本框 54"/>
          <p:cNvSpPr txBox="1">
            <a:spLocks noChangeArrowheads="1"/>
          </p:cNvSpPr>
          <p:nvPr/>
        </p:nvSpPr>
        <p:spPr bwMode="auto">
          <a:xfrm>
            <a:off x="3856038" y="18621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ea typeface="Microsoft JhengHei" panose="020B0604030504040204" pitchFamily="34" charset="-120"/>
              </a:rPr>
              <a:t>基本</a:t>
            </a:r>
            <a:r>
              <a:rPr lang="zh-CN" altLang="en-US">
                <a:ea typeface="Microsoft JhengHei" panose="020B0604030504040204" pitchFamily="34" charset="-120"/>
              </a:rPr>
              <a:t>类型</a:t>
            </a:r>
            <a:endParaRPr lang="zh-CN" altLang="en-US">
              <a:ea typeface="Microsoft JhengHei" panose="020B0604030504040204" pitchFamily="34" charset="-120"/>
            </a:endParaRPr>
          </a:p>
        </p:txBody>
      </p:sp>
      <p:sp>
        <p:nvSpPr>
          <p:cNvPr id="32795" name="文本框 70"/>
          <p:cNvSpPr txBox="1">
            <a:spLocks noChangeArrowheads="1"/>
          </p:cNvSpPr>
          <p:nvPr/>
        </p:nvSpPr>
        <p:spPr bwMode="auto">
          <a:xfrm>
            <a:off x="7778433" y="2022158"/>
            <a:ext cx="11601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>
                <a:ea typeface="Microsoft JhengHei" panose="020B0604030504040204" pitchFamily="34" charset="-120"/>
              </a:rPr>
              <a:t>包装类型 </a:t>
            </a:r>
            <a:endParaRPr lang="en-US" altLang="zh-CN">
              <a:ea typeface="Microsoft JhengHei" panose="020B0604030504040204" pitchFamily="34" charset="-120"/>
            </a:endParaRPr>
          </a:p>
        </p:txBody>
      </p:sp>
      <p:sp>
        <p:nvSpPr>
          <p:cNvPr id="32797" name="文本框 72"/>
          <p:cNvSpPr txBox="1">
            <a:spLocks noChangeArrowheads="1"/>
          </p:cNvSpPr>
          <p:nvPr/>
        </p:nvSpPr>
        <p:spPr bwMode="auto">
          <a:xfrm>
            <a:off x="3566795" y="554958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>
                <a:ea typeface="Microsoft JhengHei" panose="020B0604030504040204" pitchFamily="34" charset="-120"/>
              </a:rPr>
              <a:t>四种特殊的类型</a:t>
            </a:r>
            <a:endParaRPr lang="en-US" altLang="zh-CN">
              <a:ea typeface="Microsoft JhengHei" panose="020B0604030504040204" pitchFamily="34" charset="-120"/>
            </a:endParaRPr>
          </a:p>
        </p:txBody>
      </p:sp>
      <p:sp>
        <p:nvSpPr>
          <p:cNvPr id="32798" name="矩形 55"/>
          <p:cNvSpPr>
            <a:spLocks noChangeArrowheads="1"/>
          </p:cNvSpPr>
          <p:nvPr/>
        </p:nvSpPr>
        <p:spPr bwMode="auto">
          <a:xfrm>
            <a:off x="3856038" y="2178685"/>
            <a:ext cx="19415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ea typeface="Microsoft JhengHei" panose="020B0604030504040204" pitchFamily="34" charset="-120"/>
              </a:rPr>
              <a:t>number、boolean、string、object、bigint、symbol、undefined、null </a:t>
            </a:r>
            <a:endParaRPr lang="en-US" altLang="zh-CN" sz="1200">
              <a:ea typeface="Microsoft JhengHei" panose="020B0604030504040204" pitchFamily="34" charset="-120"/>
            </a:endParaRPr>
          </a:p>
        </p:txBody>
      </p:sp>
      <p:sp>
        <p:nvSpPr>
          <p:cNvPr id="32799" name="矩形 74"/>
          <p:cNvSpPr>
            <a:spLocks noChangeArrowheads="1"/>
          </p:cNvSpPr>
          <p:nvPr/>
        </p:nvSpPr>
        <p:spPr bwMode="auto">
          <a:xfrm>
            <a:off x="7816533" y="2333308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ea typeface="Microsoft JhengHei" panose="020B0604030504040204" pitchFamily="34" charset="-120"/>
              </a:rPr>
              <a:t>Number、Boolean、String、Object、Symbol。</a:t>
            </a:r>
            <a:endParaRPr lang="en-US" altLang="zh-CN" sz="1200">
              <a:ea typeface="Microsoft JhengHei" panose="020B0604030504040204" pitchFamily="34" charset="-120"/>
            </a:endParaRPr>
          </a:p>
        </p:txBody>
      </p:sp>
      <p:sp>
        <p:nvSpPr>
          <p:cNvPr id="32800" name="矩形 75"/>
          <p:cNvSpPr>
            <a:spLocks noChangeArrowheads="1"/>
          </p:cNvSpPr>
          <p:nvPr/>
        </p:nvSpPr>
        <p:spPr bwMode="auto">
          <a:xfrm>
            <a:off x="3566795" y="5895658"/>
            <a:ext cx="1941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ea typeface="Microsoft JhengHei" panose="020B0604030504040204" pitchFamily="34" charset="-120"/>
              </a:rPr>
              <a:t>void、never、any、unknown</a:t>
            </a:r>
            <a:endParaRPr lang="en-US" altLang="zh-CN" sz="1200">
              <a:ea typeface="Microsoft JhengHei" panose="020B0604030504040204" pitchFamily="34" charset="-120"/>
            </a:endParaRPr>
          </a:p>
        </p:txBody>
      </p:sp>
      <p:sp>
        <p:nvSpPr>
          <p:cNvPr id="32803" name="文本框 80"/>
          <p:cNvSpPr txBox="1">
            <a:spLocks noChangeArrowheads="1"/>
          </p:cNvSpPr>
          <p:nvPr/>
        </p:nvSpPr>
        <p:spPr bwMode="auto">
          <a:xfrm>
            <a:off x="7871778" y="5497195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>
                <a:ea typeface="Microsoft JhengHei" panose="020B0604030504040204" pitchFamily="34" charset="-120"/>
              </a:rPr>
              <a:t>复合类型</a:t>
            </a:r>
            <a:endParaRPr lang="en-US" altLang="zh-CN" sz="2000">
              <a:ea typeface="Microsoft JhengHei" panose="020B0604030504040204" pitchFamily="34" charset="-120"/>
            </a:endParaRPr>
          </a:p>
        </p:txBody>
      </p:sp>
      <p:sp>
        <p:nvSpPr>
          <p:cNvPr id="32805" name="矩形 47"/>
          <p:cNvSpPr>
            <a:spLocks noChangeArrowheads="1"/>
          </p:cNvSpPr>
          <p:nvPr/>
        </p:nvSpPr>
        <p:spPr bwMode="auto">
          <a:xfrm>
            <a:off x="7872095" y="5835333"/>
            <a:ext cx="3063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rgbClr val="000000"/>
                </a:solidFill>
              </a:rPr>
              <a:t> class、Array</a:t>
            </a:r>
            <a:r>
              <a:rPr lang="zh-CN" altLang="en-US" sz="1400">
                <a:solidFill>
                  <a:srgbClr val="000000"/>
                </a:solidFill>
              </a:rPr>
              <a:t>，元组（Tuple）、接口（Interface）、枚举（Enum）</a:t>
            </a:r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0335" y="39827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/>
      <p:bldP spid="32798" grpId="0"/>
      <p:bldP spid="32795" grpId="0"/>
      <p:bldP spid="32799" grpId="0"/>
      <p:bldP spid="32797" grpId="0"/>
      <p:bldP spid="32800" grpId="0"/>
      <p:bldP spid="32803" grpId="0"/>
      <p:bldP spid="328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841375" y="49339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en-US" altLang="zh-CN" smtClean="0">
                <a:sym typeface="+mn-ea"/>
              </a:rPr>
              <a:t>TypeScript 类型系统-</a:t>
            </a:r>
            <a:r>
              <a:rPr lang="en-US" altLang="zh-CN" smtClean="0">
                <a:sym typeface="+mn-ea"/>
              </a:rPr>
              <a:t>类型的装饰</a:t>
            </a:r>
            <a:endParaRPr lang="en-US" altLang="zh-CN" smtClean="0"/>
          </a:p>
        </p:txBody>
      </p:sp>
      <p:sp>
        <p:nvSpPr>
          <p:cNvPr id="15364" name="文本框 175"/>
          <p:cNvSpPr txBox="1">
            <a:spLocks noChangeArrowheads="1"/>
          </p:cNvSpPr>
          <p:nvPr/>
        </p:nvSpPr>
        <p:spPr bwMode="auto">
          <a:xfrm>
            <a:off x="7859713" y="2613025"/>
            <a:ext cx="1452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chemeClr val="bg1"/>
                </a:solidFill>
                <a:ea typeface="Microsoft JhengHei" panose="020B0604030504040204" pitchFamily="34" charset="-120"/>
                <a:sym typeface="+mn-ea"/>
              </a:rPr>
              <a:t>类型的装饰</a:t>
            </a:r>
            <a:endParaRPr lang="zh-CN" altLang="en-US" sz="2000"/>
          </a:p>
          <a:p>
            <a:pPr eaLnBrk="1" hangingPunct="1"/>
            <a:endParaRPr lang="zh-CN" altLang="en-US" sz="200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5365" name="矩形 176"/>
          <p:cNvSpPr>
            <a:spLocks noChangeArrowheads="1"/>
          </p:cNvSpPr>
          <p:nvPr/>
        </p:nvSpPr>
        <p:spPr bwMode="auto">
          <a:xfrm>
            <a:off x="7859713" y="3397568"/>
            <a:ext cx="402748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chemeClr val="bg1"/>
                </a:solidFill>
                <a:ea typeface="Microsoft JhengHei" panose="020B0604030504040204" pitchFamily="34" charset="-120"/>
              </a:rPr>
              <a:t>除了描述类型的结构外，TypeScript 的类型系统还支持描述类型的属性，比如是否可选，是否只读等</a:t>
            </a:r>
            <a:endParaRPr lang="en-US" altLang="zh-CN" sz="140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pic>
        <p:nvPicPr>
          <p:cNvPr id="15372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" y="5540693"/>
            <a:ext cx="534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350"/>
            <a:ext cx="7552055" cy="25279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9678" y="277717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概要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56324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 TypeScript 类型系统中的类型运算</a:t>
            </a:r>
            <a:endParaRPr lang="en-US" altLang="zh-CN" smtClean="0"/>
          </a:p>
        </p:txBody>
      </p:sp>
      <p:sp>
        <p:nvSpPr>
          <p:cNvPr id="26627" name="椭圆 3"/>
          <p:cNvSpPr>
            <a:spLocks noChangeAspect="1" noChangeArrowheads="1"/>
          </p:cNvSpPr>
          <p:nvPr/>
        </p:nvSpPr>
        <p:spPr bwMode="auto">
          <a:xfrm>
            <a:off x="1152525" y="2597150"/>
            <a:ext cx="1079500" cy="1079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椭圆 4"/>
          <p:cNvSpPr>
            <a:spLocks noChangeAspect="1" noChangeArrowheads="1"/>
          </p:cNvSpPr>
          <p:nvPr/>
        </p:nvSpPr>
        <p:spPr bwMode="auto">
          <a:xfrm>
            <a:off x="839788" y="304641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9" name="椭圆 5"/>
          <p:cNvSpPr>
            <a:spLocks noChangeAspect="1" noChangeArrowheads="1"/>
          </p:cNvSpPr>
          <p:nvPr/>
        </p:nvSpPr>
        <p:spPr bwMode="auto">
          <a:xfrm>
            <a:off x="876300" y="2811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椭圆 7"/>
          <p:cNvSpPr>
            <a:spLocks noChangeAspect="1" noChangeArrowheads="1"/>
          </p:cNvSpPr>
          <p:nvPr/>
        </p:nvSpPr>
        <p:spPr bwMode="auto">
          <a:xfrm>
            <a:off x="985838" y="2598738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1" name="椭圆 8"/>
          <p:cNvSpPr>
            <a:spLocks noChangeAspect="1" noChangeArrowheads="1"/>
          </p:cNvSpPr>
          <p:nvPr/>
        </p:nvSpPr>
        <p:spPr bwMode="auto">
          <a:xfrm>
            <a:off x="1154113" y="243046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2" name="椭圆 9"/>
          <p:cNvSpPr>
            <a:spLocks noChangeAspect="1" noChangeArrowheads="1"/>
          </p:cNvSpPr>
          <p:nvPr/>
        </p:nvSpPr>
        <p:spPr bwMode="auto">
          <a:xfrm>
            <a:off x="1366838" y="232251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椭圆 10"/>
          <p:cNvSpPr>
            <a:spLocks noChangeAspect="1" noChangeArrowheads="1"/>
          </p:cNvSpPr>
          <p:nvPr/>
        </p:nvSpPr>
        <p:spPr bwMode="auto">
          <a:xfrm>
            <a:off x="1601788" y="2284413"/>
            <a:ext cx="179387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4" name="椭圆 11"/>
          <p:cNvSpPr>
            <a:spLocks noChangeAspect="1" noChangeArrowheads="1"/>
          </p:cNvSpPr>
          <p:nvPr/>
        </p:nvSpPr>
        <p:spPr bwMode="auto">
          <a:xfrm>
            <a:off x="1836738" y="232251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5" name="椭圆 12"/>
          <p:cNvSpPr>
            <a:spLocks noChangeAspect="1" noChangeArrowheads="1"/>
          </p:cNvSpPr>
          <p:nvPr/>
        </p:nvSpPr>
        <p:spPr bwMode="auto">
          <a:xfrm>
            <a:off x="2049463" y="243046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6" name="椭圆 13"/>
          <p:cNvSpPr>
            <a:spLocks noChangeAspect="1" noChangeArrowheads="1"/>
          </p:cNvSpPr>
          <p:nvPr/>
        </p:nvSpPr>
        <p:spPr bwMode="auto">
          <a:xfrm>
            <a:off x="2217738" y="2598738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7" name="椭圆 14"/>
          <p:cNvSpPr>
            <a:spLocks noChangeAspect="1" noChangeArrowheads="1"/>
          </p:cNvSpPr>
          <p:nvPr/>
        </p:nvSpPr>
        <p:spPr bwMode="auto">
          <a:xfrm>
            <a:off x="2327275" y="281146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8" name="椭圆 15"/>
          <p:cNvSpPr>
            <a:spLocks noChangeAspect="1" noChangeArrowheads="1"/>
          </p:cNvSpPr>
          <p:nvPr/>
        </p:nvSpPr>
        <p:spPr bwMode="auto">
          <a:xfrm>
            <a:off x="2363788" y="3046413"/>
            <a:ext cx="179387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9" name="椭圆 16"/>
          <p:cNvSpPr>
            <a:spLocks noChangeAspect="1" noChangeArrowheads="1"/>
          </p:cNvSpPr>
          <p:nvPr/>
        </p:nvSpPr>
        <p:spPr bwMode="auto">
          <a:xfrm>
            <a:off x="2327275" y="328136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0" name="椭圆 17"/>
          <p:cNvSpPr>
            <a:spLocks noChangeAspect="1" noChangeArrowheads="1"/>
          </p:cNvSpPr>
          <p:nvPr/>
        </p:nvSpPr>
        <p:spPr bwMode="auto">
          <a:xfrm>
            <a:off x="2217738" y="3494088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1" name="椭圆 18"/>
          <p:cNvSpPr>
            <a:spLocks noChangeAspect="1" noChangeArrowheads="1"/>
          </p:cNvSpPr>
          <p:nvPr/>
        </p:nvSpPr>
        <p:spPr bwMode="auto">
          <a:xfrm>
            <a:off x="2049463" y="366236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2" name="椭圆 19"/>
          <p:cNvSpPr>
            <a:spLocks noChangeAspect="1" noChangeArrowheads="1"/>
          </p:cNvSpPr>
          <p:nvPr/>
        </p:nvSpPr>
        <p:spPr bwMode="auto">
          <a:xfrm>
            <a:off x="1836738" y="3771900"/>
            <a:ext cx="180975" cy="17938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3" name="椭圆 20"/>
          <p:cNvSpPr>
            <a:spLocks noChangeAspect="1" noChangeArrowheads="1"/>
          </p:cNvSpPr>
          <p:nvPr/>
        </p:nvSpPr>
        <p:spPr bwMode="auto">
          <a:xfrm>
            <a:off x="1601788" y="380841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4" name="椭圆 21"/>
          <p:cNvSpPr>
            <a:spLocks noChangeAspect="1" noChangeArrowheads="1"/>
          </p:cNvSpPr>
          <p:nvPr/>
        </p:nvSpPr>
        <p:spPr bwMode="auto">
          <a:xfrm>
            <a:off x="1366838" y="3771900"/>
            <a:ext cx="179387" cy="17938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5" name="椭圆 22"/>
          <p:cNvSpPr>
            <a:spLocks noChangeAspect="1" noChangeArrowheads="1"/>
          </p:cNvSpPr>
          <p:nvPr/>
        </p:nvSpPr>
        <p:spPr bwMode="auto">
          <a:xfrm>
            <a:off x="1154113" y="366236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6" name="椭圆 23"/>
          <p:cNvSpPr>
            <a:spLocks noChangeAspect="1" noChangeArrowheads="1"/>
          </p:cNvSpPr>
          <p:nvPr/>
        </p:nvSpPr>
        <p:spPr bwMode="auto">
          <a:xfrm>
            <a:off x="985838" y="3494088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7" name="椭圆 24"/>
          <p:cNvSpPr>
            <a:spLocks noChangeAspect="1" noChangeArrowheads="1"/>
          </p:cNvSpPr>
          <p:nvPr/>
        </p:nvSpPr>
        <p:spPr bwMode="auto">
          <a:xfrm>
            <a:off x="876300" y="328136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8" name="椭圆 25"/>
          <p:cNvSpPr>
            <a:spLocks noChangeAspect="1" noChangeArrowheads="1"/>
          </p:cNvSpPr>
          <p:nvPr/>
        </p:nvSpPr>
        <p:spPr bwMode="auto">
          <a:xfrm>
            <a:off x="3354388" y="2597150"/>
            <a:ext cx="1079500" cy="107950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9" name="椭圆 26"/>
          <p:cNvSpPr>
            <a:spLocks noChangeAspect="1" noChangeArrowheads="1"/>
          </p:cNvSpPr>
          <p:nvPr/>
        </p:nvSpPr>
        <p:spPr bwMode="auto">
          <a:xfrm>
            <a:off x="3041650" y="3046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0" name="椭圆 27"/>
          <p:cNvSpPr>
            <a:spLocks noChangeAspect="1" noChangeArrowheads="1"/>
          </p:cNvSpPr>
          <p:nvPr/>
        </p:nvSpPr>
        <p:spPr bwMode="auto">
          <a:xfrm>
            <a:off x="3079750" y="281146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1" name="椭圆 28"/>
          <p:cNvSpPr>
            <a:spLocks noChangeAspect="1" noChangeArrowheads="1"/>
          </p:cNvSpPr>
          <p:nvPr/>
        </p:nvSpPr>
        <p:spPr bwMode="auto">
          <a:xfrm>
            <a:off x="3187700" y="2598738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2" name="椭圆 29"/>
          <p:cNvSpPr>
            <a:spLocks noChangeAspect="1" noChangeArrowheads="1"/>
          </p:cNvSpPr>
          <p:nvPr/>
        </p:nvSpPr>
        <p:spPr bwMode="auto">
          <a:xfrm>
            <a:off x="3355975" y="243046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3" name="椭圆 30"/>
          <p:cNvSpPr>
            <a:spLocks noChangeAspect="1" noChangeArrowheads="1"/>
          </p:cNvSpPr>
          <p:nvPr/>
        </p:nvSpPr>
        <p:spPr bwMode="auto">
          <a:xfrm>
            <a:off x="3568700" y="232251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4" name="椭圆 31"/>
          <p:cNvSpPr>
            <a:spLocks noChangeAspect="1" noChangeArrowheads="1"/>
          </p:cNvSpPr>
          <p:nvPr/>
        </p:nvSpPr>
        <p:spPr bwMode="auto">
          <a:xfrm>
            <a:off x="3803650" y="2284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5" name="椭圆 32"/>
          <p:cNvSpPr>
            <a:spLocks noChangeAspect="1" noChangeArrowheads="1"/>
          </p:cNvSpPr>
          <p:nvPr/>
        </p:nvSpPr>
        <p:spPr bwMode="auto">
          <a:xfrm>
            <a:off x="4038600" y="2322513"/>
            <a:ext cx="180975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6" name="椭圆 33"/>
          <p:cNvSpPr>
            <a:spLocks noChangeAspect="1" noChangeArrowheads="1"/>
          </p:cNvSpPr>
          <p:nvPr/>
        </p:nvSpPr>
        <p:spPr bwMode="auto">
          <a:xfrm>
            <a:off x="4251325" y="2430463"/>
            <a:ext cx="180975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7" name="椭圆 34"/>
          <p:cNvSpPr>
            <a:spLocks noChangeAspect="1" noChangeArrowheads="1"/>
          </p:cNvSpPr>
          <p:nvPr/>
        </p:nvSpPr>
        <p:spPr bwMode="auto">
          <a:xfrm>
            <a:off x="4419600" y="2598738"/>
            <a:ext cx="180975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8" name="椭圆 35"/>
          <p:cNvSpPr>
            <a:spLocks noChangeAspect="1" noChangeArrowheads="1"/>
          </p:cNvSpPr>
          <p:nvPr/>
        </p:nvSpPr>
        <p:spPr bwMode="auto">
          <a:xfrm>
            <a:off x="4529138" y="281146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9" name="椭圆 36"/>
          <p:cNvSpPr>
            <a:spLocks noChangeAspect="1" noChangeArrowheads="1"/>
          </p:cNvSpPr>
          <p:nvPr/>
        </p:nvSpPr>
        <p:spPr bwMode="auto">
          <a:xfrm>
            <a:off x="4565650" y="3046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0" name="椭圆 37"/>
          <p:cNvSpPr>
            <a:spLocks noChangeAspect="1" noChangeArrowheads="1"/>
          </p:cNvSpPr>
          <p:nvPr/>
        </p:nvSpPr>
        <p:spPr bwMode="auto">
          <a:xfrm>
            <a:off x="4529138" y="3281363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1" name="椭圆 38"/>
          <p:cNvSpPr>
            <a:spLocks noChangeAspect="1" noChangeArrowheads="1"/>
          </p:cNvSpPr>
          <p:nvPr/>
        </p:nvSpPr>
        <p:spPr bwMode="auto">
          <a:xfrm>
            <a:off x="4419600" y="3494088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2" name="椭圆 39"/>
          <p:cNvSpPr>
            <a:spLocks noChangeAspect="1" noChangeArrowheads="1"/>
          </p:cNvSpPr>
          <p:nvPr/>
        </p:nvSpPr>
        <p:spPr bwMode="auto">
          <a:xfrm>
            <a:off x="4251325" y="366236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3" name="椭圆 40"/>
          <p:cNvSpPr>
            <a:spLocks noChangeAspect="1" noChangeArrowheads="1"/>
          </p:cNvSpPr>
          <p:nvPr/>
        </p:nvSpPr>
        <p:spPr bwMode="auto">
          <a:xfrm>
            <a:off x="4038600" y="3771900"/>
            <a:ext cx="180975" cy="179388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4" name="椭圆 41"/>
          <p:cNvSpPr>
            <a:spLocks noChangeAspect="1" noChangeArrowheads="1"/>
          </p:cNvSpPr>
          <p:nvPr/>
        </p:nvSpPr>
        <p:spPr bwMode="auto">
          <a:xfrm>
            <a:off x="3803650" y="3808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5" name="椭圆 42"/>
          <p:cNvSpPr>
            <a:spLocks noChangeAspect="1" noChangeArrowheads="1"/>
          </p:cNvSpPr>
          <p:nvPr/>
        </p:nvSpPr>
        <p:spPr bwMode="auto">
          <a:xfrm>
            <a:off x="3568700" y="3771900"/>
            <a:ext cx="179388" cy="17938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6" name="椭圆 43"/>
          <p:cNvSpPr>
            <a:spLocks noChangeAspect="1" noChangeArrowheads="1"/>
          </p:cNvSpPr>
          <p:nvPr/>
        </p:nvSpPr>
        <p:spPr bwMode="auto">
          <a:xfrm>
            <a:off x="3355975" y="3662363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7" name="椭圆 44"/>
          <p:cNvSpPr>
            <a:spLocks noChangeAspect="1" noChangeArrowheads="1"/>
          </p:cNvSpPr>
          <p:nvPr/>
        </p:nvSpPr>
        <p:spPr bwMode="auto">
          <a:xfrm>
            <a:off x="3187700" y="3494088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8" name="椭圆 45"/>
          <p:cNvSpPr>
            <a:spLocks noChangeAspect="1" noChangeArrowheads="1"/>
          </p:cNvSpPr>
          <p:nvPr/>
        </p:nvSpPr>
        <p:spPr bwMode="auto">
          <a:xfrm>
            <a:off x="3079750" y="3281363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9" name="椭圆 46"/>
          <p:cNvSpPr>
            <a:spLocks noChangeAspect="1" noChangeArrowheads="1"/>
          </p:cNvSpPr>
          <p:nvPr/>
        </p:nvSpPr>
        <p:spPr bwMode="auto">
          <a:xfrm>
            <a:off x="5556250" y="2597150"/>
            <a:ext cx="1079500" cy="1079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0" name="椭圆 47"/>
          <p:cNvSpPr>
            <a:spLocks noChangeAspect="1" noChangeArrowheads="1"/>
          </p:cNvSpPr>
          <p:nvPr/>
        </p:nvSpPr>
        <p:spPr bwMode="auto">
          <a:xfrm>
            <a:off x="5243513" y="3046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1" name="椭圆 48"/>
          <p:cNvSpPr>
            <a:spLocks noChangeAspect="1" noChangeArrowheads="1"/>
          </p:cNvSpPr>
          <p:nvPr/>
        </p:nvSpPr>
        <p:spPr bwMode="auto">
          <a:xfrm>
            <a:off x="5281613" y="281146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2" name="椭圆 49"/>
          <p:cNvSpPr>
            <a:spLocks noChangeAspect="1" noChangeArrowheads="1"/>
          </p:cNvSpPr>
          <p:nvPr/>
        </p:nvSpPr>
        <p:spPr bwMode="auto">
          <a:xfrm>
            <a:off x="5389563" y="2598738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3" name="椭圆 50"/>
          <p:cNvSpPr>
            <a:spLocks noChangeAspect="1" noChangeArrowheads="1"/>
          </p:cNvSpPr>
          <p:nvPr/>
        </p:nvSpPr>
        <p:spPr bwMode="auto">
          <a:xfrm>
            <a:off x="5557838" y="2430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4" name="椭圆 51"/>
          <p:cNvSpPr>
            <a:spLocks noChangeAspect="1" noChangeArrowheads="1"/>
          </p:cNvSpPr>
          <p:nvPr/>
        </p:nvSpPr>
        <p:spPr bwMode="auto">
          <a:xfrm>
            <a:off x="5770563" y="232251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5" name="椭圆 52"/>
          <p:cNvSpPr>
            <a:spLocks noChangeAspect="1" noChangeArrowheads="1"/>
          </p:cNvSpPr>
          <p:nvPr/>
        </p:nvSpPr>
        <p:spPr bwMode="auto">
          <a:xfrm>
            <a:off x="6005513" y="228441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6" name="椭圆 53"/>
          <p:cNvSpPr>
            <a:spLocks noChangeAspect="1" noChangeArrowheads="1"/>
          </p:cNvSpPr>
          <p:nvPr/>
        </p:nvSpPr>
        <p:spPr bwMode="auto">
          <a:xfrm>
            <a:off x="6242050" y="232251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7" name="椭圆 54"/>
          <p:cNvSpPr>
            <a:spLocks noChangeAspect="1" noChangeArrowheads="1"/>
          </p:cNvSpPr>
          <p:nvPr/>
        </p:nvSpPr>
        <p:spPr bwMode="auto">
          <a:xfrm>
            <a:off x="6453188" y="243046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8" name="椭圆 55"/>
          <p:cNvSpPr>
            <a:spLocks noChangeAspect="1" noChangeArrowheads="1"/>
          </p:cNvSpPr>
          <p:nvPr/>
        </p:nvSpPr>
        <p:spPr bwMode="auto">
          <a:xfrm>
            <a:off x="6623050" y="2598738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9" name="椭圆 56"/>
          <p:cNvSpPr>
            <a:spLocks noChangeAspect="1" noChangeArrowheads="1"/>
          </p:cNvSpPr>
          <p:nvPr/>
        </p:nvSpPr>
        <p:spPr bwMode="auto">
          <a:xfrm>
            <a:off x="6731000" y="281146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0" name="椭圆 57"/>
          <p:cNvSpPr>
            <a:spLocks noChangeAspect="1" noChangeArrowheads="1"/>
          </p:cNvSpPr>
          <p:nvPr/>
        </p:nvSpPr>
        <p:spPr bwMode="auto">
          <a:xfrm>
            <a:off x="6767513" y="304641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1" name="椭圆 58"/>
          <p:cNvSpPr>
            <a:spLocks noChangeAspect="1" noChangeArrowheads="1"/>
          </p:cNvSpPr>
          <p:nvPr/>
        </p:nvSpPr>
        <p:spPr bwMode="auto">
          <a:xfrm>
            <a:off x="6731000" y="328136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2" name="椭圆 59"/>
          <p:cNvSpPr>
            <a:spLocks noChangeAspect="1" noChangeArrowheads="1"/>
          </p:cNvSpPr>
          <p:nvPr/>
        </p:nvSpPr>
        <p:spPr bwMode="auto">
          <a:xfrm>
            <a:off x="6623050" y="3494088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3" name="椭圆 60"/>
          <p:cNvSpPr>
            <a:spLocks noChangeAspect="1" noChangeArrowheads="1"/>
          </p:cNvSpPr>
          <p:nvPr/>
        </p:nvSpPr>
        <p:spPr bwMode="auto">
          <a:xfrm>
            <a:off x="6453188" y="366236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4" name="椭圆 61"/>
          <p:cNvSpPr>
            <a:spLocks noChangeAspect="1" noChangeArrowheads="1"/>
          </p:cNvSpPr>
          <p:nvPr/>
        </p:nvSpPr>
        <p:spPr bwMode="auto">
          <a:xfrm>
            <a:off x="6242050" y="3771900"/>
            <a:ext cx="179388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5" name="椭圆 62"/>
          <p:cNvSpPr>
            <a:spLocks noChangeAspect="1" noChangeArrowheads="1"/>
          </p:cNvSpPr>
          <p:nvPr/>
        </p:nvSpPr>
        <p:spPr bwMode="auto">
          <a:xfrm>
            <a:off x="6005513" y="380841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6" name="椭圆 63"/>
          <p:cNvSpPr>
            <a:spLocks noChangeAspect="1" noChangeArrowheads="1"/>
          </p:cNvSpPr>
          <p:nvPr/>
        </p:nvSpPr>
        <p:spPr bwMode="auto">
          <a:xfrm>
            <a:off x="5770563" y="3771900"/>
            <a:ext cx="179387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7" name="椭圆 64"/>
          <p:cNvSpPr>
            <a:spLocks noChangeAspect="1" noChangeArrowheads="1"/>
          </p:cNvSpPr>
          <p:nvPr/>
        </p:nvSpPr>
        <p:spPr bwMode="auto">
          <a:xfrm>
            <a:off x="5557838" y="366236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8" name="椭圆 65"/>
          <p:cNvSpPr>
            <a:spLocks noChangeAspect="1" noChangeArrowheads="1"/>
          </p:cNvSpPr>
          <p:nvPr/>
        </p:nvSpPr>
        <p:spPr bwMode="auto">
          <a:xfrm>
            <a:off x="5389563" y="3494088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9" name="椭圆 66"/>
          <p:cNvSpPr>
            <a:spLocks noChangeAspect="1" noChangeArrowheads="1"/>
          </p:cNvSpPr>
          <p:nvPr/>
        </p:nvSpPr>
        <p:spPr bwMode="auto">
          <a:xfrm>
            <a:off x="5281613" y="328136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0" name="椭圆 67"/>
          <p:cNvSpPr>
            <a:spLocks noChangeAspect="1" noChangeArrowheads="1"/>
          </p:cNvSpPr>
          <p:nvPr/>
        </p:nvSpPr>
        <p:spPr bwMode="auto">
          <a:xfrm>
            <a:off x="7758113" y="2597150"/>
            <a:ext cx="1079500" cy="107950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1" name="椭圆 68"/>
          <p:cNvSpPr>
            <a:spLocks noChangeAspect="1" noChangeArrowheads="1"/>
          </p:cNvSpPr>
          <p:nvPr/>
        </p:nvSpPr>
        <p:spPr bwMode="auto">
          <a:xfrm>
            <a:off x="7445375" y="3046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2" name="椭圆 69"/>
          <p:cNvSpPr>
            <a:spLocks noChangeAspect="1" noChangeArrowheads="1"/>
          </p:cNvSpPr>
          <p:nvPr/>
        </p:nvSpPr>
        <p:spPr bwMode="auto">
          <a:xfrm>
            <a:off x="7483475" y="281146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3" name="椭圆 70"/>
          <p:cNvSpPr>
            <a:spLocks noChangeAspect="1" noChangeArrowheads="1"/>
          </p:cNvSpPr>
          <p:nvPr/>
        </p:nvSpPr>
        <p:spPr bwMode="auto">
          <a:xfrm>
            <a:off x="7591425" y="2598738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4" name="椭圆 71"/>
          <p:cNvSpPr>
            <a:spLocks noChangeAspect="1" noChangeArrowheads="1"/>
          </p:cNvSpPr>
          <p:nvPr/>
        </p:nvSpPr>
        <p:spPr bwMode="auto">
          <a:xfrm>
            <a:off x="7759700" y="2430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5" name="椭圆 72"/>
          <p:cNvSpPr>
            <a:spLocks noChangeAspect="1" noChangeArrowheads="1"/>
          </p:cNvSpPr>
          <p:nvPr/>
        </p:nvSpPr>
        <p:spPr bwMode="auto">
          <a:xfrm>
            <a:off x="7972425" y="232251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6" name="椭圆 73"/>
          <p:cNvSpPr>
            <a:spLocks noChangeAspect="1" noChangeArrowheads="1"/>
          </p:cNvSpPr>
          <p:nvPr/>
        </p:nvSpPr>
        <p:spPr bwMode="auto">
          <a:xfrm>
            <a:off x="8207375" y="2284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7" name="椭圆 74"/>
          <p:cNvSpPr>
            <a:spLocks noChangeAspect="1" noChangeArrowheads="1"/>
          </p:cNvSpPr>
          <p:nvPr/>
        </p:nvSpPr>
        <p:spPr bwMode="auto">
          <a:xfrm>
            <a:off x="8443913" y="232251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8" name="椭圆 75"/>
          <p:cNvSpPr>
            <a:spLocks noChangeAspect="1" noChangeArrowheads="1"/>
          </p:cNvSpPr>
          <p:nvPr/>
        </p:nvSpPr>
        <p:spPr bwMode="auto">
          <a:xfrm>
            <a:off x="8656638" y="243046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9" name="椭圆 76"/>
          <p:cNvSpPr>
            <a:spLocks noChangeAspect="1" noChangeArrowheads="1"/>
          </p:cNvSpPr>
          <p:nvPr/>
        </p:nvSpPr>
        <p:spPr bwMode="auto">
          <a:xfrm>
            <a:off x="8824913" y="2598738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0" name="椭圆 77"/>
          <p:cNvSpPr>
            <a:spLocks noChangeAspect="1" noChangeArrowheads="1"/>
          </p:cNvSpPr>
          <p:nvPr/>
        </p:nvSpPr>
        <p:spPr bwMode="auto">
          <a:xfrm>
            <a:off x="8932863" y="281146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1" name="椭圆 78"/>
          <p:cNvSpPr>
            <a:spLocks noChangeAspect="1" noChangeArrowheads="1"/>
          </p:cNvSpPr>
          <p:nvPr/>
        </p:nvSpPr>
        <p:spPr bwMode="auto">
          <a:xfrm>
            <a:off x="8969375" y="3046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2" name="椭圆 79"/>
          <p:cNvSpPr>
            <a:spLocks noChangeAspect="1" noChangeArrowheads="1"/>
          </p:cNvSpPr>
          <p:nvPr/>
        </p:nvSpPr>
        <p:spPr bwMode="auto">
          <a:xfrm>
            <a:off x="8932863" y="3281363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3" name="椭圆 80"/>
          <p:cNvSpPr>
            <a:spLocks noChangeAspect="1" noChangeArrowheads="1"/>
          </p:cNvSpPr>
          <p:nvPr/>
        </p:nvSpPr>
        <p:spPr bwMode="auto">
          <a:xfrm>
            <a:off x="8824913" y="3494088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4" name="椭圆 81"/>
          <p:cNvSpPr>
            <a:spLocks noChangeAspect="1" noChangeArrowheads="1"/>
          </p:cNvSpPr>
          <p:nvPr/>
        </p:nvSpPr>
        <p:spPr bwMode="auto">
          <a:xfrm>
            <a:off x="8656638" y="3662363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5" name="椭圆 82"/>
          <p:cNvSpPr>
            <a:spLocks noChangeAspect="1" noChangeArrowheads="1"/>
          </p:cNvSpPr>
          <p:nvPr/>
        </p:nvSpPr>
        <p:spPr bwMode="auto">
          <a:xfrm>
            <a:off x="8443913" y="3771900"/>
            <a:ext cx="179387" cy="179388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6" name="椭圆 83"/>
          <p:cNvSpPr>
            <a:spLocks noChangeAspect="1" noChangeArrowheads="1"/>
          </p:cNvSpPr>
          <p:nvPr/>
        </p:nvSpPr>
        <p:spPr bwMode="auto">
          <a:xfrm>
            <a:off x="8207375" y="3808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7" name="椭圆 84"/>
          <p:cNvSpPr>
            <a:spLocks noChangeAspect="1" noChangeArrowheads="1"/>
          </p:cNvSpPr>
          <p:nvPr/>
        </p:nvSpPr>
        <p:spPr bwMode="auto">
          <a:xfrm>
            <a:off x="7972425" y="3771900"/>
            <a:ext cx="180975" cy="179388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8" name="椭圆 85"/>
          <p:cNvSpPr>
            <a:spLocks noChangeAspect="1" noChangeArrowheads="1"/>
          </p:cNvSpPr>
          <p:nvPr/>
        </p:nvSpPr>
        <p:spPr bwMode="auto">
          <a:xfrm>
            <a:off x="7759700" y="366236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9" name="椭圆 86"/>
          <p:cNvSpPr>
            <a:spLocks noChangeAspect="1" noChangeArrowheads="1"/>
          </p:cNvSpPr>
          <p:nvPr/>
        </p:nvSpPr>
        <p:spPr bwMode="auto">
          <a:xfrm>
            <a:off x="7591425" y="3494088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0" name="椭圆 87"/>
          <p:cNvSpPr>
            <a:spLocks noChangeAspect="1" noChangeArrowheads="1"/>
          </p:cNvSpPr>
          <p:nvPr/>
        </p:nvSpPr>
        <p:spPr bwMode="auto">
          <a:xfrm>
            <a:off x="7483475" y="3281363"/>
            <a:ext cx="179388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1" name="椭圆 88"/>
          <p:cNvSpPr>
            <a:spLocks noChangeAspect="1" noChangeArrowheads="1"/>
          </p:cNvSpPr>
          <p:nvPr/>
        </p:nvSpPr>
        <p:spPr bwMode="auto">
          <a:xfrm>
            <a:off x="9959975" y="2597150"/>
            <a:ext cx="1079500" cy="1079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2" name="椭圆 89"/>
          <p:cNvSpPr>
            <a:spLocks noChangeAspect="1" noChangeArrowheads="1"/>
          </p:cNvSpPr>
          <p:nvPr/>
        </p:nvSpPr>
        <p:spPr bwMode="auto">
          <a:xfrm>
            <a:off x="9648825" y="3046413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3" name="椭圆 90"/>
          <p:cNvSpPr>
            <a:spLocks noChangeAspect="1" noChangeArrowheads="1"/>
          </p:cNvSpPr>
          <p:nvPr/>
        </p:nvSpPr>
        <p:spPr bwMode="auto">
          <a:xfrm>
            <a:off x="9685338" y="281146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4" name="椭圆 91"/>
          <p:cNvSpPr>
            <a:spLocks noChangeAspect="1" noChangeArrowheads="1"/>
          </p:cNvSpPr>
          <p:nvPr/>
        </p:nvSpPr>
        <p:spPr bwMode="auto">
          <a:xfrm>
            <a:off x="9793288" y="2598738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5" name="椭圆 92"/>
          <p:cNvSpPr>
            <a:spLocks noChangeAspect="1" noChangeArrowheads="1"/>
          </p:cNvSpPr>
          <p:nvPr/>
        </p:nvSpPr>
        <p:spPr bwMode="auto">
          <a:xfrm>
            <a:off x="9961563" y="2430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6" name="椭圆 93"/>
          <p:cNvSpPr>
            <a:spLocks noChangeAspect="1" noChangeArrowheads="1"/>
          </p:cNvSpPr>
          <p:nvPr/>
        </p:nvSpPr>
        <p:spPr bwMode="auto">
          <a:xfrm>
            <a:off x="10174288" y="232251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7" name="椭圆 94"/>
          <p:cNvSpPr>
            <a:spLocks noChangeAspect="1" noChangeArrowheads="1"/>
          </p:cNvSpPr>
          <p:nvPr/>
        </p:nvSpPr>
        <p:spPr bwMode="auto">
          <a:xfrm>
            <a:off x="10410825" y="228441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8" name="椭圆 95"/>
          <p:cNvSpPr>
            <a:spLocks noChangeAspect="1" noChangeArrowheads="1"/>
          </p:cNvSpPr>
          <p:nvPr/>
        </p:nvSpPr>
        <p:spPr bwMode="auto">
          <a:xfrm>
            <a:off x="10645775" y="232251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9" name="椭圆 96"/>
          <p:cNvSpPr>
            <a:spLocks noChangeAspect="1" noChangeArrowheads="1"/>
          </p:cNvSpPr>
          <p:nvPr/>
        </p:nvSpPr>
        <p:spPr bwMode="auto">
          <a:xfrm>
            <a:off x="10858500" y="243046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0" name="椭圆 97"/>
          <p:cNvSpPr>
            <a:spLocks noChangeAspect="1" noChangeArrowheads="1"/>
          </p:cNvSpPr>
          <p:nvPr/>
        </p:nvSpPr>
        <p:spPr bwMode="auto">
          <a:xfrm>
            <a:off x="11026775" y="2598738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1" name="椭圆 98"/>
          <p:cNvSpPr>
            <a:spLocks noChangeAspect="1" noChangeArrowheads="1"/>
          </p:cNvSpPr>
          <p:nvPr/>
        </p:nvSpPr>
        <p:spPr bwMode="auto">
          <a:xfrm>
            <a:off x="11134725" y="281146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2" name="椭圆 99"/>
          <p:cNvSpPr>
            <a:spLocks noChangeAspect="1" noChangeArrowheads="1"/>
          </p:cNvSpPr>
          <p:nvPr/>
        </p:nvSpPr>
        <p:spPr bwMode="auto">
          <a:xfrm>
            <a:off x="11172825" y="304641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3" name="椭圆 100"/>
          <p:cNvSpPr>
            <a:spLocks noChangeAspect="1" noChangeArrowheads="1"/>
          </p:cNvSpPr>
          <p:nvPr/>
        </p:nvSpPr>
        <p:spPr bwMode="auto">
          <a:xfrm>
            <a:off x="11134725" y="328136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4" name="椭圆 101"/>
          <p:cNvSpPr>
            <a:spLocks noChangeAspect="1" noChangeArrowheads="1"/>
          </p:cNvSpPr>
          <p:nvPr/>
        </p:nvSpPr>
        <p:spPr bwMode="auto">
          <a:xfrm>
            <a:off x="11026775" y="3494088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5" name="椭圆 102"/>
          <p:cNvSpPr>
            <a:spLocks noChangeAspect="1" noChangeArrowheads="1"/>
          </p:cNvSpPr>
          <p:nvPr/>
        </p:nvSpPr>
        <p:spPr bwMode="auto">
          <a:xfrm>
            <a:off x="10858500" y="366236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6" name="椭圆 103"/>
          <p:cNvSpPr>
            <a:spLocks noChangeAspect="1" noChangeArrowheads="1"/>
          </p:cNvSpPr>
          <p:nvPr/>
        </p:nvSpPr>
        <p:spPr bwMode="auto">
          <a:xfrm>
            <a:off x="10645775" y="3771900"/>
            <a:ext cx="179388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7" name="椭圆 104"/>
          <p:cNvSpPr>
            <a:spLocks noChangeAspect="1" noChangeArrowheads="1"/>
          </p:cNvSpPr>
          <p:nvPr/>
        </p:nvSpPr>
        <p:spPr bwMode="auto">
          <a:xfrm>
            <a:off x="10410825" y="380841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8" name="椭圆 105"/>
          <p:cNvSpPr>
            <a:spLocks noChangeAspect="1" noChangeArrowheads="1"/>
          </p:cNvSpPr>
          <p:nvPr/>
        </p:nvSpPr>
        <p:spPr bwMode="auto">
          <a:xfrm>
            <a:off x="10174288" y="3771900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9" name="椭圆 106"/>
          <p:cNvSpPr>
            <a:spLocks noChangeAspect="1" noChangeArrowheads="1"/>
          </p:cNvSpPr>
          <p:nvPr/>
        </p:nvSpPr>
        <p:spPr bwMode="auto">
          <a:xfrm>
            <a:off x="9961563" y="366236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30" name="椭圆 107"/>
          <p:cNvSpPr>
            <a:spLocks noChangeAspect="1" noChangeArrowheads="1"/>
          </p:cNvSpPr>
          <p:nvPr/>
        </p:nvSpPr>
        <p:spPr bwMode="auto">
          <a:xfrm>
            <a:off x="9793288" y="3494088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31" name="椭圆 108"/>
          <p:cNvSpPr>
            <a:spLocks noChangeAspect="1" noChangeArrowheads="1"/>
          </p:cNvSpPr>
          <p:nvPr/>
        </p:nvSpPr>
        <p:spPr bwMode="auto">
          <a:xfrm>
            <a:off x="9685338" y="328136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32" name="文本框 109"/>
          <p:cNvSpPr txBox="1">
            <a:spLocks noChangeArrowheads="1"/>
          </p:cNvSpPr>
          <p:nvPr/>
        </p:nvSpPr>
        <p:spPr bwMode="auto">
          <a:xfrm>
            <a:off x="1528445" y="2844800"/>
            <a:ext cx="327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1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3" name="文本框 110"/>
          <p:cNvSpPr txBox="1">
            <a:spLocks noChangeArrowheads="1"/>
          </p:cNvSpPr>
          <p:nvPr/>
        </p:nvSpPr>
        <p:spPr bwMode="auto">
          <a:xfrm>
            <a:off x="3697923" y="2844800"/>
            <a:ext cx="3924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2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4" name="文本框 111"/>
          <p:cNvSpPr txBox="1">
            <a:spLocks noChangeArrowheads="1"/>
          </p:cNvSpPr>
          <p:nvPr/>
        </p:nvSpPr>
        <p:spPr bwMode="auto">
          <a:xfrm>
            <a:off x="5893436" y="2844800"/>
            <a:ext cx="3924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3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5" name="文本框 112"/>
          <p:cNvSpPr txBox="1">
            <a:spLocks noChangeArrowheads="1"/>
          </p:cNvSpPr>
          <p:nvPr/>
        </p:nvSpPr>
        <p:spPr bwMode="auto">
          <a:xfrm>
            <a:off x="8107998" y="2844800"/>
            <a:ext cx="3987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4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6" name="文本框 113"/>
          <p:cNvSpPr txBox="1">
            <a:spLocks noChangeArrowheads="1"/>
          </p:cNvSpPr>
          <p:nvPr/>
        </p:nvSpPr>
        <p:spPr bwMode="auto">
          <a:xfrm>
            <a:off x="10303510" y="2844800"/>
            <a:ext cx="3924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5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7" name="文本框 115"/>
          <p:cNvSpPr txBox="1">
            <a:spLocks noChangeArrowheads="1"/>
          </p:cNvSpPr>
          <p:nvPr/>
        </p:nvSpPr>
        <p:spPr bwMode="auto">
          <a:xfrm>
            <a:off x="875506" y="4379913"/>
            <a:ext cx="16319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条件：extends ?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38" name="文本框 116"/>
          <p:cNvSpPr txBox="1">
            <a:spLocks noChangeArrowheads="1"/>
          </p:cNvSpPr>
          <p:nvPr/>
        </p:nvSpPr>
        <p:spPr bwMode="auto">
          <a:xfrm>
            <a:off x="792163" y="4745038"/>
            <a:ext cx="18002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 TypeScript 类型系统里的 if else</a:t>
            </a:r>
            <a:endParaRPr lang="en-US" altLang="zh-CN" sz="1400">
              <a:solidFill>
                <a:srgbClr val="595959"/>
              </a:solidFill>
            </a:endParaRPr>
          </a:p>
        </p:txBody>
      </p:sp>
      <p:sp>
        <p:nvSpPr>
          <p:cNvPr id="26739" name="文本框 118"/>
          <p:cNvSpPr txBox="1">
            <a:spLocks noChangeArrowheads="1"/>
          </p:cNvSpPr>
          <p:nvPr/>
        </p:nvSpPr>
        <p:spPr bwMode="auto">
          <a:xfrm>
            <a:off x="3247232" y="4379913"/>
            <a:ext cx="11969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推导：infer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0" name="文本框 119"/>
          <p:cNvSpPr txBox="1">
            <a:spLocks noChangeArrowheads="1"/>
          </p:cNvSpPr>
          <p:nvPr/>
        </p:nvSpPr>
        <p:spPr bwMode="auto">
          <a:xfrm>
            <a:off x="2946400" y="4745038"/>
            <a:ext cx="18002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提取类型的一部分</a:t>
            </a:r>
            <a:r>
              <a:rPr lang="zh-CN" altLang="en-US" sz="1400">
                <a:solidFill>
                  <a:srgbClr val="595959"/>
                </a:solidFill>
              </a:rPr>
              <a:t>，相当</a:t>
            </a:r>
            <a:r>
              <a:rPr lang="zh-CN" altLang="en-US" sz="1400">
                <a:solidFill>
                  <a:srgbClr val="595959"/>
                </a:solidFill>
              </a:rPr>
              <a:t>占位</a:t>
            </a:r>
            <a:endParaRPr lang="zh-CN" altLang="en-US" sz="1400">
              <a:solidFill>
                <a:srgbClr val="595959"/>
              </a:solidFill>
            </a:endParaRPr>
          </a:p>
        </p:txBody>
      </p:sp>
      <p:sp>
        <p:nvSpPr>
          <p:cNvPr id="26741" name="文本框 121"/>
          <p:cNvSpPr txBox="1">
            <a:spLocks noChangeArrowheads="1"/>
          </p:cNvSpPr>
          <p:nvPr/>
        </p:nvSpPr>
        <p:spPr bwMode="auto">
          <a:xfrm>
            <a:off x="5598160" y="4379913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联合：｜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2" name="文本框 122"/>
          <p:cNvSpPr txBox="1">
            <a:spLocks noChangeArrowheads="1"/>
          </p:cNvSpPr>
          <p:nvPr/>
        </p:nvSpPr>
        <p:spPr bwMode="auto">
          <a:xfrm>
            <a:off x="5195888" y="4745038"/>
            <a:ext cx="1800225" cy="13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联合类型（Union）类似 js 里的或运算符 |，但是作用于类型，代表类型可以是几个类型之一</a:t>
            </a:r>
            <a:endParaRPr lang="en-US" altLang="zh-CN" sz="1400">
              <a:solidFill>
                <a:srgbClr val="595959"/>
              </a:solidFill>
            </a:endParaRPr>
          </a:p>
        </p:txBody>
      </p:sp>
      <p:sp>
        <p:nvSpPr>
          <p:cNvPr id="26743" name="文本框 124"/>
          <p:cNvSpPr txBox="1">
            <a:spLocks noChangeArrowheads="1"/>
          </p:cNvSpPr>
          <p:nvPr/>
        </p:nvSpPr>
        <p:spPr bwMode="auto">
          <a:xfrm>
            <a:off x="7830662" y="4379913"/>
            <a:ext cx="9550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交叉：&amp;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4" name="文本框 125"/>
          <p:cNvSpPr txBox="1">
            <a:spLocks noChangeArrowheads="1"/>
          </p:cNvSpPr>
          <p:nvPr/>
        </p:nvSpPr>
        <p:spPr bwMode="auto">
          <a:xfrm>
            <a:off x="7407275" y="4745038"/>
            <a:ext cx="1800225" cy="13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交叉类型（Intersection）类似 js 中的与运算符 &amp;，但是作用于类型，代表对类型做合并。</a:t>
            </a:r>
            <a:endParaRPr lang="en-US" altLang="zh-CN" sz="1400">
              <a:solidFill>
                <a:srgbClr val="595959"/>
              </a:solidFill>
            </a:endParaRPr>
          </a:p>
        </p:txBody>
      </p:sp>
      <p:sp>
        <p:nvSpPr>
          <p:cNvPr id="26745" name="文本框 127"/>
          <p:cNvSpPr txBox="1">
            <a:spLocks noChangeArrowheads="1"/>
          </p:cNvSpPr>
          <p:nvPr/>
        </p:nvSpPr>
        <p:spPr bwMode="auto">
          <a:xfrm>
            <a:off x="10002679" y="4379913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映射类型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6" name="文本框 128"/>
          <p:cNvSpPr txBox="1">
            <a:spLocks noChangeArrowheads="1"/>
          </p:cNvSpPr>
          <p:nvPr/>
        </p:nvSpPr>
        <p:spPr bwMode="auto">
          <a:xfrm>
            <a:off x="9599613" y="4745038"/>
            <a:ext cx="1800225" cy="149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000">
                <a:solidFill>
                  <a:srgbClr val="595959"/>
                </a:solidFill>
              </a:rPr>
              <a:t>keyof T 是查询索引类型中所有的索引，叫做索引查询。</a:t>
            </a: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r>
              <a:rPr lang="en-US" altLang="zh-CN" sz="1000">
                <a:solidFill>
                  <a:srgbClr val="595959"/>
                </a:solidFill>
              </a:rPr>
              <a:t>T[Key] 是取索引类型某个索引的值，叫做索引访问。</a:t>
            </a: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r>
              <a:rPr lang="en-US" altLang="zh-CN" sz="1000">
                <a:solidFill>
                  <a:srgbClr val="595959"/>
                </a:solidFill>
              </a:rPr>
              <a:t>in 是用于遍历联合类型的运算符</a:t>
            </a:r>
            <a:endParaRPr lang="en-US" altLang="zh-CN" sz="10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7" grpId="0"/>
      <p:bldP spid="26738" grpId="0"/>
      <p:bldP spid="26739" grpId="0"/>
      <p:bldP spid="26740" grpId="0"/>
      <p:bldP spid="26741" grpId="0"/>
      <p:bldP spid="26742" grpId="0"/>
      <p:bldP spid="26743" grpId="0"/>
      <p:bldP spid="26744" grpId="0"/>
      <p:bldP spid="26745" grpId="0"/>
      <p:bldP spid="267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3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extends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34490" y="4906645"/>
            <a:ext cx="8290560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高级类型的特点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是传入类型参数，经过一系列类型运算逻辑后，返回新的类型。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69185"/>
            <a:ext cx="9560560" cy="19996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3.5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infer</a:t>
            </a:r>
            <a:endParaRPr lang="zh-CN" altLang="en-US" smtClean="0">
              <a:sym typeface="+mn-ea"/>
            </a:endParaRPr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92593" y="4924743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注意，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第一个 extends 不是条件，条件类型是 extends ? :，这里的 extends 是约束的意思，也就是约束类型参数只能是数组类型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870710"/>
            <a:ext cx="10353675" cy="2218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8" y="6153150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｜</a:t>
            </a:r>
            <a:r>
              <a:rPr lang="en-US" altLang="zh-CN" smtClean="0">
                <a:sym typeface="+mn-ea"/>
              </a:rPr>
              <a:t>And &amp;</a:t>
            </a:r>
            <a:endParaRPr lang="en-US" altLang="zh-CN" smtClean="0">
              <a:sym typeface="+mn-ea"/>
            </a:endParaRPr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69403" y="624617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注：同一类型可以合并，不同的类型没法合并，会被舍弃</a:t>
            </a:r>
            <a:endParaRPr lang="zh-CN" altLang="en-US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597025"/>
            <a:ext cx="9945370" cy="1458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3388995"/>
            <a:ext cx="9946005" cy="1258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4980305"/>
            <a:ext cx="9945370" cy="933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映射类型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73225" y="4906645"/>
            <a:ext cx="612203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映射类型就相当于把一个集合映射到另一个集合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891030"/>
            <a:ext cx="9599930" cy="23202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四、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2815" y="3602355"/>
            <a:ext cx="693356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TypeScript类型体操的           </a:t>
            </a:r>
            <a:r>
              <a:rPr lang="en-US" altLang="zh-CN" sz="54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六种技巧</a:t>
            </a:r>
            <a:endParaRPr lang="zh-CN" altLang="en-US" sz="5400">
              <a:solidFill>
                <a:schemeClr val="bg1"/>
              </a:solidFill>
            </a:endParaRPr>
          </a:p>
          <a:p>
            <a:pPr algn="r">
              <a:buClrTx/>
              <a:buSzTx/>
            </a:pPr>
            <a:endParaRPr lang="zh-CN" altLang="en-US" sz="54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11530" y="535305"/>
            <a:ext cx="10515600" cy="1079500"/>
          </a:xfrm>
        </p:spPr>
        <p:txBody>
          <a:bodyPr/>
          <a:lstStyle/>
          <a:p>
            <a:pPr eaLnBrk="1" hangingPunct="1"/>
            <a:r>
              <a:rPr lang="zh-CN" altLang="en-US" smtClean="0"/>
              <a:t>六种</a:t>
            </a:r>
            <a:r>
              <a:rPr lang="zh-CN" altLang="en-US" smtClean="0"/>
              <a:t>技巧</a:t>
            </a:r>
            <a:endParaRPr lang="zh-CN" altLang="en-US" smtClean="0"/>
          </a:p>
        </p:txBody>
      </p:sp>
      <p:sp>
        <p:nvSpPr>
          <p:cNvPr id="23555" name="椭圆 3"/>
          <p:cNvSpPr>
            <a:spLocks noChangeAspect="1" noChangeArrowheads="1"/>
          </p:cNvSpPr>
          <p:nvPr/>
        </p:nvSpPr>
        <p:spPr bwMode="auto">
          <a:xfrm>
            <a:off x="7513638" y="3424238"/>
            <a:ext cx="720725" cy="72072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56" name="椭圆 4"/>
          <p:cNvSpPr>
            <a:spLocks noChangeAspect="1" noChangeArrowheads="1"/>
          </p:cNvSpPr>
          <p:nvPr/>
        </p:nvSpPr>
        <p:spPr bwMode="auto">
          <a:xfrm>
            <a:off x="3905250" y="3424238"/>
            <a:ext cx="719138" cy="72072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23557" name="直接连接符 5"/>
          <p:cNvCxnSpPr>
            <a:cxnSpLocks noChangeShapeType="1"/>
            <a:stCxn id="23556" idx="6"/>
            <a:endCxn id="23555" idx="2"/>
          </p:cNvCxnSpPr>
          <p:nvPr/>
        </p:nvCxnSpPr>
        <p:spPr bwMode="auto">
          <a:xfrm>
            <a:off x="4624388" y="3784600"/>
            <a:ext cx="288925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椭圆 7"/>
          <p:cNvSpPr>
            <a:spLocks noChangeAspect="1" noChangeArrowheads="1"/>
          </p:cNvSpPr>
          <p:nvPr/>
        </p:nvSpPr>
        <p:spPr bwMode="auto">
          <a:xfrm>
            <a:off x="7513638" y="2044700"/>
            <a:ext cx="720725" cy="72072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59" name="椭圆 8"/>
          <p:cNvSpPr>
            <a:spLocks noChangeAspect="1" noChangeArrowheads="1"/>
          </p:cNvSpPr>
          <p:nvPr/>
        </p:nvSpPr>
        <p:spPr bwMode="auto">
          <a:xfrm>
            <a:off x="7513638" y="4805363"/>
            <a:ext cx="720725" cy="71913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60" name="椭圆 9"/>
          <p:cNvSpPr>
            <a:spLocks noChangeAspect="1" noChangeArrowheads="1"/>
          </p:cNvSpPr>
          <p:nvPr/>
        </p:nvSpPr>
        <p:spPr bwMode="auto">
          <a:xfrm>
            <a:off x="3905250" y="2044700"/>
            <a:ext cx="719138" cy="72072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61" name="椭圆 10"/>
          <p:cNvSpPr>
            <a:spLocks noChangeAspect="1" noChangeArrowheads="1"/>
          </p:cNvSpPr>
          <p:nvPr/>
        </p:nvSpPr>
        <p:spPr bwMode="auto">
          <a:xfrm>
            <a:off x="3905250" y="4805363"/>
            <a:ext cx="719138" cy="719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23562" name="组合 22"/>
          <p:cNvGrpSpPr/>
          <p:nvPr/>
        </p:nvGrpSpPr>
        <p:grpSpPr bwMode="auto">
          <a:xfrm>
            <a:off x="4624388" y="2405063"/>
            <a:ext cx="2889250" cy="908050"/>
            <a:chOff x="0" y="0"/>
            <a:chExt cx="2888779" cy="908714"/>
          </a:xfrm>
        </p:grpSpPr>
        <p:cxnSp>
          <p:nvCxnSpPr>
            <p:cNvPr id="23563" name="直接连接符 12"/>
            <p:cNvCxnSpPr>
              <a:cxnSpLocks noChangeShapeType="1"/>
              <a:stCxn id="23556" idx="6"/>
              <a:endCxn id="23555" idx="2"/>
            </p:cNvCxnSpPr>
            <p:nvPr/>
          </p:nvCxnSpPr>
          <p:spPr bwMode="auto">
            <a:xfrm>
              <a:off x="571407" y="908714"/>
              <a:ext cx="1799932" cy="0"/>
            </a:xfrm>
            <a:prstGeom prst="line">
              <a:avLst/>
            </a:prstGeom>
            <a:noFill/>
            <a:ln w="12700">
              <a:solidFill>
                <a:srgbClr val="BFBFB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肘形连接符 13"/>
            <p:cNvCxnSpPr>
              <a:cxnSpLocks noChangeShapeType="1"/>
              <a:stCxn id="23560" idx="6"/>
              <a:endCxn id="23555" idx="2"/>
            </p:cNvCxnSpPr>
            <p:nvPr/>
          </p:nvCxnSpPr>
          <p:spPr bwMode="auto">
            <a:xfrm>
              <a:off x="0" y="0"/>
              <a:ext cx="571407" cy="908714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肘形连接符 14"/>
            <p:cNvCxnSpPr>
              <a:cxnSpLocks noChangeShapeType="1"/>
              <a:stCxn id="23558" idx="2"/>
              <a:endCxn id="23555" idx="2"/>
            </p:cNvCxnSpPr>
            <p:nvPr/>
          </p:nvCxnSpPr>
          <p:spPr bwMode="auto">
            <a:xfrm rot="10800000" flipV="1">
              <a:off x="2371338" y="0"/>
              <a:ext cx="517441" cy="908714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6" name="组合 23"/>
          <p:cNvGrpSpPr/>
          <p:nvPr/>
        </p:nvGrpSpPr>
        <p:grpSpPr bwMode="auto">
          <a:xfrm>
            <a:off x="4624388" y="4322763"/>
            <a:ext cx="2889250" cy="842962"/>
            <a:chOff x="0" y="0"/>
            <a:chExt cx="2888779" cy="842380"/>
          </a:xfrm>
        </p:grpSpPr>
        <p:cxnSp>
          <p:nvCxnSpPr>
            <p:cNvPr id="23567" name="直接连接符 16"/>
            <p:cNvCxnSpPr>
              <a:cxnSpLocks noChangeShapeType="1"/>
              <a:stCxn id="23558" idx="2"/>
              <a:endCxn id="23555" idx="2"/>
            </p:cNvCxnSpPr>
            <p:nvPr/>
          </p:nvCxnSpPr>
          <p:spPr bwMode="auto">
            <a:xfrm>
              <a:off x="571407" y="0"/>
              <a:ext cx="1799932" cy="0"/>
            </a:xfrm>
            <a:prstGeom prst="line">
              <a:avLst/>
            </a:prstGeom>
            <a:noFill/>
            <a:ln w="12700">
              <a:solidFill>
                <a:srgbClr val="BFBFB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肘形连接符 17"/>
            <p:cNvCxnSpPr>
              <a:cxnSpLocks noChangeShapeType="1"/>
              <a:stCxn id="23561" idx="6"/>
              <a:endCxn id="23555" idx="2"/>
            </p:cNvCxnSpPr>
            <p:nvPr/>
          </p:nvCxnSpPr>
          <p:spPr bwMode="auto">
            <a:xfrm flipV="1">
              <a:off x="0" y="0"/>
              <a:ext cx="571407" cy="842380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肘形连接符 18"/>
            <p:cNvCxnSpPr>
              <a:cxnSpLocks noChangeShapeType="1"/>
              <a:stCxn id="23559" idx="2"/>
              <a:endCxn id="23555" idx="2"/>
            </p:cNvCxnSpPr>
            <p:nvPr/>
          </p:nvCxnSpPr>
          <p:spPr bwMode="auto">
            <a:xfrm rot="10800000">
              <a:off x="2371338" y="0"/>
              <a:ext cx="517441" cy="842380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70" name="文本框 45"/>
          <p:cNvSpPr txBox="1">
            <a:spLocks noChangeArrowheads="1"/>
          </p:cNvSpPr>
          <p:nvPr/>
        </p:nvSpPr>
        <p:spPr bwMode="auto">
          <a:xfrm>
            <a:off x="923608" y="2220595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技巧一：模式匹配做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提取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2" name="文本框 49"/>
          <p:cNvSpPr txBox="1">
            <a:spLocks noChangeArrowheads="1"/>
          </p:cNvSpPr>
          <p:nvPr/>
        </p:nvSpPr>
        <p:spPr bwMode="auto">
          <a:xfrm>
            <a:off x="950913" y="3600133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技巧三：递归复用做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循环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4" name="文本框 51"/>
          <p:cNvSpPr txBox="1">
            <a:spLocks noChangeArrowheads="1"/>
          </p:cNvSpPr>
          <p:nvPr/>
        </p:nvSpPr>
        <p:spPr bwMode="auto">
          <a:xfrm>
            <a:off x="1129983" y="4980305"/>
            <a:ext cx="25184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技巧五</a:t>
            </a:r>
            <a:r>
              <a:rPr lang="en-US" altLang="zh-CN">
                <a:solidFill>
                  <a:schemeClr val="accent2"/>
                </a:solidFill>
                <a:ea typeface="Microsoft JhengHei" panose="020B0604030504040204" pitchFamily="34" charset="-120"/>
              </a:rPr>
              <a:t>: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联合分散可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简化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6" name="文本框 53"/>
          <p:cNvSpPr txBox="1">
            <a:spLocks noChangeArrowheads="1"/>
          </p:cNvSpPr>
          <p:nvPr/>
        </p:nvSpPr>
        <p:spPr bwMode="auto">
          <a:xfrm>
            <a:off x="8552815" y="2121535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技巧二：重新构造做</a:t>
            </a:r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变换</a:t>
            </a:r>
            <a:endParaRPr lang="zh-CN" altLang="en-US">
              <a:solidFill>
                <a:srgbClr val="354B5E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8" name="文本框 55"/>
          <p:cNvSpPr txBox="1">
            <a:spLocks noChangeArrowheads="1"/>
          </p:cNvSpPr>
          <p:nvPr/>
        </p:nvSpPr>
        <p:spPr bwMode="auto">
          <a:xfrm>
            <a:off x="8529320" y="3598228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技巧四：数组长度做计</a:t>
            </a:r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数</a:t>
            </a:r>
            <a:endParaRPr lang="zh-CN" altLang="en-US">
              <a:solidFill>
                <a:srgbClr val="354B5E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80" name="文本框 57"/>
          <p:cNvSpPr txBox="1">
            <a:spLocks noChangeArrowheads="1"/>
          </p:cNvSpPr>
          <p:nvPr/>
        </p:nvSpPr>
        <p:spPr bwMode="auto">
          <a:xfrm>
            <a:off x="8643620" y="4980305"/>
            <a:ext cx="246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技巧六：特殊性要记</a:t>
            </a:r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清</a:t>
            </a:r>
            <a:endParaRPr lang="zh-CN" altLang="en-US">
              <a:solidFill>
                <a:srgbClr val="354B5E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82" name="矩形 42"/>
          <p:cNvSpPr>
            <a:spLocks noChangeAspect="1" noChangeArrowheads="1"/>
          </p:cNvSpPr>
          <p:nvPr/>
        </p:nvSpPr>
        <p:spPr bwMode="auto">
          <a:xfrm rot="-2700000">
            <a:off x="5384800" y="3063875"/>
            <a:ext cx="1441450" cy="14382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83" name="KSO_Shape"/>
          <p:cNvSpPr>
            <a:spLocks noChangeAspect="1" noChangeArrowheads="1"/>
          </p:cNvSpPr>
          <p:nvPr/>
        </p:nvSpPr>
        <p:spPr bwMode="auto">
          <a:xfrm>
            <a:off x="5734050" y="3344863"/>
            <a:ext cx="709613" cy="898525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0" grpId="0"/>
      <p:bldP spid="23576" grpId="0"/>
      <p:bldP spid="23572" grpId="0"/>
      <p:bldP spid="23578" grpId="0"/>
      <p:bldP spid="23574" grpId="0"/>
      <p:bldP spid="235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en-US" altLang="zh-CN" smtClean="0">
                <a:sym typeface="+mn-ea"/>
              </a:rPr>
              <a:t>技巧一：模式匹配做提取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TypeScript 类型的模式匹配是通过类型 extends 一个模式类型，把需要提取的部分放到通过 infer 声明的局部变量里，后面可以从这个局部变量拿到类型做各种后续处理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二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重新构造做变换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想要变化就需要重新构造新的类型，并且可以在构造新类型的过程中对原类型做一些过滤和变换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三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重新构造做变换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递归是把问题分解成一个个子问题，通过解决一个个子问题来解决整个问题。形式是不断的调用函数自身，直到满足结束条件。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在类型体操中，遇到数量、</a:t>
            </a:r>
            <a:r>
              <a:rPr lang="zh-CN" altLang="en-US">
                <a:sym typeface="+mn-ea"/>
              </a:rPr>
              <a:t>数组长度不确定、字符串长度不确定、索引类型层数不确定</a:t>
            </a:r>
            <a:r>
              <a:rPr lang="zh-CN" altLang="en-US"/>
              <a:t>，要条件反射的想到递归。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94665"/>
            <a:ext cx="10515600" cy="1079500"/>
          </a:xfrm>
        </p:spPr>
        <p:txBody>
          <a:bodyPr/>
          <a:lstStyle/>
          <a:p>
            <a:pPr eaLnBrk="1" hangingPunct="1"/>
            <a:r>
              <a:rPr lang="zh-CN" altLang="en-US" smtClean="0"/>
              <a:t>概要</a:t>
            </a:r>
            <a:endParaRPr lang="zh-CN" altLang="en-US" smtClean="0"/>
          </a:p>
        </p:txBody>
      </p:sp>
      <p:sp>
        <p:nvSpPr>
          <p:cNvPr id="13315" name="圆角矩形 3"/>
          <p:cNvSpPr>
            <a:spLocks noChangeAspect="1" noChangeArrowheads="1"/>
          </p:cNvSpPr>
          <p:nvPr/>
        </p:nvSpPr>
        <p:spPr bwMode="auto">
          <a:xfrm>
            <a:off x="1488123" y="1790700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1</a:t>
            </a:r>
            <a:endParaRPr lang="zh-CN" altLang="en-US" sz="2800">
              <a:solidFill>
                <a:srgbClr val="FFFFFF"/>
              </a:solidFill>
            </a:endParaRPr>
          </a:p>
        </p:txBody>
      </p:sp>
      <p:sp>
        <p:nvSpPr>
          <p:cNvPr id="13318" name="文本框 7"/>
          <p:cNvSpPr txBox="1">
            <a:spLocks noChangeArrowheads="1"/>
          </p:cNvSpPr>
          <p:nvPr/>
        </p:nvSpPr>
        <p:spPr bwMode="auto">
          <a:xfrm>
            <a:off x="2178685" y="1876425"/>
            <a:ext cx="28282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前端为什么需要</a:t>
            </a:r>
            <a:r>
              <a:rPr lang="en-US" altLang="zh-CN">
                <a:solidFill>
                  <a:schemeClr val="accent2"/>
                </a:solidFill>
              </a:rPr>
              <a:t>Type</a:t>
            </a:r>
            <a:r>
              <a:rPr lang="en-US" altLang="zh-CN">
                <a:solidFill>
                  <a:schemeClr val="accent2"/>
                </a:solidFill>
              </a:rPr>
              <a:t>Script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3324" name="圆角矩形 13"/>
          <p:cNvSpPr>
            <a:spLocks noChangeAspect="1" noChangeArrowheads="1"/>
          </p:cNvSpPr>
          <p:nvPr/>
        </p:nvSpPr>
        <p:spPr bwMode="auto">
          <a:xfrm>
            <a:off x="1488123" y="2824163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2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13326" name="文本框 15"/>
          <p:cNvSpPr txBox="1">
            <a:spLocks noChangeArrowheads="1"/>
          </p:cNvSpPr>
          <p:nvPr/>
        </p:nvSpPr>
        <p:spPr bwMode="auto">
          <a:xfrm>
            <a:off x="2178685" y="2910205"/>
            <a:ext cx="39712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54B5E"/>
                </a:solidFill>
              </a:rPr>
              <a:t>TypeScript</a:t>
            </a:r>
            <a:r>
              <a:rPr lang="zh-CN" altLang="en-US">
                <a:solidFill>
                  <a:srgbClr val="354B5E"/>
                </a:solidFill>
              </a:rPr>
              <a:t>类型编程为什么叫类型</a:t>
            </a:r>
            <a:r>
              <a:rPr lang="zh-CN" altLang="en-US">
                <a:solidFill>
                  <a:srgbClr val="354B5E"/>
                </a:solidFill>
              </a:rPr>
              <a:t>体操</a:t>
            </a:r>
            <a:endParaRPr lang="zh-CN" altLang="en-US">
              <a:solidFill>
                <a:srgbClr val="354B5E"/>
              </a:solidFill>
            </a:endParaRPr>
          </a:p>
        </p:txBody>
      </p:sp>
      <p:sp>
        <p:nvSpPr>
          <p:cNvPr id="6" name="圆角矩形 3"/>
          <p:cNvSpPr>
            <a:spLocks noChangeAspect="1" noChangeArrowheads="1"/>
          </p:cNvSpPr>
          <p:nvPr/>
        </p:nvSpPr>
        <p:spPr bwMode="auto">
          <a:xfrm>
            <a:off x="1488123" y="3857943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3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178685" y="3943985"/>
            <a:ext cx="46570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TypeScript</a:t>
            </a:r>
            <a:r>
              <a:rPr lang="zh-CN" altLang="en-US">
                <a:solidFill>
                  <a:schemeClr val="accent2"/>
                </a:solidFill>
              </a:rPr>
              <a:t>类型系统支持那些类型和类型</a:t>
            </a:r>
            <a:r>
              <a:rPr lang="zh-CN" altLang="en-US">
                <a:solidFill>
                  <a:schemeClr val="accent2"/>
                </a:solidFill>
              </a:rPr>
              <a:t>运算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" name="圆角矩形 13"/>
          <p:cNvSpPr>
            <a:spLocks noChangeAspect="1" noChangeArrowheads="1"/>
          </p:cNvSpPr>
          <p:nvPr/>
        </p:nvSpPr>
        <p:spPr bwMode="auto">
          <a:xfrm>
            <a:off x="1488123" y="489204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4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9" name="文本框 15"/>
          <p:cNvSpPr txBox="1">
            <a:spLocks noChangeArrowheads="1"/>
          </p:cNvSpPr>
          <p:nvPr/>
        </p:nvSpPr>
        <p:spPr bwMode="auto">
          <a:xfrm>
            <a:off x="2178685" y="5007610"/>
            <a:ext cx="3285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54B5E"/>
                </a:solidFill>
              </a:rPr>
              <a:t>TypeScript</a:t>
            </a:r>
            <a:r>
              <a:rPr lang="zh-CN" altLang="en-US">
                <a:solidFill>
                  <a:srgbClr val="354B5E"/>
                </a:solidFill>
              </a:rPr>
              <a:t>类型体操的六种</a:t>
            </a:r>
            <a:r>
              <a:rPr lang="zh-CN" altLang="en-US">
                <a:solidFill>
                  <a:srgbClr val="354B5E"/>
                </a:solidFill>
              </a:rPr>
              <a:t>技巧</a:t>
            </a:r>
            <a:endParaRPr lang="zh-CN" altLang="en-US">
              <a:solidFill>
                <a:srgbClr val="354B5E"/>
              </a:solidFill>
            </a:endParaRPr>
          </a:p>
        </p:txBody>
      </p:sp>
      <p:sp>
        <p:nvSpPr>
          <p:cNvPr id="12" name="圆角矩形 3"/>
          <p:cNvSpPr>
            <a:spLocks noChangeAspect="1" noChangeArrowheads="1"/>
          </p:cNvSpPr>
          <p:nvPr/>
        </p:nvSpPr>
        <p:spPr bwMode="auto">
          <a:xfrm>
            <a:off x="1488123" y="5925503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5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2178685" y="6011545"/>
            <a:ext cx="25996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accent2"/>
                </a:solidFill>
                <a:sym typeface="+mn-ea"/>
              </a:rPr>
              <a:t>TypeScript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类型体操</a:t>
            </a:r>
            <a:r>
              <a:rPr lang="zh-CN" altLang="en-US">
                <a:solidFill>
                  <a:schemeClr val="accent2"/>
                </a:solidFill>
              </a:rPr>
              <a:t>彩蛋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8" grpId="0"/>
      <p:bldP spid="13324" grpId="0" animBg="1"/>
      <p:bldP spid="13326" grpId="0"/>
      <p:bldP spid="6" grpId="0" animBg="1"/>
      <p:bldP spid="7" grpId="0"/>
      <p:bldP spid="8" grpId="0" animBg="1"/>
      <p:bldP spid="9" grpId="0"/>
      <p:bldP spid="1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四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数组长度做计数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TypeScript 类型系统没有加减乘除运算符，所以</a:t>
            </a:r>
            <a:r>
              <a:rPr lang="zh-CN" altLang="en-US"/>
              <a:t>得通过数组类型的构造和提取，然后取长度的方式来实现数值运算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4.5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五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联合分散可简化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联合类型中的每个类型都是相互独立的，TypeScript 对它做了特殊处理，也就是遇到字符串类型、条件类型的时候会把每个类型单独传入做计算，最后把每个类型的计算结果合并成联合类型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4.6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六</a:t>
            </a:r>
            <a:r>
              <a:rPr lang="en-US" altLang="zh-CN" smtClean="0">
                <a:sym typeface="+mn-ea"/>
              </a:rPr>
              <a:t>：特殊类型的特性</a:t>
            </a:r>
            <a:endParaRPr lang="en-US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293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any 类型与任何类型的交叉都是 any，也就是 1 &amp; any 结果是 any，可以用这个特性判断 any 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联合类型作为类型参数出现在条件类型左侧时，会分散成单个类型传入，最后合并。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never 作为类型参数出现在条件类型左侧时，会直接返回 never。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any 作为类型参数出现在条件类型左侧时，会直接返回 trueType 和 falseType 的联合类型。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元组类型也是数组类型，但每个元素都是只读的，并且 length 是数字字面量，而数组的 length 是 number。可以用来判断元组类型。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函数参数处会发生逆变，可以用来实现联合类型转交叉类型。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可选索引的值为 undefined 和值类型的联合类型。可以用来过滤可选索引，反过来也可以过滤非可选索引。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索引类型的索引为字符串字面量类型，而可索引签名不是，可以用这个特性过滤掉可索引签名。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keyof 只能拿到 class 的 public 的索引，可以用来过滤出 public 的属性。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默认推导出来的不是字面量类型，加上 as const 可以推导出字面量类型，但带有 readonly 修饰，这样模式匹配的时候也得加上 readonly 才行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8" y="5516880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37005" y="5516880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六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五、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6910" y="3625215"/>
            <a:ext cx="186817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 sz="5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彩蛋</a:t>
            </a:r>
            <a:endParaRPr lang="zh-CN" altLang="en-US" sz="5400">
              <a:solidFill>
                <a:schemeClr val="bg1"/>
              </a:solidFill>
            </a:endParaRPr>
          </a:p>
          <a:p>
            <a:pPr algn="r">
              <a:buClrTx/>
              <a:buSzTx/>
            </a:pPr>
            <a:endParaRPr lang="zh-CN" altLang="en-US" sz="54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5.1 type-challenges</a:t>
            </a:r>
            <a:endParaRPr lang="en-US" altLang="zh-CN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835" y="2905125"/>
            <a:ext cx="6594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仓库地址：</a:t>
            </a:r>
            <a:r>
              <a:rPr lang="zh-CN" altLang="en-US">
                <a:hlinkClick r:id="rId1" action="ppaction://hlinkfile"/>
              </a:rPr>
              <a:t>https://github.com/type-challenges/type-challenges</a:t>
            </a:r>
            <a:endParaRPr lang="zh-CN" altLang="en-US">
              <a:hlinkClick r:id="rId1" action="ppaction://hlinkfile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Thank You!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一、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4375" y="3571875"/>
            <a:ext cx="6306185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zh-CN" altLang="en-US" sz="1800">
                <a:solidFill>
                  <a:schemeClr val="bg1"/>
                </a:solidFill>
                <a:latin typeface="Segoe UI Light" panose="020B0502040204020203" pitchFamily="34" charset="0"/>
              </a:rPr>
              <a:t>前端</a:t>
            </a:r>
            <a:r>
              <a:rPr lang="zh-CN" altLang="en-US" sz="1800">
                <a:solidFill>
                  <a:schemeClr val="bg1"/>
                </a:solidFill>
                <a:latin typeface="Segoe UI Light" panose="020B0502040204020203" pitchFamily="34" charset="0"/>
                <a:sym typeface="+mn-ea"/>
              </a:rPr>
              <a:t>为什么需要</a:t>
            </a:r>
            <a:r>
              <a:rPr lang="en-US" altLang="zh-CN" sz="6600">
                <a:solidFill>
                  <a:schemeClr val="bg1"/>
                </a:solidFill>
                <a:latin typeface="Segoe UI Light" panose="020B0502040204020203" pitchFamily="34" charset="0"/>
                <a:sym typeface="+mn-ea"/>
              </a:rPr>
              <a:t>   </a:t>
            </a:r>
            <a:r>
              <a:rPr lang="zh-CN" altLang="en-US" sz="6600">
                <a:solidFill>
                  <a:schemeClr val="bg1"/>
                </a:solidFill>
                <a:latin typeface="+mn-lt"/>
                <a:cs typeface="+mn-lt"/>
                <a:sym typeface="+mn-ea"/>
              </a:rPr>
              <a:t>TypeScript</a:t>
            </a:r>
            <a:endParaRPr lang="zh-CN" altLang="en-US" sz="66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92480" y="546100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+mn-ea"/>
              </a:rPr>
              <a:t>1.1 </a:t>
            </a:r>
            <a:r>
              <a:rPr lang="zh-CN" altLang="en-US" smtClean="0">
                <a:sym typeface="+mn-ea"/>
              </a:rPr>
              <a:t>类型是什么？</a:t>
            </a:r>
            <a:endParaRPr lang="zh-CN" altLang="en-US" smtClean="0"/>
          </a:p>
        </p:txBody>
      </p:sp>
      <p:pic>
        <p:nvPicPr>
          <p:cNvPr id="34819" name="组合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5095875"/>
            <a:ext cx="13176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组合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200650"/>
            <a:ext cx="12493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组合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5162550"/>
            <a:ext cx="12319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组合 2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46700"/>
            <a:ext cx="11398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组合 2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91138"/>
            <a:ext cx="113982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Freeform 59"/>
          <p:cNvSpPr>
            <a:spLocks noChangeArrowheads="1"/>
          </p:cNvSpPr>
          <p:nvPr/>
        </p:nvSpPr>
        <p:spPr bwMode="auto">
          <a:xfrm>
            <a:off x="1320800" y="3287713"/>
            <a:ext cx="2178050" cy="2198687"/>
          </a:xfrm>
          <a:custGeom>
            <a:avLst/>
            <a:gdLst>
              <a:gd name="T0" fmla="*/ 418 w 997"/>
              <a:gd name="T1" fmla="*/ 0 h 1006"/>
              <a:gd name="T2" fmla="*/ 23 w 997"/>
              <a:gd name="T3" fmla="*/ 383 h 1006"/>
              <a:gd name="T4" fmla="*/ 364 w 997"/>
              <a:gd name="T5" fmla="*/ 736 h 1006"/>
              <a:gd name="T6" fmla="*/ 715 w 997"/>
              <a:gd name="T7" fmla="*/ 1006 h 1006"/>
              <a:gd name="T8" fmla="*/ 629 w 997"/>
              <a:gd name="T9" fmla="*/ 741 h 1006"/>
              <a:gd name="T10" fmla="*/ 671 w 997"/>
              <a:gd name="T11" fmla="*/ 745 h 1006"/>
              <a:gd name="T12" fmla="*/ 939 w 997"/>
              <a:gd name="T13" fmla="*/ 453 h 1006"/>
              <a:gd name="T14" fmla="*/ 449 w 997"/>
              <a:gd name="T15" fmla="*/ 1 h 1006"/>
              <a:gd name="T16" fmla="*/ 418 w 997"/>
              <a:gd name="T17" fmla="*/ 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7" h="1006">
                <a:moveTo>
                  <a:pt x="418" y="0"/>
                </a:moveTo>
                <a:cubicBezTo>
                  <a:pt x="242" y="0"/>
                  <a:pt x="0" y="96"/>
                  <a:pt x="23" y="383"/>
                </a:cubicBezTo>
                <a:cubicBezTo>
                  <a:pt x="47" y="688"/>
                  <a:pt x="364" y="736"/>
                  <a:pt x="364" y="736"/>
                </a:cubicBezTo>
                <a:cubicBezTo>
                  <a:pt x="451" y="931"/>
                  <a:pt x="715" y="1006"/>
                  <a:pt x="715" y="1006"/>
                </a:cubicBezTo>
                <a:cubicBezTo>
                  <a:pt x="547" y="769"/>
                  <a:pt x="629" y="741"/>
                  <a:pt x="629" y="741"/>
                </a:cubicBezTo>
                <a:cubicBezTo>
                  <a:pt x="629" y="741"/>
                  <a:pt x="645" y="745"/>
                  <a:pt x="671" y="745"/>
                </a:cubicBezTo>
                <a:cubicBezTo>
                  <a:pt x="745" y="745"/>
                  <a:pt x="895" y="712"/>
                  <a:pt x="939" y="453"/>
                </a:cubicBezTo>
                <a:cubicBezTo>
                  <a:pt x="997" y="105"/>
                  <a:pt x="626" y="13"/>
                  <a:pt x="449" y="1"/>
                </a:cubicBezTo>
                <a:cubicBezTo>
                  <a:pt x="439" y="0"/>
                  <a:pt x="428" y="0"/>
                  <a:pt x="418" y="0"/>
                </a:cubicBezTo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5" name="Freeform 60"/>
          <p:cNvSpPr>
            <a:spLocks noChangeArrowheads="1"/>
          </p:cNvSpPr>
          <p:nvPr/>
        </p:nvSpPr>
        <p:spPr bwMode="auto">
          <a:xfrm>
            <a:off x="5781675" y="2346325"/>
            <a:ext cx="2711450" cy="2549525"/>
          </a:xfrm>
          <a:custGeom>
            <a:avLst/>
            <a:gdLst>
              <a:gd name="T0" fmla="*/ 493 w 911"/>
              <a:gd name="T1" fmla="*/ 0 h 858"/>
              <a:gd name="T2" fmla="*/ 236 w 911"/>
              <a:gd name="T3" fmla="*/ 61 h 858"/>
              <a:gd name="T4" fmla="*/ 94 w 911"/>
              <a:gd name="T5" fmla="*/ 465 h 858"/>
              <a:gd name="T6" fmla="*/ 444 w 911"/>
              <a:gd name="T7" fmla="*/ 730 h 858"/>
              <a:gd name="T8" fmla="*/ 447 w 911"/>
              <a:gd name="T9" fmla="*/ 730 h 858"/>
              <a:gd name="T10" fmla="*/ 381 w 911"/>
              <a:gd name="T11" fmla="*/ 858 h 858"/>
              <a:gd name="T12" fmla="*/ 894 w 911"/>
              <a:gd name="T13" fmla="*/ 343 h 858"/>
              <a:gd name="T14" fmla="*/ 493 w 911"/>
              <a:gd name="T15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1" h="858">
                <a:moveTo>
                  <a:pt x="493" y="0"/>
                </a:moveTo>
                <a:cubicBezTo>
                  <a:pt x="402" y="0"/>
                  <a:pt x="311" y="21"/>
                  <a:pt x="236" y="61"/>
                </a:cubicBezTo>
                <a:cubicBezTo>
                  <a:pt x="0" y="186"/>
                  <a:pt x="94" y="465"/>
                  <a:pt x="94" y="465"/>
                </a:cubicBezTo>
                <a:cubicBezTo>
                  <a:pt x="140" y="722"/>
                  <a:pt x="412" y="730"/>
                  <a:pt x="444" y="730"/>
                </a:cubicBezTo>
                <a:cubicBezTo>
                  <a:pt x="446" y="730"/>
                  <a:pt x="447" y="730"/>
                  <a:pt x="447" y="730"/>
                </a:cubicBezTo>
                <a:cubicBezTo>
                  <a:pt x="436" y="786"/>
                  <a:pt x="381" y="858"/>
                  <a:pt x="381" y="858"/>
                </a:cubicBezTo>
                <a:cubicBezTo>
                  <a:pt x="424" y="858"/>
                  <a:pt x="911" y="695"/>
                  <a:pt x="894" y="343"/>
                </a:cubicBezTo>
                <a:cubicBezTo>
                  <a:pt x="882" y="101"/>
                  <a:pt x="689" y="0"/>
                  <a:pt x="493" y="0"/>
                </a:cubicBezTo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6" name="Freeform 61"/>
          <p:cNvSpPr>
            <a:spLocks noChangeArrowheads="1"/>
          </p:cNvSpPr>
          <p:nvPr/>
        </p:nvSpPr>
        <p:spPr bwMode="auto">
          <a:xfrm>
            <a:off x="8281988" y="3027363"/>
            <a:ext cx="2557462" cy="2376487"/>
          </a:xfrm>
          <a:custGeom>
            <a:avLst/>
            <a:gdLst>
              <a:gd name="T0" fmla="*/ 733 w 1195"/>
              <a:gd name="T1" fmla="*/ 0 h 1110"/>
              <a:gd name="T2" fmla="*/ 645 w 1195"/>
              <a:gd name="T3" fmla="*/ 6 h 1110"/>
              <a:gd name="T4" fmla="*/ 105 w 1195"/>
              <a:gd name="T5" fmla="*/ 595 h 1110"/>
              <a:gd name="T6" fmla="*/ 429 w 1195"/>
              <a:gd name="T7" fmla="*/ 919 h 1110"/>
              <a:gd name="T8" fmla="*/ 504 w 1195"/>
              <a:gd name="T9" fmla="*/ 909 h 1110"/>
              <a:gd name="T10" fmla="*/ 506 w 1195"/>
              <a:gd name="T11" fmla="*/ 909 h 1110"/>
              <a:gd name="T12" fmla="*/ 559 w 1195"/>
              <a:gd name="T13" fmla="*/ 1110 h 1110"/>
              <a:gd name="T14" fmla="*/ 772 w 1195"/>
              <a:gd name="T15" fmla="*/ 882 h 1110"/>
              <a:gd name="T16" fmla="*/ 1193 w 1195"/>
              <a:gd name="T17" fmla="*/ 421 h 1110"/>
              <a:gd name="T18" fmla="*/ 733 w 1195"/>
              <a:gd name="T19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5" h="1110">
                <a:moveTo>
                  <a:pt x="733" y="0"/>
                </a:moveTo>
                <a:cubicBezTo>
                  <a:pt x="702" y="0"/>
                  <a:pt x="673" y="2"/>
                  <a:pt x="645" y="6"/>
                </a:cubicBezTo>
                <a:cubicBezTo>
                  <a:pt x="435" y="38"/>
                  <a:pt x="0" y="185"/>
                  <a:pt x="105" y="595"/>
                </a:cubicBezTo>
                <a:cubicBezTo>
                  <a:pt x="176" y="875"/>
                  <a:pt x="335" y="919"/>
                  <a:pt x="429" y="919"/>
                </a:cubicBezTo>
                <a:cubicBezTo>
                  <a:pt x="474" y="919"/>
                  <a:pt x="504" y="909"/>
                  <a:pt x="504" y="909"/>
                </a:cubicBezTo>
                <a:cubicBezTo>
                  <a:pt x="504" y="909"/>
                  <a:pt x="505" y="909"/>
                  <a:pt x="506" y="909"/>
                </a:cubicBezTo>
                <a:cubicBezTo>
                  <a:pt x="522" y="909"/>
                  <a:pt x="613" y="917"/>
                  <a:pt x="559" y="1110"/>
                </a:cubicBezTo>
                <a:cubicBezTo>
                  <a:pt x="559" y="1110"/>
                  <a:pt x="768" y="988"/>
                  <a:pt x="772" y="882"/>
                </a:cubicBezTo>
                <a:cubicBezTo>
                  <a:pt x="772" y="882"/>
                  <a:pt x="1195" y="787"/>
                  <a:pt x="1193" y="421"/>
                </a:cubicBezTo>
                <a:cubicBezTo>
                  <a:pt x="1192" y="102"/>
                  <a:pt x="937" y="0"/>
                  <a:pt x="7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7" name="Freeform 62"/>
          <p:cNvSpPr>
            <a:spLocks noChangeArrowheads="1"/>
          </p:cNvSpPr>
          <p:nvPr/>
        </p:nvSpPr>
        <p:spPr bwMode="auto">
          <a:xfrm>
            <a:off x="3306763" y="2454275"/>
            <a:ext cx="3071812" cy="2492375"/>
          </a:xfrm>
          <a:custGeom>
            <a:avLst/>
            <a:gdLst>
              <a:gd name="T0" fmla="*/ 453 w 1313"/>
              <a:gd name="T1" fmla="*/ 0 h 1064"/>
              <a:gd name="T2" fmla="*/ 32 w 1313"/>
              <a:gd name="T3" fmla="*/ 351 h 1064"/>
              <a:gd name="T4" fmla="*/ 188 w 1313"/>
              <a:gd name="T5" fmla="*/ 754 h 1064"/>
              <a:gd name="T6" fmla="*/ 771 w 1313"/>
              <a:gd name="T7" fmla="*/ 1064 h 1064"/>
              <a:gd name="T8" fmla="*/ 708 w 1313"/>
              <a:gd name="T9" fmla="*/ 914 h 1064"/>
              <a:gd name="T10" fmla="*/ 816 w 1313"/>
              <a:gd name="T11" fmla="*/ 97 h 1064"/>
              <a:gd name="T12" fmla="*/ 453 w 1313"/>
              <a:gd name="T13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3" h="1064">
                <a:moveTo>
                  <a:pt x="453" y="0"/>
                </a:moveTo>
                <a:cubicBezTo>
                  <a:pt x="193" y="0"/>
                  <a:pt x="54" y="185"/>
                  <a:pt x="32" y="351"/>
                </a:cubicBezTo>
                <a:cubicBezTo>
                  <a:pt x="0" y="582"/>
                  <a:pt x="188" y="754"/>
                  <a:pt x="188" y="754"/>
                </a:cubicBezTo>
                <a:cubicBezTo>
                  <a:pt x="430" y="1029"/>
                  <a:pt x="771" y="1064"/>
                  <a:pt x="771" y="1064"/>
                </a:cubicBezTo>
                <a:cubicBezTo>
                  <a:pt x="708" y="1018"/>
                  <a:pt x="708" y="914"/>
                  <a:pt x="708" y="914"/>
                </a:cubicBezTo>
                <a:cubicBezTo>
                  <a:pt x="1077" y="876"/>
                  <a:pt x="1313" y="340"/>
                  <a:pt x="816" y="97"/>
                </a:cubicBezTo>
                <a:cubicBezTo>
                  <a:pt x="676" y="29"/>
                  <a:pt x="555" y="0"/>
                  <a:pt x="4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8" name="文本框 31"/>
          <p:cNvSpPr txBox="1">
            <a:spLocks noChangeArrowheads="1"/>
          </p:cNvSpPr>
          <p:nvPr/>
        </p:nvSpPr>
        <p:spPr bwMode="auto">
          <a:xfrm>
            <a:off x="1890554" y="3411538"/>
            <a:ext cx="9956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en-US" altLang="zh-CN" sz="1600">
                <a:solidFill>
                  <a:schemeClr val="bg1"/>
                </a:solidFill>
              </a:rPr>
              <a:t>基础类型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34829" name="文本框 32"/>
          <p:cNvSpPr txBox="1">
            <a:spLocks noChangeArrowheads="1"/>
          </p:cNvSpPr>
          <p:nvPr/>
        </p:nvSpPr>
        <p:spPr bwMode="auto">
          <a:xfrm>
            <a:off x="1398588" y="3779838"/>
            <a:ext cx="1979612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number、boolean、string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...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4830" name="文本框 33"/>
          <p:cNvSpPr txBox="1">
            <a:spLocks noChangeArrowheads="1"/>
          </p:cNvSpPr>
          <p:nvPr/>
        </p:nvSpPr>
        <p:spPr bwMode="auto">
          <a:xfrm>
            <a:off x="4106704" y="2878138"/>
            <a:ext cx="9956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</a:rPr>
              <a:t>复合类型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831" name="文本框 34"/>
          <p:cNvSpPr txBox="1">
            <a:spLocks noChangeArrowheads="1"/>
          </p:cNvSpPr>
          <p:nvPr/>
        </p:nvSpPr>
        <p:spPr bwMode="auto">
          <a:xfrm>
            <a:off x="3650298" y="3317875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Object、Function,...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4832" name="文本框 35"/>
          <p:cNvSpPr txBox="1">
            <a:spLocks noChangeArrowheads="1"/>
          </p:cNvSpPr>
          <p:nvPr/>
        </p:nvSpPr>
        <p:spPr bwMode="auto">
          <a:xfrm>
            <a:off x="6495892" y="2693988"/>
            <a:ext cx="14020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</a:rPr>
              <a:t>类型内存大小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833" name="文本框 36"/>
          <p:cNvSpPr txBox="1">
            <a:spLocks noChangeArrowheads="1"/>
          </p:cNvSpPr>
          <p:nvPr/>
        </p:nvSpPr>
        <p:spPr bwMode="auto">
          <a:xfrm>
            <a:off x="6207125" y="3063875"/>
            <a:ext cx="198120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1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zh-CN" altLang="en-US" sz="1200">
                <a:solidFill>
                  <a:schemeClr val="bg1"/>
                </a:solidFill>
              </a:rPr>
              <a:t>boolean 类型的变量会分配 4 个字节的内存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4834" name="文本框 37"/>
          <p:cNvSpPr txBox="1">
            <a:spLocks noChangeArrowheads="1"/>
          </p:cNvSpPr>
          <p:nvPr/>
        </p:nvSpPr>
        <p:spPr bwMode="auto">
          <a:xfrm>
            <a:off x="9172417" y="3273425"/>
            <a:ext cx="9956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</a:rPr>
              <a:t>不同</a:t>
            </a:r>
            <a:r>
              <a:rPr lang="zh-CN" altLang="en-US" sz="1600">
                <a:solidFill>
                  <a:schemeClr val="bg1"/>
                </a:solidFill>
              </a:rPr>
              <a:t>类型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835" name="文本框 38"/>
          <p:cNvSpPr txBox="1">
            <a:spLocks noChangeArrowheads="1"/>
          </p:cNvSpPr>
          <p:nvPr/>
        </p:nvSpPr>
        <p:spPr bwMode="auto">
          <a:xfrm>
            <a:off x="8680450" y="3715068"/>
            <a:ext cx="1979613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不同类型变量可做的操作不同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36"/>
          <p:cNvSpPr txBox="1">
            <a:spLocks noChangeArrowheads="1"/>
          </p:cNvSpPr>
          <p:nvPr/>
        </p:nvSpPr>
        <p:spPr bwMode="auto">
          <a:xfrm>
            <a:off x="6301105" y="3715385"/>
            <a:ext cx="198120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zh-CN" altLang="en-US" sz="1200">
                <a:solidFill>
                  <a:schemeClr val="bg1"/>
                </a:solidFill>
              </a:rPr>
              <a:t>number 类型的变量则会分配 8 个字节的内存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  <p:bldP spid="34829" grpId="0"/>
      <p:bldP spid="34830" grpId="0"/>
      <p:bldP spid="34831" grpId="0"/>
      <p:bldP spid="34832" grpId="0"/>
      <p:bldP spid="34833" grpId="0"/>
      <p:bldP spid="2" grpId="0"/>
      <p:bldP spid="34834" grpId="0"/>
      <p:bldP spid="348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1.2 类型安全</a:t>
            </a:r>
            <a:endParaRPr lang="en-US" altLang="zh-CN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如果能保证对某种类型只做该类型允许的操作，这就叫做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类型安全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。比如你对 boolean 做加减乘除，这就是类型不安全，你对 Date 对象调用 exec 方法，这就是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类型不安全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。反之，就是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类型安全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75" y="1668780"/>
            <a:ext cx="7929880" cy="2878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1.3 </a:t>
            </a:r>
            <a:r>
              <a:rPr lang="zh-CN" altLang="en-US" smtClean="0"/>
              <a:t>动态类型</a:t>
            </a:r>
            <a:r>
              <a:rPr lang="zh-CN" altLang="en-US" smtClean="0"/>
              <a:t>语言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动态类型检查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在源码中不保留类型信息，对某个变量赋什么值、做什么操作都是允许的，写代码很灵活。但这也埋下了类型不安全的隐患，比如对 string 做了乘除，对 Date 对象调用了 exec 方法，这些都是运行时才能检查出来的错误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0" y="1527175"/>
            <a:ext cx="7045325" cy="3257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1.4 </a:t>
            </a:r>
            <a:r>
              <a:rPr lang="zh-CN" altLang="en-US" smtClean="0"/>
              <a:t>静态类型</a:t>
            </a:r>
            <a:r>
              <a:rPr lang="zh-CN" altLang="en-US" smtClean="0"/>
              <a:t>语言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静态类型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检查则是在源码中保留类型信息，声明变量要指定类型，对变量做的操作要和类型匹配，会有专门的编译器在编译期间做检查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5" y="1597025"/>
            <a:ext cx="7302500" cy="31076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1.5 </a:t>
            </a:r>
            <a:r>
              <a:rPr lang="zh-CN" altLang="en-US" smtClean="0"/>
              <a:t>动</a:t>
            </a:r>
            <a:r>
              <a:rPr lang="en-US" altLang="zh-CN" smtClean="0"/>
              <a:t>/</a:t>
            </a:r>
            <a:r>
              <a:rPr lang="zh-CN" altLang="en-US" smtClean="0"/>
              <a:t>静</a:t>
            </a:r>
            <a:r>
              <a:rPr lang="zh-CN" altLang="en-US" smtClean="0"/>
              <a:t>类型的使用</a:t>
            </a:r>
            <a:r>
              <a:rPr lang="zh-CN" altLang="en-US" smtClean="0"/>
              <a:t>场景</a:t>
            </a:r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89940" y="2176780"/>
            <a:ext cx="83540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动态类型只适合简单的场景，对于大项目却不太合适，因为代码中可能藏着的隐患太多了，万一线上报一个类型不匹配的错误，那可能就是大问题。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而静态类型虽然会增加写代码的成本，但是却能更好的保证代码的健壮性，减少 Bug 率。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所以，大型项目注定会用</a:t>
            </a:r>
            <a:r>
              <a:rPr lang="zh-CN" altLang="en-US" sz="1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静态类型语言</a:t>
            </a:r>
            <a:r>
              <a:rPr lang="zh-CN" altLang="en-US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开发。</a:t>
            </a:r>
            <a:endParaRPr lang="zh-CN" altLang="en-US" sz="18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mU4YmM1YTZkNGFiZGUwZTZiZmQxZjM5OWVhZmNiMTQifQ==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1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3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8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3084</Words>
  <Application>WPS 演示</Application>
  <PresentationFormat>宽屏</PresentationFormat>
  <Paragraphs>276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Segoe UI</vt:lpstr>
      <vt:lpstr>微软雅黑</vt:lpstr>
      <vt:lpstr>Segoe UI Light</vt:lpstr>
      <vt:lpstr>微软雅黑 Light</vt:lpstr>
      <vt:lpstr>PMingLiU</vt:lpstr>
      <vt:lpstr>Arial Unicode MS</vt:lpstr>
      <vt:lpstr>Calibri</vt:lpstr>
      <vt:lpstr>Microsoft JhengHei</vt:lpstr>
      <vt:lpstr>1_Office 主题</vt:lpstr>
      <vt:lpstr>3_Office 主题</vt:lpstr>
      <vt:lpstr>4_Office 主题</vt:lpstr>
      <vt:lpstr>8_Office 主题</vt:lpstr>
      <vt:lpstr>TypeScript 类型体操</vt:lpstr>
      <vt:lpstr>PowerPoint 演示文稿</vt:lpstr>
      <vt:lpstr>概要</vt:lpstr>
      <vt:lpstr>PowerPoint 演示文稿</vt:lpstr>
      <vt:lpstr>1.1 类型是什么？</vt:lpstr>
      <vt:lpstr>1.2 类型安全</vt:lpstr>
      <vt:lpstr>1.3 动态类型语言</vt:lpstr>
      <vt:lpstr>1.4 静态类型语言</vt:lpstr>
      <vt:lpstr>1.5 动/静类型的使用场景</vt:lpstr>
      <vt:lpstr>1.6 JavaScript如何进行静态？</vt:lpstr>
      <vt:lpstr>1.7案例</vt:lpstr>
      <vt:lpstr>PowerPoint 演示文稿</vt:lpstr>
      <vt:lpstr>2.1 简单的类型系统</vt:lpstr>
      <vt:lpstr>2.2 支持泛型的类型系统</vt:lpstr>
      <vt:lpstr>2.3 泛型存在的缺陷</vt:lpstr>
      <vt:lpstr>2.4 支持类型编程的类型系统</vt:lpstr>
      <vt:lpstr>PowerPoint 演示文稿</vt:lpstr>
      <vt:lpstr>3.1  TypeScript 类型系统中的类型</vt:lpstr>
      <vt:lpstr>3.2 TypeScript 类型系统-类型的装饰</vt:lpstr>
      <vt:lpstr>3.3 TypeScript 类型系统中的类型运算</vt:lpstr>
      <vt:lpstr>3.4 类型运算--extends</vt:lpstr>
      <vt:lpstr>3.5 类型运算--infer</vt:lpstr>
      <vt:lpstr>3.6 类型运算--｜And &amp;</vt:lpstr>
      <vt:lpstr>3.7 类型运算--映射类型</vt:lpstr>
      <vt:lpstr>PowerPoint 演示文稿</vt:lpstr>
      <vt:lpstr>六种技巧</vt:lpstr>
      <vt:lpstr>4.1 技巧一：模式匹配做提取</vt:lpstr>
      <vt:lpstr>4.2 技巧二：重新构造做变换</vt:lpstr>
      <vt:lpstr>4.3 技巧三：重新构造做变换</vt:lpstr>
      <vt:lpstr>4.4 技巧四：数组长度做计数</vt:lpstr>
      <vt:lpstr>4.5 技巧五：联合分散可简化</vt:lpstr>
      <vt:lpstr>4.6 技巧六：特殊类型的特性</vt:lpstr>
      <vt:lpstr>PowerPoint 演示文稿</vt:lpstr>
      <vt:lpstr>5.1 type-challenges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category>锐旗设计；https://9ppt.taobao.com</cp:category>
  <cp:lastModifiedBy>Lenovo</cp:lastModifiedBy>
  <cp:revision>91</cp:revision>
  <dcterms:created xsi:type="dcterms:W3CDTF">2014-05-23T07:15:00Z</dcterms:created>
  <dcterms:modified xsi:type="dcterms:W3CDTF">2022-08-11T05:04:33Z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907D2F8F1F2D4392A078385EF69E060F</vt:lpwstr>
  </property>
</Properties>
</file>