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306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46" r:id="rId14"/>
    <p:sldId id="348" r:id="rId15"/>
    <p:sldId id="347" r:id="rId16"/>
    <p:sldId id="329" r:id="rId17"/>
    <p:sldId id="330" r:id="rId18"/>
    <p:sldId id="332" r:id="rId19"/>
    <p:sldId id="331" r:id="rId20"/>
    <p:sldId id="335" r:id="rId21"/>
    <p:sldId id="339" r:id="rId22"/>
    <p:sldId id="336" r:id="rId23"/>
    <p:sldId id="337" r:id="rId24"/>
    <p:sldId id="341" r:id="rId25"/>
    <p:sldId id="333" r:id="rId26"/>
    <p:sldId id="334" r:id="rId27"/>
    <p:sldId id="342" r:id="rId28"/>
    <p:sldId id="343" r:id="rId29"/>
    <p:sldId id="34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860" autoAdjust="0"/>
  </p:normalViewPr>
  <p:slideViewPr>
    <p:cSldViewPr>
      <p:cViewPr varScale="1">
        <p:scale>
          <a:sx n="66" d="100"/>
          <a:sy n="66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2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이벤트 처리와 동적 웹 문서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이벤트 처리와 동적 웹 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입문 </a:t>
            </a:r>
            <a:r>
              <a:rPr lang="en-US" altLang="ko-KR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핸들링 및 이벤트 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이벤트 핸들러</a:t>
            </a:r>
            <a:r>
              <a:rPr lang="en-US" altLang="ko-KR" dirty="0"/>
              <a:t>(handler)</a:t>
            </a:r>
          </a:p>
          <a:p>
            <a:pPr lvl="1"/>
            <a:r>
              <a:rPr lang="ko-KR" altLang="ko-KR" dirty="0"/>
              <a:t>이벤트가 발생</a:t>
            </a:r>
            <a:r>
              <a:rPr lang="ko-KR" altLang="en-US" dirty="0"/>
              <a:t>시 </a:t>
            </a:r>
            <a:r>
              <a:rPr lang="ko-KR" altLang="ko-KR" dirty="0"/>
              <a:t>실행</a:t>
            </a:r>
            <a:r>
              <a:rPr lang="ko-KR" altLang="en-US" dirty="0"/>
              <a:t>하고자 하는</a:t>
            </a:r>
            <a:r>
              <a:rPr lang="ko-KR" altLang="ko-KR" dirty="0"/>
              <a:t> 자바스크립트 함수나 코드</a:t>
            </a:r>
            <a:endParaRPr lang="en-US" altLang="ko-KR" dirty="0"/>
          </a:p>
          <a:p>
            <a:pPr lvl="1"/>
            <a:r>
              <a:rPr lang="ko-KR" altLang="ko-KR" dirty="0"/>
              <a:t>사용자가 입력한 내용이 맞는지 검사하거나 입력한 내용에 따라 웹 문서를 수정하는 등의 작업을 통해 동적 웹 문서를 만</a:t>
            </a:r>
            <a:r>
              <a:rPr lang="ko-KR" altLang="en-US" dirty="0"/>
              <a:t>든다</a:t>
            </a:r>
            <a:endParaRPr lang="en-US" altLang="ko-KR" dirty="0"/>
          </a:p>
          <a:p>
            <a:r>
              <a:rPr lang="ko-KR" altLang="en-US" dirty="0"/>
              <a:t>이벤트 등록</a:t>
            </a:r>
            <a:endParaRPr lang="en-US" altLang="ko-KR" dirty="0"/>
          </a:p>
          <a:p>
            <a:pPr lvl="1"/>
            <a:r>
              <a:rPr lang="ko-KR" altLang="ko-KR" dirty="0"/>
              <a:t>이벤트의 종류와 이를 처리할 이벤트 핸들러를 연결시키는 작업</a:t>
            </a:r>
            <a:endParaRPr lang="en-US" altLang="ko-KR" dirty="0"/>
          </a:p>
          <a:p>
            <a:pPr lvl="1"/>
            <a:r>
              <a:rPr lang="ko-KR" altLang="en-US" dirty="0"/>
              <a:t>두가지 등록 방법</a:t>
            </a:r>
            <a:endParaRPr lang="en-US" altLang="ko-KR" dirty="0"/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/>
              <a:t>태그 속성에 직접 이벤트 핸들러 기술</a:t>
            </a:r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/>
              <a:t>객체의 이벤트 속성 값에 이벤트 핸들러 함수 기술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01614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요소 </a:t>
            </a:r>
            <a:r>
              <a:rPr lang="ko-KR" altLang="ko-KR" dirty="0"/>
              <a:t>속성에 이벤트 핸들러 기술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ko-KR" dirty="0"/>
              <a:t>이벤트 태그 속성에 직접 이벤트 핸들러 기술</a:t>
            </a:r>
            <a:endParaRPr lang="en-US" altLang="ko-KR" dirty="0"/>
          </a:p>
          <a:p>
            <a:pPr lvl="1"/>
            <a:r>
              <a:rPr lang="ko-KR" altLang="ko-KR" dirty="0"/>
              <a:t>이벤트 핸들러</a:t>
            </a:r>
            <a:r>
              <a:rPr lang="en-US" altLang="ko-KR" dirty="0"/>
              <a:t>: </a:t>
            </a:r>
            <a:r>
              <a:rPr lang="ko-KR" altLang="ko-KR" dirty="0"/>
              <a:t>자바스크립트 코드</a:t>
            </a:r>
            <a:r>
              <a:rPr lang="en-US" altLang="ko-KR" dirty="0"/>
              <a:t> </a:t>
            </a:r>
            <a:r>
              <a:rPr lang="ko-KR" altLang="en-US" dirty="0"/>
              <a:t>혹은 함수 이름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302312" y="2492896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action=""&gt;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2286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&lt;input id="username" type="text" value="Name of User"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0287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="alert('Please type your full name');" /&gt;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2312" y="3717032"/>
            <a:ext cx="6624736" cy="22322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id="username" type="text" value="Name of User"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        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type="text/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64458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/>
            <a:r>
              <a:rPr lang="en-US" altLang="ko-KR" dirty="0"/>
              <a:t>DOM </a:t>
            </a:r>
            <a:r>
              <a:rPr lang="ko-KR" altLang="en-US" dirty="0"/>
              <a:t>인터페이스를 이용한 </a:t>
            </a:r>
            <a:r>
              <a:rPr lang="ko-KR" altLang="ko-KR" dirty="0"/>
              <a:t>이벤트 </a:t>
            </a:r>
            <a:r>
              <a:rPr lang="ko-KR" altLang="ko-KR" dirty="0" err="1"/>
              <a:t>핸들러</a:t>
            </a:r>
            <a:r>
              <a:rPr lang="ko-KR" altLang="ko-KR" dirty="0"/>
              <a:t> 함수 </a:t>
            </a:r>
            <a:r>
              <a:rPr lang="ko-KR" altLang="en-US" dirty="0"/>
              <a:t>등록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DOM </a:t>
            </a:r>
            <a:r>
              <a:rPr lang="ko-KR" altLang="en-US" dirty="0"/>
              <a:t>인터페이스를 이용하여 </a:t>
            </a:r>
            <a:r>
              <a:rPr lang="ko-KR" altLang="ko-KR" dirty="0"/>
              <a:t>요소 객체의 해당 이벤트 속성에 </a:t>
            </a:r>
            <a:r>
              <a:rPr lang="ko-KR" altLang="en-US" dirty="0"/>
              <a:t>직접 </a:t>
            </a:r>
            <a:r>
              <a:rPr lang="ko-KR" altLang="ko-KR" dirty="0"/>
              <a:t>이벤트 핸들러 함수를 지정</a:t>
            </a:r>
            <a:endParaRPr lang="en-US" altLang="ko-KR" dirty="0"/>
          </a:p>
          <a:p>
            <a:pPr lvl="1" latinLnBrk="0"/>
            <a:r>
              <a:rPr lang="ko-KR" altLang="ko-KR" dirty="0"/>
              <a:t>이벤트 핸들러는 반드시 함수 형태로 미리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ko-KR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객</a:t>
            </a:r>
            <a:r>
              <a:rPr lang="ko-KR" altLang="ko-KR" dirty="0"/>
              <a:t>체의 이벤트 속성에 </a:t>
            </a:r>
            <a:r>
              <a:rPr lang="en-US" altLang="ko-KR" dirty="0"/>
              <a:t>()</a:t>
            </a:r>
            <a:r>
              <a:rPr lang="ko-KR" altLang="en-US" dirty="0"/>
              <a:t>없이 </a:t>
            </a:r>
            <a:r>
              <a:rPr lang="ko-KR" altLang="ko-KR" dirty="0"/>
              <a:t>함수 이름만 적어야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2852936"/>
            <a:ext cx="6336704" cy="273630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id="username" type="text" value="Name of User"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type="text/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dom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document.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getElementById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("username");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dom.onclick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1915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이용한 예제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0183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err="1"/>
              <a:t>setTimeout</a:t>
            </a:r>
            <a:r>
              <a:rPr lang="en-US" altLang="ko-KR" dirty="0"/>
              <a:t>() </a:t>
            </a:r>
            <a:r>
              <a:rPr lang="ko-KR" altLang="en-US" dirty="0"/>
              <a:t>함수와 버튼 </a:t>
            </a:r>
            <a:r>
              <a:rPr lang="en-US" altLang="ko-KR" dirty="0"/>
              <a:t>click</a:t>
            </a:r>
            <a:r>
              <a:rPr lang="ko-KR" altLang="en-US" dirty="0"/>
              <a:t>을 이용한 스톱워치 예제</a:t>
            </a:r>
            <a:endParaRPr lang="en-US" altLang="ko-KR" dirty="0"/>
          </a:p>
          <a:p>
            <a:pPr lvl="1" latinLnBrk="0"/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start()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호출하여 시간 값을 주기적으로 증가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231745"/>
              </p:ext>
            </p:extLst>
          </p:nvPr>
        </p:nvGraphicFramePr>
        <p:xfrm>
          <a:off x="899592" y="2564904"/>
          <a:ext cx="6984776" cy="3860800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34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stopped = false;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function start()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("sec");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 + 1;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  if (!stopped)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(start,1000);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&lt;/script&gt;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&lt;h2&gt; Stopwatch &lt;/h2&gt;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&lt;form action=""&gt;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&lt;input type="button" value="Start"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="stopped=false;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(start,1000);" 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&lt;input type="button" value="Stop"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="stopped=true;" 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&lt;input type="reset"/&gt; &lt;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&gt;&lt;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&lt;input id="sec" type="text" value="0" size="2"/&gt; seconds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&lt;/form&gt;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2636912"/>
            <a:ext cx="4195996" cy="1872208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37632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347864" y="3044952"/>
            <a:ext cx="5184576" cy="3120352"/>
          </a:xfrm>
        </p:spPr>
        <p:txBody>
          <a:bodyPr>
            <a:normAutofit/>
          </a:bodyPr>
          <a:lstStyle/>
          <a:p>
            <a:pPr latinLnBrk="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폼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5010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6"/>
          <p:cNvSpPr/>
          <p:nvPr/>
        </p:nvSpPr>
        <p:spPr>
          <a:xfrm>
            <a:off x="1275452" y="3789040"/>
            <a:ext cx="2376263" cy="242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0" name="Rounded Rectangle 6"/>
          <p:cNvSpPr/>
          <p:nvPr/>
        </p:nvSpPr>
        <p:spPr>
          <a:xfrm>
            <a:off x="1763688" y="3337724"/>
            <a:ext cx="2376263" cy="2352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다루기와 이벤트 처리 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47" y="1526058"/>
            <a:ext cx="8229600" cy="1470894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ko-KR" altLang="ko-KR" dirty="0"/>
              <a:t>자바스크립트를 이용</a:t>
            </a:r>
            <a:r>
              <a:rPr lang="ko-KR" altLang="en-US" dirty="0"/>
              <a:t>해 </a:t>
            </a:r>
            <a:r>
              <a:rPr lang="ko-KR" altLang="ko-KR" dirty="0"/>
              <a:t>폼의 값을 읽어내거나 계산하여 수정하는 것이 가능</a:t>
            </a:r>
            <a:endParaRPr lang="en-US" altLang="ko-KR" dirty="0"/>
          </a:p>
          <a:p>
            <a:pPr latinLnBrk="0"/>
            <a:r>
              <a:rPr lang="en-US" altLang="ko-KR" dirty="0"/>
              <a:t>&lt;input&gt;</a:t>
            </a:r>
            <a:r>
              <a:rPr lang="ko-KR" altLang="en-US" dirty="0"/>
              <a:t>요소를 </a:t>
            </a:r>
            <a:r>
              <a:rPr lang="en-US" altLang="ko-KR" dirty="0"/>
              <a:t>DOM </a:t>
            </a:r>
            <a:r>
              <a:rPr lang="ko-KR" altLang="en-US" dirty="0"/>
              <a:t>인터페이스로 접근하여 </a:t>
            </a:r>
            <a:r>
              <a:rPr lang="en-US" altLang="ko-KR" dirty="0"/>
              <a:t>value </a:t>
            </a:r>
            <a:r>
              <a:rPr lang="ko-KR" altLang="en-US" dirty="0"/>
              <a:t>속성값을 읽거나 저장</a:t>
            </a:r>
            <a:endParaRPr lang="en-US" altLang="ko-KR" dirty="0"/>
          </a:p>
          <a:p>
            <a:pPr latinLnBrk="0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443067"/>
              </p:ext>
            </p:extLst>
          </p:nvPr>
        </p:nvGraphicFramePr>
        <p:xfrm>
          <a:off x="558802" y="2965084"/>
          <a:ext cx="4896544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function add()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a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("op1").value;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b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("op2").value;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("result").value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(a) +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(b);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id="op1" type="text" size="2"/&gt;+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id="op2" type="text" size="2"/&gt;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value="="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="add();"/&gt;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id="result" type="text" size="2"/&gt;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/>
          <p:cNvPicPr/>
          <p:nvPr/>
        </p:nvPicPr>
        <p:blipFill>
          <a:blip r:embed="rId2"/>
          <a:stretch>
            <a:fillRect/>
          </a:stretch>
        </p:blipFill>
        <p:spPr>
          <a:xfrm>
            <a:off x="5615077" y="2930832"/>
            <a:ext cx="3138170" cy="1410335"/>
          </a:xfrm>
          <a:prstGeom prst="rect">
            <a:avLst/>
          </a:prstGeom>
        </p:spPr>
      </p:pic>
      <p:sp>
        <p:nvSpPr>
          <p:cNvPr id="30" name="Text Box 117"/>
          <p:cNvSpPr txBox="1"/>
          <p:nvPr/>
        </p:nvSpPr>
        <p:spPr>
          <a:xfrm>
            <a:off x="5725428" y="4015859"/>
            <a:ext cx="881380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b="1" kern="100" spc="-50" dirty="0">
                <a:solidFill>
                  <a:srgbClr val="C00000"/>
                </a:solidFill>
                <a:effectLst/>
                <a:ea typeface="맑은 고딕" panose="020B0503020000020004" pitchFamily="50" charset="-127"/>
              </a:rPr>
              <a:t>3</a:t>
            </a:r>
            <a:r>
              <a:rPr lang="ko-KR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과</a:t>
            </a:r>
            <a:r>
              <a:rPr lang="en-US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5 </a:t>
            </a:r>
            <a:r>
              <a:rPr lang="ko-KR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입력</a:t>
            </a:r>
            <a:endParaRPr lang="ko-KR" sz="12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1" name="Straight Arrow Connector 177"/>
          <p:cNvCxnSpPr/>
          <p:nvPr/>
        </p:nvCxnSpPr>
        <p:spPr>
          <a:xfrm flipH="1" flipV="1">
            <a:off x="5725428" y="3511803"/>
            <a:ext cx="358740" cy="49326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78"/>
          <p:cNvCxnSpPr/>
          <p:nvPr/>
        </p:nvCxnSpPr>
        <p:spPr>
          <a:xfrm flipH="1" flipV="1">
            <a:off x="6047374" y="3501008"/>
            <a:ext cx="36794" cy="50405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7"/>
          <p:cNvSpPr txBox="1"/>
          <p:nvPr/>
        </p:nvSpPr>
        <p:spPr>
          <a:xfrm>
            <a:off x="6667569" y="3878425"/>
            <a:ext cx="584835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클릭</a:t>
            </a:r>
            <a:endParaRPr lang="ko-KR" sz="12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4" name="Straight Arrow Connector 180"/>
          <p:cNvCxnSpPr/>
          <p:nvPr/>
        </p:nvCxnSpPr>
        <p:spPr>
          <a:xfrm flipH="1" flipV="1">
            <a:off x="6292680" y="3546131"/>
            <a:ext cx="497205" cy="38163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17"/>
          <p:cNvSpPr txBox="1"/>
          <p:nvPr/>
        </p:nvSpPr>
        <p:spPr>
          <a:xfrm>
            <a:off x="7335973" y="4331122"/>
            <a:ext cx="1375410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b="1" kern="100" spc="-5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add()</a:t>
            </a:r>
            <a:r>
              <a:rPr lang="ko-KR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함수가 호출됨</a:t>
            </a:r>
            <a:endParaRPr lang="ko-KR" sz="12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5077" y="4679165"/>
            <a:ext cx="3128645" cy="1442085"/>
          </a:xfrm>
          <a:prstGeom prst="rect">
            <a:avLst/>
          </a:prstGeom>
        </p:spPr>
      </p:pic>
      <p:sp>
        <p:nvSpPr>
          <p:cNvPr id="39" name="아래쪽 화살표 38"/>
          <p:cNvSpPr/>
          <p:nvPr/>
        </p:nvSpPr>
        <p:spPr>
          <a:xfrm>
            <a:off x="6903925" y="4368368"/>
            <a:ext cx="432048" cy="3376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Straight Arrow Connector 180"/>
          <p:cNvCxnSpPr/>
          <p:nvPr/>
        </p:nvCxnSpPr>
        <p:spPr>
          <a:xfrm flipH="1">
            <a:off x="3635896" y="3133101"/>
            <a:ext cx="216024" cy="193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17"/>
          <p:cNvSpPr txBox="1"/>
          <p:nvPr/>
        </p:nvSpPr>
        <p:spPr>
          <a:xfrm>
            <a:off x="3776380" y="3068960"/>
            <a:ext cx="1227668" cy="22967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b="1" kern="100" spc="-5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폼의 값을 읽어 낸다</a:t>
            </a:r>
            <a:endParaRPr lang="ko-KR" sz="12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6" name="Straight Arrow Connector 180"/>
          <p:cNvCxnSpPr/>
          <p:nvPr/>
        </p:nvCxnSpPr>
        <p:spPr>
          <a:xfrm flipH="1" flipV="1">
            <a:off x="3316235" y="4031434"/>
            <a:ext cx="216024" cy="25903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7"/>
          <p:cNvSpPr txBox="1"/>
          <p:nvPr/>
        </p:nvSpPr>
        <p:spPr>
          <a:xfrm>
            <a:off x="3007074" y="4272647"/>
            <a:ext cx="1996974" cy="1754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b="1" kern="100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폼의 </a:t>
            </a:r>
            <a:r>
              <a:rPr lang="en-US" altLang="ko-KR" sz="1000" b="1" kern="100" spc="-5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&lt;input&gt;</a:t>
            </a:r>
            <a:r>
              <a:rPr lang="ko-KR" altLang="en-US" sz="1000" b="1" kern="100" spc="-5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요소에 값을 쓴다</a:t>
            </a:r>
            <a:endParaRPr lang="ko-KR" sz="12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1064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폼의 입력 값 읽고 쓰기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47" y="1526058"/>
            <a:ext cx="8229600" cy="942104"/>
          </a:xfrm>
        </p:spPr>
        <p:txBody>
          <a:bodyPr>
            <a:normAutofit/>
          </a:bodyPr>
          <a:lstStyle/>
          <a:p>
            <a:pPr latinLnBrk="0"/>
            <a:r>
              <a:rPr lang="ko-KR" altLang="ko-KR" dirty="0"/>
              <a:t>자바스크립트를 이용</a:t>
            </a:r>
            <a:r>
              <a:rPr lang="ko-KR" altLang="en-US" dirty="0"/>
              <a:t>해 </a:t>
            </a:r>
            <a:r>
              <a:rPr lang="ko-KR" altLang="ko-KR" dirty="0"/>
              <a:t>폼의 값을 읽거나 수정</a:t>
            </a:r>
            <a:r>
              <a:rPr lang="ko-KR" altLang="en-US" dirty="0"/>
              <a:t>한다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397413" y="3091032"/>
            <a:ext cx="527181" cy="78961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4116" y="2106555"/>
            <a:ext cx="3674880" cy="27585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78367" y="2204864"/>
            <a:ext cx="3674880" cy="25619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23647" y="494474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Tx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/>
              <a:t>&lt;input&gt;</a:t>
            </a:r>
            <a:r>
              <a:rPr lang="ko-KR" altLang="en-US" dirty="0"/>
              <a:t>요소를 </a:t>
            </a:r>
            <a:r>
              <a:rPr lang="en-US" altLang="ko-KR" dirty="0"/>
              <a:t>DOM </a:t>
            </a:r>
            <a:r>
              <a:rPr lang="ko-KR" altLang="en-US" dirty="0"/>
              <a:t>인터페이스로 접근하여 </a:t>
            </a:r>
            <a:r>
              <a:rPr lang="en-US" altLang="ko-KR" dirty="0"/>
              <a:t>value </a:t>
            </a:r>
            <a:r>
              <a:rPr lang="ko-KR" altLang="en-US" dirty="0"/>
              <a:t>속성값을 읽거나 저장</a:t>
            </a:r>
            <a:endParaRPr lang="en-US" altLang="ko-KR" dirty="0"/>
          </a:p>
          <a:p>
            <a:pPr latinLnBrk="0"/>
            <a:r>
              <a:rPr lang="ko-KR" altLang="en-US" dirty="0"/>
              <a:t>소스코드는 교재 및 웹사이트 참조</a:t>
            </a:r>
            <a:endParaRPr lang="en-US" altLang="ko-KR" dirty="0"/>
          </a:p>
          <a:p>
            <a:pPr lvl="1" latinLnBrk="0"/>
            <a:r>
              <a:rPr lang="en-US" altLang="ko-KR" dirty="0"/>
              <a:t>http://webclass.me/html5_2e/ch10/formhandling.html</a:t>
            </a:r>
          </a:p>
          <a:p>
            <a:pPr latinLnBrk="0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46442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>
                <a:solidFill>
                  <a:schemeClr val="tx1"/>
                </a:solidFill>
              </a:rPr>
              <a:t>폼의 </a:t>
            </a:r>
            <a:r>
              <a:rPr lang="ko-KR" altLang="en-US" dirty="0">
                <a:solidFill>
                  <a:schemeClr val="tx1"/>
                </a:solidFill>
              </a:rPr>
              <a:t>입력 값 읽고 쓰기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DOM</a:t>
            </a:r>
            <a:r>
              <a:rPr lang="ko-KR" altLang="ko-KR" dirty="0"/>
              <a:t>을 통해 </a:t>
            </a:r>
            <a:r>
              <a:rPr lang="en-US" altLang="ko-KR" dirty="0"/>
              <a:t>&lt;input&gt; </a:t>
            </a:r>
            <a:r>
              <a:rPr lang="ko-KR" altLang="ko-KR" dirty="0"/>
              <a:t>텍스트 박스 위젯에 입력한 값</a:t>
            </a:r>
            <a:r>
              <a:rPr lang="ko-KR" altLang="en-US" dirty="0"/>
              <a:t>을</a:t>
            </a:r>
            <a:r>
              <a:rPr lang="ko-KR" altLang="ko-KR" dirty="0"/>
              <a:t> 읽어 </a:t>
            </a:r>
            <a:r>
              <a:rPr lang="ko-KR" altLang="en-US" dirty="0"/>
              <a:t>낸다</a:t>
            </a:r>
            <a:endParaRPr lang="en-US" altLang="ko-KR" dirty="0"/>
          </a:p>
          <a:p>
            <a:pPr lvl="1" latinLnBrk="0"/>
            <a:r>
              <a:rPr lang="ko-KR" altLang="en-US" dirty="0"/>
              <a:t>요소 객체의 </a:t>
            </a:r>
            <a:r>
              <a:rPr lang="en-US" altLang="ko-KR" dirty="0"/>
              <a:t>value</a:t>
            </a:r>
            <a:r>
              <a:rPr lang="ko-KR" altLang="ko-KR" dirty="0"/>
              <a:t>라는 속성을 통해 읽거나 수정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3608" y="4581128"/>
            <a:ext cx="7488832" cy="115212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>
                <a:solidFill>
                  <a:schemeClr val="tx1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 n1 = </a:t>
            </a:r>
            <a:r>
              <a:rPr lang="en-US" altLang="ko-KR" sz="1400" kern="0" spc="-50" dirty="0" err="1">
                <a:solidFill>
                  <a:schemeClr val="tx1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("book1").value; </a:t>
            </a:r>
            <a:endParaRPr lang="ko-KR" altLang="ko-KR" sz="1600" kern="100" dirty="0">
              <a:solidFill>
                <a:schemeClr val="tx1"/>
              </a:solidFill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>
                <a:solidFill>
                  <a:schemeClr val="tx1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 p1 = 25000 * n1;</a:t>
            </a:r>
            <a:endParaRPr lang="ko-KR" altLang="ko-KR" sz="1600" kern="100" dirty="0">
              <a:solidFill>
                <a:schemeClr val="tx1"/>
              </a:solidFill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>
                <a:solidFill>
                  <a:schemeClr val="tx1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("book1Total").value = p1;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43608" y="2852936"/>
            <a:ext cx="7488832" cy="136815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&lt;input id="book1" type="text" size="2" value="0“ </a:t>
            </a:r>
            <a:r>
              <a:rPr lang="en-US" sz="1400" b="1" kern="0" spc="-5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400" b="1" kern="0" spc="-5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this.select</a:t>
            </a:r>
            <a:r>
              <a:rPr lang="en-US" sz="1400" b="1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&lt;input type="button" value="</a:t>
            </a:r>
            <a:r>
              <a:rPr lang="ko-KR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Consolas"/>
              </a:rPr>
              <a:t>합계계산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 </a:t>
            </a:r>
            <a:r>
              <a:rPr lang="en-US" sz="1400" b="1" kern="0" spc="-5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b="1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b="1" kern="0" spc="-5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updateAll</a:t>
            </a:r>
            <a:r>
              <a:rPr lang="en-US" sz="1400" b="1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();"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/&gt;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5148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843808" y="3044952"/>
            <a:ext cx="53583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/>
              <a:t>10.3.1 </a:t>
            </a:r>
            <a:r>
              <a:rPr lang="ko-KR" altLang="en-US" dirty="0"/>
              <a:t>스타일 속성 변경을 통한 동적 문서 만들기</a:t>
            </a:r>
            <a:endParaRPr lang="en-US" altLang="ko-KR" dirty="0"/>
          </a:p>
          <a:p>
            <a:pPr latinLnBrk="0"/>
            <a:r>
              <a:rPr lang="en-US" altLang="ko-KR" dirty="0"/>
              <a:t>10.3.2 </a:t>
            </a:r>
            <a:r>
              <a:rPr lang="ko-KR" altLang="en-US" dirty="0"/>
              <a:t>요소의 </a:t>
            </a:r>
            <a:r>
              <a:rPr lang="ko-KR" altLang="en-US" dirty="0" err="1"/>
              <a:t>콘텐츠</a:t>
            </a:r>
            <a:r>
              <a:rPr lang="ko-KR" altLang="en-US" dirty="0"/>
              <a:t> 변경을 통한 동적 문서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동적 웹 문서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53764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문서 정의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ko-KR" dirty="0"/>
              <a:t>동적 문서</a:t>
            </a:r>
            <a:endParaRPr lang="en-US" altLang="ko-KR" dirty="0"/>
          </a:p>
          <a:p>
            <a:pPr lvl="1"/>
            <a:r>
              <a:rPr lang="ko-KR" altLang="ko-KR" dirty="0"/>
              <a:t>웹 문서가 브라우저상에 처음에 표시된 이후에 콘텐츠나 스타일</a:t>
            </a:r>
            <a:r>
              <a:rPr lang="ko-KR" altLang="en-US" dirty="0"/>
              <a:t>이</a:t>
            </a:r>
            <a:r>
              <a:rPr lang="ko-KR" altLang="ko-KR" dirty="0"/>
              <a:t> 변경</a:t>
            </a:r>
            <a:r>
              <a:rPr lang="ko-KR" altLang="en-US" dirty="0"/>
              <a:t>되어 </a:t>
            </a:r>
            <a:r>
              <a:rPr lang="ko-KR" altLang="ko-KR" dirty="0"/>
              <a:t>화면에 표시되는 내용이나 표현 형태가 변경되는 문서</a:t>
            </a:r>
            <a:endParaRPr lang="en-US" altLang="ko-KR" dirty="0"/>
          </a:p>
          <a:p>
            <a:pPr lvl="1"/>
            <a:r>
              <a:rPr lang="ko-KR" altLang="ko-KR" dirty="0"/>
              <a:t>웹 문서의 콘텐츠나 스타일이 변경되면 즉시 변경된 값을 바탕으로 화면의 문서를 갱신</a:t>
            </a:r>
            <a:endParaRPr lang="en-US" altLang="ko-KR" dirty="0"/>
          </a:p>
          <a:p>
            <a:r>
              <a:rPr lang="ko-KR" altLang="ko-KR" dirty="0"/>
              <a:t>웹 문서의 콘텐츠나 스타일의 변경</a:t>
            </a:r>
            <a:endParaRPr lang="en-US" altLang="ko-KR" dirty="0"/>
          </a:p>
          <a:p>
            <a:pPr lvl="1"/>
            <a:r>
              <a:rPr lang="ko-KR" altLang="ko-KR" dirty="0"/>
              <a:t>태그 요소</a:t>
            </a:r>
            <a:r>
              <a:rPr lang="en-US" altLang="ko-KR" dirty="0"/>
              <a:t>, </a:t>
            </a:r>
            <a:r>
              <a:rPr lang="ko-KR" altLang="ko-KR" dirty="0"/>
              <a:t>태그 속성</a:t>
            </a:r>
            <a:r>
              <a:rPr lang="en-US" altLang="ko-KR" dirty="0"/>
              <a:t>, </a:t>
            </a:r>
            <a:r>
              <a:rPr lang="ko-KR" altLang="ko-KR" dirty="0"/>
              <a:t>태그 콘텐츠</a:t>
            </a:r>
            <a:r>
              <a:rPr lang="en-US" altLang="ko-KR" dirty="0"/>
              <a:t>, </a:t>
            </a:r>
            <a:r>
              <a:rPr lang="ko-KR" altLang="ko-KR" dirty="0"/>
              <a:t>요소의</a:t>
            </a:r>
            <a:r>
              <a:rPr lang="en-US" altLang="ko-KR" dirty="0"/>
              <a:t> CSS </a:t>
            </a:r>
            <a:r>
              <a:rPr lang="ko-KR" altLang="ko-KR" dirty="0"/>
              <a:t>스타일 등의 값을 자바스크립트를 이용해서 변경</a:t>
            </a:r>
            <a:endParaRPr lang="en-US" altLang="ko-KR" dirty="0"/>
          </a:p>
          <a:p>
            <a:pPr lvl="1"/>
            <a:r>
              <a:rPr lang="ko-KR" altLang="ko-KR" dirty="0"/>
              <a:t>태그 요소의 화면내 표시 위치 변경</a:t>
            </a:r>
            <a:r>
              <a:rPr lang="en-US" altLang="ko-KR" dirty="0"/>
              <a:t>, </a:t>
            </a:r>
            <a:r>
              <a:rPr lang="ko-KR" altLang="ko-KR" dirty="0"/>
              <a:t>애니메이션</a:t>
            </a:r>
            <a:r>
              <a:rPr lang="en-US" altLang="ko-KR" dirty="0"/>
              <a:t>, </a:t>
            </a:r>
            <a:r>
              <a:rPr lang="ko-KR" altLang="ko-KR" dirty="0"/>
              <a:t>색상 및 글씨체 변경</a:t>
            </a:r>
            <a:r>
              <a:rPr lang="en-US" altLang="ko-KR" dirty="0"/>
              <a:t>, </a:t>
            </a:r>
            <a:r>
              <a:rPr lang="ko-KR" altLang="ko-KR" dirty="0"/>
              <a:t>인터랙티브 사용자 인터페이스 등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ko-KR" altLang="ko-KR" dirty="0"/>
              <a:t>동적 문서 구현 방식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스타일 속성 변경을 통한 방법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요소의 </a:t>
            </a:r>
            <a:r>
              <a:rPr lang="ko-KR" altLang="ko-KR" dirty="0" err="1"/>
              <a:t>콘텐츠를</a:t>
            </a:r>
            <a:r>
              <a:rPr lang="ko-KR" altLang="ko-KR" dirty="0"/>
              <a:t> 변경시키는 방법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9039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이벤트 처리하기</a:t>
            </a:r>
          </a:p>
          <a:p>
            <a:r>
              <a:rPr lang="en-US" altLang="ko-KR" dirty="0"/>
              <a:t>10.2 </a:t>
            </a:r>
            <a:r>
              <a:rPr lang="ko-KR" altLang="en-US" dirty="0"/>
              <a:t>폼 다루기</a:t>
            </a:r>
            <a:endParaRPr lang="en-US" altLang="ko-KR" dirty="0"/>
          </a:p>
          <a:p>
            <a:r>
              <a:rPr lang="en-US" altLang="ko-KR" dirty="0"/>
              <a:t>10.3 </a:t>
            </a:r>
            <a:r>
              <a:rPr lang="ko-KR" altLang="en-US" dirty="0"/>
              <a:t>동적 웹 문서 만들기</a:t>
            </a:r>
            <a:endParaRPr lang="en-US" altLang="ko-KR" dirty="0"/>
          </a:p>
          <a:p>
            <a:r>
              <a:rPr lang="en-US" altLang="ko-KR" dirty="0"/>
              <a:t>10.3 </a:t>
            </a:r>
            <a:r>
              <a:rPr lang="ko-KR" altLang="en-US" dirty="0"/>
              <a:t>다양한 방법으로 폼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소스코드 실행 사이트 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http://webclass.me/html5_2e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ch02/ ~ ch13/</a:t>
            </a:r>
            <a:r>
              <a:rPr lang="ko-KR" altLang="en-US" dirty="0"/>
              <a:t>에 각 장의 예제가 있어서 실행결과 확인 및 소스보기가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스타일 </a:t>
            </a:r>
            <a:r>
              <a:rPr lang="ko-KR" altLang="en-US" dirty="0"/>
              <a:t>속성 </a:t>
            </a:r>
            <a:r>
              <a:rPr lang="ko-KR" altLang="ko-KR" dirty="0"/>
              <a:t>변경을 통한 동적 문서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DOM</a:t>
            </a:r>
            <a:r>
              <a:rPr lang="ko-KR" altLang="ko-KR" dirty="0"/>
              <a:t>을 이용하면</a:t>
            </a:r>
            <a:r>
              <a:rPr lang="en-US" altLang="ko-KR" dirty="0"/>
              <a:t> CSS </a:t>
            </a:r>
            <a:r>
              <a:rPr lang="ko-KR" altLang="ko-KR" dirty="0"/>
              <a:t>스타일</a:t>
            </a:r>
            <a:r>
              <a:rPr lang="ko-KR" altLang="en-US" dirty="0"/>
              <a:t>에</a:t>
            </a:r>
            <a:r>
              <a:rPr lang="ko-KR" altLang="ko-KR" dirty="0"/>
              <a:t> 접근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 latinLnBrk="0"/>
            <a:r>
              <a:rPr lang="ko-KR" altLang="ko-KR" dirty="0"/>
              <a:t>일반적인</a:t>
            </a:r>
            <a:r>
              <a:rPr lang="en-US" altLang="ko-KR" dirty="0"/>
              <a:t> DOM</a:t>
            </a:r>
            <a:r>
              <a:rPr lang="ko-KR" altLang="ko-KR" dirty="0"/>
              <a:t>에 접근하는 방법과 동일</a:t>
            </a:r>
            <a:endParaRPr lang="en-US" altLang="ko-KR" dirty="0"/>
          </a:p>
          <a:p>
            <a:pPr lvl="1" latinLnBrk="0"/>
            <a:r>
              <a:rPr lang="en-US" altLang="ko-KR" dirty="0"/>
              <a:t>CSS </a:t>
            </a:r>
            <a:r>
              <a:rPr lang="ko-KR" altLang="ko-KR" dirty="0"/>
              <a:t>스타일 값</a:t>
            </a:r>
            <a:r>
              <a:rPr lang="en-US" altLang="ko-KR" dirty="0"/>
              <a:t> </a:t>
            </a:r>
            <a:r>
              <a:rPr lang="ko-KR" altLang="ko-KR" dirty="0"/>
              <a:t>변경</a:t>
            </a:r>
            <a:r>
              <a:rPr lang="ko-KR" altLang="en-US" dirty="0"/>
              <a:t>으로 </a:t>
            </a:r>
            <a:r>
              <a:rPr lang="ko-KR" altLang="ko-KR" dirty="0"/>
              <a:t>웹 문서를 보다 동적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제작 가능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ko-KR" dirty="0"/>
              <a:t>보이기</a:t>
            </a:r>
            <a:r>
              <a:rPr lang="en-US" altLang="ko-KR" dirty="0"/>
              <a:t>/</a:t>
            </a:r>
            <a:r>
              <a:rPr lang="ko-KR" altLang="ko-KR" dirty="0"/>
              <a:t>감추기 스타일 속성 변경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ko-KR" dirty="0"/>
              <a:t>화면 표시 여부를 결정</a:t>
            </a:r>
            <a:endParaRPr lang="en-US" altLang="ko-KR" dirty="0"/>
          </a:p>
          <a:p>
            <a:pPr lvl="2"/>
            <a:r>
              <a:rPr lang="ko-KR" altLang="ko-KR" dirty="0"/>
              <a:t>보이기</a:t>
            </a:r>
            <a:r>
              <a:rPr lang="en-US" altLang="ko-KR" dirty="0"/>
              <a:t>/</a:t>
            </a:r>
            <a:r>
              <a:rPr lang="ko-KR" altLang="ko-KR" dirty="0"/>
              <a:t>감추기</a:t>
            </a:r>
            <a:r>
              <a:rPr lang="en-US" altLang="ko-KR" dirty="0"/>
              <a:t> </a:t>
            </a:r>
            <a:r>
              <a:rPr lang="ko-KR" altLang="ko-KR" dirty="0"/>
              <a:t>스타일 속성</a:t>
            </a:r>
            <a:endParaRPr lang="en-US" altLang="ko-KR" dirty="0"/>
          </a:p>
          <a:p>
            <a:pPr lvl="2"/>
            <a:r>
              <a:rPr lang="ko-KR" altLang="en-US" dirty="0"/>
              <a:t>스타일 속성</a:t>
            </a:r>
            <a:r>
              <a:rPr lang="en-US" altLang="ko-KR" dirty="0"/>
              <a:t>: visibility</a:t>
            </a:r>
          </a:p>
          <a:p>
            <a:pPr lvl="2"/>
            <a:r>
              <a:rPr lang="ko-KR" altLang="en-US" dirty="0"/>
              <a:t>속성 값</a:t>
            </a:r>
            <a:r>
              <a:rPr lang="en-US" altLang="ko-KR" dirty="0"/>
              <a:t>: visible </a:t>
            </a:r>
            <a:r>
              <a:rPr lang="ko-KR" altLang="ko-KR" dirty="0"/>
              <a:t>혹은 </a:t>
            </a:r>
            <a:r>
              <a:rPr lang="en-US" altLang="ko-KR" dirty="0"/>
              <a:t>hidden</a:t>
            </a:r>
          </a:p>
          <a:p>
            <a:pPr lvl="1"/>
            <a:r>
              <a:rPr lang="en-US" altLang="ko-KR" dirty="0"/>
              <a:t>hidden</a:t>
            </a:r>
            <a:r>
              <a:rPr lang="ko-KR" altLang="en-US" dirty="0"/>
              <a:t>으로 설정 되도 </a:t>
            </a:r>
            <a:r>
              <a:rPr lang="ko-KR" altLang="ko-KR" dirty="0"/>
              <a:t>웹 문서 내에 요소로</a:t>
            </a:r>
            <a:r>
              <a:rPr lang="ko-KR" altLang="en-US" dirty="0"/>
              <a:t>는 존재</a:t>
            </a:r>
            <a:endParaRPr lang="en-US" altLang="ko-KR" dirty="0"/>
          </a:p>
          <a:p>
            <a:pPr lvl="2"/>
            <a:r>
              <a:rPr lang="ko-KR" altLang="en-US" dirty="0"/>
              <a:t>화면에 표시만 안될 뿐이다</a:t>
            </a:r>
          </a:p>
          <a:p>
            <a:pPr lvl="1" latinLnBrk="0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7574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보이기</a:t>
            </a:r>
            <a:r>
              <a:rPr lang="en-US" altLang="ko-KR" dirty="0"/>
              <a:t> </a:t>
            </a:r>
            <a:r>
              <a:rPr lang="ko-KR" altLang="en-US" dirty="0"/>
              <a:t>스타일 속성 변경 예제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42384"/>
              </p:ext>
            </p:extLst>
          </p:nvPr>
        </p:nvGraphicFramePr>
        <p:xfrm>
          <a:off x="1619672" y="1556792"/>
          <a:ext cx="5832648" cy="2448272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(id)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(id);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if 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== "visible")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"hidden";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else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"visible";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Toggle Visibility: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('img1');"&gt;Image 1&lt;/button&gt;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('img2');"&gt;Image 2&lt;/button&gt;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('img3');"&gt;Image 3&lt;/button&gt;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8" y="2204864"/>
            <a:ext cx="3312367" cy="720080"/>
          </a:xfrm>
          <a:prstGeom prst="round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689" y="4018727"/>
            <a:ext cx="2520809" cy="1999545"/>
          </a:xfrm>
          <a:prstGeom prst="rect">
            <a:avLst/>
          </a:prstGeom>
        </p:spPr>
      </p:pic>
      <p:sp>
        <p:nvSpPr>
          <p:cNvPr id="19" name="Text Box 117"/>
          <p:cNvSpPr txBox="1"/>
          <p:nvPr/>
        </p:nvSpPr>
        <p:spPr>
          <a:xfrm>
            <a:off x="2435589" y="6098917"/>
            <a:ext cx="1532255" cy="2819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solidFill>
                  <a:srgbClr val="C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Image2 </a:t>
            </a:r>
            <a:r>
              <a:rPr lang="ko-KR" sz="900" b="1" kern="100" dirty="0">
                <a:solidFill>
                  <a:srgbClr val="C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버튼 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22"/>
          <p:cNvCxnSpPr/>
          <p:nvPr/>
        </p:nvCxnSpPr>
        <p:spPr>
          <a:xfrm flipH="1" flipV="1">
            <a:off x="2502560" y="5847457"/>
            <a:ext cx="269240" cy="3168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4018727"/>
            <a:ext cx="2520809" cy="1999545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4183744" y="4797152"/>
            <a:ext cx="454025" cy="538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709267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/>
              <a:t>배경색 스타일 속성 </a:t>
            </a:r>
            <a:r>
              <a:rPr lang="ko-KR" altLang="en-US" dirty="0"/>
              <a:t>변경하기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53829"/>
              </p:ext>
            </p:extLst>
          </p:nvPr>
        </p:nvGraphicFramePr>
        <p:xfrm>
          <a:off x="2087724" y="1484784"/>
          <a:ext cx="6048672" cy="2833370"/>
        </p:xfrm>
        <a:graphic>
          <a:graphicData uri="http://schemas.openxmlformats.org/drawingml/2006/table">
            <a:tbl>
              <a:tblPr firstRow="1" firstCol="1" bandRow="1"/>
              <a:tblGrid>
                <a:gridCol w="30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370">
                <a:tc>
                  <a:txBody>
                    <a:bodyPr/>
                    <a:lstStyle/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(id, color)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(id).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style.background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color;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Outer Box: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'red');"&gt;    Red  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'green');"&gt;  Green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'blue');"&gt;   Blue 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 Box: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'red');"&gt;    Red  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'green');"&gt;  Green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', 'blue');"&gt;   Blue   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1826" y="2316694"/>
            <a:ext cx="1965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style.background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1894136"/>
            <a:ext cx="4541100" cy="216023"/>
          </a:xfrm>
          <a:prstGeom prst="round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763688" y="2107223"/>
            <a:ext cx="936104" cy="633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그림 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92" y="4385816"/>
            <a:ext cx="2652344" cy="21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그림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77903"/>
            <a:ext cx="2652344" cy="21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 Box 117"/>
          <p:cNvSpPr txBox="1"/>
          <p:nvPr/>
        </p:nvSpPr>
        <p:spPr>
          <a:xfrm>
            <a:off x="1044469" y="5509814"/>
            <a:ext cx="896177" cy="46086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b="1" kern="100" dirty="0">
                <a:solidFill>
                  <a:srgbClr val="C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Green</a:t>
            </a:r>
            <a:r>
              <a:rPr lang="ko-KR" altLang="en-US" sz="900" b="1" kern="100" dirty="0">
                <a:solidFill>
                  <a:srgbClr val="C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900" b="1" kern="100" dirty="0">
                <a:solidFill>
                  <a:srgbClr val="C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Blue </a:t>
            </a:r>
            <a:r>
              <a:rPr lang="ko-KR" altLang="en-US" sz="900" b="1" kern="100" dirty="0">
                <a:solidFill>
                  <a:srgbClr val="C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버튼 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122"/>
          <p:cNvCxnSpPr/>
          <p:nvPr/>
        </p:nvCxnSpPr>
        <p:spPr>
          <a:xfrm>
            <a:off x="1809340" y="5802501"/>
            <a:ext cx="890452" cy="41478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4923195" y="5047343"/>
            <a:ext cx="454025" cy="538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4" name="Straight Arrow Connector 122"/>
          <p:cNvCxnSpPr/>
          <p:nvPr/>
        </p:nvCxnSpPr>
        <p:spPr>
          <a:xfrm>
            <a:off x="1809340" y="5905110"/>
            <a:ext cx="1093344" cy="4983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70855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/>
              <a:t>위치 스타일 속성 변경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74111"/>
              </p:ext>
            </p:extLst>
          </p:nvPr>
        </p:nvGraphicFramePr>
        <p:xfrm>
          <a:off x="2195736" y="1484784"/>
          <a:ext cx="6336704" cy="3232785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785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for(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1;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&lt;= 3;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left =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("left" +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).value;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top =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("top" +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).value;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+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).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style.left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left +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+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).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style.top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top +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Image1: Left &lt;input id = "left1"  size = "2" type = "text"/&gt;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Top &lt;input id = "top1" size = "2" type = "text"/&gt; 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Image2: Left &lt;input id = "left2" size = "2" type = "text"/&gt;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Top &lt;input id = "top2" size = "2" type = "text"/&gt; 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Image3: Left &lt;input id = "left3" size = "2" type = "text"/&gt;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Top &lt;input id = "top3" size = "2" type = "text"/&gt;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&lt;input type = "button" value = "Move All"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();" 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79512" y="1650286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style.left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1948714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style.top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4567088" y="5513240"/>
            <a:ext cx="907144" cy="6868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99792" y="2185142"/>
            <a:ext cx="4752528" cy="379762"/>
          </a:xfrm>
          <a:prstGeom prst="round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>
            <a:off x="2041376" y="1948714"/>
            <a:ext cx="658416" cy="42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034" y="4717569"/>
            <a:ext cx="2353945" cy="191135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477378" y="4717569"/>
            <a:ext cx="2339975" cy="1896745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52531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212976"/>
            <a:ext cx="3694748" cy="28160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마우스 이벤트를 이용한 위치 스타일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이벤트를 이용한 위치 스타일 변경</a:t>
            </a:r>
            <a:endParaRPr lang="en-US" altLang="ko-KR" dirty="0"/>
          </a:p>
          <a:p>
            <a:pPr lvl="1"/>
            <a:r>
              <a:rPr lang="ko-KR" altLang="en-US" dirty="0" err="1"/>
              <a:t>웹브라우저</a:t>
            </a:r>
            <a:r>
              <a:rPr lang="ko-KR" altLang="en-US" dirty="0"/>
              <a:t> 화면상의 위치 좌표 값을 이용해 요소의 위치 변경</a:t>
            </a:r>
            <a:endParaRPr lang="en-US" altLang="ko-KR" dirty="0"/>
          </a:p>
          <a:p>
            <a:r>
              <a:rPr lang="ko-KR" altLang="en-US" dirty="0"/>
              <a:t>마우스 포인터의 위치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/>
              <a:t>event </a:t>
            </a:r>
            <a:r>
              <a:rPr lang="ko-KR" altLang="en-US" dirty="0"/>
              <a:t>속성값에서 구할 수 있음</a:t>
            </a:r>
            <a:r>
              <a:rPr lang="en-US" altLang="ko-KR" dirty="0"/>
              <a:t> (client, </a:t>
            </a:r>
            <a:r>
              <a:rPr lang="en-US" altLang="ko-KR" dirty="0" err="1"/>
              <a:t>clientY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284984"/>
            <a:ext cx="2592288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 = </a:t>
            </a:r>
            <a:r>
              <a:rPr lang="en-US" altLang="ko-KR" sz="1600" kern="100" spc="-5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window.event</a:t>
            </a: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ko-KR" altLang="ko-KR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54000" algn="just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600" kern="100" spc="-5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mouse_x</a:t>
            </a: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ko-KR" sz="1600" kern="100" spc="-5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e.clientX</a:t>
            </a: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ko-KR" altLang="ko-KR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54000" algn="just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600" kern="100" spc="-5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mouse_y</a:t>
            </a: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ko-KR" sz="1600" kern="100" spc="-5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e.clientY</a:t>
            </a:r>
            <a:r>
              <a:rPr lang="en-US" altLang="ko-KR" sz="1600" kern="100" spc="-5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ko-KR" altLang="ko-KR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3647" y="5852510"/>
            <a:ext cx="8229600" cy="7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Tx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/>
              <a:t>소스코드는 교재 및 웹사이트 참조</a:t>
            </a:r>
            <a:endParaRPr lang="en-US" altLang="ko-KR" sz="2000" dirty="0"/>
          </a:p>
          <a:p>
            <a:pPr lvl="1" latinLnBrk="0"/>
            <a:r>
              <a:rPr lang="en-US" altLang="ko-KR" sz="1800" dirty="0"/>
              <a:t>http://webclass.me/html5_2e/ch10/mouseexample.html</a:t>
            </a:r>
            <a:endParaRPr lang="ko-KR" altLang="en-US" sz="18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74106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579296" cy="9601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요소의 </a:t>
            </a:r>
            <a:r>
              <a:rPr lang="ko-KR" altLang="ko-KR" dirty="0" err="1"/>
              <a:t>콘텐츠</a:t>
            </a:r>
            <a:r>
              <a:rPr lang="ko-KR" altLang="ko-KR" dirty="0"/>
              <a:t> 변경을 통한 동적 문서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웹 문서 콘텐츠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ko-KR" dirty="0"/>
              <a:t>폼 위젯 요소의 </a:t>
            </a:r>
            <a:r>
              <a:rPr lang="en-US" altLang="ko-KR" dirty="0"/>
              <a:t>value </a:t>
            </a:r>
            <a:r>
              <a:rPr lang="ko-KR" altLang="ko-KR" dirty="0"/>
              <a:t>값을 변경</a:t>
            </a:r>
            <a:endParaRPr lang="en-US" altLang="ko-KR" dirty="0"/>
          </a:p>
          <a:p>
            <a:pPr lvl="1"/>
            <a:r>
              <a:rPr lang="ko-KR" altLang="ko-KR" dirty="0"/>
              <a:t>태그 요소의 콘텐츠를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ko-KR" dirty="0"/>
              <a:t>태그 콘텐츠 속성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b="1" kern="100" dirty="0">
                <a:solidFill>
                  <a:srgbClr val="C00000"/>
                </a:solidFill>
                <a:latin typeface="Consolas"/>
                <a:cs typeface="Times New Roman"/>
              </a:rPr>
              <a:t>This is an example content</a:t>
            </a:r>
            <a:r>
              <a:rPr lang="en-US" altLang="ko-KR" dirty="0"/>
              <a:t>” </a:t>
            </a:r>
            <a:r>
              <a:rPr lang="ko-KR" altLang="en-US" dirty="0"/>
              <a:t>부분이 </a:t>
            </a:r>
            <a:r>
              <a:rPr lang="en-US" altLang="ko-KR" dirty="0"/>
              <a:t>&lt;p&gt; </a:t>
            </a:r>
            <a:r>
              <a:rPr lang="ko-KR" altLang="en-US" dirty="0"/>
              <a:t>요소의 콘텐츠</a:t>
            </a:r>
            <a:endParaRPr lang="en-US" altLang="ko-KR" dirty="0"/>
          </a:p>
          <a:p>
            <a:pPr lvl="1"/>
            <a:r>
              <a:rPr lang="ko-KR" altLang="en-US" dirty="0"/>
              <a:t>요소의 </a:t>
            </a:r>
            <a:r>
              <a:rPr lang="ko-KR" altLang="en-US" dirty="0" err="1"/>
              <a:t>콘텐츠에</a:t>
            </a:r>
            <a:r>
              <a:rPr lang="ko-KR" altLang="en-US" dirty="0"/>
              <a:t> 접근하는 속성</a:t>
            </a:r>
            <a:r>
              <a:rPr lang="en-US" altLang="ko-KR" dirty="0"/>
              <a:t>: </a:t>
            </a:r>
            <a:r>
              <a:rPr lang="en-US" altLang="ko-KR" dirty="0" err="1"/>
              <a:t>innerHTML</a:t>
            </a:r>
            <a:r>
              <a:rPr lang="en-US" altLang="ko-KR" dirty="0"/>
              <a:t>, </a:t>
            </a:r>
            <a:r>
              <a:rPr lang="en-US" altLang="ko-KR" dirty="0" err="1"/>
              <a:t>innerText</a:t>
            </a:r>
            <a:endParaRPr lang="en-US" altLang="ko-KR" dirty="0"/>
          </a:p>
          <a:p>
            <a:pPr lvl="2"/>
            <a:r>
              <a:rPr lang="en-US" altLang="ko-KR" dirty="0" err="1"/>
              <a:t>innerHTML</a:t>
            </a:r>
            <a:endParaRPr lang="en-US" altLang="ko-KR" dirty="0"/>
          </a:p>
          <a:p>
            <a:pPr lvl="3"/>
            <a:r>
              <a:rPr lang="ko-KR" altLang="en-US" dirty="0"/>
              <a:t>속성에 저장된 </a:t>
            </a:r>
            <a:r>
              <a:rPr lang="ko-KR" altLang="ko-KR" dirty="0"/>
              <a:t>값을</a:t>
            </a:r>
            <a:r>
              <a:rPr lang="en-US" altLang="ko-KR" dirty="0"/>
              <a:t> HTML </a:t>
            </a:r>
            <a:r>
              <a:rPr lang="ko-KR" altLang="ko-KR" dirty="0"/>
              <a:t>태그로 해석</a:t>
            </a:r>
            <a:endParaRPr lang="en-US" altLang="ko-KR" dirty="0"/>
          </a:p>
          <a:p>
            <a:pPr lvl="2"/>
            <a:r>
              <a:rPr lang="en-US" altLang="ko-KR" dirty="0" err="1"/>
              <a:t>innerText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속성에 저장된 값을 단순히 문자열로 해석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3284984"/>
            <a:ext cx="6840760" cy="64807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&lt;p id = "example"&gt;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This is an example content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&lt;/p&gt;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37693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콘텐츠 변경을 통한 동적 문서 예제 </a:t>
            </a:r>
            <a:endParaRPr lang="ko-KR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1965"/>
              </p:ext>
            </p:extLst>
          </p:nvPr>
        </p:nvGraphicFramePr>
        <p:xfrm>
          <a:off x="251520" y="1628800"/>
          <a:ext cx="4980455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0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id="b1"&gt;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id="b2"&gt;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&lt;p id= “text"&gt;This text will be dynamically changed&lt;/p&gt;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 type="text/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("b1").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("b2").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("b1").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("b2").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function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button&lt;/h1&gt;";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function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button&lt;/h1&gt;";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function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"This text will be dynamically changed";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128" name="그림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23" y="1627922"/>
            <a:ext cx="36290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그림 2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23" y="5056922"/>
            <a:ext cx="362108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09844" y="6085622"/>
            <a:ext cx="211534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마우스 커서가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innerText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 위에 위치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9" name="그림 2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61" y="3348871"/>
            <a:ext cx="3625850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그림 227" descr="http://www.clipartbest.com/cliparts/4ib/G59/4ibG59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41787"/>
            <a:ext cx="160338" cy="1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04"/>
          <p:cNvCxnSpPr/>
          <p:nvPr/>
        </p:nvCxnSpPr>
        <p:spPr>
          <a:xfrm flipH="1" flipV="1">
            <a:off x="6411515" y="5740341"/>
            <a:ext cx="896789" cy="34855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그림 228" descr="http://www.clipartbest.com/cliparts/4ib/G59/4ibG59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29" y="5625669"/>
            <a:ext cx="160338" cy="1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11"/>
          <p:cNvCxnSpPr/>
          <p:nvPr/>
        </p:nvCxnSpPr>
        <p:spPr>
          <a:xfrm flipH="1" flipV="1">
            <a:off x="5960220" y="4057582"/>
            <a:ext cx="1136802" cy="40907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029073" y="27709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029073" y="32281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29073" y="45997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029073" y="50569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 Box 117"/>
          <p:cNvSpPr txBox="1">
            <a:spLocks noChangeArrowheads="1"/>
          </p:cNvSpPr>
          <p:nvPr/>
        </p:nvSpPr>
        <p:spPr bwMode="auto">
          <a:xfrm>
            <a:off x="7097022" y="4333581"/>
            <a:ext cx="1640870" cy="33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마우스 커서가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innerHTML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 위에 위치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33977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843808" y="3044952"/>
            <a:ext cx="5358360" cy="3120352"/>
          </a:xfrm>
        </p:spPr>
        <p:txBody>
          <a:bodyPr>
            <a:normAutofit/>
          </a:bodyPr>
          <a:lstStyle/>
          <a:p>
            <a:pPr latinLnBrk="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다양한 방법으로 폼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50144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접근하기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/>
              <a:t>document.getElementById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이외의 다른 방법으로 폼에 접근하는 방법들</a:t>
            </a:r>
            <a:endParaRPr lang="en-US" altLang="ko-KR" dirty="0"/>
          </a:p>
          <a:p>
            <a:pPr lvl="1" latinLnBrk="0"/>
            <a:r>
              <a:rPr lang="en-US" altLang="ko-KR" sz="1800" dirty="0"/>
              <a:t>document.</a:t>
            </a:r>
            <a:r>
              <a:rPr lang="ko-KR" altLang="ko-KR" sz="1800" dirty="0" err="1"/>
              <a:t>폼이름</a:t>
            </a:r>
            <a:r>
              <a:rPr lang="en-US" altLang="ko-KR" sz="1800" dirty="0"/>
              <a:t>.</a:t>
            </a:r>
            <a:r>
              <a:rPr lang="ko-KR" altLang="ko-KR" sz="1800" dirty="0" err="1"/>
              <a:t>위젯</a:t>
            </a:r>
            <a:r>
              <a:rPr lang="en-US" altLang="ko-KR" sz="1800" dirty="0" err="1"/>
              <a:t>ID.value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lvl="1" latinLnBrk="0"/>
            <a:r>
              <a:rPr lang="en-US" altLang="ko-KR" sz="1800" dirty="0" err="1"/>
              <a:t>document.forms</a:t>
            </a:r>
            <a:r>
              <a:rPr lang="en-US" altLang="ko-KR" sz="1800" dirty="0"/>
              <a:t>[index].</a:t>
            </a:r>
            <a:r>
              <a:rPr lang="ko-KR" altLang="ko-KR" sz="1800" dirty="0" err="1"/>
              <a:t>위젯</a:t>
            </a:r>
            <a:r>
              <a:rPr lang="en-US" altLang="ko-KR" sz="1800" dirty="0" err="1"/>
              <a:t>ID.value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lvl="1" latinLnBrk="0"/>
            <a:r>
              <a:rPr lang="en-US" altLang="ko-KR" sz="1800" dirty="0" err="1"/>
              <a:t>document.forms</a:t>
            </a:r>
            <a:r>
              <a:rPr lang="en-US" altLang="ko-KR" sz="1800" dirty="0"/>
              <a:t>[index].elements[index].value;</a:t>
            </a:r>
            <a:endParaRPr lang="ko-KR" altLang="ko-KR" sz="1800" dirty="0"/>
          </a:p>
          <a:p>
            <a:pPr latinLnBrk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3439485"/>
            <a:ext cx="5195274" cy="21582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3647" y="5587220"/>
            <a:ext cx="8229600" cy="7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Tx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/>
              <a:t>소스코드는 교재 및 웹사이트 참조</a:t>
            </a:r>
            <a:endParaRPr lang="en-US" altLang="ko-KR" sz="2000" dirty="0"/>
          </a:p>
          <a:p>
            <a:pPr lvl="1" latinLnBrk="0"/>
            <a:r>
              <a:rPr lang="en-US" altLang="ko-KR" sz="1800" dirty="0"/>
              <a:t>http://webclass.me/html5_2e/ch10/formaccess.html</a:t>
            </a:r>
            <a:endParaRPr lang="ko-KR" altLang="en-US" sz="1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45435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제어하기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자바스크립트로 폼 </a:t>
            </a:r>
            <a:r>
              <a:rPr lang="ko-KR" altLang="en-US" dirty="0" err="1"/>
              <a:t>위젯을</a:t>
            </a:r>
            <a:r>
              <a:rPr lang="ko-KR" altLang="en-US" dirty="0"/>
              <a:t> 제어할 수 있는 방법들</a:t>
            </a:r>
            <a:endParaRPr lang="en-US" altLang="ko-KR" dirty="0"/>
          </a:p>
          <a:p>
            <a:pPr lvl="1"/>
            <a:r>
              <a:rPr lang="en-US" altLang="ko-KR" dirty="0"/>
              <a:t>select()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submit()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reset()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checked </a:t>
            </a:r>
            <a:r>
              <a:rPr lang="ko-KR" altLang="en-US" dirty="0"/>
              <a:t>속성 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06973"/>
              </p:ext>
            </p:extLst>
          </p:nvPr>
        </p:nvGraphicFramePr>
        <p:xfrm>
          <a:off x="1007604" y="4375586"/>
          <a:ext cx="6804756" cy="1956475"/>
        </p:xfrm>
        <a:graphic>
          <a:graphicData uri="http://schemas.openxmlformats.org/drawingml/2006/table">
            <a:tbl>
              <a:tblPr firstRow="1" firstCol="1" bandRow="1"/>
              <a:tblGrid>
                <a:gridCol w="31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47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 name="form1" action=""&gt;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id="input1" type="text" value="value of form" 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id="input2" type="checkbox"/&gt;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value="select()" 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="input1.select();"/&gt;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value="submit()" 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="submit();"/&gt;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value="reset()" 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="reset();"/&gt;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value="check" 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="input2.checked=true;"/&gt;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type="button" value="uncheck" 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="input2.checked=false;"/&gt; &lt;</a:t>
                      </a:r>
                      <a:r>
                        <a:rPr lang="en-US" altLang="ko-KR" sz="12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2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460" y="2132856"/>
            <a:ext cx="4937340" cy="2051104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2168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347864" y="3044952"/>
            <a:ext cx="5184576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/>
              <a:t>10.1.1 </a:t>
            </a:r>
            <a:r>
              <a:rPr lang="ko-KR" altLang="en-US" dirty="0"/>
              <a:t>이벤트 처리 개요</a:t>
            </a:r>
            <a:endParaRPr lang="en-US" altLang="ko-KR" dirty="0"/>
          </a:p>
          <a:p>
            <a:pPr latinLnBrk="0"/>
            <a:r>
              <a:rPr lang="en-US" altLang="ko-KR" dirty="0"/>
              <a:t>10.1.2 </a:t>
            </a:r>
            <a:r>
              <a:rPr lang="ko-KR" altLang="en-US" dirty="0"/>
              <a:t>이벤트의 종류</a:t>
            </a:r>
            <a:endParaRPr lang="en-US" altLang="ko-KR" dirty="0"/>
          </a:p>
          <a:p>
            <a:pPr latinLnBrk="0"/>
            <a:r>
              <a:rPr lang="en-US" altLang="ko-KR" dirty="0"/>
              <a:t>10.1.3 </a:t>
            </a:r>
            <a:r>
              <a:rPr lang="ko-KR" altLang="en-US" dirty="0"/>
              <a:t>이벤트 핸들링 및 이벤트 등록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/>
              <a:t>이벤트 처리하기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/>
              <a:t>이벤트 처리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이벤트</a:t>
            </a:r>
            <a:endParaRPr lang="en-US" altLang="ko-KR" dirty="0"/>
          </a:p>
          <a:p>
            <a:pPr lvl="1" latinLnBrk="0"/>
            <a:r>
              <a:rPr lang="ko-KR" altLang="ko-KR" dirty="0"/>
              <a:t>사용자가 웹 브라우저를 사용하는 중에 </a:t>
            </a:r>
            <a:r>
              <a:rPr lang="ko-KR" altLang="en-US" dirty="0"/>
              <a:t>발생시키는 </a:t>
            </a:r>
            <a:r>
              <a:rPr lang="ko-KR" altLang="ko-KR" dirty="0"/>
              <a:t>키보드</a:t>
            </a:r>
            <a:r>
              <a:rPr lang="en-US" altLang="ko-KR" dirty="0"/>
              <a:t>, </a:t>
            </a:r>
            <a:r>
              <a:rPr lang="ko-KR" altLang="ko-KR" dirty="0"/>
              <a:t>마우스 등</a:t>
            </a:r>
            <a:r>
              <a:rPr lang="ko-KR" altLang="en-US" dirty="0"/>
              <a:t>의 입력</a:t>
            </a:r>
            <a:endParaRPr lang="en-US" altLang="ko-KR" dirty="0"/>
          </a:p>
          <a:p>
            <a:pPr latinLnBrk="0"/>
            <a:r>
              <a:rPr lang="ko-KR" altLang="en-US" dirty="0"/>
              <a:t>이벤트 처리</a:t>
            </a:r>
            <a:endParaRPr lang="en-US" altLang="ko-KR" dirty="0"/>
          </a:p>
          <a:p>
            <a:pPr lvl="1" latinLnBrk="0"/>
            <a:r>
              <a:rPr lang="ko-KR" altLang="ko-KR" dirty="0"/>
              <a:t>이벤트가 입력 되었을때 미리 구현된 자바스크립트 코드를 수행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/>
              <a:t>이벤트의 정의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/>
              <a:t>이벤트 핸들러</a:t>
            </a:r>
            <a:endParaRPr lang="en-US" altLang="ko-KR" dirty="0"/>
          </a:p>
          <a:p>
            <a:pPr lvl="2" latinLnBrk="0"/>
            <a:r>
              <a:rPr lang="ko-KR" altLang="ko-KR" dirty="0"/>
              <a:t>이벤트가 발생할때마다 호출되는 자바스크립트 코드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/>
              <a:t>이벤트 등록</a:t>
            </a:r>
            <a:r>
              <a:rPr lang="en-US" altLang="ko-KR" dirty="0"/>
              <a:t> (registration)</a:t>
            </a:r>
          </a:p>
          <a:p>
            <a:pPr lvl="2" latinLnBrk="0"/>
            <a:r>
              <a:rPr lang="ko-KR" altLang="ko-KR" dirty="0"/>
              <a:t>이벤트와 이벤트 핸들러를 연결시키는 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4BEDD84E-25D4-4983-8AA1-2863C96F08D9}" type="slidenum">
              <a:rPr lang="ko-KR" altLang="en-US" smtClean="0"/>
              <a:pPr latinLnBrk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215050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이벤트 처리 예제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11960" y="2579928"/>
            <a:ext cx="2376264" cy="417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038990"/>
              </p:ext>
            </p:extLst>
          </p:nvPr>
        </p:nvGraphicFramePr>
        <p:xfrm>
          <a:off x="1043608" y="1929887"/>
          <a:ext cx="6984776" cy="1755344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34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&lt;body&gt;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&lt;form&gt;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&lt;input type="button" value="Yes"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="alert('You pressed Yes');"/&gt;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&lt;input type="button" value="No"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="alert('You pressed No');"/&gt;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&lt;/form&gt;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&lt;/body&gt;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5508104" y="2996952"/>
            <a:ext cx="1080120" cy="93610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17"/>
          <p:cNvSpPr txBox="1"/>
          <p:nvPr/>
        </p:nvSpPr>
        <p:spPr>
          <a:xfrm>
            <a:off x="5004048" y="3950279"/>
            <a:ext cx="3960439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클릭 이벤트에 반응하여 </a:t>
            </a:r>
            <a:r>
              <a:rPr lang="en-US" alt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alert() </a:t>
            </a:r>
            <a:r>
              <a:rPr lang="ko-KR" altLang="en-US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함수를 호출하는 부분</a:t>
            </a:r>
            <a:endParaRPr lang="ko-KR" dirty="0">
              <a:effectLst/>
              <a:latin typeface="굴림"/>
              <a:cs typeface="굴림"/>
            </a:endParaRPr>
          </a:p>
        </p:txBody>
      </p:sp>
      <p:pic>
        <p:nvPicPr>
          <p:cNvPr id="2049" name="그림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46525"/>
            <a:ext cx="37814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90764"/>
            <a:ext cx="2928938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그림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98" y="4484553"/>
            <a:ext cx="2549525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자유형 34"/>
          <p:cNvSpPr/>
          <p:nvPr/>
        </p:nvSpPr>
        <p:spPr>
          <a:xfrm>
            <a:off x="1442720" y="4718050"/>
            <a:ext cx="1473096" cy="1129554"/>
          </a:xfrm>
          <a:custGeom>
            <a:avLst/>
            <a:gdLst>
              <a:gd name="connsiteX0" fmla="*/ 0 w 454557"/>
              <a:gd name="connsiteY0" fmla="*/ 0 h 903829"/>
              <a:gd name="connsiteX1" fmla="*/ 95140 w 454557"/>
              <a:gd name="connsiteY1" fmla="*/ 581411 h 903829"/>
              <a:gd name="connsiteX2" fmla="*/ 454557 w 454557"/>
              <a:gd name="connsiteY2" fmla="*/ 903829 h 90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557" h="903829">
                <a:moveTo>
                  <a:pt x="0" y="0"/>
                </a:moveTo>
                <a:cubicBezTo>
                  <a:pt x="9690" y="215386"/>
                  <a:pt x="19381" y="430773"/>
                  <a:pt x="95140" y="581411"/>
                </a:cubicBezTo>
                <a:cubicBezTo>
                  <a:pt x="170899" y="732049"/>
                  <a:pt x="312728" y="817939"/>
                  <a:pt x="454557" y="9038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16200000" flipH="1">
            <a:off x="3154707" y="3103684"/>
            <a:ext cx="572714" cy="3566162"/>
          </a:xfrm>
          <a:custGeom>
            <a:avLst/>
            <a:gdLst>
              <a:gd name="connsiteX0" fmla="*/ 0 w 454557"/>
              <a:gd name="connsiteY0" fmla="*/ 0 h 903829"/>
              <a:gd name="connsiteX1" fmla="*/ 95140 w 454557"/>
              <a:gd name="connsiteY1" fmla="*/ 581411 h 903829"/>
              <a:gd name="connsiteX2" fmla="*/ 454557 w 454557"/>
              <a:gd name="connsiteY2" fmla="*/ 903829 h 90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557" h="903829">
                <a:moveTo>
                  <a:pt x="0" y="0"/>
                </a:moveTo>
                <a:cubicBezTo>
                  <a:pt x="9690" y="215386"/>
                  <a:pt x="19381" y="430773"/>
                  <a:pt x="95140" y="581411"/>
                </a:cubicBezTo>
                <a:cubicBezTo>
                  <a:pt x="170899" y="732049"/>
                  <a:pt x="312728" y="817939"/>
                  <a:pt x="454557" y="9038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Text Box 117"/>
          <p:cNvSpPr txBox="1">
            <a:spLocks noChangeArrowheads="1"/>
          </p:cNvSpPr>
          <p:nvPr/>
        </p:nvSpPr>
        <p:spPr bwMode="auto">
          <a:xfrm>
            <a:off x="1669732" y="5754997"/>
            <a:ext cx="1200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 </a:t>
            </a:r>
            <a:r>
              <a:rPr kumimoji="0" lang="ko-KR" altLang="en-US" sz="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 클릭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69170" y="4690060"/>
            <a:ext cx="1200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 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 클릭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41011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종류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마우스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987460"/>
              </p:ext>
            </p:extLst>
          </p:nvPr>
        </p:nvGraphicFramePr>
        <p:xfrm>
          <a:off x="683568" y="2060849"/>
          <a:ext cx="8229549" cy="4392485"/>
        </p:xfrm>
        <a:graphic>
          <a:graphicData uri="http://schemas.openxmlformats.org/drawingml/2006/table">
            <a:tbl>
              <a:tblPr firstRow="1" firstCol="1" bandRow="1"/>
              <a:tblGrid>
                <a:gridCol w="128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0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u="none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클릭했을때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dblclick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ondblclick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더블클릭했을때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6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누를때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6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mousemove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onmousemove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위에서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이동시킬때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 움직이는 동안에는 계속해서 이벤트가 발생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6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6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mouseover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위에 위치할 경우에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 위에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위치할때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회만 발생하며 연속해서 발생하지 않는다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mouseout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위를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벗어날때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6220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 이벤트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63107"/>
              </p:ext>
            </p:extLst>
          </p:nvPr>
        </p:nvGraphicFramePr>
        <p:xfrm>
          <a:off x="827584" y="2204863"/>
          <a:ext cx="7704856" cy="4032448"/>
        </p:xfrm>
        <a:graphic>
          <a:graphicData uri="http://schemas.openxmlformats.org/drawingml/2006/table">
            <a:tbl>
              <a:tblPr firstRow="1" firstCol="1" bandRow="1"/>
              <a:tblGrid>
                <a:gridCol w="120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7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43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keypress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onkeypress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타이핑할때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 때 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발생하고 손을 떼기 전까지 주기적으로 계속 이벤트가 발생한다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누를때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눌러서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내려갈때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뗄때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키보드에서 손을 뗄때 키보드가 올라올때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15503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이벤트의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프레임</a:t>
            </a:r>
            <a:r>
              <a:rPr lang="en-US" altLang="ko-KR" dirty="0"/>
              <a:t>/</a:t>
            </a:r>
            <a:r>
              <a:rPr lang="ko-KR" altLang="en-US" dirty="0"/>
              <a:t>객체 이벤트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4BEDD84E-25D4-4983-8AA1-2863C96F08D9}" type="slidenum">
              <a:rPr lang="ko-KR" altLang="en-US" smtClean="0"/>
              <a:pPr latinLnBrk="0"/>
              <a:t>8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33664"/>
              </p:ext>
            </p:extLst>
          </p:nvPr>
        </p:nvGraphicFramePr>
        <p:xfrm>
          <a:off x="899592" y="2132857"/>
          <a:ext cx="7560840" cy="4032448"/>
        </p:xfrm>
        <a:graphic>
          <a:graphicData uri="http://schemas.openxmlformats.org/drawingml/2006/table">
            <a:tbl>
              <a:tblPr firstRow="1" firstCol="1" bandRow="1"/>
              <a:tblGrid>
                <a:gridCol w="1303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591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69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load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객체 등이 웹 브라우저상에 로드가 완료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69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resize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onresize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뷰의 크기가 리사이즈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(resize)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6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onscroll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뷰가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스크롤 되었을 경우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7342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이벤트의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폼 이벤트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4BEDD84E-25D4-4983-8AA1-2863C96F08D9}" type="slidenum">
              <a:rPr lang="ko-KR" altLang="en-US" smtClean="0"/>
              <a:pPr latinLnBrk="0"/>
              <a:t>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4427"/>
              </p:ext>
            </p:extLst>
          </p:nvPr>
        </p:nvGraphicFramePr>
        <p:xfrm>
          <a:off x="827584" y="2132856"/>
          <a:ext cx="7776862" cy="4032450"/>
        </p:xfrm>
        <a:graphic>
          <a:graphicData uri="http://schemas.openxmlformats.org/drawingml/2006/table">
            <a:tbl>
              <a:tblPr firstRow="1" firstCol="1" bandRow="1"/>
              <a:tblGrid>
                <a:gridCol w="134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3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onchange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&lt;input&gt;, &lt;selection&gt;, &lt;</a:t>
                      </a: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등 폼 요소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콘텐츠의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내용이 변경되었을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onfocus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요소가 포커스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마우스로 선택되거나 입력 커서가 해당 요소에 위치할때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15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blur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onblur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이벤트의 반대 개념으로 요소에서 포커스가 없어질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즉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요소가 마우스 선택이 해제되거나 입력 커서가 다른 곳으로 이동할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select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onselect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&lt;input&gt;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 내의 텍스트의 일부 혹은 전부가 선택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되었을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이벤트 처리와 동적 웹 문서</a:t>
            </a:r>
          </a:p>
        </p:txBody>
      </p:sp>
    </p:spTree>
    <p:extLst>
      <p:ext uri="{BB962C8B-B14F-4D97-AF65-F5344CB8AC3E}">
        <p14:creationId xmlns:p14="http://schemas.microsoft.com/office/powerpoint/2010/main" val="31844654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4747</TotalTime>
  <Words>2200</Words>
  <Application>Microsoft Office PowerPoint</Application>
  <PresentationFormat>화면 슬라이드 쇼(4:3)</PresentationFormat>
  <Paragraphs>568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Malgun Gothic</vt:lpstr>
      <vt:lpstr>Malgun Gothic</vt:lpstr>
      <vt:lpstr>Arial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10장. 이벤트 처리와 동적 웹 문서</vt:lpstr>
      <vt:lpstr>목차</vt:lpstr>
      <vt:lpstr>10.1 이벤트 처리하기</vt:lpstr>
      <vt:lpstr>이벤트 처리 개요</vt:lpstr>
      <vt:lpstr>간단한 이벤트 처리 예제</vt:lpstr>
      <vt:lpstr>이벤트의 종류</vt:lpstr>
      <vt:lpstr>이벤트의 종류</vt:lpstr>
      <vt:lpstr>이벤트의 종류</vt:lpstr>
      <vt:lpstr>이벤트의 종류</vt:lpstr>
      <vt:lpstr>이벤트 핸들링 및 이벤트 등록</vt:lpstr>
      <vt:lpstr>요소 속성에 이벤트 핸들러 기술</vt:lpstr>
      <vt:lpstr>DOM 인터페이스를 이용한 이벤트 핸들러 함수 등록 </vt:lpstr>
      <vt:lpstr>setTimeout()을 이용한 예제</vt:lpstr>
      <vt:lpstr>10.2 폼 다루기</vt:lpstr>
      <vt:lpstr>폼 다루기와 이벤트 처리 예제</vt:lpstr>
      <vt:lpstr>폼의 입력 값 읽고 쓰기</vt:lpstr>
      <vt:lpstr>폼의 입력 값 읽고 쓰기</vt:lpstr>
      <vt:lpstr>10.3 동적 웹 문서 만들기</vt:lpstr>
      <vt:lpstr>동적 문서 정의</vt:lpstr>
      <vt:lpstr>스타일 속성 변경을 통한 동적 문서</vt:lpstr>
      <vt:lpstr>보이기 스타일 속성 변경 예제</vt:lpstr>
      <vt:lpstr>배경색 스타일 속성 변경하기</vt:lpstr>
      <vt:lpstr>위치 스타일 속성 변경</vt:lpstr>
      <vt:lpstr>마우스 이벤트를 이용한 위치 스타일 변경하기</vt:lpstr>
      <vt:lpstr>요소의 콘텐츠 변경을 통한 동적 문서</vt:lpstr>
      <vt:lpstr>콘텐츠 변경을 통한 동적 문서 예제 </vt:lpstr>
      <vt:lpstr>10.4 다양한 방법으로 폼 다루기</vt:lpstr>
      <vt:lpstr>폼 접근하기</vt:lpstr>
      <vt:lpstr>폼 제어하기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6206- PRO</cp:lastModifiedBy>
  <cp:revision>734</cp:revision>
  <dcterms:created xsi:type="dcterms:W3CDTF">2006-10-05T04:04:58Z</dcterms:created>
  <dcterms:modified xsi:type="dcterms:W3CDTF">2018-12-04T01:52:18Z</dcterms:modified>
</cp:coreProperties>
</file>