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306" r:id="rId4"/>
    <p:sldId id="370" r:id="rId5"/>
    <p:sldId id="371" r:id="rId6"/>
    <p:sldId id="379" r:id="rId7"/>
    <p:sldId id="372" r:id="rId8"/>
    <p:sldId id="373" r:id="rId9"/>
    <p:sldId id="374" r:id="rId10"/>
    <p:sldId id="375" r:id="rId11"/>
    <p:sldId id="376" r:id="rId12"/>
    <p:sldId id="377" r:id="rId13"/>
    <p:sldId id="404" r:id="rId14"/>
    <p:sldId id="405" r:id="rId15"/>
    <p:sldId id="406" r:id="rId16"/>
    <p:sldId id="407" r:id="rId17"/>
    <p:sldId id="408" r:id="rId18"/>
    <p:sldId id="409" r:id="rId19"/>
    <p:sldId id="388" r:id="rId20"/>
    <p:sldId id="381" r:id="rId21"/>
    <p:sldId id="382" r:id="rId22"/>
    <p:sldId id="383" r:id="rId23"/>
    <p:sldId id="384" r:id="rId24"/>
    <p:sldId id="386" r:id="rId25"/>
    <p:sldId id="387" r:id="rId26"/>
    <p:sldId id="389" r:id="rId27"/>
    <p:sldId id="390" r:id="rId28"/>
    <p:sldId id="403" r:id="rId29"/>
    <p:sldId id="392" r:id="rId30"/>
    <p:sldId id="393" r:id="rId31"/>
    <p:sldId id="394" r:id="rId32"/>
    <p:sldId id="411" r:id="rId33"/>
    <p:sldId id="396" r:id="rId34"/>
    <p:sldId id="397" r:id="rId35"/>
    <p:sldId id="410" r:id="rId36"/>
    <p:sldId id="398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5860" autoAdjust="0"/>
  </p:normalViewPr>
  <p:slideViewPr>
    <p:cSldViewPr>
      <p:cViewPr varScale="1">
        <p:scale>
          <a:sx n="96" d="100"/>
          <a:sy n="96" d="100"/>
        </p:scale>
        <p:origin x="3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98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E09E6-6B28-4C25-B644-64655958C63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E42421D-3C36-46E1-B7AA-4E436FE78E19}">
      <dgm:prSet phldrT="[Text]" custT="1"/>
      <dgm:spPr/>
      <dgm:t>
        <a:bodyPr/>
        <a:lstStyle/>
        <a:p>
          <a:pPr algn="ctr" latinLnBrk="1"/>
          <a:r>
            <a:rPr lang="ko-KR" altLang="en-US" sz="1800" b="1" dirty="0" smtClean="0"/>
            <a:t>자바스크립트를 이용해 </a:t>
          </a:r>
          <a:r>
            <a:rPr lang="en-US" altLang="en-US" sz="1800" b="1" dirty="0" smtClean="0"/>
            <a:t>DOM</a:t>
          </a:r>
          <a:r>
            <a:rPr lang="ko-KR" altLang="en-US" sz="1800" b="1" dirty="0" smtClean="0"/>
            <a:t>의 내용을 추가</a:t>
          </a:r>
          <a:r>
            <a:rPr lang="en-US" altLang="ko-KR" sz="1800" b="1" dirty="0" smtClean="0"/>
            <a:t>/</a:t>
          </a:r>
          <a:r>
            <a:rPr lang="ko-KR" altLang="en-US" sz="1800" b="1" dirty="0" smtClean="0"/>
            <a:t>변경</a:t>
          </a:r>
          <a:endParaRPr lang="ko-KR" altLang="en-US" sz="1800" b="1" dirty="0"/>
        </a:p>
      </dgm:t>
    </dgm:pt>
    <dgm:pt modelId="{925A9323-5D3D-4B9C-B555-E9A79E0AA763}" type="parTrans" cxnId="{5D270CF4-E023-44D8-BD40-5F6A31B99040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46A46173-D1A6-4866-880E-562E3031E08C}" type="sibTrans" cxnId="{5D270CF4-E023-44D8-BD40-5F6A31B99040}">
      <dgm:prSet custT="1"/>
      <dgm:spPr/>
      <dgm:t>
        <a:bodyPr/>
        <a:lstStyle/>
        <a:p>
          <a:pPr algn="ctr" latinLnBrk="1"/>
          <a:endParaRPr lang="ko-KR" altLang="en-US" sz="2800" b="1"/>
        </a:p>
      </dgm:t>
    </dgm:pt>
    <dgm:pt modelId="{2E5D1F06-B355-4B4E-9319-73A725751B60}">
      <dgm:prSet phldrT="[Text]" custT="1"/>
      <dgm:spPr/>
      <dgm:t>
        <a:bodyPr/>
        <a:lstStyle/>
        <a:p>
          <a:pPr algn="ctr" latinLnBrk="1"/>
          <a:r>
            <a:rPr lang="en-US" altLang="en-US" sz="1800" b="1" dirty="0" smtClean="0"/>
            <a:t>HTML </a:t>
          </a:r>
          <a:r>
            <a:rPr lang="ko-KR" altLang="en-US" sz="1800" b="1" dirty="0" smtClean="0"/>
            <a:t>문서의 태그</a:t>
          </a:r>
          <a:r>
            <a:rPr lang="en-US" altLang="ko-KR" sz="1800" b="1" dirty="0" smtClean="0"/>
            <a:t>/</a:t>
          </a:r>
          <a:r>
            <a:rPr lang="ko-KR" altLang="en-US" sz="1800" b="1" dirty="0" smtClean="0"/>
            <a:t>콘텐츠가 변경되는 효과</a:t>
          </a:r>
          <a:endParaRPr lang="ko-KR" altLang="en-US" sz="1800" b="1" dirty="0"/>
        </a:p>
      </dgm:t>
    </dgm:pt>
    <dgm:pt modelId="{F61C60C3-B617-46EB-988C-3EDBD002F9CD}" type="parTrans" cxnId="{F3E92EAE-BF77-456B-A084-72F438CD5433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13A2E341-0EC6-4A84-B576-9D079AC2EE48}" type="sibTrans" cxnId="{F3E92EAE-BF77-456B-A084-72F438CD5433}">
      <dgm:prSet custT="1"/>
      <dgm:spPr/>
      <dgm:t>
        <a:bodyPr/>
        <a:lstStyle/>
        <a:p>
          <a:pPr algn="ctr" latinLnBrk="1"/>
          <a:endParaRPr lang="ko-KR" altLang="en-US" sz="2800" b="1"/>
        </a:p>
      </dgm:t>
    </dgm:pt>
    <dgm:pt modelId="{EBDEC525-9AFF-4A01-8293-66048C82B13C}">
      <dgm:prSet phldrT="[Text]" custT="1"/>
      <dgm:spPr/>
      <dgm:t>
        <a:bodyPr/>
        <a:lstStyle/>
        <a:p>
          <a:pPr algn="ctr" latinLnBrk="1"/>
          <a:r>
            <a:rPr lang="ko-KR" altLang="en-US" sz="1800" b="1" dirty="0" smtClean="0"/>
            <a:t>화면에 디스플레이 되는 내용도 변경</a:t>
          </a:r>
          <a:endParaRPr lang="ko-KR" altLang="en-US" sz="1800" b="1" dirty="0"/>
        </a:p>
      </dgm:t>
    </dgm:pt>
    <dgm:pt modelId="{CA8C45AB-F071-40E9-9C2A-D123996154C3}" type="parTrans" cxnId="{B09613A0-93D9-4513-A6DB-CDB2872C20FA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BA54BEBB-A194-4E5B-979F-32D664DD2352}" type="sibTrans" cxnId="{B09613A0-93D9-4513-A6DB-CDB2872C20FA}">
      <dgm:prSet custT="1"/>
      <dgm:spPr/>
      <dgm:t>
        <a:bodyPr/>
        <a:lstStyle/>
        <a:p>
          <a:pPr algn="ctr" latinLnBrk="1"/>
          <a:endParaRPr lang="ko-KR" altLang="en-US" sz="2800" b="1"/>
        </a:p>
      </dgm:t>
    </dgm:pt>
    <dgm:pt modelId="{74469D6A-EBA3-408A-80D2-47283878B1E0}">
      <dgm:prSet phldrT="[Text]" custT="1"/>
      <dgm:spPr/>
      <dgm:t>
        <a:bodyPr/>
        <a:lstStyle/>
        <a:p>
          <a:pPr algn="ctr" latinLnBrk="1"/>
          <a:r>
            <a:rPr lang="en-US" altLang="en-US" sz="1800" b="1" dirty="0" smtClean="0"/>
            <a:t>HTML </a:t>
          </a:r>
          <a:r>
            <a:rPr lang="ko-KR" altLang="en-US" sz="1800" b="1" dirty="0" smtClean="0"/>
            <a:t>문서의 내용을 동적으로 변경</a:t>
          </a:r>
          <a:endParaRPr lang="ko-KR" altLang="en-US" sz="1800" b="1" dirty="0"/>
        </a:p>
      </dgm:t>
    </dgm:pt>
    <dgm:pt modelId="{D08538CD-2784-469B-B564-624DB6FB23C2}" type="parTrans" cxnId="{38C0C609-CBEF-4B6D-B7C6-196D9A3EE592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CB13741A-8148-4695-921C-29D35D5DD61F}" type="sibTrans" cxnId="{38C0C609-CBEF-4B6D-B7C6-196D9A3EE592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2BB6E5C7-49F6-45A8-AEB0-D4C1A22B9811}" type="pres">
      <dgm:prSet presAssocID="{725E09E6-6B28-4C25-B644-64655958C63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D27755-00D5-4A33-BCF9-279AE2081E86}" type="pres">
      <dgm:prSet presAssocID="{725E09E6-6B28-4C25-B644-64655958C636}" presName="dummyMaxCanvas" presStyleCnt="0">
        <dgm:presLayoutVars/>
      </dgm:prSet>
      <dgm:spPr/>
    </dgm:pt>
    <dgm:pt modelId="{B1323189-5F08-4FA5-861E-55F38232B86C}" type="pres">
      <dgm:prSet presAssocID="{725E09E6-6B28-4C25-B644-64655958C63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25957B-C662-46E3-8644-8136A931F29F}" type="pres">
      <dgm:prSet presAssocID="{725E09E6-6B28-4C25-B644-64655958C63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D3BF6D-6FCB-49E7-AF22-8719938607C8}" type="pres">
      <dgm:prSet presAssocID="{725E09E6-6B28-4C25-B644-64655958C63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18962F-D747-450C-8CCE-65698143F629}" type="pres">
      <dgm:prSet presAssocID="{725E09E6-6B28-4C25-B644-64655958C63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A2B20-3B83-45B4-B287-953CA94577B1}" type="pres">
      <dgm:prSet presAssocID="{725E09E6-6B28-4C25-B644-64655958C636}" presName="FourConn_1-2" presStyleLbl="fgAccFollowNode1" presStyleIdx="0" presStyleCnt="3" custScaleX="180668" custScaleY="100000" custLinFactX="-123073" custLinFactNeighborX="-200000" custLinFactNeighborY="-63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9669E4-303C-4C16-A351-B04C7BDA3446}" type="pres">
      <dgm:prSet presAssocID="{725E09E6-6B28-4C25-B644-64655958C636}" presName="FourConn_2-3" presStyleLbl="fgAccFollowNode1" presStyleIdx="1" presStyleCnt="3" custScaleX="205026" custLinFactX="-150990" custLinFactNeighborX="-200000" custLinFactNeighborY="-22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905BA4-CCF4-48ED-B0C2-533B43FC0733}" type="pres">
      <dgm:prSet presAssocID="{725E09E6-6B28-4C25-B644-64655958C636}" presName="FourConn_3-4" presStyleLbl="fgAccFollowNode1" presStyleIdx="2" presStyleCnt="3" custScaleX="264665" custLinFactX="-100000" custLinFactNeighborX="-183924" custLinFactNeighborY="-106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54F460-3203-41B7-9507-70DC527A9A67}" type="pres">
      <dgm:prSet presAssocID="{725E09E6-6B28-4C25-B644-64655958C63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A8B5A1-D09F-4DB6-865E-A479C1FDD314}" type="pres">
      <dgm:prSet presAssocID="{725E09E6-6B28-4C25-B644-64655958C63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4A21F0-3CCB-4305-969F-A4268ABAA8D9}" type="pres">
      <dgm:prSet presAssocID="{725E09E6-6B28-4C25-B644-64655958C63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BEFB38-9243-4626-B6EB-6AD37E3F6DCD}" type="pres">
      <dgm:prSet presAssocID="{725E09E6-6B28-4C25-B644-64655958C63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09613A0-93D9-4513-A6DB-CDB2872C20FA}" srcId="{725E09E6-6B28-4C25-B644-64655958C636}" destId="{EBDEC525-9AFF-4A01-8293-66048C82B13C}" srcOrd="2" destOrd="0" parTransId="{CA8C45AB-F071-40E9-9C2A-D123996154C3}" sibTransId="{BA54BEBB-A194-4E5B-979F-32D664DD2352}"/>
    <dgm:cxn modelId="{BE8D8191-FCEA-432E-84E7-2921A90363FB}" type="presOf" srcId="{EBDEC525-9AFF-4A01-8293-66048C82B13C}" destId="{D4D3BF6D-6FCB-49E7-AF22-8719938607C8}" srcOrd="0" destOrd="0" presId="urn:microsoft.com/office/officeart/2005/8/layout/vProcess5"/>
    <dgm:cxn modelId="{7854E6E7-35AC-4BA7-8D8C-E6054E213EDA}" type="presOf" srcId="{13A2E341-0EC6-4A84-B576-9D079AC2EE48}" destId="{1A9669E4-303C-4C16-A351-B04C7BDA3446}" srcOrd="0" destOrd="0" presId="urn:microsoft.com/office/officeart/2005/8/layout/vProcess5"/>
    <dgm:cxn modelId="{5E6164E8-4C2F-499D-A9A2-BBCD95165D95}" type="presOf" srcId="{EBDEC525-9AFF-4A01-8293-66048C82B13C}" destId="{284A21F0-3CCB-4305-969F-A4268ABAA8D9}" srcOrd="1" destOrd="0" presId="urn:microsoft.com/office/officeart/2005/8/layout/vProcess5"/>
    <dgm:cxn modelId="{F3E92EAE-BF77-456B-A084-72F438CD5433}" srcId="{725E09E6-6B28-4C25-B644-64655958C636}" destId="{2E5D1F06-B355-4B4E-9319-73A725751B60}" srcOrd="1" destOrd="0" parTransId="{F61C60C3-B617-46EB-988C-3EDBD002F9CD}" sibTransId="{13A2E341-0EC6-4A84-B576-9D079AC2EE48}"/>
    <dgm:cxn modelId="{5D270CF4-E023-44D8-BD40-5F6A31B99040}" srcId="{725E09E6-6B28-4C25-B644-64655958C636}" destId="{BE42421D-3C36-46E1-B7AA-4E436FE78E19}" srcOrd="0" destOrd="0" parTransId="{925A9323-5D3D-4B9C-B555-E9A79E0AA763}" sibTransId="{46A46173-D1A6-4866-880E-562E3031E08C}"/>
    <dgm:cxn modelId="{38C0C609-CBEF-4B6D-B7C6-196D9A3EE592}" srcId="{725E09E6-6B28-4C25-B644-64655958C636}" destId="{74469D6A-EBA3-408A-80D2-47283878B1E0}" srcOrd="3" destOrd="0" parTransId="{D08538CD-2784-469B-B564-624DB6FB23C2}" sibTransId="{CB13741A-8148-4695-921C-29D35D5DD61F}"/>
    <dgm:cxn modelId="{6279C9CE-0FBA-44C1-B6D4-CE09B298A02B}" type="presOf" srcId="{46A46173-D1A6-4866-880E-562E3031E08C}" destId="{FD2A2B20-3B83-45B4-B287-953CA94577B1}" srcOrd="0" destOrd="0" presId="urn:microsoft.com/office/officeart/2005/8/layout/vProcess5"/>
    <dgm:cxn modelId="{7E239BD5-3AB2-40D1-843C-F141510C041F}" type="presOf" srcId="{BE42421D-3C36-46E1-B7AA-4E436FE78E19}" destId="{B1323189-5F08-4FA5-861E-55F38232B86C}" srcOrd="0" destOrd="0" presId="urn:microsoft.com/office/officeart/2005/8/layout/vProcess5"/>
    <dgm:cxn modelId="{6928023F-5B63-4637-AC70-294A2E464ACC}" type="presOf" srcId="{2E5D1F06-B355-4B4E-9319-73A725751B60}" destId="{6DA8B5A1-D09F-4DB6-865E-A479C1FDD314}" srcOrd="1" destOrd="0" presId="urn:microsoft.com/office/officeart/2005/8/layout/vProcess5"/>
    <dgm:cxn modelId="{B67D0025-69B9-40DE-A9B0-8B94E5576E03}" type="presOf" srcId="{BA54BEBB-A194-4E5B-979F-32D664DD2352}" destId="{E0905BA4-CCF4-48ED-B0C2-533B43FC0733}" srcOrd="0" destOrd="0" presId="urn:microsoft.com/office/officeart/2005/8/layout/vProcess5"/>
    <dgm:cxn modelId="{A001E351-E009-4AF3-A44A-641BF8E3FCAD}" type="presOf" srcId="{74469D6A-EBA3-408A-80D2-47283878B1E0}" destId="{5F18962F-D747-450C-8CCE-65698143F629}" srcOrd="0" destOrd="0" presId="urn:microsoft.com/office/officeart/2005/8/layout/vProcess5"/>
    <dgm:cxn modelId="{38A8398C-46B1-45ED-BAFA-9DBD590A24C7}" type="presOf" srcId="{725E09E6-6B28-4C25-B644-64655958C636}" destId="{2BB6E5C7-49F6-45A8-AEB0-D4C1A22B9811}" srcOrd="0" destOrd="0" presId="urn:microsoft.com/office/officeart/2005/8/layout/vProcess5"/>
    <dgm:cxn modelId="{22ABFFB0-EC14-46BA-A327-FCDD937910AF}" type="presOf" srcId="{2E5D1F06-B355-4B4E-9319-73A725751B60}" destId="{D825957B-C662-46E3-8644-8136A931F29F}" srcOrd="0" destOrd="0" presId="urn:microsoft.com/office/officeart/2005/8/layout/vProcess5"/>
    <dgm:cxn modelId="{24160DDB-D459-4FFD-9D51-88F282E7CC05}" type="presOf" srcId="{74469D6A-EBA3-408A-80D2-47283878B1E0}" destId="{C8BEFB38-9243-4626-B6EB-6AD37E3F6DCD}" srcOrd="1" destOrd="0" presId="urn:microsoft.com/office/officeart/2005/8/layout/vProcess5"/>
    <dgm:cxn modelId="{81DBACC1-C557-4793-A2F9-8A9BBCF30013}" type="presOf" srcId="{BE42421D-3C36-46E1-B7AA-4E436FE78E19}" destId="{6454F460-3203-41B7-9507-70DC527A9A67}" srcOrd="1" destOrd="0" presId="urn:microsoft.com/office/officeart/2005/8/layout/vProcess5"/>
    <dgm:cxn modelId="{A36C65AC-0C95-4EDA-9AD7-E7A82F0631AA}" type="presParOf" srcId="{2BB6E5C7-49F6-45A8-AEB0-D4C1A22B9811}" destId="{87D27755-00D5-4A33-BCF9-279AE2081E86}" srcOrd="0" destOrd="0" presId="urn:microsoft.com/office/officeart/2005/8/layout/vProcess5"/>
    <dgm:cxn modelId="{86E53C5F-E29A-40F6-B6B9-1C62F44475BF}" type="presParOf" srcId="{2BB6E5C7-49F6-45A8-AEB0-D4C1A22B9811}" destId="{B1323189-5F08-4FA5-861E-55F38232B86C}" srcOrd="1" destOrd="0" presId="urn:microsoft.com/office/officeart/2005/8/layout/vProcess5"/>
    <dgm:cxn modelId="{711CABA0-43C7-4A76-A0A0-53B45FFBB9DE}" type="presParOf" srcId="{2BB6E5C7-49F6-45A8-AEB0-D4C1A22B9811}" destId="{D825957B-C662-46E3-8644-8136A931F29F}" srcOrd="2" destOrd="0" presId="urn:microsoft.com/office/officeart/2005/8/layout/vProcess5"/>
    <dgm:cxn modelId="{58172A22-E085-4932-81A1-E6360DEB16BF}" type="presParOf" srcId="{2BB6E5C7-49F6-45A8-AEB0-D4C1A22B9811}" destId="{D4D3BF6D-6FCB-49E7-AF22-8719938607C8}" srcOrd="3" destOrd="0" presId="urn:microsoft.com/office/officeart/2005/8/layout/vProcess5"/>
    <dgm:cxn modelId="{156CB667-BFAC-49AB-927D-430C948FF5E1}" type="presParOf" srcId="{2BB6E5C7-49F6-45A8-AEB0-D4C1A22B9811}" destId="{5F18962F-D747-450C-8CCE-65698143F629}" srcOrd="4" destOrd="0" presId="urn:microsoft.com/office/officeart/2005/8/layout/vProcess5"/>
    <dgm:cxn modelId="{4DD865DE-B2E3-4633-837F-2550269E0431}" type="presParOf" srcId="{2BB6E5C7-49F6-45A8-AEB0-D4C1A22B9811}" destId="{FD2A2B20-3B83-45B4-B287-953CA94577B1}" srcOrd="5" destOrd="0" presId="urn:microsoft.com/office/officeart/2005/8/layout/vProcess5"/>
    <dgm:cxn modelId="{86CF3D9A-5B6E-4918-BC26-3B4F62EC705B}" type="presParOf" srcId="{2BB6E5C7-49F6-45A8-AEB0-D4C1A22B9811}" destId="{1A9669E4-303C-4C16-A351-B04C7BDA3446}" srcOrd="6" destOrd="0" presId="urn:microsoft.com/office/officeart/2005/8/layout/vProcess5"/>
    <dgm:cxn modelId="{5CFBDBBD-3D84-4FF8-A72E-2A1C1DB845D6}" type="presParOf" srcId="{2BB6E5C7-49F6-45A8-AEB0-D4C1A22B9811}" destId="{E0905BA4-CCF4-48ED-B0C2-533B43FC0733}" srcOrd="7" destOrd="0" presId="urn:microsoft.com/office/officeart/2005/8/layout/vProcess5"/>
    <dgm:cxn modelId="{55B2CA8E-DCA1-4C28-AECE-2CB97157165F}" type="presParOf" srcId="{2BB6E5C7-49F6-45A8-AEB0-D4C1A22B9811}" destId="{6454F460-3203-41B7-9507-70DC527A9A67}" srcOrd="8" destOrd="0" presId="urn:microsoft.com/office/officeart/2005/8/layout/vProcess5"/>
    <dgm:cxn modelId="{8EABDE30-B3E4-4F13-A562-2414C344CDB6}" type="presParOf" srcId="{2BB6E5C7-49F6-45A8-AEB0-D4C1A22B9811}" destId="{6DA8B5A1-D09F-4DB6-865E-A479C1FDD314}" srcOrd="9" destOrd="0" presId="urn:microsoft.com/office/officeart/2005/8/layout/vProcess5"/>
    <dgm:cxn modelId="{13395B02-0D29-49B8-9864-E03FE92FE1C6}" type="presParOf" srcId="{2BB6E5C7-49F6-45A8-AEB0-D4C1A22B9811}" destId="{284A21F0-3CCB-4305-969F-A4268ABAA8D9}" srcOrd="10" destOrd="0" presId="urn:microsoft.com/office/officeart/2005/8/layout/vProcess5"/>
    <dgm:cxn modelId="{D0B9CA46-EFE2-4B02-B7BB-DA2ABE641C61}" type="presParOf" srcId="{2BB6E5C7-49F6-45A8-AEB0-D4C1A22B9811}" destId="{C8BEFB38-9243-4626-B6EB-6AD37E3F6DC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23189-5F08-4FA5-861E-55F38232B86C}">
      <dsp:nvSpPr>
        <dsp:cNvPr id="0" name=""/>
        <dsp:cNvSpPr/>
      </dsp:nvSpPr>
      <dsp:spPr>
        <a:xfrm>
          <a:off x="0" y="0"/>
          <a:ext cx="6336704" cy="89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자바스크립트를 이용해 </a:t>
          </a:r>
          <a:r>
            <a:rPr lang="en-US" altLang="en-US" sz="1800" b="1" kern="1200" dirty="0" smtClean="0"/>
            <a:t>DOM</a:t>
          </a:r>
          <a:r>
            <a:rPr lang="ko-KR" altLang="en-US" sz="1800" b="1" kern="1200" dirty="0" smtClean="0"/>
            <a:t>의 내용을 추가</a:t>
          </a:r>
          <a:r>
            <a:rPr lang="en-US" altLang="ko-KR" sz="1800" b="1" kern="1200" dirty="0" smtClean="0"/>
            <a:t>/</a:t>
          </a:r>
          <a:r>
            <a:rPr lang="ko-KR" altLang="en-US" sz="1800" b="1" kern="1200" dirty="0" smtClean="0"/>
            <a:t>변경</a:t>
          </a:r>
          <a:endParaRPr lang="ko-KR" altLang="en-US" sz="1800" b="1" kern="1200" dirty="0"/>
        </a:p>
      </dsp:txBody>
      <dsp:txXfrm>
        <a:off x="26187" y="26187"/>
        <a:ext cx="5296371" cy="841706"/>
      </dsp:txXfrm>
    </dsp:sp>
    <dsp:sp modelId="{D825957B-C662-46E3-8644-8136A931F29F}">
      <dsp:nvSpPr>
        <dsp:cNvPr id="0" name=""/>
        <dsp:cNvSpPr/>
      </dsp:nvSpPr>
      <dsp:spPr>
        <a:xfrm>
          <a:off x="530698" y="1056640"/>
          <a:ext cx="6336704" cy="894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smtClean="0"/>
            <a:t>HTML </a:t>
          </a:r>
          <a:r>
            <a:rPr lang="ko-KR" altLang="en-US" sz="1800" b="1" kern="1200" dirty="0" smtClean="0"/>
            <a:t>문서의 태그</a:t>
          </a:r>
          <a:r>
            <a:rPr lang="en-US" altLang="ko-KR" sz="1800" b="1" kern="1200" dirty="0" smtClean="0"/>
            <a:t>/</a:t>
          </a:r>
          <a:r>
            <a:rPr lang="ko-KR" altLang="en-US" sz="1800" b="1" kern="1200" dirty="0" smtClean="0"/>
            <a:t>콘텐츠가 변경되는 효과</a:t>
          </a:r>
          <a:endParaRPr lang="ko-KR" altLang="en-US" sz="1800" b="1" kern="1200" dirty="0"/>
        </a:p>
      </dsp:txBody>
      <dsp:txXfrm>
        <a:off x="556885" y="1082827"/>
        <a:ext cx="5172479" cy="841706"/>
      </dsp:txXfrm>
    </dsp:sp>
    <dsp:sp modelId="{D4D3BF6D-6FCB-49E7-AF22-8719938607C8}">
      <dsp:nvSpPr>
        <dsp:cNvPr id="0" name=""/>
        <dsp:cNvSpPr/>
      </dsp:nvSpPr>
      <dsp:spPr>
        <a:xfrm>
          <a:off x="1053477" y="2113280"/>
          <a:ext cx="6336704" cy="8940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화면에 디스플레이 되는 내용도 변경</a:t>
          </a:r>
          <a:endParaRPr lang="ko-KR" altLang="en-US" sz="1800" b="1" kern="1200" dirty="0"/>
        </a:p>
      </dsp:txBody>
      <dsp:txXfrm>
        <a:off x="1079664" y="2139467"/>
        <a:ext cx="5180399" cy="841706"/>
      </dsp:txXfrm>
    </dsp:sp>
    <dsp:sp modelId="{5F18962F-D747-450C-8CCE-65698143F629}">
      <dsp:nvSpPr>
        <dsp:cNvPr id="0" name=""/>
        <dsp:cNvSpPr/>
      </dsp:nvSpPr>
      <dsp:spPr>
        <a:xfrm>
          <a:off x="1584175" y="3169919"/>
          <a:ext cx="6336704" cy="8940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smtClean="0"/>
            <a:t>HTML </a:t>
          </a:r>
          <a:r>
            <a:rPr lang="ko-KR" altLang="en-US" sz="1800" b="1" kern="1200" dirty="0" smtClean="0"/>
            <a:t>문서의 내용을 동적으로 변경</a:t>
          </a:r>
          <a:endParaRPr lang="ko-KR" altLang="en-US" sz="1800" b="1" kern="1200" dirty="0"/>
        </a:p>
      </dsp:txBody>
      <dsp:txXfrm>
        <a:off x="1610362" y="3196106"/>
        <a:ext cx="5172479" cy="841706"/>
      </dsp:txXfrm>
    </dsp:sp>
    <dsp:sp modelId="{FD2A2B20-3B83-45B4-B287-953CA94577B1}">
      <dsp:nvSpPr>
        <dsp:cNvPr id="0" name=""/>
        <dsp:cNvSpPr/>
      </dsp:nvSpPr>
      <dsp:spPr>
        <a:xfrm>
          <a:off x="3643604" y="648072"/>
          <a:ext cx="1049955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b="1" kern="1200"/>
        </a:p>
      </dsp:txBody>
      <dsp:txXfrm>
        <a:off x="3879844" y="648072"/>
        <a:ext cx="577475" cy="437317"/>
      </dsp:txXfrm>
    </dsp:sp>
    <dsp:sp modelId="{1A9669E4-303C-4C16-A351-B04C7BDA3446}">
      <dsp:nvSpPr>
        <dsp:cNvPr id="0" name=""/>
        <dsp:cNvSpPr/>
      </dsp:nvSpPr>
      <dsp:spPr>
        <a:xfrm>
          <a:off x="3941285" y="1728191"/>
          <a:ext cx="119151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b="1" kern="1200"/>
        </a:p>
      </dsp:txBody>
      <dsp:txXfrm>
        <a:off x="4209375" y="1728191"/>
        <a:ext cx="655332" cy="437317"/>
      </dsp:txXfrm>
    </dsp:sp>
    <dsp:sp modelId="{E0905BA4-CCF4-48ED-B0C2-533B43FC0733}">
      <dsp:nvSpPr>
        <dsp:cNvPr id="0" name=""/>
        <dsp:cNvSpPr/>
      </dsp:nvSpPr>
      <dsp:spPr>
        <a:xfrm>
          <a:off x="4680522" y="2736304"/>
          <a:ext cx="1538105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b="1" kern="1200"/>
        </a:p>
      </dsp:txBody>
      <dsp:txXfrm>
        <a:off x="5026596" y="2736304"/>
        <a:ext cx="845957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Tx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class.me/html5_2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ko-KR" dirty="0"/>
              <a:t>자바스크립트 객체와</a:t>
            </a:r>
            <a:r>
              <a:rPr lang="en-US" altLang="ko-KR" dirty="0"/>
              <a:t> DOM</a:t>
            </a:r>
            <a:endParaRPr lang="ko-KR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개정판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생성 및 접근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Consolas" pitchFamily="49" charset="0"/>
                <a:cs typeface="Consolas" pitchFamily="49" charset="0"/>
              </a:rPr>
              <a:t>배열의 생성</a:t>
            </a: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sz="1800" dirty="0" smtClean="0"/>
              <a:t> </a:t>
            </a:r>
            <a:r>
              <a:rPr lang="ko-KR" altLang="ko-KR" sz="1800" dirty="0"/>
              <a:t>연산자를 이용하거나 배열 리터럴을 </a:t>
            </a:r>
            <a:r>
              <a:rPr lang="ko-KR" altLang="ko-KR" sz="1800" dirty="0" smtClean="0"/>
              <a:t>이용해 생성</a:t>
            </a:r>
            <a:endParaRPr lang="en-US" altLang="ko-KR" sz="1800" dirty="0" smtClean="0"/>
          </a:p>
          <a:p>
            <a:r>
              <a:rPr lang="ko-KR" altLang="en-US" sz="2000" dirty="0" smtClean="0"/>
              <a:t>배열 요소의 접근</a:t>
            </a:r>
            <a:endParaRPr lang="en-US" altLang="ko-KR" sz="2000" dirty="0" smtClean="0"/>
          </a:p>
          <a:p>
            <a:pPr lvl="1"/>
            <a:r>
              <a:rPr lang="ko-KR" altLang="ko-KR" sz="1800" b="1" dirty="0" smtClean="0"/>
              <a:t>배열이름</a:t>
            </a:r>
            <a:r>
              <a:rPr lang="en-US" altLang="ko-KR" sz="1800" b="1" dirty="0"/>
              <a:t>[</a:t>
            </a:r>
            <a:r>
              <a:rPr lang="ko-KR" altLang="ko-KR" sz="1800" b="1" dirty="0"/>
              <a:t>인덱스</a:t>
            </a:r>
            <a:r>
              <a:rPr lang="en-US" altLang="ko-KR" sz="1800" b="1" dirty="0"/>
              <a:t>]</a:t>
            </a:r>
            <a:r>
              <a:rPr lang="ko-KR" altLang="ko-KR" sz="1800" dirty="0"/>
              <a:t>와 같이 각괄호</a:t>
            </a:r>
            <a:r>
              <a:rPr lang="en-US" altLang="ko-KR" sz="1800" dirty="0"/>
              <a:t> (</a:t>
            </a:r>
            <a:r>
              <a:rPr lang="en-US" altLang="ko-KR" sz="1800" b="1" dirty="0"/>
              <a:t>[ ]</a:t>
            </a:r>
            <a:r>
              <a:rPr lang="en-US" altLang="ko-KR" sz="1800" dirty="0"/>
              <a:t>)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이용해 접근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30527"/>
              </p:ext>
            </p:extLst>
          </p:nvPr>
        </p:nvGraphicFramePr>
        <p:xfrm>
          <a:off x="1115616" y="3068960"/>
          <a:ext cx="7344815" cy="3528392"/>
        </p:xfrm>
        <a:graphic>
          <a:graphicData uri="http://schemas.openxmlformats.org/drawingml/2006/table">
            <a:tbl>
              <a:tblPr firstRow="1" firstCol="1" bandRow="1"/>
              <a:tblGrid>
                <a:gridCol w="360039"/>
                <a:gridCol w="6984776"/>
              </a:tblGrid>
              <a:tr h="3528392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3619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new Array("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2.0", "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",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65735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", 25000, 442);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7145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배열의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내용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[0]: "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2.0"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[1]: "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"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[2]: "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[3]: 25000 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[4]: 442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book_arr2 = ["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2.0", "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", "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",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143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25000, 442];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arr100 = new Array(100);    // 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요소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갯수가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0" kern="10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100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인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배열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생성</a:t>
                      </a:r>
                      <a:endParaRPr lang="ko-KR" sz="14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사용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620560"/>
              </p:ext>
            </p:extLst>
          </p:nvPr>
        </p:nvGraphicFramePr>
        <p:xfrm>
          <a:off x="683568" y="1484784"/>
          <a:ext cx="6768752" cy="4800600"/>
        </p:xfrm>
        <a:graphic>
          <a:graphicData uri="http://schemas.openxmlformats.org/drawingml/2006/table">
            <a:tbl>
              <a:tblPr firstRow="1" firstCol="1" bandRow="1"/>
              <a:tblGrid>
                <a:gridCol w="331833"/>
                <a:gridCol w="6436919"/>
              </a:tblGrid>
              <a:tr h="4130675"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27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new Array("one", 2, "3", 4, "five");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내용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["one", 2, "3", 4, "five"]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[6] = 6;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[7] = "seven";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[9] = "3+6";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0" kern="10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내용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: ["one", 2, "3", 4, "five", undefined, 6, "seven", undefined, "3+6"]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[");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for(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=0;i&lt;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arr.length;i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++)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 " +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] + " 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("] &lt;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 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3;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[");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for(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=0;i&lt;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arr.length;i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++)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 " +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] + " 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("] &lt;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 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[" + 100 + "]: " +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[100] + "&lt;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[100] = 100;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[" + 100 + "]: " +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[100] + "&lt;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" r="33026"/>
          <a:stretch/>
        </p:blipFill>
        <p:spPr>
          <a:xfrm>
            <a:off x="5305054" y="3573016"/>
            <a:ext cx="3816000" cy="2451735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객체의 메소드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99592" y="1772816"/>
          <a:ext cx="7560840" cy="420955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44216"/>
                <a:gridCol w="5616624"/>
              </a:tblGrid>
              <a:tr h="5917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메소드 이름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기능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98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reverse()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요소들의 순서를 반대로 바꾸는 기능이다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1389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sort()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요소들의 순서를 오름차순으로 정렬하는 기능이다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숫자가 문자보다 앞선다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9000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join()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요소를 모두 합쳐서 하나의 문자열로 만들어준다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이때 요소 사이에 끼워 넣을 문자열을 지정할 수 있다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1389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concat()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뒤에 요소를 붙혀서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(concatenation)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내용을 추가하는 기능이다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9000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slice()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요소들 중 일부만을 배열로 만들어서 리턴하는 기능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 형식은</a:t>
                      </a:r>
                      <a:r>
                        <a:rPr lang="en-US" sz="16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array.slice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첫 요소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index,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마지막 요소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index + 1)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과 같다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1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494060"/>
              </p:ext>
            </p:extLst>
          </p:nvPr>
        </p:nvGraphicFramePr>
        <p:xfrm>
          <a:off x="827584" y="1628800"/>
          <a:ext cx="4248472" cy="4445000"/>
        </p:xfrm>
        <a:graphic>
          <a:graphicData uri="http://schemas.openxmlformats.org/drawingml/2006/table">
            <a:tbl>
              <a:tblPr firstRow="1" firstCol="1" bandRow="1"/>
              <a:tblGrid>
                <a:gridCol w="360040"/>
                <a:gridCol w="3888432"/>
              </a:tblGrid>
              <a:tr h="4130675"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type="text/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"&gt;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function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print_array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(a, name) {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("Size of array: " +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a.length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for(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=0;i&lt;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a.length;i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++) {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(name + "[" +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+ "]: 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if (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typeof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(a[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]) == "string")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("\"" + a[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] + "\" 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else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(a[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] + " 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}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}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200" b="0" kern="10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new Array("zero", "one", 3, "25" 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("Original Array: 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print_array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"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arr.reverse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 After reverse: 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print_array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"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200" b="0" kern="10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str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arr.join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 = 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 After join: 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str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: \"" +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str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+ "\"&lt;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 rotWithShape="1">
          <a:blip r:embed="rId2"/>
          <a:srcRect r="51825"/>
          <a:stretch/>
        </p:blipFill>
        <p:spPr>
          <a:xfrm>
            <a:off x="5292080" y="1628800"/>
            <a:ext cx="3311726" cy="3960440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3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189961"/>
              </p:ext>
            </p:extLst>
          </p:nvPr>
        </p:nvGraphicFramePr>
        <p:xfrm>
          <a:off x="827584" y="1628801"/>
          <a:ext cx="3960440" cy="3744416"/>
        </p:xfrm>
        <a:graphic>
          <a:graphicData uri="http://schemas.openxmlformats.org/drawingml/2006/table">
            <a:tbl>
              <a:tblPr firstRow="1" firstCol="1" bandRow="1"/>
              <a:tblGrid>
                <a:gridCol w="335631"/>
                <a:gridCol w="3624809"/>
              </a:tblGrid>
              <a:tr h="374441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type="text/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"&gt;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new Array("zero", "one", 3, "25" 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200" b="0" kern="10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("Original Array: 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print_array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"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200" b="0" kern="10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arr.sort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 After sort: 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print_array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"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200" b="0" kern="10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new_arr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arr.concat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(4, "five", 6);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 After concatenation: 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print_array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new_arr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"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new_arr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200" b="0" kern="10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sliced_arr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arr.slice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(2, 6); 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 After slice: &lt;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print_array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sliced_arr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"</a:t>
                      </a:r>
                      <a:r>
                        <a:rPr lang="en-US" sz="1200" b="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sliced_arr</a:t>
                      </a: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 l="-4" r="35538"/>
          <a:stretch/>
        </p:blipFill>
        <p:spPr>
          <a:xfrm>
            <a:off x="5292080" y="1628800"/>
            <a:ext cx="3528000" cy="4919639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브라우저 제공 내장 객체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ko-KR" dirty="0" smtClean="0"/>
              <a:t>브라우저에서 제공하는 </a:t>
            </a:r>
            <a:r>
              <a:rPr lang="ko-KR" altLang="en-US" dirty="0" smtClean="0"/>
              <a:t>자바스크립트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대표적으로 </a:t>
            </a:r>
            <a:r>
              <a:rPr lang="en-US" altLang="ko-KR" dirty="0" smtClean="0"/>
              <a:t>navigator, window, document </a:t>
            </a:r>
            <a:r>
              <a:rPr lang="ko-KR" altLang="ko-KR" dirty="0" smtClean="0"/>
              <a:t>객체가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document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ko-KR" dirty="0" smtClean="0"/>
              <a:t>문서를</a:t>
            </a:r>
            <a:r>
              <a:rPr lang="en-US" altLang="ko-KR" dirty="0" smtClean="0"/>
              <a:t> DOM</a:t>
            </a:r>
            <a:r>
              <a:rPr lang="ko-KR" altLang="ko-KR" dirty="0" smtClean="0"/>
              <a:t>을 통해 접근하기 위한 최상위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 절에서는 </a:t>
            </a:r>
            <a:r>
              <a:rPr lang="en-US" altLang="ko-KR" dirty="0" smtClean="0"/>
              <a:t>navigator</a:t>
            </a:r>
            <a:r>
              <a:rPr lang="ko-KR" altLang="ko-KR" dirty="0" smtClean="0"/>
              <a:t>와 </a:t>
            </a:r>
            <a:r>
              <a:rPr lang="en-US" altLang="ko-KR" dirty="0" smtClean="0"/>
              <a:t>window </a:t>
            </a:r>
            <a:r>
              <a:rPr lang="ko-KR" altLang="ko-KR" dirty="0" smtClean="0"/>
              <a:t>객체에 대해서만 설명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window </a:t>
            </a:r>
            <a:r>
              <a:rPr lang="ko-KR" altLang="ko-KR" smtClean="0"/>
              <a:t>객체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dirty="0" smtClean="0"/>
              <a:t>웹 브라우저에 열</a:t>
            </a:r>
            <a:r>
              <a:rPr lang="ko-KR" altLang="en-US" dirty="0" smtClean="0"/>
              <a:t>려</a:t>
            </a:r>
            <a:r>
              <a:rPr lang="ko-KR" altLang="ko-KR" dirty="0" smtClean="0"/>
              <a:t> 있는 창</a:t>
            </a:r>
            <a:r>
              <a:rPr lang="ko-KR" altLang="en-US" dirty="0" smtClean="0"/>
              <a:t>을 뜻하며 </a:t>
            </a:r>
            <a:r>
              <a:rPr lang="ko-KR" altLang="ko-KR" dirty="0" smtClean="0"/>
              <a:t>브라우저 창에 관련된 다양한 속성과 메소드를 제공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open()</a:t>
            </a:r>
          </a:p>
          <a:p>
            <a:pPr lvl="2" latinLnBrk="0"/>
            <a:r>
              <a:rPr lang="ko-KR" altLang="ko-KR" dirty="0" smtClean="0"/>
              <a:t>새로운 창을 </a:t>
            </a:r>
            <a:r>
              <a:rPr lang="ko-KR" altLang="en-US" dirty="0" smtClean="0"/>
              <a:t>연다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close()</a:t>
            </a:r>
          </a:p>
          <a:p>
            <a:pPr lvl="2" latinLnBrk="0"/>
            <a:r>
              <a:rPr lang="ko-KR" altLang="ko-KR" dirty="0" smtClean="0"/>
              <a:t>열</a:t>
            </a:r>
            <a:r>
              <a:rPr lang="ko-KR" altLang="en-US" dirty="0" smtClean="0"/>
              <a:t>려</a:t>
            </a:r>
            <a:r>
              <a:rPr lang="ko-KR" altLang="ko-KR" dirty="0" smtClean="0"/>
              <a:t> 있는 창을 닫</a:t>
            </a:r>
            <a:r>
              <a:rPr lang="ko-KR" altLang="en-US" dirty="0" smtClean="0"/>
              <a:t>는다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alert(), confirm(), prompt()</a:t>
            </a:r>
          </a:p>
          <a:p>
            <a:pPr lvl="2" latinLnBrk="0"/>
            <a:r>
              <a:rPr lang="ko-KR" altLang="ko-KR" dirty="0" smtClean="0"/>
              <a:t>브라우저에서 사용자에게 경고창을 띄우거나 키보드 입력을 받아들이는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/>
          <p:nvPr/>
        </p:nvPicPr>
        <p:blipFill>
          <a:blip r:embed="rId2"/>
          <a:stretch>
            <a:fillRect/>
          </a:stretch>
        </p:blipFill>
        <p:spPr>
          <a:xfrm>
            <a:off x="1168791" y="5593384"/>
            <a:ext cx="2183130" cy="1007110"/>
          </a:xfrm>
          <a:prstGeom prst="rect">
            <a:avLst/>
          </a:prstGeom>
        </p:spPr>
      </p:pic>
      <p:pic>
        <p:nvPicPr>
          <p:cNvPr id="29" name="그림 28"/>
          <p:cNvPicPr/>
          <p:nvPr/>
        </p:nvPicPr>
        <p:blipFill>
          <a:blip r:embed="rId3"/>
          <a:stretch>
            <a:fillRect/>
          </a:stretch>
        </p:blipFill>
        <p:spPr>
          <a:xfrm>
            <a:off x="3585861" y="5592242"/>
            <a:ext cx="2183130" cy="1007110"/>
          </a:xfrm>
          <a:prstGeom prst="rect">
            <a:avLst/>
          </a:prstGeom>
        </p:spPr>
      </p:pic>
      <p:pic>
        <p:nvPicPr>
          <p:cNvPr id="36" name="그림 35"/>
          <p:cNvPicPr/>
          <p:nvPr/>
        </p:nvPicPr>
        <p:blipFill>
          <a:blip r:embed="rId4"/>
          <a:stretch>
            <a:fillRect/>
          </a:stretch>
        </p:blipFill>
        <p:spPr>
          <a:xfrm>
            <a:off x="6016787" y="4807564"/>
            <a:ext cx="2473960" cy="1767840"/>
          </a:xfrm>
          <a:prstGeom prst="rect">
            <a:avLst/>
          </a:prstGeom>
        </p:spPr>
      </p:pic>
      <p:pic>
        <p:nvPicPr>
          <p:cNvPr id="25" name="그림 24"/>
          <p:cNvPicPr/>
          <p:nvPr/>
        </p:nvPicPr>
        <p:blipFill>
          <a:blip r:embed="rId5"/>
          <a:stretch>
            <a:fillRect/>
          </a:stretch>
        </p:blipFill>
        <p:spPr>
          <a:xfrm>
            <a:off x="547425" y="4445085"/>
            <a:ext cx="2244090" cy="108775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03067"/>
              </p:ext>
            </p:extLst>
          </p:nvPr>
        </p:nvGraphicFramePr>
        <p:xfrm>
          <a:off x="504912" y="2365367"/>
          <a:ext cx="7128792" cy="2032000"/>
        </p:xfrm>
        <a:graphic>
          <a:graphicData uri="http://schemas.openxmlformats.org/drawingml/2006/table">
            <a:tbl>
              <a:tblPr firstRow="1" firstCol="1" bandRow="1"/>
              <a:tblGrid>
                <a:gridCol w="363218"/>
                <a:gridCol w="6765574"/>
              </a:tblGrid>
              <a:tr h="2019110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 </a:t>
                      </a:r>
                      <a:r>
                        <a:rPr lang="en-US" sz="1200" kern="0" spc="-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 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win;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function 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open_window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prompt ("</a:t>
                      </a:r>
                      <a:r>
                        <a:rPr lang="ko-KR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원하는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URL </a:t>
                      </a:r>
                      <a:r>
                        <a:rPr lang="ko-KR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주소를</a:t>
                      </a:r>
                      <a:r>
                        <a:rPr lang="ko-KR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입력하시오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if (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 win =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window.open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200" kern="0" spc="-5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open_window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();"&gt;Open a page with new window&lt;/button&gt;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&lt;button </a:t>
                      </a:r>
                      <a:r>
                        <a:rPr lang="en-US" sz="1200" kern="0" spc="-5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win.close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();"&gt;Close the window&lt;/button&gt;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Down Arrow 31"/>
          <p:cNvSpPr/>
          <p:nvPr/>
        </p:nvSpPr>
        <p:spPr>
          <a:xfrm flipV="1">
            <a:off x="7618951" y="4643147"/>
            <a:ext cx="429830" cy="2264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>
              <a:effectLst/>
              <a:latin typeface="굴림"/>
              <a:cs typeface="굴림"/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5810954" y="5772162"/>
            <a:ext cx="319466" cy="51853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3260284" y="5880438"/>
            <a:ext cx="319466" cy="41870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예제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URL </a:t>
            </a:r>
            <a:r>
              <a:rPr lang="ko-KR" altLang="ko-KR" sz="2000" dirty="0" smtClean="0"/>
              <a:t>주소를 입력받아 새로운 윈도</a:t>
            </a:r>
            <a:r>
              <a:rPr lang="ko-KR" altLang="en-US" sz="2000" dirty="0" smtClean="0"/>
              <a:t>우</a:t>
            </a:r>
            <a:r>
              <a:rPr lang="ko-KR" altLang="ko-KR" sz="2000" dirty="0" smtClean="0"/>
              <a:t>에 표시</a:t>
            </a:r>
            <a:endParaRPr lang="en-US" altLang="ko-KR" sz="2000" dirty="0" smtClean="0"/>
          </a:p>
          <a:p>
            <a:r>
              <a:rPr lang="en-US" altLang="ko-KR" sz="2000" dirty="0" smtClean="0"/>
              <a:t>close() </a:t>
            </a:r>
            <a:r>
              <a:rPr lang="ko-KR" altLang="ko-KR" sz="2000" dirty="0" smtClean="0"/>
              <a:t>메소드로 그 윈도우를 닫</a:t>
            </a:r>
            <a:r>
              <a:rPr lang="ko-KR" altLang="en-US" sz="2000" dirty="0" smtClean="0"/>
              <a:t>는 예제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4" name="Down Arrow 13"/>
          <p:cNvSpPr/>
          <p:nvPr/>
        </p:nvSpPr>
        <p:spPr>
          <a:xfrm>
            <a:off x="2310124" y="5479020"/>
            <a:ext cx="429830" cy="2264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>
              <a:effectLst/>
              <a:latin typeface="굴림"/>
              <a:cs typeface="굴림"/>
            </a:endParaRPr>
          </a:p>
        </p:txBody>
      </p:sp>
      <p:sp>
        <p:nvSpPr>
          <p:cNvPr id="17" name="Text Box 117"/>
          <p:cNvSpPr txBox="1"/>
          <p:nvPr/>
        </p:nvSpPr>
        <p:spPr>
          <a:xfrm>
            <a:off x="3435630" y="5194788"/>
            <a:ext cx="1304612" cy="2497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200" b="1" spc="-50" dirty="0">
                <a:solidFill>
                  <a:srgbClr val="C00000"/>
                </a:solidFill>
                <a:effectLst/>
                <a:cs typeface="Times New Roman"/>
              </a:rPr>
              <a:t>URL </a:t>
            </a: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주소 입력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87936" y="5422230"/>
            <a:ext cx="217805" cy="58796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17"/>
          <p:cNvSpPr txBox="1"/>
          <p:nvPr/>
        </p:nvSpPr>
        <p:spPr>
          <a:xfrm>
            <a:off x="3851921" y="4761865"/>
            <a:ext cx="2568882" cy="2549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200" b="1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굴림"/>
              </a:rPr>
              <a:t>open()</a:t>
            </a:r>
            <a:r>
              <a:rPr lang="en-US" sz="1200" b="1" spc="-50" dirty="0">
                <a:solidFill>
                  <a:srgbClr val="C00000"/>
                </a:solidFill>
                <a:effectLst/>
                <a:cs typeface="Times New Roman"/>
              </a:rPr>
              <a:t> </a:t>
            </a: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메소드로 새로운 윈도우 생성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05182" y="4972685"/>
            <a:ext cx="788128" cy="67917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17"/>
          <p:cNvSpPr txBox="1"/>
          <p:nvPr/>
        </p:nvSpPr>
        <p:spPr>
          <a:xfrm>
            <a:off x="7619001" y="2816950"/>
            <a:ext cx="1373166" cy="4320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400"/>
              </a:lnSpc>
              <a:spcAft>
                <a:spcPts val="0"/>
              </a:spcAft>
            </a:pPr>
            <a:r>
              <a:rPr lang="en-US" sz="1200" b="1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굴림"/>
              </a:rPr>
              <a:t>close()</a:t>
            </a:r>
            <a:r>
              <a:rPr lang="en-US" sz="1200" b="1" spc="-50" dirty="0">
                <a:solidFill>
                  <a:srgbClr val="C00000"/>
                </a:solidFill>
                <a:effectLst/>
                <a:cs typeface="Times New Roman"/>
              </a:rPr>
              <a:t> </a:t>
            </a: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메소드 실행시 윈도우 닫힘</a:t>
            </a:r>
            <a:endParaRPr lang="ko-KR" dirty="0">
              <a:effectLst/>
              <a:latin typeface="굴림"/>
              <a:cs typeface="굴림"/>
            </a:endParaRPr>
          </a:p>
        </p:txBody>
      </p:sp>
      <p:sp>
        <p:nvSpPr>
          <p:cNvPr id="24" name="Text Box 117"/>
          <p:cNvSpPr txBox="1"/>
          <p:nvPr/>
        </p:nvSpPr>
        <p:spPr>
          <a:xfrm>
            <a:off x="336456" y="5540418"/>
            <a:ext cx="772160" cy="2228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버튼 클릭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722536" y="5087209"/>
            <a:ext cx="177056" cy="45320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/>
          <p:nvPr/>
        </p:nvPicPr>
        <p:blipFill>
          <a:blip r:embed="rId5"/>
          <a:stretch>
            <a:fillRect/>
          </a:stretch>
        </p:blipFill>
        <p:spPr>
          <a:xfrm>
            <a:off x="6490422" y="3566612"/>
            <a:ext cx="2244090" cy="108775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7833867" y="3171351"/>
            <a:ext cx="276947" cy="88225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 rotWithShape="1">
          <a:blip r:embed="rId2"/>
          <a:srcRect r="33697"/>
          <a:stretch/>
        </p:blipFill>
        <p:spPr>
          <a:xfrm>
            <a:off x="973855" y="4679000"/>
            <a:ext cx="3166097" cy="1705782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 rotWithShape="1">
          <a:blip r:embed="rId3"/>
          <a:srcRect r="14032"/>
          <a:stretch/>
        </p:blipFill>
        <p:spPr>
          <a:xfrm>
            <a:off x="4629737" y="4690544"/>
            <a:ext cx="4110990" cy="1708348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6200000">
            <a:off x="3949509" y="5205826"/>
            <a:ext cx="580513" cy="77994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navigator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현재 사용하는 웹 브라우저의 종류와 버전을 알아내기 위해 사용</a:t>
            </a:r>
            <a:endParaRPr lang="en-US" altLang="ko-KR" sz="2000" dirty="0" smtClean="0"/>
          </a:p>
          <a:p>
            <a:r>
              <a:rPr lang="ko-KR" altLang="en-US" sz="2000" dirty="0" smtClean="0"/>
              <a:t>대표적인 속성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appName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appVersion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userAgent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01300"/>
              </p:ext>
            </p:extLst>
          </p:nvPr>
        </p:nvGraphicFramePr>
        <p:xfrm>
          <a:off x="971600" y="2420888"/>
          <a:ext cx="7488832" cy="2235200"/>
        </p:xfrm>
        <a:graphic>
          <a:graphicData uri="http://schemas.openxmlformats.org/drawingml/2006/table">
            <a:tbl>
              <a:tblPr firstRow="1" firstCol="1" bandRow="1"/>
              <a:tblGrid>
                <a:gridCol w="381562"/>
                <a:gridCol w="7107270"/>
              </a:tblGrid>
              <a:tr h="1528445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&lt;form&gt;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type = "button" value = "Check Navigator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appName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('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appName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').value =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navigator.appName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;"/&gt;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id =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appName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 type = "text" size = "110"/&gt;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type = "button" value = "Check Navigator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appVersion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('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appVersion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').value = 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navigator.appVersion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;"/&gt;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id = "</a:t>
                      </a:r>
                      <a:r>
                        <a:rPr lang="en-US" sz="1200" kern="0" spc="-5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appVersion</a:t>
                      </a: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  type = "text" size = "110"/&gt;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&lt;/form&gt;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 Box 117"/>
          <p:cNvSpPr txBox="1"/>
          <p:nvPr/>
        </p:nvSpPr>
        <p:spPr>
          <a:xfrm>
            <a:off x="1208759" y="6398892"/>
            <a:ext cx="1072997" cy="2228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버튼 클릭</a:t>
            </a:r>
            <a:endParaRPr lang="ko-KR" sz="2000" dirty="0">
              <a:effectLst/>
              <a:latin typeface="굴림"/>
              <a:cs typeface="굴림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347190" y="5373216"/>
            <a:ext cx="247650" cy="102567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94840" y="5726427"/>
            <a:ext cx="235585" cy="67246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7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165160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9.2.1 </a:t>
            </a:r>
            <a:r>
              <a:rPr lang="ko-KR" altLang="en-US" dirty="0" smtClean="0"/>
              <a:t>사용자 정의 객체 생성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9.2.2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208912" cy="9120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9.2 </a:t>
            </a:r>
            <a:r>
              <a:rPr lang="ko-KR" altLang="en-US" dirty="0"/>
              <a:t>자바스크립트 </a:t>
            </a:r>
            <a:r>
              <a:rPr lang="ko-KR" altLang="en-US" dirty="0" smtClean="0"/>
              <a:t>사용자 정의 객체 다루기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1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ko-KR" dirty="0"/>
              <a:t>자바스크립트 내장 객체 </a:t>
            </a:r>
            <a:r>
              <a:rPr lang="ko-KR" altLang="ko-KR" dirty="0" smtClean="0"/>
              <a:t>다루기</a:t>
            </a:r>
            <a:endParaRPr lang="ko-KR" altLang="ko-KR" dirty="0"/>
          </a:p>
          <a:p>
            <a:r>
              <a:rPr lang="en-US" altLang="ko-KR" dirty="0"/>
              <a:t>9.2 </a:t>
            </a:r>
            <a:r>
              <a:rPr lang="ko-KR" altLang="ko-KR" dirty="0"/>
              <a:t>자바스크립트 사용자 정의 객체 </a:t>
            </a:r>
            <a:r>
              <a:rPr lang="ko-KR" altLang="ko-KR" dirty="0" smtClean="0"/>
              <a:t>다루기</a:t>
            </a:r>
            <a:endParaRPr lang="ko-KR" altLang="ko-KR" dirty="0"/>
          </a:p>
          <a:p>
            <a:r>
              <a:rPr lang="en-US" altLang="ko-KR" dirty="0"/>
              <a:t>9.3 DOM</a:t>
            </a:r>
            <a:r>
              <a:rPr lang="ko-KR" altLang="ko-KR" dirty="0"/>
              <a:t>으로</a:t>
            </a:r>
            <a:r>
              <a:rPr lang="en-US" altLang="ko-KR" dirty="0"/>
              <a:t> HTML </a:t>
            </a:r>
            <a:r>
              <a:rPr lang="ko-KR" altLang="ko-KR" dirty="0"/>
              <a:t>문서 다루기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4365104"/>
            <a:ext cx="511256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소스코드 실행 사이트 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http://webclass.me/html5_2e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 </a:t>
            </a:r>
            <a:r>
              <a:rPr lang="en-US" altLang="ko-KR" dirty="0" smtClean="0"/>
              <a:t>ch02/ ~ ch13/</a:t>
            </a:r>
            <a:r>
              <a:rPr lang="ko-KR" altLang="en-US" dirty="0" smtClean="0"/>
              <a:t>에 각 장의 예제가 있어서 실행결과 확인 및 소스보기가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객체 다루기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정의 객체 생성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altLang="ko-KR" dirty="0" smtClean="0"/>
              <a:t> </a:t>
            </a:r>
            <a:r>
              <a:rPr lang="ko-KR" altLang="ko-KR" dirty="0" smtClean="0"/>
              <a:t>생성자와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dirty="0" smtClean="0"/>
              <a:t> </a:t>
            </a:r>
            <a:r>
              <a:rPr lang="ko-KR" altLang="ko-KR" dirty="0" smtClean="0"/>
              <a:t>명령어를 이용해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ko-KR" dirty="0" smtClean="0"/>
              <a:t>아직 </a:t>
            </a:r>
            <a:r>
              <a:rPr lang="ko-KR" altLang="ko-KR" dirty="0"/>
              <a:t>아무런 속성을 가지지 않는 빈</a:t>
            </a:r>
            <a:r>
              <a:rPr lang="en-US" altLang="ko-KR" dirty="0"/>
              <a:t>(blank) </a:t>
            </a:r>
            <a:r>
              <a:rPr lang="ko-KR" altLang="ko-KR" dirty="0" smtClean="0"/>
              <a:t>객체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생성됨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객체 </a:t>
            </a:r>
            <a:r>
              <a:rPr lang="ko-KR" altLang="ko-KR" dirty="0"/>
              <a:t>생성 후 속성 및 메소드를 </a:t>
            </a:r>
            <a:r>
              <a:rPr lang="ko-KR" altLang="ko-KR" dirty="0" smtClean="0"/>
              <a:t>언제라도 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점</a:t>
            </a:r>
            <a:r>
              <a:rPr lang="en-US" altLang="ko-KR" dirty="0"/>
              <a:t>(dot, </a:t>
            </a:r>
            <a:r>
              <a:rPr lang="en-US" altLang="ko-KR" b="1" dirty="0"/>
              <a:t>"."</a:t>
            </a:r>
            <a:r>
              <a:rPr lang="en-US" altLang="ko-KR" dirty="0"/>
              <a:t>) </a:t>
            </a:r>
            <a:r>
              <a:rPr lang="ko-KR" altLang="ko-KR" dirty="0"/>
              <a:t>연산자를 붙혀서 </a:t>
            </a:r>
            <a:r>
              <a:rPr lang="ko-KR" altLang="en-US" dirty="0" smtClean="0"/>
              <a:t>속성과 메소드 </a:t>
            </a:r>
            <a:r>
              <a:rPr lang="ko-KR" altLang="ko-KR" dirty="0" smtClean="0"/>
              <a:t>접근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911315" y="2492896"/>
            <a:ext cx="5613013" cy="50419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b="1" kern="100" dirty="0" err="1">
                <a:effectLst/>
                <a:ea typeface="맑은 고딕"/>
                <a:cs typeface="Times New Roman"/>
              </a:rPr>
              <a:t>var</a:t>
            </a:r>
            <a:r>
              <a:rPr lang="en-US" b="1" kern="100" dirty="0">
                <a:effectLst/>
                <a:ea typeface="맑은 고딕"/>
                <a:cs typeface="Times New Roman"/>
              </a:rPr>
              <a:t> book = new Object(); </a:t>
            </a:r>
            <a:endParaRPr lang="ko-KR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1886411" y="4376816"/>
            <a:ext cx="5637917" cy="193250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book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book.title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2.0";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book.publisher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book.author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book.price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= 25000;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book.pages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= 442;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객체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초기화를 통한 객체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변수 형을 속성으로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ko-KR" dirty="0" smtClean="0"/>
              <a:t>문자열과 숫자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</a:t>
            </a:r>
            <a:r>
              <a:rPr lang="ko-KR" altLang="en-US" dirty="0" smtClean="0"/>
              <a:t>의 속성을 함께 가질 수 있다</a:t>
            </a:r>
            <a:endParaRPr lang="en-US" altLang="ko-KR" dirty="0" smtClean="0"/>
          </a:p>
          <a:p>
            <a:r>
              <a:rPr lang="ko-KR" altLang="en-US" dirty="0" smtClean="0"/>
              <a:t>객체의 계층적 구조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객체의 </a:t>
            </a:r>
            <a:r>
              <a:rPr lang="ko-KR" altLang="ko-KR" dirty="0"/>
              <a:t>속성 </a:t>
            </a:r>
            <a:r>
              <a:rPr lang="ko-KR" altLang="ko-KR" dirty="0" smtClean="0"/>
              <a:t>값으로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ko-KR" altLang="ko-KR" dirty="0" smtClean="0"/>
              <a:t>또 </a:t>
            </a:r>
            <a:r>
              <a:rPr lang="ko-KR" altLang="ko-KR" dirty="0"/>
              <a:t>다른 객체를 </a:t>
            </a:r>
            <a:r>
              <a:rPr lang="ko-KR" altLang="ko-KR" dirty="0" smtClean="0"/>
              <a:t>가</a:t>
            </a:r>
            <a:r>
              <a:rPr lang="ko-KR" altLang="en-US" dirty="0" smtClean="0"/>
              <a:t>짐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971600" y="2060848"/>
            <a:ext cx="7848871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book = {title: "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2.0", publisher: "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",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indent="825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author: "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", price: 25000, pages: 442};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56"/>
          <p:cNvSpPr txBox="1">
            <a:spLocks noChangeArrowheads="1"/>
          </p:cNvSpPr>
          <p:nvPr/>
        </p:nvSpPr>
        <p:spPr bwMode="auto">
          <a:xfrm>
            <a:off x="4067944" y="3861048"/>
            <a:ext cx="4680520" cy="266429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book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book.title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2.0";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book.publisher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book.author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book.price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= 25000;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 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book.info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book.info.pages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= 442;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book.info.date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= "2010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년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1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월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en-US" sz="1600" b="1" kern="100" dirty="0">
                <a:effectLst/>
                <a:ea typeface="Consolas"/>
                <a:cs typeface="Times New Roman"/>
              </a:rPr>
              <a:t>30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일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book.info.ISBN10= "8970506470";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book.info.size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= "188mm*254mm";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47864" y="4869160"/>
            <a:ext cx="2592288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접근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읽기와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속성과 메소드의 접근 방식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점</a:t>
            </a:r>
            <a:r>
              <a:rPr lang="en-US" altLang="ko-KR" dirty="0"/>
              <a:t>(dot, </a:t>
            </a:r>
            <a:r>
              <a:rPr lang="en-US" altLang="ko-KR" b="1" dirty="0"/>
              <a:t>"."</a:t>
            </a:r>
            <a:r>
              <a:rPr lang="en-US" altLang="ko-KR" dirty="0"/>
              <a:t>) </a:t>
            </a:r>
            <a:r>
              <a:rPr lang="ko-KR" altLang="ko-KR" dirty="0"/>
              <a:t>연산자를 </a:t>
            </a:r>
            <a:r>
              <a:rPr lang="ko-KR" altLang="ko-KR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배열 </a:t>
            </a:r>
            <a:r>
              <a:rPr lang="ko-KR" altLang="ko-KR" dirty="0"/>
              <a:t>표시 방식</a:t>
            </a:r>
            <a:r>
              <a:rPr lang="en-US" altLang="ko-KR" dirty="0"/>
              <a:t>(</a:t>
            </a:r>
            <a:r>
              <a:rPr lang="en-US" altLang="ko-KR" b="1" dirty="0"/>
              <a:t>"[ </a:t>
            </a:r>
            <a:r>
              <a:rPr lang="en-US" altLang="ko-KR" b="1" dirty="0" smtClean="0"/>
              <a:t>]"</a:t>
            </a:r>
            <a:r>
              <a:rPr lang="en-US" altLang="ko-KR" dirty="0" smtClean="0"/>
              <a:t>)</a:t>
            </a:r>
          </a:p>
          <a:p>
            <a:r>
              <a:rPr lang="ko-KR" altLang="ko-KR" dirty="0" smtClean="0"/>
              <a:t>속성을 삭제하기 위해서는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delete</a:t>
            </a:r>
            <a:r>
              <a:rPr lang="ko-KR" altLang="ko-KR" dirty="0" smtClean="0"/>
              <a:t>라는 명령어 이용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Text Box 55"/>
          <p:cNvSpPr txBox="1">
            <a:spLocks noChangeArrowheads="1"/>
          </p:cNvSpPr>
          <p:nvPr/>
        </p:nvSpPr>
        <p:spPr bwMode="auto">
          <a:xfrm>
            <a:off x="1619672" y="3356992"/>
            <a:ext cx="6190883" cy="304492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//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객체의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속성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접근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방법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property1 = </a:t>
            </a:r>
            <a:r>
              <a:rPr lang="en-US" sz="1600" b="1" kern="100" dirty="0" err="1">
                <a:effectLst/>
                <a:ea typeface="맑은 고딕"/>
                <a:cs typeface="Times New Roman"/>
              </a:rPr>
              <a:t>book.title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property2 = </a:t>
            </a:r>
            <a:r>
              <a:rPr lang="en-US" sz="1600" b="1" kern="100" dirty="0" err="1">
                <a:effectLst/>
                <a:ea typeface="맑은 고딕"/>
                <a:cs typeface="Times New Roman"/>
              </a:rPr>
              <a:t>book.info.price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//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혹은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property3 = book["title"];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property2 = book.info["price"];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 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//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객체의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속성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삭제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방법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delete </a:t>
            </a:r>
            <a:r>
              <a:rPr lang="en-US" sz="1600" b="1" kern="100" dirty="0" err="1">
                <a:effectLst/>
                <a:ea typeface="맑은 고딕"/>
                <a:cs typeface="Times New Roman"/>
              </a:rPr>
              <a:t>book.title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delete </a:t>
            </a:r>
            <a:r>
              <a:rPr lang="en-US" sz="1600" b="1" kern="100" dirty="0" err="1">
                <a:effectLst/>
                <a:ea typeface="맑은 고딕"/>
                <a:cs typeface="Times New Roman"/>
              </a:rPr>
              <a:t>book.info.price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</a:t>
            </a:r>
            <a:r>
              <a:rPr lang="ko-KR" altLang="en-US" smtClean="0"/>
              <a:t>접근이 용이한 개선된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ko-KR" dirty="0" smtClean="0"/>
              <a:t>객체에 포함된 속성의 갯수나 이름을 모르더라도 객체내의 모든 속성을 접근할 수 있는 방법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vl="1" latinLnBrk="0"/>
            <a:r>
              <a:rPr lang="ko-KR" altLang="en-US" sz="1800" dirty="0" smtClean="0"/>
              <a:t>개선된 </a:t>
            </a:r>
            <a:r>
              <a:rPr lang="en-US" altLang="ko-KR" sz="1800" dirty="0" smtClean="0"/>
              <a:t>for </a:t>
            </a:r>
            <a:r>
              <a:rPr lang="ko-KR" altLang="en-US" sz="1800" dirty="0" smtClean="0"/>
              <a:t>문의 변수 명을 이용한 </a:t>
            </a:r>
            <a:r>
              <a:rPr lang="ko-KR" altLang="ko-KR" sz="1800" dirty="0" smtClean="0"/>
              <a:t>객체 접근은 </a:t>
            </a:r>
            <a:r>
              <a:rPr lang="ko-KR" altLang="ko-KR" sz="1800" dirty="0"/>
              <a:t>점</a:t>
            </a:r>
            <a:r>
              <a:rPr lang="en-US" altLang="ko-KR" sz="1800" dirty="0"/>
              <a:t>(</a:t>
            </a:r>
            <a:r>
              <a:rPr lang="en-US" altLang="ko-KR" sz="1800" b="1" dirty="0"/>
              <a:t>"."</a:t>
            </a:r>
            <a:r>
              <a:rPr lang="en-US" altLang="ko-KR" sz="1800" dirty="0"/>
              <a:t>)</a:t>
            </a:r>
            <a:r>
              <a:rPr lang="ko-KR" altLang="ko-KR" sz="1800" dirty="0"/>
              <a:t>에 </a:t>
            </a:r>
            <a:r>
              <a:rPr lang="ko-KR" altLang="ko-KR" sz="1800" dirty="0" smtClean="0"/>
              <a:t>의</a:t>
            </a:r>
            <a:r>
              <a:rPr lang="ko-KR" altLang="en-US" sz="1800" dirty="0" smtClean="0"/>
              <a:t>해서는 불가능</a:t>
            </a:r>
            <a:endParaRPr lang="en-US" altLang="ko-KR" sz="1800" dirty="0" smtClean="0"/>
          </a:p>
          <a:p>
            <a:pPr lvl="1" latinLnBrk="0"/>
            <a:r>
              <a:rPr lang="ko-KR" altLang="ko-KR" sz="1800" dirty="0" smtClean="0"/>
              <a:t>대신</a:t>
            </a:r>
            <a:r>
              <a:rPr lang="en-US" altLang="ko-KR" sz="1800" dirty="0"/>
              <a:t>, </a:t>
            </a:r>
            <a:r>
              <a:rPr lang="ko-KR" altLang="ko-KR" sz="1800" dirty="0"/>
              <a:t>배열 방식</a:t>
            </a:r>
            <a:r>
              <a:rPr lang="en-US" altLang="ko-KR" sz="1800" dirty="0"/>
              <a:t>(</a:t>
            </a:r>
            <a:r>
              <a:rPr lang="en-US" altLang="ko-KR" sz="1800" b="1" dirty="0"/>
              <a:t>"[ ]"</a:t>
            </a:r>
            <a:r>
              <a:rPr lang="en-US" altLang="ko-KR" sz="1800" dirty="0"/>
              <a:t>)</a:t>
            </a:r>
            <a:r>
              <a:rPr lang="ko-KR" altLang="ko-KR" sz="1800" dirty="0"/>
              <a:t>을 </a:t>
            </a:r>
            <a:r>
              <a:rPr lang="ko-KR" altLang="ko-KR" sz="1800" dirty="0" smtClean="0"/>
              <a:t>이용해야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vl="2" latinLnBrk="0"/>
            <a:r>
              <a:rPr lang="ko-KR" altLang="ko-KR" sz="1600" dirty="0" smtClean="0"/>
              <a:t>속성의 </a:t>
            </a:r>
            <a:r>
              <a:rPr lang="ko-KR" altLang="en-US" sz="1600" dirty="0" smtClean="0"/>
              <a:t>실제 </a:t>
            </a:r>
            <a:r>
              <a:rPr lang="ko-KR" altLang="ko-KR" sz="1600" dirty="0" smtClean="0"/>
              <a:t>이름을 </a:t>
            </a:r>
            <a:r>
              <a:rPr lang="ko-KR" altLang="ko-KR" sz="1600" dirty="0"/>
              <a:t>모르기 때문에 속성 이름을 직접 지정해야 하는 점</a:t>
            </a:r>
            <a:r>
              <a:rPr lang="en-US" altLang="ko-KR" sz="1600" dirty="0"/>
              <a:t>(</a:t>
            </a:r>
            <a:r>
              <a:rPr lang="en-US" altLang="ko-KR" sz="1600" b="1" dirty="0"/>
              <a:t>"."</a:t>
            </a:r>
            <a:r>
              <a:rPr lang="en-US" altLang="ko-KR" sz="1600" dirty="0"/>
              <a:t>) </a:t>
            </a:r>
            <a:r>
              <a:rPr lang="ko-KR" altLang="ko-KR" sz="1600" dirty="0"/>
              <a:t>접근 방식은 사용할 </a:t>
            </a:r>
            <a:r>
              <a:rPr lang="ko-KR" altLang="ko-KR" sz="1600" dirty="0" smtClean="0"/>
              <a:t>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없기 때문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115616" y="2564904"/>
            <a:ext cx="6912767" cy="1667431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//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개선된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for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문을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이용한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객체의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속성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접근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ea typeface="맑은 고딕"/>
                <a:cs typeface="Consolas"/>
              </a:rPr>
              <a:t>방법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for (</a:t>
            </a:r>
            <a:r>
              <a:rPr lang="en-US" sz="1600" b="1" kern="100" dirty="0" err="1">
                <a:effectLst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</a:t>
            </a:r>
            <a:r>
              <a:rPr lang="en-US" sz="16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p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in book) {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    </a:t>
            </a:r>
            <a:r>
              <a:rPr lang="en-US" sz="1600" b="1" kern="100" dirty="0" err="1">
                <a:effectLst/>
                <a:ea typeface="맑은 고딕"/>
                <a:cs typeface="Times New Roman"/>
              </a:rPr>
              <a:t>document.write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(	"Property name: " + p +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016000" indent="508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" Property value: " + book</a:t>
            </a:r>
            <a:r>
              <a:rPr lang="en-US" sz="16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[p]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 + "&lt;</a:t>
            </a:r>
            <a:r>
              <a:rPr lang="en-US" sz="1600" b="1" kern="100" dirty="0" err="1">
                <a:effectLst/>
                <a:ea typeface="맑은 고딕"/>
                <a:cs typeface="Times New Roman"/>
              </a:rPr>
              <a:t>br</a:t>
            </a:r>
            <a:r>
              <a:rPr lang="en-US" sz="1600" b="1" kern="100" dirty="0">
                <a:effectLst/>
                <a:ea typeface="맑은 고딕"/>
                <a:cs typeface="Times New Roman"/>
              </a:rPr>
              <a:t>/&gt;");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ea typeface="맑은 고딕"/>
                <a:cs typeface="Times New Roman"/>
              </a:rPr>
              <a:t>}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수정과 접근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소스코드는 교재 및 웹사이트 참조</a:t>
            </a:r>
            <a:endParaRPr lang="en-US" altLang="ko-KR" dirty="0"/>
          </a:p>
          <a:p>
            <a:pPr lvl="1"/>
            <a:r>
              <a:rPr lang="en-US" altLang="ko-KR" dirty="0"/>
              <a:t>http://webclass.me/html5_2e/ch09/object.html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2420888"/>
            <a:ext cx="6269355" cy="402336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(Constructor)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/>
              <a:t>객체를 생성하는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Object(), Array()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정의 함수를 이용해서 사용자 정의 </a:t>
            </a:r>
            <a:r>
              <a:rPr lang="ko-KR" altLang="en-US" dirty="0" err="1" smtClean="0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구현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b="1" dirty="0" smtClean="0"/>
              <a:t>this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자신을 지칭하는 키워드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112568" y="2780928"/>
            <a:ext cx="6912767" cy="280831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>
              <a:lnSpc>
                <a:spcPct val="115000"/>
              </a:lnSpc>
            </a:pPr>
            <a:r>
              <a:rPr lang="en-US" sz="1400" b="1" kern="100" dirty="0">
                <a:ea typeface="맑은 고딕"/>
                <a:cs typeface="Times New Roman"/>
              </a:rPr>
              <a:t>function Book (</a:t>
            </a:r>
            <a:r>
              <a:rPr lang="en-US" sz="1400" b="1" kern="100" dirty="0" err="1">
                <a:ea typeface="맑은 고딕"/>
                <a:cs typeface="Times New Roman"/>
              </a:rPr>
              <a:t>title_value</a:t>
            </a:r>
            <a:r>
              <a:rPr lang="en-US" sz="1400" b="1" kern="100" dirty="0">
                <a:ea typeface="맑은 고딕"/>
                <a:cs typeface="Times New Roman"/>
              </a:rPr>
              <a:t>, </a:t>
            </a:r>
            <a:r>
              <a:rPr lang="en-US" sz="1400" b="1" kern="100" dirty="0" err="1">
                <a:ea typeface="맑은 고딕"/>
                <a:cs typeface="Times New Roman"/>
              </a:rPr>
              <a:t>publisher_value</a:t>
            </a:r>
            <a:r>
              <a:rPr lang="en-US" sz="1400" b="1" kern="100" dirty="0" smtClean="0">
                <a:ea typeface="맑은 고딕"/>
                <a:cs typeface="Times New Roman"/>
              </a:rPr>
              <a:t>,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ea typeface="맑은 고딕"/>
                <a:cs typeface="Times New Roman"/>
              </a:rPr>
              <a:t> </a:t>
            </a:r>
            <a:r>
              <a:rPr lang="en-US" sz="1400" b="1" kern="100" dirty="0" smtClean="0">
                <a:ea typeface="맑은 고딕"/>
                <a:cs typeface="Times New Roman"/>
              </a:rPr>
              <a:t>              </a:t>
            </a:r>
            <a:r>
              <a:rPr lang="en-US" sz="1400" b="1" kern="100" dirty="0" err="1">
                <a:ea typeface="맑은 고딕"/>
                <a:cs typeface="Times New Roman"/>
              </a:rPr>
              <a:t>author_value</a:t>
            </a:r>
            <a:r>
              <a:rPr lang="en-US" sz="1400" b="1" kern="100" dirty="0">
                <a:ea typeface="맑은 고딕"/>
                <a:cs typeface="Times New Roman"/>
              </a:rPr>
              <a:t>, </a:t>
            </a:r>
            <a:r>
              <a:rPr lang="en-US" sz="1400" b="1" kern="100" dirty="0" err="1">
                <a:ea typeface="맑은 고딕"/>
                <a:cs typeface="Times New Roman"/>
              </a:rPr>
              <a:t>price_value</a:t>
            </a:r>
            <a:r>
              <a:rPr lang="en-US" sz="1400" b="1" kern="100" dirty="0">
                <a:ea typeface="맑은 고딕"/>
                <a:cs typeface="Times New Roman"/>
              </a:rPr>
              <a:t>, </a:t>
            </a:r>
            <a:r>
              <a:rPr lang="en-US" sz="1400" b="1" kern="100" dirty="0" err="1">
                <a:ea typeface="맑은 고딕"/>
                <a:cs typeface="Times New Roman"/>
              </a:rPr>
              <a:t>pages_value</a:t>
            </a:r>
            <a:r>
              <a:rPr lang="en-US" sz="1400" b="1" kern="100" dirty="0">
                <a:ea typeface="맑은 고딕"/>
                <a:cs typeface="Times New Roman"/>
              </a:rPr>
              <a:t>) {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ea typeface="맑은 고딕"/>
                <a:cs typeface="Times New Roman"/>
              </a:rPr>
              <a:t>   </a:t>
            </a:r>
            <a:r>
              <a:rPr lang="en-US" sz="1400" b="1" kern="100" dirty="0" err="1">
                <a:ea typeface="맑은 고딕"/>
                <a:cs typeface="Times New Roman"/>
              </a:rPr>
              <a:t>this.title</a:t>
            </a:r>
            <a:r>
              <a:rPr lang="en-US" sz="1400" b="1" kern="100" dirty="0">
                <a:ea typeface="맑은 고딕"/>
                <a:cs typeface="Times New Roman"/>
              </a:rPr>
              <a:t> = </a:t>
            </a:r>
            <a:r>
              <a:rPr lang="en-US" sz="1400" b="1" kern="100" dirty="0" err="1">
                <a:ea typeface="맑은 고딕"/>
                <a:cs typeface="Times New Roman"/>
              </a:rPr>
              <a:t>title_value</a:t>
            </a:r>
            <a:r>
              <a:rPr lang="en-US" sz="1400" b="1" kern="100" dirty="0">
                <a:ea typeface="맑은 고딕"/>
                <a:cs typeface="Times New Roman"/>
              </a:rPr>
              <a:t>;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ea typeface="맑은 고딕"/>
                <a:cs typeface="Times New Roman"/>
              </a:rPr>
              <a:t>   </a:t>
            </a:r>
            <a:r>
              <a:rPr lang="en-US" sz="1400" b="1" kern="100" dirty="0" err="1">
                <a:ea typeface="맑은 고딕"/>
                <a:cs typeface="Times New Roman"/>
              </a:rPr>
              <a:t>this.publisher</a:t>
            </a:r>
            <a:r>
              <a:rPr lang="en-US" sz="1400" b="1" kern="100" dirty="0">
                <a:ea typeface="맑은 고딕"/>
                <a:cs typeface="Times New Roman"/>
              </a:rPr>
              <a:t> = </a:t>
            </a:r>
            <a:r>
              <a:rPr lang="en-US" sz="1400" b="1" kern="100" dirty="0" err="1">
                <a:ea typeface="맑은 고딕"/>
                <a:cs typeface="Times New Roman"/>
              </a:rPr>
              <a:t>publisher_value</a:t>
            </a:r>
            <a:r>
              <a:rPr lang="en-US" sz="1400" b="1" kern="100" dirty="0">
                <a:ea typeface="맑은 고딕"/>
                <a:cs typeface="Times New Roman"/>
              </a:rPr>
              <a:t>;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ea typeface="맑은 고딕"/>
                <a:cs typeface="Times New Roman"/>
              </a:rPr>
              <a:t>   </a:t>
            </a:r>
            <a:r>
              <a:rPr lang="en-US" sz="1400" b="1" kern="100" dirty="0" err="1">
                <a:ea typeface="맑은 고딕"/>
                <a:cs typeface="Times New Roman"/>
              </a:rPr>
              <a:t>this.author</a:t>
            </a:r>
            <a:r>
              <a:rPr lang="en-US" sz="1400" b="1" kern="100" dirty="0">
                <a:ea typeface="맑은 고딕"/>
                <a:cs typeface="Times New Roman"/>
              </a:rPr>
              <a:t> = </a:t>
            </a:r>
            <a:r>
              <a:rPr lang="en-US" sz="1400" b="1" kern="100" dirty="0" err="1">
                <a:ea typeface="맑은 고딕"/>
                <a:cs typeface="Times New Roman"/>
              </a:rPr>
              <a:t>author_value</a:t>
            </a:r>
            <a:r>
              <a:rPr lang="en-US" sz="1400" b="1" kern="100" dirty="0">
                <a:ea typeface="맑은 고딕"/>
                <a:cs typeface="Times New Roman"/>
              </a:rPr>
              <a:t>;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ea typeface="맑은 고딕"/>
                <a:cs typeface="Times New Roman"/>
              </a:rPr>
              <a:t>   </a:t>
            </a:r>
            <a:r>
              <a:rPr lang="en-US" sz="1400" b="1" kern="100" dirty="0" err="1">
                <a:ea typeface="맑은 고딕"/>
                <a:cs typeface="Times New Roman"/>
              </a:rPr>
              <a:t>this.price</a:t>
            </a:r>
            <a:r>
              <a:rPr lang="en-US" sz="1400" b="1" kern="100" dirty="0">
                <a:ea typeface="맑은 고딕"/>
                <a:cs typeface="Times New Roman"/>
              </a:rPr>
              <a:t> = </a:t>
            </a:r>
            <a:r>
              <a:rPr lang="en-US" sz="1400" b="1" kern="100" dirty="0" err="1">
                <a:ea typeface="맑은 고딕"/>
                <a:cs typeface="Times New Roman"/>
              </a:rPr>
              <a:t>price_value</a:t>
            </a:r>
            <a:r>
              <a:rPr lang="en-US" sz="1400" b="1" kern="100" dirty="0">
                <a:ea typeface="맑은 고딕"/>
                <a:cs typeface="Times New Roman"/>
              </a:rPr>
              <a:t>;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ea typeface="맑은 고딕"/>
                <a:cs typeface="Times New Roman"/>
              </a:rPr>
              <a:t>   </a:t>
            </a:r>
            <a:r>
              <a:rPr lang="en-US" sz="1400" b="1" kern="100" dirty="0" err="1">
                <a:ea typeface="맑은 고딕"/>
                <a:cs typeface="Times New Roman"/>
              </a:rPr>
              <a:t>this.pages</a:t>
            </a:r>
            <a:r>
              <a:rPr lang="en-US" sz="1400" b="1" kern="100" dirty="0">
                <a:ea typeface="맑은 고딕"/>
                <a:cs typeface="Times New Roman"/>
              </a:rPr>
              <a:t>= </a:t>
            </a:r>
            <a:r>
              <a:rPr lang="en-US" sz="1400" b="1" kern="100" dirty="0" err="1">
                <a:ea typeface="맑은 고딕"/>
                <a:cs typeface="Times New Roman"/>
              </a:rPr>
              <a:t>pages_value</a:t>
            </a:r>
            <a:r>
              <a:rPr lang="en-US" sz="1400" b="1" kern="100" dirty="0">
                <a:ea typeface="맑은 고딕"/>
                <a:cs typeface="Times New Roman"/>
              </a:rPr>
              <a:t>;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ea typeface="맑은 고딕"/>
                <a:cs typeface="Times New Roman"/>
              </a:rPr>
              <a:t>}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>
                <a:ea typeface="맑은 고딕"/>
                <a:cs typeface="Times New Roman"/>
              </a:rPr>
              <a:t> </a:t>
            </a:r>
          </a:p>
          <a:p>
            <a:pPr marL="127000">
              <a:lnSpc>
                <a:spcPct val="115000"/>
              </a:lnSpc>
            </a:pPr>
            <a:r>
              <a:rPr lang="en-US" sz="1400" b="1" kern="100" dirty="0" err="1"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a typeface="맑은 고딕"/>
                <a:cs typeface="Times New Roman"/>
              </a:rPr>
              <a:t> </a:t>
            </a:r>
            <a:r>
              <a:rPr lang="en-US" sz="1400" b="1" kern="100" dirty="0" err="1">
                <a:ea typeface="맑은 고딕"/>
                <a:cs typeface="Times New Roman"/>
              </a:rPr>
              <a:t>book_obj</a:t>
            </a:r>
            <a:r>
              <a:rPr lang="en-US" sz="1400" b="1" kern="100" dirty="0">
                <a:ea typeface="맑은 고딕"/>
                <a:cs typeface="Times New Roman"/>
              </a:rPr>
              <a:t> = new Book("</a:t>
            </a:r>
            <a:r>
              <a:rPr lang="ko-KR" altLang="en-US" sz="1400" b="1" kern="100" dirty="0">
                <a:ea typeface="맑은 고딕"/>
                <a:cs typeface="Times New Roman"/>
              </a:rPr>
              <a:t>멀티미디어 배움터</a:t>
            </a:r>
            <a:r>
              <a:rPr lang="en-US" altLang="ko-KR" sz="1400" b="1" kern="100" dirty="0">
                <a:ea typeface="맑은 고딕"/>
                <a:cs typeface="Times New Roman"/>
              </a:rPr>
              <a:t>2.0", "</a:t>
            </a:r>
            <a:r>
              <a:rPr lang="ko-KR" altLang="en-US" sz="1400" b="1" kern="100" dirty="0" err="1">
                <a:ea typeface="맑은 고딕"/>
                <a:cs typeface="Times New Roman"/>
              </a:rPr>
              <a:t>생능출판사</a:t>
            </a:r>
            <a:r>
              <a:rPr lang="en-US" altLang="ko-KR" sz="1400" b="1" kern="100" dirty="0">
                <a:ea typeface="맑은 고딕"/>
                <a:cs typeface="Times New Roman"/>
              </a:rPr>
              <a:t>", </a:t>
            </a:r>
            <a:endParaRPr lang="en-US" altLang="ko-KR" sz="1400" b="1" kern="100" dirty="0" smtClean="0">
              <a:ea typeface="맑은 고딕"/>
              <a:cs typeface="Times New Roman"/>
            </a:endParaRPr>
          </a:p>
          <a:p>
            <a:pPr marL="127000">
              <a:lnSpc>
                <a:spcPct val="115000"/>
              </a:lnSpc>
            </a:pPr>
            <a:r>
              <a:rPr lang="en-US" altLang="ko-KR" sz="1400" b="1" kern="100" dirty="0">
                <a:ea typeface="맑은 고딕"/>
                <a:cs typeface="Times New Roman"/>
              </a:rPr>
              <a:t> </a:t>
            </a:r>
            <a:r>
              <a:rPr lang="en-US" altLang="ko-KR" sz="1400" b="1" kern="100" dirty="0" smtClean="0">
                <a:ea typeface="맑은 고딕"/>
                <a:cs typeface="Times New Roman"/>
              </a:rPr>
              <a:t>                       "</a:t>
            </a:r>
            <a:r>
              <a:rPr lang="ko-KR" altLang="en-US" sz="1400" b="1" kern="100" dirty="0">
                <a:ea typeface="맑은 고딕"/>
                <a:cs typeface="Times New Roman"/>
              </a:rPr>
              <a:t>최윤철</a:t>
            </a:r>
            <a:r>
              <a:rPr lang="en-US" altLang="ko-KR" sz="1400" b="1" kern="100" dirty="0">
                <a:ea typeface="맑은 고딕"/>
                <a:cs typeface="Times New Roman"/>
              </a:rPr>
              <a:t>, </a:t>
            </a:r>
            <a:r>
              <a:rPr lang="ko-KR" altLang="en-US" sz="1400" b="1" kern="100" dirty="0">
                <a:ea typeface="맑은 고딕"/>
                <a:cs typeface="Times New Roman"/>
              </a:rPr>
              <a:t>임순범</a:t>
            </a:r>
            <a:r>
              <a:rPr lang="en-US" altLang="ko-KR" sz="1400" b="1" kern="100" dirty="0">
                <a:ea typeface="맑은 고딕"/>
                <a:cs typeface="Times New Roman"/>
              </a:rPr>
              <a:t>", 25000, 442);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객체는 속성값으로 함수를 저장하면 그 함수는 그 객체의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225481"/>
              </p:ext>
            </p:extLst>
          </p:nvPr>
        </p:nvGraphicFramePr>
        <p:xfrm>
          <a:off x="932548" y="2407335"/>
          <a:ext cx="7272808" cy="4130625"/>
        </p:xfrm>
        <a:graphic>
          <a:graphicData uri="http://schemas.openxmlformats.org/drawingml/2006/table">
            <a:tbl>
              <a:tblPr firstRow="1" firstCol="1" bandRow="1"/>
              <a:tblGrid>
                <a:gridCol w="356544"/>
                <a:gridCol w="6916264"/>
              </a:tblGrid>
              <a:tr h="4130625"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display_book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 {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("Title: "+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this.title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("Publisher: "+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this.publisher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("Author: "+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this.author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("Price: "+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this.price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+ "</a:t>
                      </a: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원 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("Pages: "+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this.pages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}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ko-KR" sz="120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function Book (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title_value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publisher_value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author_value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      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price_value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pages_value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 {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this.title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title_value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this.publisher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publisher_value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this.author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author_value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this.price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price_value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this.pages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pages_value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this.display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display_book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 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}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book_obj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new Book("</a:t>
                      </a: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멀티미디어 배움터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2.0",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      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altLang="en-US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생능출판사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",</a:t>
                      </a:r>
                      <a:r>
                        <a:rPr lang="en-US" altLang="ko-KR" sz="12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최윤철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임순범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", 25000, 442);</a:t>
                      </a: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ko-KR" sz="120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book_obj.display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2" r="37984"/>
          <a:stretch/>
        </p:blipFill>
        <p:spPr>
          <a:xfrm>
            <a:off x="5220072" y="3645024"/>
            <a:ext cx="3888000" cy="2531745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165160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9.3.1 DOM</a:t>
            </a:r>
            <a:r>
              <a:rPr lang="ko-KR" altLang="en-US" dirty="0" smtClean="0"/>
              <a:t>의 정의 및 문서 구조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9.3.2 DOM</a:t>
            </a:r>
            <a:r>
              <a:rPr lang="ko-KR" altLang="en-US" dirty="0" smtClean="0"/>
              <a:t>을 통한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접근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9.3.3 </a:t>
            </a:r>
            <a:r>
              <a:rPr lang="ko-KR" altLang="en-US" dirty="0" smtClean="0"/>
              <a:t>브라우저 제공 내장 객체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208912" cy="912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9.3 DOM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다루기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의 정의 및 문서 구조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DOM (Document Object Model)</a:t>
            </a:r>
          </a:p>
          <a:p>
            <a:pPr lvl="1"/>
            <a:r>
              <a:rPr lang="ko-KR" altLang="en-US" dirty="0" smtClean="0"/>
              <a:t>웹 문서를 자바스크립트 입장에서 구조적 문서 </a:t>
            </a:r>
            <a:r>
              <a:rPr lang="en-US" altLang="ko-KR" dirty="0" smtClean="0"/>
              <a:t>(document) </a:t>
            </a:r>
            <a:r>
              <a:rPr lang="ko-KR" altLang="en-US" dirty="0" smtClean="0"/>
              <a:t>객체 형태로 다루는 모델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자바스크립트는</a:t>
            </a:r>
            <a:r>
              <a:rPr lang="en-US" altLang="ko-KR" dirty="0" smtClean="0"/>
              <a:t> </a:t>
            </a:r>
            <a:r>
              <a:rPr lang="en-US" altLang="ko-KR" dirty="0"/>
              <a:t>HTML </a:t>
            </a:r>
            <a:r>
              <a:rPr lang="ko-KR" altLang="ko-KR" dirty="0"/>
              <a:t>문서를 객체</a:t>
            </a:r>
            <a:r>
              <a:rPr lang="en-US" altLang="ko-KR" dirty="0"/>
              <a:t>(Object)</a:t>
            </a:r>
            <a:r>
              <a:rPr lang="ko-KR" altLang="ko-KR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바라보고 다룬다</a:t>
            </a:r>
            <a:endParaRPr lang="en-US" altLang="ko-KR" dirty="0"/>
          </a:p>
          <a:p>
            <a:pPr lvl="1"/>
            <a:r>
              <a:rPr lang="en-US" altLang="ko-KR" dirty="0" smtClean="0"/>
              <a:t>HTML </a:t>
            </a:r>
            <a:r>
              <a:rPr lang="ko-KR" altLang="ko-KR" dirty="0"/>
              <a:t>문서 뿐만 아니라</a:t>
            </a:r>
            <a:r>
              <a:rPr lang="en-US" altLang="ko-KR" dirty="0"/>
              <a:t> CSS </a:t>
            </a:r>
            <a:r>
              <a:rPr lang="ko-KR" altLang="ko-KR" dirty="0"/>
              <a:t>속성도 변경</a:t>
            </a:r>
            <a:r>
              <a:rPr lang="en-US" altLang="ko-KR" dirty="0"/>
              <a:t> </a:t>
            </a:r>
            <a:r>
              <a:rPr lang="ko-KR" altLang="ko-KR" dirty="0"/>
              <a:t>가능</a:t>
            </a:r>
            <a:endParaRPr lang="en-US" altLang="ko-KR" dirty="0"/>
          </a:p>
          <a:p>
            <a:r>
              <a:rPr lang="en-US" altLang="ko-KR" dirty="0" smtClean="0"/>
              <a:t>DOM </a:t>
            </a:r>
            <a:r>
              <a:rPr lang="ko-KR" altLang="en-US" dirty="0"/>
              <a:t>표준</a:t>
            </a:r>
            <a:endParaRPr lang="en-US" altLang="ko-KR" dirty="0"/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년에 </a:t>
            </a:r>
            <a:r>
              <a:rPr lang="en-US" altLang="ko-KR" dirty="0"/>
              <a:t>DOM2 </a:t>
            </a:r>
            <a:r>
              <a:rPr lang="ko-KR" altLang="en-US" dirty="0"/>
              <a:t>제정</a:t>
            </a:r>
            <a:endParaRPr lang="en-US" altLang="ko-KR" dirty="0"/>
          </a:p>
          <a:p>
            <a:pPr lvl="2"/>
            <a:r>
              <a:rPr lang="ko-KR" altLang="en-US" dirty="0"/>
              <a:t>대부분의 </a:t>
            </a:r>
            <a:r>
              <a:rPr lang="ko-KR" altLang="en-US" dirty="0" err="1"/>
              <a:t>웹브라우저가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en-US" altLang="ko-KR" dirty="0"/>
              <a:t>2004</a:t>
            </a:r>
            <a:r>
              <a:rPr lang="ko-KR" altLang="en-US" dirty="0"/>
              <a:t>년에 </a:t>
            </a:r>
            <a:r>
              <a:rPr lang="en-US" altLang="ko-KR" dirty="0"/>
              <a:t>DOM3 </a:t>
            </a:r>
            <a:r>
              <a:rPr lang="ko-KR" altLang="en-US" dirty="0"/>
              <a:t>까지 제정된 상태</a:t>
            </a:r>
            <a:endParaRPr lang="en-US" altLang="ko-KR" dirty="0"/>
          </a:p>
          <a:p>
            <a:r>
              <a:rPr lang="ko-KR" altLang="en-US" dirty="0"/>
              <a:t>자바스크립트 활용</a:t>
            </a:r>
            <a:endParaRPr lang="en-US" altLang="ko-KR" dirty="0"/>
          </a:p>
          <a:p>
            <a:pPr lvl="1"/>
            <a:r>
              <a:rPr lang="ko-KR" altLang="ko-KR" dirty="0"/>
              <a:t>자바스크립트를 이용하여</a:t>
            </a:r>
            <a:r>
              <a:rPr lang="en-US" altLang="ko-KR" dirty="0"/>
              <a:t> HTML </a:t>
            </a:r>
            <a:r>
              <a:rPr lang="ko-KR" altLang="ko-KR" dirty="0"/>
              <a:t>문서의 내용을 변경</a:t>
            </a:r>
            <a:endParaRPr lang="en-US" altLang="ko-KR" dirty="0"/>
          </a:p>
          <a:p>
            <a:pPr lvl="1"/>
            <a:r>
              <a:rPr lang="ko-KR" altLang="ko-KR" dirty="0"/>
              <a:t>사용자</a:t>
            </a:r>
            <a:r>
              <a:rPr lang="en-US" altLang="ko-KR" dirty="0"/>
              <a:t> </a:t>
            </a:r>
            <a:r>
              <a:rPr lang="ko-KR" altLang="ko-KR" dirty="0"/>
              <a:t>입력을 받아 </a:t>
            </a:r>
            <a:r>
              <a:rPr lang="ko-KR" altLang="ko-KR" dirty="0" smtClean="0"/>
              <a:t>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웹 문서의 관계</a:t>
            </a:r>
            <a:endParaRPr lang="ko-KR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DOM</a:t>
            </a:r>
            <a:r>
              <a:rPr lang="ko-KR" altLang="en-US" dirty="0" smtClean="0"/>
              <a:t>을 이용해 웹문서를 프로그램 </a:t>
            </a:r>
            <a:r>
              <a:rPr lang="ko-KR" altLang="en-US" dirty="0"/>
              <a:t>언어에서의 변수나 구조체와 같은 데이터로 처리할 수 있도록 </a:t>
            </a:r>
            <a:r>
              <a:rPr lang="ko-KR" altLang="en-US" dirty="0" smtClean="0"/>
              <a:t>한다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043608" y="2492896"/>
          <a:ext cx="79208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165160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9.1.1 </a:t>
            </a:r>
            <a:r>
              <a:rPr lang="ko-KR" altLang="en-US" dirty="0"/>
              <a:t>자바스크립트 내장 객체</a:t>
            </a:r>
          </a:p>
          <a:p>
            <a:pPr latinLnBrk="0"/>
            <a:r>
              <a:rPr lang="en-US" altLang="ko-KR" dirty="0"/>
              <a:t>9.1.2 </a:t>
            </a:r>
            <a:r>
              <a:rPr lang="ko-KR" altLang="en-US" dirty="0"/>
              <a:t>배열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9.1.3 </a:t>
            </a:r>
            <a:r>
              <a:rPr lang="ko-KR" altLang="en-US" dirty="0" smtClean="0"/>
              <a:t>브라우저 제공 내장 객체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208912" cy="9120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9.1 </a:t>
            </a:r>
            <a:r>
              <a:rPr lang="ko-KR" altLang="en-US" dirty="0"/>
              <a:t>자바스크립트 내장 객체 다루기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트리 구조의</a:t>
            </a:r>
            <a:r>
              <a:rPr lang="en-US" altLang="ko-KR" dirty="0" smtClean="0"/>
              <a:t> DOM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ko-KR" dirty="0" smtClean="0"/>
              <a:t>문서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태그 요소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계층적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</a:t>
            </a:r>
            <a:r>
              <a:rPr lang="ko-KR" altLang="ko-KR" dirty="0"/>
              <a:t>도 트리 구조의 </a:t>
            </a:r>
            <a:r>
              <a:rPr lang="ko-KR" altLang="ko-KR" dirty="0" smtClean="0"/>
              <a:t>형태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트리의 노드</a:t>
            </a:r>
            <a:r>
              <a:rPr lang="en-US" altLang="ko-KR" dirty="0" smtClean="0"/>
              <a:t>: HTML </a:t>
            </a:r>
            <a:r>
              <a:rPr lang="ko-KR" altLang="en-US" dirty="0" smtClean="0"/>
              <a:t>태그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노드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속성과 </a:t>
            </a:r>
            <a:r>
              <a:rPr lang="ko-KR" altLang="ko-KR" dirty="0"/>
              <a:t>속성값을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ko-KR" dirty="0"/>
              <a:t>구조는 웹 브라우저에서 </a:t>
            </a:r>
            <a:r>
              <a:rPr lang="ko-KR" altLang="ko-KR" dirty="0" smtClean="0"/>
              <a:t>확인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도구 이용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ko-KR" dirty="0" smtClean="0"/>
              <a:t>웹 브라우저에서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구조 </a:t>
            </a:r>
            <a:r>
              <a:rPr lang="ko-KR" altLang="ko-KR" dirty="0" smtClean="0"/>
              <a:t>확인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76297"/>
              </p:ext>
            </p:extLst>
          </p:nvPr>
        </p:nvGraphicFramePr>
        <p:xfrm>
          <a:off x="683568" y="1700808"/>
          <a:ext cx="3672408" cy="4392488"/>
        </p:xfrm>
        <a:graphic>
          <a:graphicData uri="http://schemas.openxmlformats.org/drawingml/2006/table">
            <a:tbl>
              <a:tblPr firstRow="1" firstCol="1" bandRow="1"/>
              <a:tblGrid>
                <a:gridCol w="353247"/>
                <a:gridCol w="3319161"/>
              </a:tblGrid>
              <a:tr h="4392488">
                <a:tc>
                  <a:txBody>
                    <a:bodyPr/>
                    <a:lstStyle/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8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9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10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11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12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13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14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15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16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17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18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19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20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21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22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23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24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25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26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27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28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29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30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&lt;!DOCTYPE HTML&gt;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&lt;html&gt;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&lt;head&gt;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&lt;meta charset="utf-8"&gt;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&lt;title&gt; Title &lt;/title&gt;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&lt;/head&gt;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&lt;body&gt;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&lt;header&gt;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Web Page Logo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&lt;/header&gt;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</a:t>
                      </a:r>
                      <a:r>
                        <a:rPr lang="en-US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nav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button&gt; Navigation Menu1 &lt;/button&gt;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button&gt; Navigation Menu2 &lt;/button&gt;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button&gt; Navigation Menu3 &lt;/button&gt;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&lt;/</a:t>
                      </a:r>
                      <a:r>
                        <a:rPr lang="en-US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nav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&lt;article&gt;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&lt;section&gt;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 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&lt;h3&gt;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베스트셀러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&lt;/h3&gt;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  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</a:t>
                      </a:r>
                      <a:r>
                        <a:rPr lang="en-US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ol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  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 &lt;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li&gt; 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</a:rPr>
                        <a:t> 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2.0 &lt;/li&gt;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   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&lt;li&gt; 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모바일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</a:rPr>
                        <a:t> 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</a:rPr>
                        <a:t> 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</a:rPr>
                        <a:t>&lt;/li&gt;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    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li&gt; 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자바입문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: 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이론과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</a:rPr>
                        <a:t> 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실습</a:t>
                      </a:r>
                      <a:r>
                        <a:rPr lang="ko-KR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</a:rPr>
                        <a:t> 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</a:rPr>
                        <a:t>&lt;/li&gt;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 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&lt;/</a:t>
                      </a:r>
                      <a:r>
                        <a:rPr lang="en-US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ol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&lt;/section&gt;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&lt;/article&gt;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&lt;footer&gt;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Footer Information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&lt;/footer&gt;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&lt;/body&gt;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</a:rPr>
                        <a:t>&lt;/html&gt;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8"/>
          <p:cNvPicPr/>
          <p:nvPr/>
        </p:nvPicPr>
        <p:blipFill rotWithShape="1">
          <a:blip r:embed="rId2"/>
          <a:srcRect b="14286"/>
          <a:stretch/>
        </p:blipFill>
        <p:spPr>
          <a:xfrm>
            <a:off x="4716016" y="1412776"/>
            <a:ext cx="3931817" cy="1728192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016" y="3212976"/>
            <a:ext cx="3936529" cy="3168352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트리 구조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46" name="Canvas 13"/>
          <p:cNvGrpSpPr/>
          <p:nvPr/>
        </p:nvGrpSpPr>
        <p:grpSpPr>
          <a:xfrm>
            <a:off x="1331640" y="1700808"/>
            <a:ext cx="6400316" cy="4464496"/>
            <a:chOff x="0" y="0"/>
            <a:chExt cx="4832985" cy="3371215"/>
          </a:xfrm>
        </p:grpSpPr>
        <p:sp>
          <p:nvSpPr>
            <p:cNvPr id="47" name="직사각형 46"/>
            <p:cNvSpPr/>
            <p:nvPr/>
          </p:nvSpPr>
          <p:spPr>
            <a:xfrm>
              <a:off x="0" y="0"/>
              <a:ext cx="4832985" cy="3371215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grpSp>
          <p:nvGrpSpPr>
            <p:cNvPr id="48" name="그룹 47"/>
            <p:cNvGrpSpPr/>
            <p:nvPr/>
          </p:nvGrpSpPr>
          <p:grpSpPr>
            <a:xfrm>
              <a:off x="2" y="35996"/>
              <a:ext cx="4794424" cy="3335219"/>
              <a:chOff x="647718" y="282440"/>
              <a:chExt cx="5537501" cy="3664662"/>
            </a:xfrm>
          </p:grpSpPr>
          <p:sp>
            <p:nvSpPr>
              <p:cNvPr id="49" name="Rectangle 15"/>
              <p:cNvSpPr/>
              <p:nvPr/>
            </p:nvSpPr>
            <p:spPr>
              <a:xfrm>
                <a:off x="2488314" y="642091"/>
                <a:ext cx="570990" cy="1844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Consolas" panose="020B0609020204030204" pitchFamily="49" charset="0"/>
                  </a:rPr>
                  <a:t>&lt;html&gt;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18"/>
              <p:cNvSpPr/>
              <p:nvPr/>
            </p:nvSpPr>
            <p:spPr>
              <a:xfrm>
                <a:off x="1345258" y="1023107"/>
                <a:ext cx="570990" cy="1844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Consolas" panose="020B0609020204030204" pitchFamily="49" charset="0"/>
                  </a:rPr>
                  <a:t>&lt;head&gt;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19"/>
              <p:cNvSpPr/>
              <p:nvPr/>
            </p:nvSpPr>
            <p:spPr>
              <a:xfrm>
                <a:off x="3334459" y="1023098"/>
                <a:ext cx="570990" cy="1844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Consolas" panose="020B0609020204030204" pitchFamily="49" charset="0"/>
                  </a:rPr>
                  <a:t>&lt;body&gt;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20"/>
              <p:cNvSpPr/>
              <p:nvPr/>
            </p:nvSpPr>
            <p:spPr>
              <a:xfrm>
                <a:off x="916365" y="1503026"/>
                <a:ext cx="570990" cy="1844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Consolas" panose="020B0609020204030204" pitchFamily="49" charset="0"/>
                  </a:rPr>
                  <a:t>&lt;meta&gt;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22"/>
              <p:cNvSpPr/>
              <p:nvPr/>
            </p:nvSpPr>
            <p:spPr>
              <a:xfrm>
                <a:off x="1780947" y="1503026"/>
                <a:ext cx="570990" cy="1844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Consolas" panose="020B0609020204030204" pitchFamily="49" charset="0"/>
                  </a:rPr>
                  <a:t>&lt;title&gt;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43"/>
              <p:cNvSpPr/>
              <p:nvPr/>
            </p:nvSpPr>
            <p:spPr>
              <a:xfrm>
                <a:off x="2681921" y="2017434"/>
                <a:ext cx="570990" cy="1844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Consolas" panose="020B0609020204030204" pitchFamily="49" charset="0"/>
                  </a:rPr>
                  <a:t>&lt;h3&gt;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66"/>
              <p:cNvSpPr/>
              <p:nvPr/>
            </p:nvSpPr>
            <p:spPr>
              <a:xfrm>
                <a:off x="4336213" y="2020438"/>
                <a:ext cx="570990" cy="1844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Consolas" panose="020B0609020204030204" pitchFamily="49" charset="0"/>
                  </a:rPr>
                  <a:t>&lt;ol&gt;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Elbow Connector 149"/>
              <p:cNvCxnSpPr>
                <a:endCxn id="51" idx="0"/>
              </p:cNvCxnSpPr>
              <p:nvPr/>
            </p:nvCxnSpPr>
            <p:spPr>
              <a:xfrm>
                <a:off x="2544303" y="924992"/>
                <a:ext cx="1075651" cy="98065"/>
              </a:xfrm>
              <a:prstGeom prst="bentConnector2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150"/>
              <p:cNvCxnSpPr>
                <a:stCxn id="49" idx="2"/>
                <a:endCxn id="50" idx="0"/>
              </p:cNvCxnSpPr>
              <p:nvPr/>
            </p:nvCxnSpPr>
            <p:spPr>
              <a:xfrm rot="5400000">
                <a:off x="2104000" y="353298"/>
                <a:ext cx="196562" cy="114305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151"/>
              <p:cNvCxnSpPr>
                <a:stCxn id="50" idx="2"/>
                <a:endCxn id="53" idx="0"/>
              </p:cNvCxnSpPr>
              <p:nvPr/>
            </p:nvCxnSpPr>
            <p:spPr>
              <a:xfrm rot="16200000" flipH="1">
                <a:off x="1700865" y="1137448"/>
                <a:ext cx="295465" cy="43568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152"/>
              <p:cNvCxnSpPr>
                <a:endCxn id="52" idx="0"/>
              </p:cNvCxnSpPr>
              <p:nvPr/>
            </p:nvCxnSpPr>
            <p:spPr>
              <a:xfrm rot="10800000" flipV="1">
                <a:off x="1201861" y="1355712"/>
                <a:ext cx="436293" cy="147253"/>
              </a:xfrm>
              <a:prstGeom prst="bentConnector2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157"/>
              <p:cNvCxnSpPr>
                <a:endCxn id="55" idx="0"/>
              </p:cNvCxnSpPr>
              <p:nvPr/>
            </p:nvCxnSpPr>
            <p:spPr>
              <a:xfrm>
                <a:off x="3850976" y="1862665"/>
                <a:ext cx="770620" cy="157773"/>
              </a:xfrm>
              <a:prstGeom prst="bentConnector2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158"/>
              <p:cNvCxnSpPr>
                <a:endCxn id="54" idx="0"/>
              </p:cNvCxnSpPr>
              <p:nvPr/>
            </p:nvCxnSpPr>
            <p:spPr>
              <a:xfrm rot="10800000" flipV="1">
                <a:off x="2967340" y="1862664"/>
                <a:ext cx="1262580" cy="154769"/>
              </a:xfrm>
              <a:prstGeom prst="bentConnector2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166"/>
              <p:cNvCxnSpPr>
                <a:stCxn id="55" idx="2"/>
                <a:endCxn id="69" idx="0"/>
              </p:cNvCxnSpPr>
              <p:nvPr/>
            </p:nvCxnSpPr>
            <p:spPr>
              <a:xfrm rot="16200000" flipH="1">
                <a:off x="4325468" y="2501131"/>
                <a:ext cx="880058" cy="287579"/>
              </a:xfrm>
              <a:prstGeom prst="bentConnector3">
                <a:avLst>
                  <a:gd name="adj1" fmla="val 69646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15"/>
              <p:cNvSpPr/>
              <p:nvPr/>
            </p:nvSpPr>
            <p:spPr>
              <a:xfrm>
                <a:off x="2488314" y="282440"/>
                <a:ext cx="570990" cy="1844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Consolas" panose="020B0609020204030204" pitchFamily="49" charset="0"/>
                  </a:rPr>
                  <a:t>document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Elbow Connector 169"/>
              <p:cNvCxnSpPr/>
              <p:nvPr/>
            </p:nvCxnSpPr>
            <p:spPr>
              <a:xfrm rot="5400000">
                <a:off x="2681123" y="554493"/>
                <a:ext cx="175228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69"/>
              <p:cNvCxnSpPr/>
              <p:nvPr/>
            </p:nvCxnSpPr>
            <p:spPr>
              <a:xfrm rot="5400000">
                <a:off x="1978822" y="1775052"/>
                <a:ext cx="175228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69"/>
              <p:cNvCxnSpPr>
                <a:stCxn id="51" idx="2"/>
              </p:cNvCxnSpPr>
              <p:nvPr/>
            </p:nvCxnSpPr>
            <p:spPr>
              <a:xfrm rot="5400000">
                <a:off x="3292303" y="1534512"/>
                <a:ext cx="655113" cy="1227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69"/>
              <p:cNvCxnSpPr/>
              <p:nvPr/>
            </p:nvCxnSpPr>
            <p:spPr>
              <a:xfrm rot="5400000">
                <a:off x="2890415" y="2288914"/>
                <a:ext cx="175228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32"/>
              <p:cNvSpPr/>
              <p:nvPr/>
            </p:nvSpPr>
            <p:spPr>
              <a:xfrm>
                <a:off x="3293657" y="1501485"/>
                <a:ext cx="655861" cy="1844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Consolas" panose="020B0609020204030204" pitchFamily="49" charset="0"/>
                  </a:rPr>
                  <a:t>&lt;article&gt;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76"/>
              <p:cNvSpPr/>
              <p:nvPr/>
            </p:nvSpPr>
            <p:spPr>
              <a:xfrm>
                <a:off x="4623792" y="3084950"/>
                <a:ext cx="570990" cy="1844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Consolas" panose="020B0609020204030204" pitchFamily="49" charset="0"/>
                  </a:rPr>
                  <a:t>&lt;li&gt;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" name="Elbow Connector 169"/>
              <p:cNvCxnSpPr/>
              <p:nvPr/>
            </p:nvCxnSpPr>
            <p:spPr>
              <a:xfrm>
                <a:off x="4914459" y="3498728"/>
                <a:ext cx="621273" cy="201236"/>
              </a:xfrm>
              <a:prstGeom prst="bentConnector3">
                <a:avLst>
                  <a:gd name="adj1" fmla="val 10056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20"/>
              <p:cNvSpPr/>
              <p:nvPr/>
            </p:nvSpPr>
            <p:spPr>
              <a:xfrm>
                <a:off x="949650" y="1849928"/>
                <a:ext cx="527050" cy="220980"/>
              </a:xfrm>
              <a:prstGeom prst="rect">
                <a:avLst/>
              </a:prstGeom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 charset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육각형 71"/>
              <p:cNvSpPr/>
              <p:nvPr/>
            </p:nvSpPr>
            <p:spPr>
              <a:xfrm>
                <a:off x="1693870" y="1858183"/>
                <a:ext cx="756920" cy="212725"/>
              </a:xfrm>
              <a:prstGeom prst="hexag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6000"/>
                  </a:lnSpc>
                  <a:spcAft>
                    <a:spcPts val="0"/>
                  </a:spcAft>
                </a:pPr>
                <a:r>
                  <a:rPr lang="en-US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"DOM Tree"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3" name="Elbow Connector 169"/>
              <p:cNvCxnSpPr/>
              <p:nvPr/>
            </p:nvCxnSpPr>
            <p:spPr>
              <a:xfrm rot="5400000">
                <a:off x="1120910" y="1775053"/>
                <a:ext cx="175228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육각형 73"/>
              <p:cNvSpPr/>
              <p:nvPr/>
            </p:nvSpPr>
            <p:spPr>
              <a:xfrm>
                <a:off x="2539253" y="2376532"/>
                <a:ext cx="865594" cy="212725"/>
              </a:xfrm>
              <a:prstGeom prst="hexag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6000"/>
                  </a:lnSpc>
                  <a:spcAft>
                    <a:spcPts val="0"/>
                  </a:spcAft>
                </a:pPr>
                <a:r>
                  <a:rPr lang="en-US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"</a:t>
                </a:r>
                <a:r>
                  <a:rPr lang="ko-KR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베스트</a:t>
                </a:r>
                <a:r>
                  <a:rPr lang="ko-KR" sz="700" b="1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onsolas" panose="020B0609020204030204" pitchFamily="49" charset="0"/>
                  </a:rPr>
                  <a:t> </a:t>
                </a:r>
                <a:r>
                  <a:rPr lang="ko-KR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셀러</a:t>
                </a:r>
                <a:r>
                  <a:rPr lang="en-US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"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육각형 74"/>
              <p:cNvSpPr/>
              <p:nvPr/>
            </p:nvSpPr>
            <p:spPr>
              <a:xfrm>
                <a:off x="1228554" y="3721871"/>
                <a:ext cx="1105116" cy="211326"/>
              </a:xfrm>
              <a:prstGeom prst="hexag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6000"/>
                  </a:lnSpc>
                  <a:spcAft>
                    <a:spcPts val="0"/>
                  </a:spcAft>
                </a:pPr>
                <a:r>
                  <a:rPr lang="en-US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"</a:t>
                </a:r>
                <a:r>
                  <a:rPr lang="ko-KR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컴퓨터와</a:t>
                </a:r>
                <a:r>
                  <a:rPr lang="en-US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 IT..."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육각형 75"/>
              <p:cNvSpPr/>
              <p:nvPr/>
            </p:nvSpPr>
            <p:spPr>
              <a:xfrm>
                <a:off x="3163918" y="3714811"/>
                <a:ext cx="1086807" cy="211326"/>
              </a:xfrm>
              <a:prstGeom prst="hexag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6000"/>
                  </a:lnSpc>
                  <a:spcAft>
                    <a:spcPts val="0"/>
                  </a:spcAft>
                </a:pPr>
                <a:r>
                  <a:rPr lang="en-US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"</a:t>
                </a:r>
                <a:r>
                  <a:rPr lang="ko-KR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모바일</a:t>
                </a:r>
                <a:r>
                  <a:rPr lang="ko-KR" sz="700" b="1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onsolas" panose="020B0609020204030204" pitchFamily="49" charset="0"/>
                  </a:rPr>
                  <a:t> </a:t>
                </a:r>
                <a:r>
                  <a:rPr lang="ko-KR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멀티</a:t>
                </a:r>
                <a:r>
                  <a:rPr lang="en-US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..."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육각형 76"/>
              <p:cNvSpPr/>
              <p:nvPr/>
            </p:nvSpPr>
            <p:spPr>
              <a:xfrm>
                <a:off x="4933578" y="3707750"/>
                <a:ext cx="1251641" cy="239352"/>
              </a:xfrm>
              <a:prstGeom prst="hexag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6000"/>
                  </a:lnSpc>
                  <a:spcAft>
                    <a:spcPts val="0"/>
                  </a:spcAft>
                </a:pPr>
                <a:r>
                  <a:rPr lang="en-US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"</a:t>
                </a:r>
                <a:r>
                  <a:rPr lang="ko-KR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소셜미디어의</a:t>
                </a:r>
                <a:r>
                  <a:rPr lang="en-US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 ..."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Rectangle 20"/>
              <p:cNvSpPr/>
              <p:nvPr/>
            </p:nvSpPr>
            <p:spPr>
              <a:xfrm>
                <a:off x="4340614" y="3726122"/>
                <a:ext cx="527050" cy="220980"/>
              </a:xfrm>
              <a:prstGeom prst="rect">
                <a:avLst/>
              </a:prstGeom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id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0" name="Elbow Connector 169"/>
              <p:cNvCxnSpPr>
                <a:stCxn id="69" idx="2"/>
                <a:endCxn id="119" idx="0"/>
              </p:cNvCxnSpPr>
              <p:nvPr/>
            </p:nvCxnSpPr>
            <p:spPr>
              <a:xfrm rot="5400000">
                <a:off x="4528354" y="3345189"/>
                <a:ext cx="456718" cy="30514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Rectangle 76"/>
              <p:cNvSpPr/>
              <p:nvPr/>
            </p:nvSpPr>
            <p:spPr>
              <a:xfrm>
                <a:off x="2773818" y="3084950"/>
                <a:ext cx="570990" cy="1844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Consolas" panose="020B0609020204030204" pitchFamily="49" charset="0"/>
                  </a:rPr>
                  <a:t>&lt;li&gt;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2" name="Elbow Connector 169"/>
              <p:cNvCxnSpPr/>
              <p:nvPr/>
            </p:nvCxnSpPr>
            <p:spPr>
              <a:xfrm>
                <a:off x="3064485" y="3498728"/>
                <a:ext cx="621273" cy="201236"/>
              </a:xfrm>
              <a:prstGeom prst="bentConnector3">
                <a:avLst>
                  <a:gd name="adj1" fmla="val 10056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20"/>
              <p:cNvSpPr/>
              <p:nvPr/>
            </p:nvSpPr>
            <p:spPr>
              <a:xfrm>
                <a:off x="2525945" y="3726122"/>
                <a:ext cx="527050" cy="220980"/>
              </a:xfrm>
              <a:prstGeom prst="rect">
                <a:avLst/>
              </a:prstGeom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id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4" name="Elbow Connector 169"/>
              <p:cNvCxnSpPr>
                <a:stCxn id="121" idx="2"/>
                <a:endCxn id="123" idx="0"/>
              </p:cNvCxnSpPr>
              <p:nvPr/>
            </p:nvCxnSpPr>
            <p:spPr>
              <a:xfrm rot="5400000">
                <a:off x="2696033" y="3362842"/>
                <a:ext cx="456718" cy="26984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ectangle 76"/>
              <p:cNvSpPr/>
              <p:nvPr/>
            </p:nvSpPr>
            <p:spPr>
              <a:xfrm>
                <a:off x="997975" y="3084950"/>
                <a:ext cx="570990" cy="1844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  <a:cs typeface="Consolas" panose="020B0609020204030204" pitchFamily="49" charset="0"/>
                  </a:rPr>
                  <a:t>&lt;li&gt;</a:t>
                </a:r>
                <a:endParaRPr lang="ko-KR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Elbow Connector 169"/>
              <p:cNvCxnSpPr/>
              <p:nvPr/>
            </p:nvCxnSpPr>
            <p:spPr>
              <a:xfrm>
                <a:off x="1288642" y="3498728"/>
                <a:ext cx="621273" cy="201236"/>
              </a:xfrm>
              <a:prstGeom prst="bentConnector3">
                <a:avLst>
                  <a:gd name="adj1" fmla="val 10056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20"/>
              <p:cNvSpPr/>
              <p:nvPr/>
            </p:nvSpPr>
            <p:spPr>
              <a:xfrm>
                <a:off x="647718" y="3726122"/>
                <a:ext cx="527050" cy="220980"/>
              </a:xfrm>
              <a:prstGeom prst="rect">
                <a:avLst/>
              </a:prstGeom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id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8" name="Elbow Connector 169"/>
              <p:cNvCxnSpPr>
                <a:stCxn id="125" idx="2"/>
                <a:endCxn id="127" idx="0"/>
              </p:cNvCxnSpPr>
              <p:nvPr/>
            </p:nvCxnSpPr>
            <p:spPr>
              <a:xfrm rot="5400000">
                <a:off x="868998" y="3311650"/>
                <a:ext cx="456718" cy="372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66"/>
              <p:cNvCxnSpPr>
                <a:stCxn id="55" idx="2"/>
                <a:endCxn id="125" idx="0"/>
              </p:cNvCxnSpPr>
              <p:nvPr/>
            </p:nvCxnSpPr>
            <p:spPr>
              <a:xfrm rot="5400000">
                <a:off x="2512560" y="975802"/>
                <a:ext cx="880058" cy="3338238"/>
              </a:xfrm>
              <a:prstGeom prst="bentConnector3">
                <a:avLst>
                  <a:gd name="adj1" fmla="val 70052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69"/>
              <p:cNvCxnSpPr/>
              <p:nvPr/>
            </p:nvCxnSpPr>
            <p:spPr>
              <a:xfrm rot="16200000" flipH="1">
                <a:off x="2783581" y="2953455"/>
                <a:ext cx="248861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육각형 130"/>
              <p:cNvSpPr/>
              <p:nvPr/>
            </p:nvSpPr>
            <p:spPr>
              <a:xfrm>
                <a:off x="5218081" y="609741"/>
                <a:ext cx="808493" cy="211326"/>
              </a:xfrm>
              <a:prstGeom prst="hexag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6000"/>
                  </a:lnSpc>
                  <a:spcAft>
                    <a:spcPts val="0"/>
                  </a:spcAft>
                </a:pPr>
                <a:r>
                  <a:rPr lang="en-US" sz="700" b="1" kern="10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Text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Rectangle 20"/>
              <p:cNvSpPr/>
              <p:nvPr/>
            </p:nvSpPr>
            <p:spPr>
              <a:xfrm>
                <a:off x="5226778" y="285663"/>
                <a:ext cx="782135" cy="220980"/>
              </a:xfrm>
              <a:prstGeom prst="rect">
                <a:avLst/>
              </a:prstGeom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ko-KR" sz="700" b="1" kern="100">
                    <a:effectLst/>
                    <a:latin typeface="Consolas" panose="020B0609020204030204" pitchFamily="49" charset="0"/>
                    <a:ea typeface="맑은 고딕" panose="020B0503020000020004" pitchFamily="50" charset="-127"/>
                  </a:rPr>
                  <a:t>속성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7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HTML </a:t>
            </a:r>
            <a:r>
              <a:rPr lang="ko-KR" altLang="ko-KR" dirty="0" smtClean="0"/>
              <a:t>태그 요소와</a:t>
            </a:r>
            <a:r>
              <a:rPr lang="en-US" altLang="ko-KR" dirty="0" smtClean="0"/>
              <a:t> DOM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dirty="0" smtClean="0"/>
              <a:t>태그 요소는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의 객체로 표현 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태그 요소에 포함된 다른 요소는 객체내에 소속된 객체 형태로 표현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하위객체</a:t>
            </a:r>
            <a:r>
              <a:rPr lang="en-US" altLang="ko-KR" dirty="0" smtClean="0"/>
              <a:t>)</a:t>
            </a:r>
          </a:p>
          <a:p>
            <a:pPr latinLnBrk="0"/>
            <a:r>
              <a:rPr lang="ko-KR" altLang="en-US" dirty="0" smtClean="0"/>
              <a:t>태그 </a:t>
            </a:r>
            <a:r>
              <a:rPr lang="ko-KR" altLang="en-US" dirty="0"/>
              <a:t>속성은 </a:t>
            </a:r>
            <a:r>
              <a:rPr lang="en-US" altLang="ko-KR" dirty="0"/>
              <a:t>DOM </a:t>
            </a:r>
            <a:r>
              <a:rPr lang="ko-KR" altLang="en-US" dirty="0"/>
              <a:t>객체의 속성으로 표현 됨</a:t>
            </a:r>
            <a:endParaRPr lang="en-US" altLang="ko-KR" dirty="0"/>
          </a:p>
          <a:p>
            <a:pPr latinLnBrk="0"/>
            <a:r>
              <a:rPr lang="ko-KR" altLang="en-US" dirty="0" smtClean="0"/>
              <a:t>요소 전체가 하나의 객체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은 속성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"text"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"username"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의 속성값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331640" y="3717032"/>
            <a:ext cx="6264696" cy="7920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effectLst/>
                <a:ea typeface="맑은 고딕"/>
                <a:cs typeface="Times New Roman"/>
              </a:rPr>
              <a:t>&lt;input type = "text" name = "username"/&gt;</a:t>
            </a:r>
            <a:endParaRPr lang="ko-KR" sz="2400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을 통한 </a:t>
            </a:r>
            <a:r>
              <a:rPr lang="en-US" altLang="ko-KR" dirty="0"/>
              <a:t>HTML </a:t>
            </a:r>
            <a:r>
              <a:rPr lang="ko-KR" altLang="en-US" dirty="0"/>
              <a:t>문서 접근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dirty="0" smtClean="0"/>
              <a:t>자바스크립트 입장에서는 웹 브라우저 환경과</a:t>
            </a:r>
            <a:r>
              <a:rPr lang="en-US" altLang="ko-KR" dirty="0" smtClean="0"/>
              <a:t> HTML </a:t>
            </a:r>
            <a:r>
              <a:rPr lang="ko-KR" altLang="ko-KR" dirty="0" smtClean="0"/>
              <a:t>문서를 모두 객체로 바라보고 처리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일반 프로그래밍에서 처럼 객체에 접근해서 값을 읽어내거나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저장하고 수정하는 작업을 수행함으로써 웹 브라우저나</a:t>
            </a:r>
            <a:r>
              <a:rPr lang="en-US" altLang="ko-KR" dirty="0" smtClean="0"/>
              <a:t> HTML </a:t>
            </a:r>
            <a:r>
              <a:rPr lang="ko-KR" altLang="ko-KR" dirty="0" smtClean="0"/>
              <a:t>문서에 대한 처리를 수행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DOM </a:t>
            </a:r>
            <a:r>
              <a:rPr lang="ko-KR" altLang="en-US" dirty="0" smtClean="0"/>
              <a:t>접근 방법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dirty="0" smtClean="0"/>
              <a:t>document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forms </a:t>
            </a:r>
            <a:r>
              <a:rPr lang="ko-KR" altLang="ko-KR" dirty="0" smtClean="0"/>
              <a:t>속성을 이용해서 접근하는 방법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ko-KR" dirty="0" smtClean="0"/>
              <a:t>요소 이름을 이용해 접근하는 방법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dirty="0" smtClean="0"/>
              <a:t>document </a:t>
            </a:r>
            <a:r>
              <a:rPr lang="ko-KR" altLang="ko-KR" dirty="0" smtClean="0"/>
              <a:t>객체가 제공하는 </a:t>
            </a:r>
            <a:r>
              <a:rPr lang="en-US" altLang="ko-KR" dirty="0" err="1" smtClean="0"/>
              <a:t>getElementById</a:t>
            </a:r>
            <a:r>
              <a:rPr lang="en-US" altLang="ko-KR" dirty="0" smtClean="0"/>
              <a:t>() </a:t>
            </a:r>
            <a:r>
              <a:rPr lang="ko-KR" altLang="ko-KR" dirty="0" smtClean="0"/>
              <a:t>등의 메소드를 이용해서 접근하는 방법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가장 사용이 쉽고 많이 사용되고 방법인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getElementById</a:t>
            </a:r>
            <a:r>
              <a:rPr lang="en-US" altLang="ko-KR" dirty="0" smtClean="0"/>
              <a:t>() </a:t>
            </a:r>
            <a:r>
              <a:rPr lang="ko-KR" altLang="ko-KR" dirty="0" smtClean="0"/>
              <a:t>메소드 방법을 중심으로 설명</a:t>
            </a:r>
            <a:endParaRPr lang="ko-KR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0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접근 방법 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115616" y="1618805"/>
          <a:ext cx="7128792" cy="2005446"/>
        </p:xfrm>
        <a:graphic>
          <a:graphicData uri="http://schemas.openxmlformats.org/drawingml/2006/table">
            <a:tbl>
              <a:tblPr firstRow="1" firstCol="1" bandRow="1"/>
              <a:tblGrid>
                <a:gridCol w="492477"/>
                <a:gridCol w="6636315"/>
              </a:tblGrid>
              <a:tr h="2005446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&lt;form&gt;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추천도서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: &lt;input id="recommend" type="text" size="50"&gt;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&lt;/form&gt;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ko-KR" sz="1400" kern="10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type="text/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"&gt;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dom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("recommend");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dom.value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컴퓨터와 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IT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기술의 이해 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개정판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-2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판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]";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6" y="3774678"/>
            <a:ext cx="5034915" cy="230886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67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/>
          <p:nvPr/>
        </p:nvPicPr>
        <p:blipFill>
          <a:blip r:embed="rId2"/>
          <a:stretch>
            <a:fillRect/>
          </a:stretch>
        </p:blipFill>
        <p:spPr>
          <a:xfrm>
            <a:off x="994831" y="3910174"/>
            <a:ext cx="2954020" cy="1483995"/>
          </a:xfrm>
          <a:prstGeom prst="rect">
            <a:avLst/>
          </a:prstGeom>
        </p:spPr>
      </p:pic>
      <p:pic>
        <p:nvPicPr>
          <p:cNvPr id="31" name="그림 30"/>
          <p:cNvPicPr/>
          <p:nvPr/>
        </p:nvPicPr>
        <p:blipFill>
          <a:blip r:embed="rId3"/>
          <a:stretch>
            <a:fillRect/>
          </a:stretch>
        </p:blipFill>
        <p:spPr>
          <a:xfrm>
            <a:off x="1791460" y="4580976"/>
            <a:ext cx="2808605" cy="1090295"/>
          </a:xfrm>
          <a:prstGeom prst="rect">
            <a:avLst/>
          </a:prstGeom>
        </p:spPr>
      </p:pic>
      <p:pic>
        <p:nvPicPr>
          <p:cNvPr id="32" name="그림 31"/>
          <p:cNvPicPr/>
          <p:nvPr/>
        </p:nvPicPr>
        <p:blipFill>
          <a:blip r:embed="rId4"/>
          <a:stretch>
            <a:fillRect/>
          </a:stretch>
        </p:blipFill>
        <p:spPr>
          <a:xfrm>
            <a:off x="3760809" y="5255218"/>
            <a:ext cx="2820035" cy="1296035"/>
          </a:xfrm>
          <a:prstGeom prst="rect">
            <a:avLst/>
          </a:prstGeom>
        </p:spPr>
      </p:pic>
      <p:pic>
        <p:nvPicPr>
          <p:cNvPr id="33" name="그림 32"/>
          <p:cNvPicPr/>
          <p:nvPr/>
        </p:nvPicPr>
        <p:blipFill>
          <a:blip r:embed="rId5"/>
          <a:stretch>
            <a:fillRect/>
          </a:stretch>
        </p:blipFill>
        <p:spPr>
          <a:xfrm>
            <a:off x="5918200" y="4019219"/>
            <a:ext cx="2954020" cy="1483995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 rot="5400000" flipH="1">
            <a:off x="6651808" y="5164955"/>
            <a:ext cx="911225" cy="1091750"/>
          </a:xfrm>
          <a:prstGeom prst="bentArrow">
            <a:avLst>
              <a:gd name="adj1" fmla="val 30310"/>
              <a:gd name="adj2" fmla="val 35519"/>
              <a:gd name="adj3" fmla="val 36417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kern="100">
                <a:effectLst/>
                <a:ea typeface="맑은 고딕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접근 방법 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53115"/>
              </p:ext>
            </p:extLst>
          </p:nvPr>
        </p:nvGraphicFramePr>
        <p:xfrm>
          <a:off x="1004556" y="1558173"/>
          <a:ext cx="7128792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492477"/>
                <a:gridCol w="6636315"/>
              </a:tblGrid>
              <a:tr h="2005446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&lt;form action=""&gt;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&lt;input id="username" type="text" value="Name of User" /&gt;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&lt;/form&gt;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type="text/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"&gt;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dom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("username");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alert(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dom.value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newValue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prompt("Type new value of text box", "");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dom.value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newValue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Bent Arrow 17"/>
          <p:cNvSpPr/>
          <p:nvPr/>
        </p:nvSpPr>
        <p:spPr>
          <a:xfrm rot="10800000" flipH="1">
            <a:off x="2857584" y="5503214"/>
            <a:ext cx="911225" cy="728980"/>
          </a:xfrm>
          <a:prstGeom prst="bentArrow">
            <a:avLst>
              <a:gd name="adj1" fmla="val 30310"/>
              <a:gd name="adj2" fmla="val 35519"/>
              <a:gd name="adj3" fmla="val 36417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kern="100">
                <a:effectLst/>
                <a:ea typeface="맑은 고딕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22" name="Text Box 117"/>
          <p:cNvSpPr txBox="1"/>
          <p:nvPr/>
        </p:nvSpPr>
        <p:spPr>
          <a:xfrm>
            <a:off x="4228044" y="4117143"/>
            <a:ext cx="1287065" cy="37084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600" b="1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사용자 입력</a:t>
            </a:r>
            <a:endParaRPr lang="ko-KR" sz="2400" dirty="0">
              <a:effectLst/>
              <a:latin typeface="굴림"/>
              <a:cs typeface="굴림"/>
            </a:endParaRP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4322538" y="4487983"/>
            <a:ext cx="549039" cy="124790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자바스크립트에서 제공되는 </a:t>
            </a:r>
            <a:r>
              <a:rPr lang="ko-KR" altLang="en-US" b="1" dirty="0" smtClean="0"/>
              <a:t>내장 객체</a:t>
            </a:r>
            <a:r>
              <a:rPr lang="ko-KR" altLang="en-US" dirty="0" smtClean="0"/>
              <a:t>와 </a:t>
            </a:r>
            <a:r>
              <a:rPr lang="ko-KR" altLang="ko-KR" dirty="0" smtClean="0"/>
              <a:t>사용자가 정의한 </a:t>
            </a:r>
            <a:r>
              <a:rPr lang="ko-KR" altLang="en-US" b="1" dirty="0" smtClean="0"/>
              <a:t>사용자 정의 </a:t>
            </a:r>
            <a:r>
              <a:rPr lang="ko-KR" altLang="ko-KR" b="1" dirty="0" smtClean="0"/>
              <a:t>객체</a:t>
            </a:r>
            <a:r>
              <a:rPr lang="ko-KR" altLang="en-US" dirty="0" smtClean="0"/>
              <a:t>로 구분</a:t>
            </a:r>
          </a:p>
          <a:p>
            <a:r>
              <a:rPr lang="ko-KR" altLang="en-US" dirty="0" smtClean="0"/>
              <a:t>자바스크립트 </a:t>
            </a:r>
            <a:r>
              <a:rPr lang="ko-KR" altLang="ko-KR" dirty="0" smtClean="0"/>
              <a:t>객체는 속성</a:t>
            </a:r>
            <a:r>
              <a:rPr lang="en-US" altLang="ko-KR" dirty="0" smtClean="0"/>
              <a:t> (property)</a:t>
            </a:r>
            <a:r>
              <a:rPr lang="ko-KR" altLang="ko-KR" dirty="0" smtClean="0"/>
              <a:t>과 메소드</a:t>
            </a:r>
            <a:r>
              <a:rPr lang="en-US" altLang="ko-KR" dirty="0" smtClean="0"/>
              <a:t> (method)</a:t>
            </a:r>
            <a:r>
              <a:rPr lang="ko-KR" altLang="ko-KR" dirty="0" smtClean="0"/>
              <a:t>를 가</a:t>
            </a:r>
            <a:r>
              <a:rPr lang="ko-KR" altLang="en-US" dirty="0"/>
              <a:t>짐</a:t>
            </a:r>
            <a:endParaRPr lang="en-US" altLang="ko-KR" dirty="0" smtClean="0"/>
          </a:p>
          <a:p>
            <a:r>
              <a:rPr lang="ko-KR" altLang="ko-KR" dirty="0" smtClean="0"/>
              <a:t>객체의 </a:t>
            </a:r>
            <a:r>
              <a:rPr lang="ko-KR" altLang="ko-KR" dirty="0"/>
              <a:t>속성 값으로 또 다른 객체를 가질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계층적 구조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내장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2000" dirty="0" smtClean="0"/>
              <a:t>자바스크립트에서 </a:t>
            </a:r>
            <a:r>
              <a:rPr lang="ko-KR" altLang="ko-KR" sz="2000" dirty="0" smtClean="0"/>
              <a:t>기본적으로 </a:t>
            </a:r>
            <a:r>
              <a:rPr lang="ko-KR" altLang="ko-KR" sz="2000" dirty="0"/>
              <a:t>제공되는 </a:t>
            </a:r>
            <a:r>
              <a:rPr lang="ko-KR" altLang="ko-KR" sz="2000" dirty="0" smtClean="0"/>
              <a:t>객체</a:t>
            </a:r>
            <a:endParaRPr lang="en-US" altLang="ko-KR" sz="2000" dirty="0" smtClean="0"/>
          </a:p>
          <a:p>
            <a:pPr lvl="1" latinLnBrk="0"/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Array, Date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 latinLnBrk="0"/>
            <a:r>
              <a:rPr lang="ko-KR" altLang="ko-KR" sz="1800" dirty="0" smtClean="0"/>
              <a:t>웹 </a:t>
            </a:r>
            <a:r>
              <a:rPr lang="ko-KR" altLang="ko-KR" sz="1800" dirty="0"/>
              <a:t>브라우저가 제공하는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window</a:t>
            </a:r>
            <a:r>
              <a:rPr lang="ko-KR" altLang="ko-KR" sz="1800" dirty="0"/>
              <a:t>와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navigator</a:t>
            </a:r>
            <a:r>
              <a:rPr lang="en-US" altLang="ko-KR" sz="1800" b="1" dirty="0"/>
              <a:t> </a:t>
            </a:r>
            <a:r>
              <a:rPr lang="ko-KR" altLang="ko-KR" sz="1800" dirty="0" smtClean="0"/>
              <a:t>등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9.3.3</a:t>
            </a:r>
            <a:r>
              <a:rPr lang="ko-KR" altLang="en-US" sz="1800" dirty="0" smtClean="0"/>
              <a:t>절에서 설명</a:t>
            </a:r>
            <a:endParaRPr lang="en-US" altLang="ko-KR" sz="1800" dirty="0" smtClean="0"/>
          </a:p>
          <a:p>
            <a:pPr latinLnBrk="0"/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</a:t>
            </a:r>
            <a:endParaRPr lang="en-US" altLang="ko-KR" sz="2000" dirty="0" smtClean="0"/>
          </a:p>
          <a:p>
            <a:pPr lvl="1" latinLnBrk="0"/>
            <a:r>
              <a:rPr lang="ko-KR" altLang="ko-KR" sz="1600" dirty="0"/>
              <a:t>사용자의 컴퓨터에서 제공되는 날짜와 시간을 알아내거나 </a:t>
            </a:r>
            <a:r>
              <a:rPr lang="ko-KR" altLang="ko-KR" sz="1600" dirty="0" smtClean="0"/>
              <a:t>설정</a:t>
            </a:r>
            <a:endParaRPr lang="en-US" altLang="ko-KR" sz="1600" dirty="0" smtClean="0"/>
          </a:p>
          <a:p>
            <a:pPr lvl="1" latinLnBrk="0"/>
            <a:endParaRPr lang="en-US" altLang="ko-KR" sz="1600" dirty="0"/>
          </a:p>
          <a:p>
            <a:pPr latinLnBrk="0"/>
            <a:r>
              <a:rPr lang="ko-KR" altLang="en-US" sz="2200" dirty="0" smtClean="0"/>
              <a:t>객체 생성을 위해서는 </a:t>
            </a:r>
            <a:r>
              <a:rPr lang="en-US" altLang="ko-KR" sz="2200" dirty="0" smtClean="0"/>
              <a:t>new </a:t>
            </a:r>
            <a:r>
              <a:rPr lang="ko-KR" altLang="en-US" sz="2200" dirty="0" smtClean="0"/>
              <a:t>연산자를 사용해야 한다</a:t>
            </a:r>
            <a:r>
              <a:rPr lang="en-US" altLang="ko-KR" sz="2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1763688" y="4149080"/>
            <a:ext cx="5976664" cy="151216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57150">
              <a:lnSpc>
                <a:spcPct val="115000"/>
              </a:lnSpc>
            </a:pPr>
            <a:r>
              <a:rPr lang="en-US" sz="1600" b="1" kern="100" dirty="0" err="1"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a typeface="맑은 고딕"/>
                <a:cs typeface="Times New Roman"/>
              </a:rPr>
              <a:t> today = new Date(); </a:t>
            </a:r>
          </a:p>
          <a:p>
            <a:pPr indent="57150">
              <a:lnSpc>
                <a:spcPct val="115000"/>
              </a:lnSpc>
            </a:pPr>
            <a:r>
              <a:rPr lang="en-US" sz="1600" b="1" kern="100" dirty="0" err="1"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a typeface="맑은 고딕"/>
                <a:cs typeface="Times New Roman"/>
              </a:rPr>
              <a:t> y = </a:t>
            </a:r>
            <a:r>
              <a:rPr lang="en-US" sz="1600" b="1" kern="100" dirty="0" err="1">
                <a:ea typeface="맑은 고딕"/>
                <a:cs typeface="Times New Roman"/>
              </a:rPr>
              <a:t>today.getFullYear</a:t>
            </a:r>
            <a:r>
              <a:rPr lang="en-US" sz="1600" b="1" kern="100" dirty="0">
                <a:ea typeface="맑은 고딕"/>
                <a:cs typeface="Times New Roman"/>
              </a:rPr>
              <a:t>();</a:t>
            </a:r>
          </a:p>
          <a:p>
            <a:pPr indent="57150">
              <a:lnSpc>
                <a:spcPct val="115000"/>
              </a:lnSpc>
            </a:pPr>
            <a:r>
              <a:rPr lang="en-US" sz="1600" b="1" kern="100" dirty="0" err="1"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a typeface="맑은 고딕"/>
                <a:cs typeface="Times New Roman"/>
              </a:rPr>
              <a:t> m = </a:t>
            </a:r>
            <a:r>
              <a:rPr lang="en-US" sz="1600" b="1" kern="100" dirty="0" err="1">
                <a:ea typeface="맑은 고딕"/>
                <a:cs typeface="Times New Roman"/>
              </a:rPr>
              <a:t>today.getMonth</a:t>
            </a:r>
            <a:r>
              <a:rPr lang="en-US" sz="1600" b="1" kern="100" dirty="0">
                <a:ea typeface="맑은 고딕"/>
                <a:cs typeface="Times New Roman"/>
              </a:rPr>
              <a:t>();</a:t>
            </a:r>
          </a:p>
          <a:p>
            <a:pPr indent="57150">
              <a:lnSpc>
                <a:spcPct val="115000"/>
              </a:lnSpc>
            </a:pPr>
            <a:r>
              <a:rPr lang="en-US" sz="1600" b="1" kern="100" dirty="0" err="1"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a typeface="맑은 고딕"/>
                <a:cs typeface="Times New Roman"/>
              </a:rPr>
              <a:t> d = </a:t>
            </a:r>
            <a:r>
              <a:rPr lang="en-US" sz="1600" b="1" kern="100" dirty="0" err="1">
                <a:ea typeface="맑은 고딕"/>
                <a:cs typeface="Times New Roman"/>
              </a:rPr>
              <a:t>today.getDate</a:t>
            </a:r>
            <a:r>
              <a:rPr lang="en-US" sz="1600" b="1" kern="100" dirty="0">
                <a:ea typeface="맑은 고딕"/>
                <a:cs typeface="Times New Roman"/>
              </a:rPr>
              <a:t>();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>
                <a:latin typeface="Consolas" pitchFamily="49" charset="0"/>
                <a:cs typeface="Consolas" pitchFamily="49" charset="0"/>
              </a:rPr>
              <a:t>Date</a:t>
            </a:r>
            <a:r>
              <a:rPr lang="en-US" altLang="ko-KR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메소들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41783"/>
              </p:ext>
            </p:extLst>
          </p:nvPr>
        </p:nvGraphicFramePr>
        <p:xfrm>
          <a:off x="689313" y="1772816"/>
          <a:ext cx="7992888" cy="417646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162607"/>
                <a:gridCol w="4830281"/>
              </a:tblGrid>
              <a:tr h="50882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메소드 이름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기능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26352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getFullYear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getMonth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getDate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getDay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getHours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getMinutes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getSeconds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사용자 컴퓨터의 시계가 제공하는 현재 시간을 구하는 메소드들이다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각각 연도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요일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값을 리턴한다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31764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getTime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1970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이후 현재까지의 시간을 천분의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단위로 </a:t>
                      </a:r>
                      <a:r>
                        <a:rPr lang="ko-KR" sz="14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리턴한다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50882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getTimezoneOffset()</a:t>
                      </a:r>
                      <a:endParaRPr lang="ko-KR" sz="16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표준시와 현지 시간 간의 표준시차를 분 단위로 리턴한다</a:t>
                      </a: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26352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setFullYear(), setMonth()</a:t>
                      </a:r>
                      <a:endParaRPr lang="ko-KR" sz="16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setDate(), setDay()</a:t>
                      </a:r>
                      <a:endParaRPr lang="ko-KR" sz="16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setHours(), setMinutes()</a:t>
                      </a:r>
                      <a:endParaRPr lang="ko-KR" sz="16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setSeconds(), setMillseconds()</a:t>
                      </a:r>
                      <a:endParaRPr lang="ko-KR" sz="16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사용자 컴퓨터의 시계을 설정하기 위한 메소드들이다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각각 연도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요일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분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천분의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값을 설정하는 메소드 들이다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수학 </a:t>
            </a:r>
            <a:r>
              <a:rPr lang="ko-KR" altLang="ko-KR" dirty="0" smtClean="0"/>
              <a:t>계산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위해 </a:t>
            </a:r>
            <a:r>
              <a:rPr lang="ko-KR" altLang="ko-KR" dirty="0" smtClean="0"/>
              <a:t>기본적으로 </a:t>
            </a:r>
            <a:r>
              <a:rPr lang="ko-KR" altLang="ko-KR" dirty="0"/>
              <a:t>제공되는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별도의 선언이나 생성없이 바로 사용 가능</a:t>
            </a:r>
            <a:endParaRPr lang="en-US" altLang="ko-KR" dirty="0" smtClean="0"/>
          </a:p>
          <a:p>
            <a:pPr lvl="1"/>
            <a:r>
              <a:rPr lang="ko-KR" altLang="ko-KR" dirty="0"/>
              <a:t>상수값은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/>
              <a:t> </a:t>
            </a:r>
            <a:r>
              <a:rPr lang="ko-KR" altLang="ko-KR" dirty="0"/>
              <a:t>객체의 속성으로 </a:t>
            </a:r>
            <a:r>
              <a:rPr lang="ko-KR" altLang="ko-KR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주요 </a:t>
            </a:r>
            <a:r>
              <a:rPr lang="ko-KR" altLang="ko-KR" dirty="0"/>
              <a:t>수학 함수는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/>
              <a:t> </a:t>
            </a:r>
            <a:r>
              <a:rPr lang="ko-KR" altLang="ko-KR" dirty="0"/>
              <a:t>객체의 메소드로 </a:t>
            </a:r>
            <a:r>
              <a:rPr lang="ko-KR" altLang="ko-KR" dirty="0" smtClean="0"/>
              <a:t>제</a:t>
            </a:r>
            <a:r>
              <a:rPr lang="ko-KR" altLang="en-US" dirty="0" smtClean="0"/>
              <a:t>공됨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812246"/>
                  </p:ext>
                </p:extLst>
              </p:nvPr>
            </p:nvGraphicFramePr>
            <p:xfrm>
              <a:off x="683568" y="3140968"/>
              <a:ext cx="3312368" cy="3168353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864096"/>
                    <a:gridCol w="2448272"/>
                  </a:tblGrid>
                  <a:tr h="5185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속성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설명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57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Euler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상수 값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2.718)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8527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LN2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자연로그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𝐥𝐨𝐠𝟐</m:t>
                              </m:r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0.693)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8527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LOG2E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ko-KR" sz="1200" b="1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1.442)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8527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PI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원주율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𝛑</m:t>
                              </m:r>
                            </m:oMath>
                          </a14:m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3.14)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8527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SQRT2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1.414)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812246"/>
                  </p:ext>
                </p:extLst>
              </p:nvPr>
            </p:nvGraphicFramePr>
            <p:xfrm>
              <a:off x="683568" y="3140968"/>
              <a:ext cx="3312368" cy="3168353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864096"/>
                    <a:gridCol w="2448272"/>
                  </a:tblGrid>
                  <a:tr h="5185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속성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설명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5718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Euler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상수 값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2.718)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8527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LN2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212941" r="-995" b="-303529"/>
                          </a:stretch>
                        </a:blipFill>
                      </a:tcPr>
                    </a:tc>
                  </a:tr>
                  <a:tr h="518527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LOG2E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312941" r="-995" b="-203529"/>
                          </a:stretch>
                        </a:blipFill>
                      </a:tcPr>
                    </a:tc>
                  </a:tr>
                  <a:tr h="518527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PI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412941" r="-995" b="-103529"/>
                          </a:stretch>
                        </a:blipFill>
                      </a:tcPr>
                    </a:tc>
                  </a:tr>
                  <a:tr h="518527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SQRT2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572" t="-512941" r="-995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39952" y="3140968"/>
              <a:ext cx="4752528" cy="3168354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2167545"/>
                    <a:gridCol w="2584983"/>
                  </a:tblGrid>
                  <a:tr h="37087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메소드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기능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cos(), sin(), 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삼각함수 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acos(), asin(), atan()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함수의 역함수를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ceil(), floor(), round()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올림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내림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반올림 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max(), min(), abs()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입력 인자 값들 중 최대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최소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절대값을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sqrt(x), pow(x,y)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log(x), </a:t>
                          </a:r>
                          <a:r>
                            <a:rPr lang="en-US" sz="1200" b="1" kern="100" dirty="0" err="1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exp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(x)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ko-KR" sz="1200" b="1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𝐞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2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1641117"/>
                  </p:ext>
                </p:extLst>
              </p:nvPr>
            </p:nvGraphicFramePr>
            <p:xfrm>
              <a:off x="4139952" y="3140968"/>
              <a:ext cx="4752528" cy="3168354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2167545"/>
                    <a:gridCol w="2584983"/>
                  </a:tblGrid>
                  <a:tr h="37087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메소드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기능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cos(), sin(), 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삼각함수 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acos(), asin(), atan()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함수의 역함수를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ceil(), floor(), round()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올림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내림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반올림 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max(), min(), abs()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입력 인자 값들 중 최대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최소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절대값을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sqrt(x), pow(x,y)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83962" t="-482895" b="-101316"/>
                          </a:stretch>
                        </a:blipFill>
                      </a:tcPr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log(x), </a:t>
                          </a:r>
                          <a:r>
                            <a:rPr lang="en-US" sz="1200" b="1" kern="100" dirty="0" err="1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exp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(x)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83962" t="-5753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객체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205831"/>
              </p:ext>
            </p:extLst>
          </p:nvPr>
        </p:nvGraphicFramePr>
        <p:xfrm>
          <a:off x="755576" y="1628800"/>
          <a:ext cx="7704856" cy="4622800"/>
        </p:xfrm>
        <a:graphic>
          <a:graphicData uri="http://schemas.openxmlformats.org/drawingml/2006/table">
            <a:tbl>
              <a:tblPr firstRow="1" firstCol="1" bandRow="1"/>
              <a:tblGrid>
                <a:gridCol w="343967"/>
                <a:gridCol w="7360889"/>
              </a:tblGrid>
              <a:tr h="4608512"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 type = "text/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 &gt;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today = new Date();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y =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today.getFullYear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m =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today.getMonth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 + 1;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d =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today.getDate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오늘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날짜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: " + y + "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년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" + m + "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월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" + d + "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일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start = new Date();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t1 =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start.getTime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sum = 0;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for(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=0;i&lt;1000000;i++) {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  sum = sum +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end = new Date();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t2 =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end.getTime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("1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에서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1000000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까지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더하는데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걸린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시간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: " + (t2 - t1) + "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ms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("&lt;</a:t>
                      </a:r>
                      <a:r>
                        <a:rPr lang="en-US" sz="1200" b="0" kern="0" spc="-5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spc="-5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("sin(60</a:t>
                      </a:r>
                      <a:r>
                        <a:rPr lang="ko-KR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도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 = " +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Math.sin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/3) + "&lt;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("ceil(4.3) = " +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Math.ceil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(4.3) + "&lt;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("floor(4.3) = " +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Math.floor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(4.3) + "&lt;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("round(4.3) = " + 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Math.round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(4.3) + "&lt;</a:t>
                      </a:r>
                      <a:r>
                        <a:rPr lang="en-US" sz="1200" b="0" kern="0" spc="-5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5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200" b="0" kern="100" spc="-5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" r="38710"/>
          <a:stretch/>
        </p:blipFill>
        <p:spPr>
          <a:xfrm>
            <a:off x="5652120" y="2348880"/>
            <a:ext cx="3492000" cy="24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dirty="0" smtClean="0"/>
              <a:t>데이터 </a:t>
            </a:r>
            <a:r>
              <a:rPr lang="ko-KR" altLang="ko-KR" dirty="0"/>
              <a:t>요소 여러 개를 묶어서 처리하고자 할 </a:t>
            </a:r>
            <a:r>
              <a:rPr lang="ko-KR" altLang="ko-KR" dirty="0" smtClean="0"/>
              <a:t>때 </a:t>
            </a:r>
            <a:r>
              <a:rPr lang="ko-KR" altLang="ko-KR" dirty="0"/>
              <a:t>배열</a:t>
            </a:r>
            <a:r>
              <a:rPr lang="en-US" altLang="ko-KR" dirty="0"/>
              <a:t> (array) </a:t>
            </a:r>
            <a:r>
              <a:rPr lang="ko-KR" altLang="ko-KR" dirty="0"/>
              <a:t>데이터 구조가 </a:t>
            </a:r>
            <a:r>
              <a:rPr lang="ko-KR" altLang="ko-KR" dirty="0" smtClean="0"/>
              <a:t>적합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자바스크립트 배열의 특징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배열의 </a:t>
            </a:r>
            <a:r>
              <a:rPr lang="ko-KR" altLang="ko-KR" dirty="0"/>
              <a:t>각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동일한 </a:t>
            </a:r>
            <a:r>
              <a:rPr lang="ko-KR" altLang="ko-KR" dirty="0"/>
              <a:t>데이터 타입을 </a:t>
            </a:r>
            <a:r>
              <a:rPr lang="ko-KR" altLang="en-US" dirty="0" smtClean="0"/>
              <a:t>가지지 않아도 된다</a:t>
            </a:r>
            <a:endParaRPr lang="en-US" altLang="ko-KR" dirty="0" smtClean="0"/>
          </a:p>
          <a:p>
            <a:pPr lvl="2" latinLnBrk="0"/>
            <a:r>
              <a:rPr lang="ko-KR" altLang="ko-KR" dirty="0"/>
              <a:t>배열의 요소는 다양한 타입의 객체를 가질 수 </a:t>
            </a:r>
            <a:r>
              <a:rPr lang="ko-KR" altLang="ko-KR" dirty="0" smtClean="0"/>
              <a:t>있다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예</a:t>
            </a:r>
            <a:r>
              <a:rPr lang="en-US" altLang="ko-KR" dirty="0" smtClean="0"/>
              <a:t>) </a:t>
            </a:r>
            <a:r>
              <a:rPr lang="ko-KR" altLang="ko-KR" dirty="0" smtClean="0"/>
              <a:t>하나의 </a:t>
            </a:r>
            <a:r>
              <a:rPr lang="ko-KR" altLang="ko-KR" dirty="0"/>
              <a:t>배열에 숫자 형이나 문자열 요소를 동시에 가질 수 </a:t>
            </a:r>
            <a:r>
              <a:rPr lang="ko-KR" altLang="ko-KR" dirty="0" smtClean="0"/>
              <a:t>있다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배열의 크기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언제라도 </a:t>
            </a:r>
            <a:r>
              <a:rPr lang="ko-KR" altLang="ko-KR" dirty="0"/>
              <a:t>증가</a:t>
            </a:r>
            <a:r>
              <a:rPr lang="en-US" altLang="ko-KR" dirty="0"/>
              <a:t>, </a:t>
            </a:r>
            <a:r>
              <a:rPr lang="ko-KR" altLang="ko-KR" dirty="0"/>
              <a:t>감소가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자바스크립트의 </a:t>
            </a:r>
            <a:r>
              <a:rPr lang="ko-KR" altLang="ko-KR" dirty="0"/>
              <a:t>변수형의 자동 </a:t>
            </a:r>
            <a:r>
              <a:rPr lang="ko-KR" altLang="ko-KR" dirty="0" smtClean="0"/>
              <a:t>형변환</a:t>
            </a:r>
            <a:r>
              <a:rPr lang="ko-KR" altLang="en-US" dirty="0" smtClean="0"/>
              <a:t>과 </a:t>
            </a:r>
            <a:r>
              <a:rPr lang="ko-KR" altLang="ko-KR" dirty="0" smtClean="0"/>
              <a:t>객체의 </a:t>
            </a:r>
            <a:r>
              <a:rPr lang="ko-KR" altLang="ko-KR" dirty="0"/>
              <a:t>동적 속성 추가 특징에 따른 </a:t>
            </a:r>
            <a:r>
              <a:rPr lang="ko-KR" altLang="ko-KR" dirty="0" smtClean="0"/>
              <a:t>장점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자바스크립트 객체와 </a:t>
            </a:r>
            <a:r>
              <a:rPr lang="en-US" altLang="ko-KR" smtClean="0"/>
              <a:t>DOM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4324</TotalTime>
  <Words>2869</Words>
  <Application>Microsoft Office PowerPoint</Application>
  <PresentationFormat>화면 슬라이드 쇼(4:3)</PresentationFormat>
  <Paragraphs>790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굴림</vt:lpstr>
      <vt:lpstr>맑은 고딕</vt:lpstr>
      <vt:lpstr>Arial</vt:lpstr>
      <vt:lpstr>Cambria Math</vt:lpstr>
      <vt:lpstr>Consolas</vt:lpstr>
      <vt:lpstr>Times New Roman</vt:lpstr>
      <vt:lpstr>Tw Cen MT</vt:lpstr>
      <vt:lpstr>Wingdings</vt:lpstr>
      <vt:lpstr>Wingdings 2</vt:lpstr>
      <vt:lpstr>Wingdings 3</vt:lpstr>
      <vt:lpstr>New_Simple01</vt:lpstr>
      <vt:lpstr>9장. 자바스크립트 객체와 DOM</vt:lpstr>
      <vt:lpstr>목차</vt:lpstr>
      <vt:lpstr>9.1 자바스크립트 내장 객체 다루기</vt:lpstr>
      <vt:lpstr>자바스크립트 객체</vt:lpstr>
      <vt:lpstr>자바스크립트 내장 객체</vt:lpstr>
      <vt:lpstr>Date 객체의 메소들</vt:lpstr>
      <vt:lpstr>Math 객체</vt:lpstr>
      <vt:lpstr>Date와 Math 객체 예제</vt:lpstr>
      <vt:lpstr>배열 객체</vt:lpstr>
      <vt:lpstr>배열의 생성 및 접근</vt:lpstr>
      <vt:lpstr>배열의 사용 예제</vt:lpstr>
      <vt:lpstr>배열 객체의 메소드</vt:lpstr>
      <vt:lpstr>배열 메소드 사용 예제 (1)</vt:lpstr>
      <vt:lpstr>배열 메소드 사용 예제 (2)</vt:lpstr>
      <vt:lpstr>브라우저 제공 내장 객체</vt:lpstr>
      <vt:lpstr>window 객체</vt:lpstr>
      <vt:lpstr>window 객체 예제</vt:lpstr>
      <vt:lpstr>navigator 객체</vt:lpstr>
      <vt:lpstr>9.2 자바스크립트 사용자 정의 객체 다루기</vt:lpstr>
      <vt:lpstr>사용자 정의 객체 다루기</vt:lpstr>
      <vt:lpstr>사용자 정의 객체 생성</vt:lpstr>
      <vt:lpstr>객체의 접근 (읽기와 수정)</vt:lpstr>
      <vt:lpstr>객체 접근이 용이한 개선된 for 문</vt:lpstr>
      <vt:lpstr>객체의 생성, 수정과 접근 예제</vt:lpstr>
      <vt:lpstr>객체 생성자</vt:lpstr>
      <vt:lpstr>객체의 메소드 정의</vt:lpstr>
      <vt:lpstr>9.3 DOM으로 HTML 문서 다루기</vt:lpstr>
      <vt:lpstr>DOM의 정의 및 문서 구조</vt:lpstr>
      <vt:lpstr>DOM과 HTML 웹 문서의 관계</vt:lpstr>
      <vt:lpstr>트리 구조의 DOM</vt:lpstr>
      <vt:lpstr>웹 브라우저에서 DOM 구조 확인</vt:lpstr>
      <vt:lpstr>DOM 트리 구조</vt:lpstr>
      <vt:lpstr>HTML 태그 요소와 DOM</vt:lpstr>
      <vt:lpstr>DOM을 통한 HTML 문서 접근</vt:lpstr>
      <vt:lpstr>DOM 접근 방법 예제 (1)</vt:lpstr>
      <vt:lpstr>DOM 접근 방법 예제 (2)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웹프로그래밍 입문-개정판</dc:title>
  <dc:creator>Microsoft Corporation</dc:creator>
  <cp:lastModifiedBy>jake</cp:lastModifiedBy>
  <cp:revision>711</cp:revision>
  <dcterms:created xsi:type="dcterms:W3CDTF">2006-10-05T04:04:58Z</dcterms:created>
  <dcterms:modified xsi:type="dcterms:W3CDTF">2017-05-16T11:54:44Z</dcterms:modified>
</cp:coreProperties>
</file>