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42" r:id="rId9"/>
    <p:sldId id="312" r:id="rId10"/>
    <p:sldId id="311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45" r:id="rId19"/>
    <p:sldId id="320" r:id="rId20"/>
    <p:sldId id="321" r:id="rId21"/>
    <p:sldId id="322" r:id="rId22"/>
    <p:sldId id="323" r:id="rId23"/>
    <p:sldId id="324" r:id="rId24"/>
    <p:sldId id="341" r:id="rId25"/>
    <p:sldId id="325" r:id="rId26"/>
    <p:sldId id="326" r:id="rId27"/>
    <p:sldId id="327" r:id="rId28"/>
    <p:sldId id="329" r:id="rId29"/>
    <p:sldId id="328" r:id="rId30"/>
    <p:sldId id="330" r:id="rId31"/>
    <p:sldId id="332" r:id="rId32"/>
    <p:sldId id="343" r:id="rId33"/>
    <p:sldId id="333" r:id="rId34"/>
    <p:sldId id="338" r:id="rId35"/>
    <p:sldId id="339" r:id="rId36"/>
    <p:sldId id="34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3BC"/>
    <a:srgbClr val="D6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5860" autoAdjust="0"/>
  </p:normalViewPr>
  <p:slideViewPr>
    <p:cSldViewPr>
      <p:cViewPr varScale="1">
        <p:scale>
          <a:sx n="99" d="100"/>
          <a:sy n="99" d="100"/>
        </p:scale>
        <p:origin x="3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97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 2" pitchFamily="18" charset="2"/>
              <a:buChar char="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캔버스 그리기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개정판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기본 도형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캔버스 기본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smtClean="0"/>
              <a:t>컨텍스트 </a:t>
            </a:r>
            <a:r>
              <a:rPr lang="ko-KR" altLang="en-US" dirty="0"/>
              <a:t>객체의 </a:t>
            </a:r>
            <a:r>
              <a:rPr lang="ko-KR" altLang="en-US" dirty="0" smtClean="0"/>
              <a:t>메소드를 호출함로써 그림이 그려짐</a:t>
            </a:r>
            <a:endParaRPr lang="en-US" altLang="ko-KR" dirty="0"/>
          </a:p>
          <a:p>
            <a:r>
              <a:rPr lang="ko-KR" altLang="en-US" dirty="0" smtClean="0"/>
              <a:t>캔버스 컨텍스트의 선 그리기 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선긋기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곡선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시작 </a:t>
            </a:r>
            <a:r>
              <a:rPr lang="ko-KR" altLang="en-US" dirty="0" smtClean="0"/>
              <a:t>지점에서 </a:t>
            </a:r>
            <a:r>
              <a:rPr lang="ko-KR" altLang="en-US" dirty="0"/>
              <a:t>다음 지점까지 선을 연결하는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2"/>
            <a:r>
              <a:rPr lang="ko-KR" altLang="en-US" dirty="0" smtClean="0"/>
              <a:t>현재위치 이동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moveTo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현재 시작 지점을 이동시키는 메소드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선을 그린 마지막 </a:t>
            </a:r>
            <a:r>
              <a:rPr lang="ko-KR" altLang="en-US" dirty="0"/>
              <a:t>지점으로 </a:t>
            </a:r>
            <a:r>
              <a:rPr lang="ko-KR" altLang="en-US" dirty="0" smtClean="0"/>
              <a:t>현재 위치 이동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3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 기본 도형 그리기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도형 그리기 메소드</a:t>
            </a:r>
            <a:endParaRPr lang="ko-KR" alt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282535"/>
              </p:ext>
            </p:extLst>
          </p:nvPr>
        </p:nvGraphicFramePr>
        <p:xfrm>
          <a:off x="457200" y="2564904"/>
          <a:ext cx="8352928" cy="302433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808312"/>
                <a:gridCol w="5544616"/>
              </a:tblGrid>
              <a:tr h="401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캔버스 컨텍스트 메소드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기능 및 설명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43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myContext.moveTo</a:t>
                      </a:r>
                      <a:r>
                        <a:rPr lang="en-US" sz="1400" kern="100" dirty="0" smtClean="0">
                          <a:effectLst/>
                        </a:rPr>
                        <a:t>(x</a:t>
                      </a:r>
                      <a:r>
                        <a:rPr lang="en-US" sz="1400" kern="100" dirty="0">
                          <a:effectLst/>
                        </a:rPr>
                        <a:t>, y)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선의 시작 지점을</a:t>
                      </a:r>
                      <a:r>
                        <a:rPr lang="en-US" sz="1400" kern="100" dirty="0">
                          <a:effectLst/>
                        </a:rPr>
                        <a:t> (x, y) </a:t>
                      </a:r>
                      <a:r>
                        <a:rPr lang="ko-KR" sz="1400" kern="100" dirty="0">
                          <a:effectLst/>
                        </a:rPr>
                        <a:t>좌표로 이동시킨다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44966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myContext.lineTo</a:t>
                      </a:r>
                      <a:r>
                        <a:rPr lang="en-US" sz="1400" kern="100" dirty="0" smtClean="0">
                          <a:effectLst/>
                        </a:rPr>
                        <a:t>(x</a:t>
                      </a:r>
                      <a:r>
                        <a:rPr lang="en-US" sz="1400" kern="100" dirty="0">
                          <a:effectLst/>
                        </a:rPr>
                        <a:t>, y)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현재의 시작점에서</a:t>
                      </a:r>
                      <a:r>
                        <a:rPr lang="en-US" sz="1400" kern="100" dirty="0">
                          <a:effectLst/>
                        </a:rPr>
                        <a:t> (x, y) </a:t>
                      </a:r>
                      <a:r>
                        <a:rPr lang="ko-KR" sz="1400" kern="100" dirty="0">
                          <a:effectLst/>
                        </a:rPr>
                        <a:t>지점까지 선을 그린다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8924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myContext.rect</a:t>
                      </a:r>
                      <a:r>
                        <a:rPr lang="en-US" sz="1400" kern="100" dirty="0" smtClean="0">
                          <a:effectLst/>
                        </a:rPr>
                        <a:t>(x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smtClean="0">
                          <a:effectLst/>
                        </a:rPr>
                        <a:t>y, width</a:t>
                      </a:r>
                      <a:r>
                        <a:rPr lang="en-US" sz="1400" kern="100" dirty="0">
                          <a:effectLst/>
                        </a:rPr>
                        <a:t>, height);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왼쪽 위 모서리를</a:t>
                      </a:r>
                      <a:r>
                        <a:rPr lang="en-US" sz="1400" kern="100">
                          <a:effectLst/>
                        </a:rPr>
                        <a:t> (x, y) </a:t>
                      </a:r>
                      <a:r>
                        <a:rPr lang="ko-KR" sz="1400" kern="100">
                          <a:effectLst/>
                        </a:rPr>
                        <a:t>지점으로 하고 가로와 세로 변의 크기가 각각</a:t>
                      </a:r>
                      <a:r>
                        <a:rPr lang="en-US" sz="1400" kern="100">
                          <a:effectLst/>
                        </a:rPr>
                        <a:t> width, height</a:t>
                      </a:r>
                      <a:r>
                        <a:rPr lang="ko-KR" sz="1400" kern="100">
                          <a:effectLst/>
                        </a:rPr>
                        <a:t>인 사각형을 그린다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현재의 시작점을</a:t>
                      </a:r>
                      <a:r>
                        <a:rPr lang="en-US" sz="1400" kern="100">
                          <a:effectLst/>
                        </a:rPr>
                        <a:t> (x, y)</a:t>
                      </a:r>
                      <a:r>
                        <a:rPr lang="ko-KR" sz="1400" kern="100">
                          <a:effectLst/>
                        </a:rPr>
                        <a:t>로 이동시킨다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8464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myContext.stroke</a:t>
                      </a:r>
                      <a:r>
                        <a:rPr lang="en-US" sz="1400" kern="100" dirty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 색상과 선 끝 모양으로 선을 그린다</a:t>
                      </a:r>
                      <a:r>
                        <a:rPr lang="en-US" sz="1400" kern="100" dirty="0">
                          <a:effectLst/>
                        </a:rPr>
                        <a:t>. stroke() </a:t>
                      </a:r>
                      <a:r>
                        <a:rPr lang="ko-KR" sz="1400" kern="100" dirty="0">
                          <a:effectLst/>
                        </a:rPr>
                        <a:t>메소드를 실행하지 않으면 선이 그려지지 않는다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기본 색상은 검정색이다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5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106238"/>
              </p:ext>
            </p:extLst>
          </p:nvPr>
        </p:nvGraphicFramePr>
        <p:xfrm>
          <a:off x="683568" y="1844824"/>
          <a:ext cx="4752528" cy="2032000"/>
        </p:xfrm>
        <a:graphic>
          <a:graphicData uri="http://schemas.openxmlformats.org/drawingml/2006/table">
            <a:tbl>
              <a:tblPr firstRow="1" firstCol="1" bandRow="1"/>
              <a:tblGrid>
                <a:gridCol w="288032"/>
                <a:gridCol w="4464496"/>
              </a:tblGrid>
              <a:tr h="180020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myContext.moveTo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myContext.lineTo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(200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myContext.lineTo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(200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myContext.lineTo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(100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myContext.lineTo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150);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myContext.lineTo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(150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180);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4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20" name="Canvas 3"/>
          <p:cNvGrpSpPr/>
          <p:nvPr/>
        </p:nvGrpSpPr>
        <p:grpSpPr>
          <a:xfrm>
            <a:off x="3453679" y="3166976"/>
            <a:ext cx="5690321" cy="3224859"/>
            <a:chOff x="0" y="0"/>
            <a:chExt cx="4206240" cy="2383790"/>
          </a:xfrm>
        </p:grpSpPr>
        <p:sp>
          <p:nvSpPr>
            <p:cNvPr id="35" name="직사각형 34"/>
            <p:cNvSpPr/>
            <p:nvPr/>
          </p:nvSpPr>
          <p:spPr>
            <a:xfrm>
              <a:off x="0" y="0"/>
              <a:ext cx="4206240" cy="2383790"/>
            </a:xfrm>
            <a:prstGeom prst="rect">
              <a:avLst/>
            </a:prstGeom>
            <a:noFill/>
          </p:spPr>
        </p:sp>
        <p:grpSp>
          <p:nvGrpSpPr>
            <p:cNvPr id="36" name="그룹 35"/>
            <p:cNvGrpSpPr/>
            <p:nvPr/>
          </p:nvGrpSpPr>
          <p:grpSpPr>
            <a:xfrm>
              <a:off x="1" y="0"/>
              <a:ext cx="4170298" cy="2348400"/>
              <a:chOff x="0" y="0"/>
              <a:chExt cx="5226050" cy="2942938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5226050" cy="2942938"/>
              </a:xfrm>
              <a:prstGeom prst="rect">
                <a:avLst/>
              </a:prstGeom>
            </p:spPr>
          </p:pic>
          <p:sp>
            <p:nvSpPr>
              <p:cNvPr id="38" name="타원 37"/>
              <p:cNvSpPr/>
              <p:nvPr/>
            </p:nvSpPr>
            <p:spPr>
              <a:xfrm>
                <a:off x="504196" y="1168888"/>
                <a:ext cx="72545" cy="725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5"/>
              <p:cNvSpPr txBox="1"/>
              <p:nvPr/>
            </p:nvSpPr>
            <p:spPr>
              <a:xfrm>
                <a:off x="247263" y="922073"/>
                <a:ext cx="614628" cy="28711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kern="1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(50, 50)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797541" y="1168888"/>
                <a:ext cx="72545" cy="725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7"/>
              <p:cNvSpPr txBox="1"/>
              <p:nvPr/>
            </p:nvSpPr>
            <p:spPr>
              <a:xfrm>
                <a:off x="1439847" y="922073"/>
                <a:ext cx="715388" cy="28711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kern="1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(200, 50)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797541" y="1607115"/>
                <a:ext cx="72545" cy="725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9"/>
              <p:cNvSpPr txBox="1"/>
              <p:nvPr/>
            </p:nvSpPr>
            <p:spPr>
              <a:xfrm>
                <a:off x="1439847" y="1652448"/>
                <a:ext cx="780880" cy="28711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kern="1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(200, 100)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945550" y="1606617"/>
                <a:ext cx="72545" cy="725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11"/>
              <p:cNvSpPr txBox="1"/>
              <p:nvPr/>
            </p:nvSpPr>
            <p:spPr>
              <a:xfrm>
                <a:off x="590121" y="1407373"/>
                <a:ext cx="768792" cy="28711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kern="1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(100, 100)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504196" y="2053917"/>
                <a:ext cx="72545" cy="725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13"/>
              <p:cNvSpPr txBox="1"/>
              <p:nvPr/>
            </p:nvSpPr>
            <p:spPr>
              <a:xfrm>
                <a:off x="0" y="1856908"/>
                <a:ext cx="695237" cy="28711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kern="1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(50, 150)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345615" y="2309314"/>
                <a:ext cx="72545" cy="7253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15"/>
              <p:cNvSpPr txBox="1"/>
              <p:nvPr/>
            </p:nvSpPr>
            <p:spPr>
              <a:xfrm>
                <a:off x="1113872" y="2106523"/>
                <a:ext cx="740575" cy="28711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kern="1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(150, 180)</a:t>
                </a:r>
                <a:endParaRPr lang="ko-KR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2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69829"/>
              </p:ext>
            </p:extLst>
          </p:nvPr>
        </p:nvGraphicFramePr>
        <p:xfrm>
          <a:off x="395536" y="1844824"/>
          <a:ext cx="4608512" cy="1728192"/>
        </p:xfrm>
        <a:graphic>
          <a:graphicData uri="http://schemas.openxmlformats.org/drawingml/2006/table">
            <a:tbl>
              <a:tblPr firstRow="1" firstCol="1" bandRow="1"/>
              <a:tblGrid>
                <a:gridCol w="209478"/>
                <a:gridCol w="4399034"/>
              </a:tblGrid>
              <a:tr h="1728192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40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10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50, 100, 100);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(20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20, 180, 180</a:t>
                      </a:r>
                      <a:r>
                        <a:rPr 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en-US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400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(120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120, 50, 50);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400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347864" y="2880384"/>
            <a:ext cx="5626556" cy="3168352"/>
            <a:chOff x="0" y="0"/>
            <a:chExt cx="5226050" cy="294293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26050" cy="2942938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22056" y="908609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72"/>
            <p:cNvSpPr txBox="1"/>
            <p:nvPr/>
          </p:nvSpPr>
          <p:spPr>
            <a:xfrm>
              <a:off x="6636" y="711950"/>
              <a:ext cx="552346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(20, 20)</a:t>
              </a:r>
              <a:endParaRPr lang="ko-KR" sz="12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814382" y="2481331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82"/>
            <p:cNvSpPr txBox="1"/>
            <p:nvPr/>
          </p:nvSpPr>
          <p:spPr>
            <a:xfrm>
              <a:off x="1584008" y="2593425"/>
              <a:ext cx="665718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(200, 200)</a:t>
              </a:r>
              <a:endParaRPr lang="ko-KR" sz="12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91144" y="1177415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100"/>
            <p:cNvSpPr txBox="1"/>
            <p:nvPr/>
          </p:nvSpPr>
          <p:spPr>
            <a:xfrm>
              <a:off x="266214" y="1030132"/>
              <a:ext cx="552346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(50, 50)</a:t>
              </a:r>
              <a:endParaRPr lang="ko-KR" sz="12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546044" y="2220809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02"/>
            <p:cNvSpPr txBox="1"/>
            <p:nvPr/>
          </p:nvSpPr>
          <p:spPr>
            <a:xfrm>
              <a:off x="1205929" y="2325119"/>
              <a:ext cx="665718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(170, 170)</a:t>
              </a:r>
              <a:endParaRPr lang="ko-KR" sz="12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111261" y="1808179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04"/>
            <p:cNvSpPr txBox="1"/>
            <p:nvPr/>
          </p:nvSpPr>
          <p:spPr>
            <a:xfrm>
              <a:off x="734712" y="1632763"/>
              <a:ext cx="703811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(120, 120)</a:t>
              </a:r>
              <a:endParaRPr lang="ko-KR" sz="12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362680" y="2038331"/>
              <a:ext cx="63488" cy="6349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12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Text Box 106"/>
            <p:cNvSpPr txBox="1"/>
            <p:nvPr/>
          </p:nvSpPr>
          <p:spPr>
            <a:xfrm>
              <a:off x="2138809" y="1522951"/>
              <a:ext cx="703811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(150, 150)</a:t>
              </a:r>
              <a:endParaRPr lang="ko-KR" sz="12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H="1">
              <a:off x="1458789" y="1672345"/>
              <a:ext cx="904252" cy="3818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9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원호와 곡선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000" dirty="0"/>
              <a:t>stroke() </a:t>
            </a:r>
            <a:r>
              <a:rPr lang="ko-KR" altLang="en-US" sz="2000" dirty="0"/>
              <a:t>메소드를 </a:t>
            </a:r>
            <a:r>
              <a:rPr lang="ko-KR" altLang="en-US" sz="2000" dirty="0" smtClean="0"/>
              <a:t>호출하지 </a:t>
            </a:r>
            <a:r>
              <a:rPr lang="ko-KR" altLang="en-US" sz="2000" dirty="0"/>
              <a:t>않으면 실제로 캔버스에 선이 그려지지 </a:t>
            </a:r>
            <a:r>
              <a:rPr lang="ko-KR" altLang="en-US" sz="2000" dirty="0" smtClean="0"/>
              <a:t>않음에 유의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18045"/>
              </p:ext>
            </p:extLst>
          </p:nvPr>
        </p:nvGraphicFramePr>
        <p:xfrm>
          <a:off x="827584" y="2420888"/>
          <a:ext cx="7560840" cy="3384376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808312"/>
                <a:gridCol w="4752528"/>
              </a:tblGrid>
              <a:tr h="4135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컨텍스트 메소드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79266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myContext.arc(x</a:t>
                      </a:r>
                      <a:r>
                        <a:rPr lang="en-US" sz="1400" kern="100" dirty="0">
                          <a:effectLst/>
                        </a:rPr>
                        <a:t>, y, r, 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4572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startAngle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endAngle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4572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antiClockwise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(x, y)</a:t>
                      </a:r>
                      <a:r>
                        <a:rPr lang="ko-KR" sz="1400" kern="100">
                          <a:effectLst/>
                        </a:rPr>
                        <a:t>를 원점으로 하고 반지름</a:t>
                      </a:r>
                      <a:r>
                        <a:rPr lang="en-US" sz="1400" kern="100">
                          <a:effectLst/>
                        </a:rPr>
                        <a:t> r</a:t>
                      </a:r>
                      <a:r>
                        <a:rPr lang="ko-KR" sz="1400" kern="100">
                          <a:effectLst/>
                        </a:rPr>
                        <a:t>인 원호를 그린다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시작 각도와 끝 각도를 지정하여 원호를 그린다</a:t>
                      </a:r>
                      <a:r>
                        <a:rPr lang="en-US" sz="1400" kern="100">
                          <a:effectLst/>
                        </a:rPr>
                        <a:t>. antiClockwise </a:t>
                      </a:r>
                      <a:r>
                        <a:rPr lang="ko-KR" sz="1400" kern="100">
                          <a:effectLst/>
                        </a:rPr>
                        <a:t>값을</a:t>
                      </a:r>
                      <a:r>
                        <a:rPr lang="en-US" sz="1400" kern="100">
                          <a:effectLst/>
                        </a:rPr>
                        <a:t> false</a:t>
                      </a:r>
                      <a:r>
                        <a:rPr lang="ko-KR" sz="1400" kern="100">
                          <a:effectLst/>
                        </a:rPr>
                        <a:t>로 설정하면 시계방향으로 원호를 그린다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기본값은 시계방향이다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900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myContext.quadraticCurveTo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   cx, cy, x, y);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하나의 제어점을 가지는 곡선을 그린다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시작점은 현재 위치이며 끝 점은</a:t>
                      </a:r>
                      <a:r>
                        <a:rPr lang="en-US" sz="1400" kern="100" dirty="0">
                          <a:effectLst/>
                        </a:rPr>
                        <a:t> (x, y)</a:t>
                      </a:r>
                      <a:r>
                        <a:rPr lang="ko-KR" sz="1400" kern="100" dirty="0">
                          <a:effectLst/>
                        </a:rPr>
                        <a:t>이다</a:t>
                      </a:r>
                      <a:r>
                        <a:rPr lang="en-US" sz="1400" kern="100" dirty="0">
                          <a:effectLst/>
                        </a:rPr>
                        <a:t>. (cx, cy)</a:t>
                      </a:r>
                      <a:r>
                        <a:rPr lang="ko-KR" sz="1400" kern="100" dirty="0">
                          <a:effectLst/>
                        </a:rPr>
                        <a:t>이 제어점이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6251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myContext.bezierCurveTo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   cx1, cy1, cx2, cy2,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40005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x, y);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두개의 제어점을 가지는 곡선을 그린다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시작점은 현재 위치이며 끝 점은</a:t>
                      </a:r>
                      <a:r>
                        <a:rPr lang="en-US" sz="1400" kern="100" dirty="0">
                          <a:effectLst/>
                        </a:rPr>
                        <a:t> (x, y)</a:t>
                      </a:r>
                      <a:r>
                        <a:rPr lang="ko-KR" sz="1400" kern="100" dirty="0">
                          <a:effectLst/>
                        </a:rPr>
                        <a:t>이다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두개의 제어점은</a:t>
                      </a:r>
                      <a:r>
                        <a:rPr lang="en-US" sz="1400" kern="100" dirty="0">
                          <a:effectLst/>
                        </a:rPr>
                        <a:t> (cx1, cy1)</a:t>
                      </a:r>
                      <a:r>
                        <a:rPr lang="ko-KR" sz="1400" kern="100" dirty="0">
                          <a:effectLst/>
                        </a:rPr>
                        <a:t>과</a:t>
                      </a:r>
                      <a:r>
                        <a:rPr lang="en-US" sz="1400" kern="100" dirty="0">
                          <a:effectLst/>
                        </a:rPr>
                        <a:t> (cx2, </a:t>
                      </a:r>
                      <a:r>
                        <a:rPr lang="en-US" sz="1400" kern="100" dirty="0" smtClean="0">
                          <a:effectLst/>
                        </a:rPr>
                        <a:t>cy2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>
                          <a:effectLst/>
                        </a:rPr>
                        <a:t>로 지정한다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7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원호 그리기 예제</a:t>
            </a:r>
            <a:endParaRPr lang="ko-KR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905780"/>
              </p:ext>
            </p:extLst>
          </p:nvPr>
        </p:nvGraphicFramePr>
        <p:xfrm>
          <a:off x="395536" y="1628800"/>
          <a:ext cx="6624736" cy="3168352"/>
        </p:xfrm>
        <a:graphic>
          <a:graphicData uri="http://schemas.openxmlformats.org/drawingml/2006/table">
            <a:tbl>
              <a:tblPr firstRow="1" firstCol="1" bandRow="1"/>
              <a:tblGrid>
                <a:gridCol w="342819"/>
                <a:gridCol w="6281917"/>
              </a:tblGrid>
              <a:tr h="3168352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myContext.arc(30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100, 20, 0, 1.5*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); // 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상수를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이용해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각도지정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myContext.arc(110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100, 40, 1*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1.5*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true);//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반시계방향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원호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myContext.closePath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 //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경로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시작점까지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직선으로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연결하며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경로를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종료한다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myContext.arc(240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100, 60, 0, 2*</a:t>
                      </a:r>
                      <a:r>
                        <a:rPr lang="en-US" sz="1400" kern="100" spc="0" baseline="0" dirty="0" err="1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); // 360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원호를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그려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원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spc="0" baseline="0" dirty="0">
                          <a:effectLst/>
                          <a:latin typeface="+mn-lt"/>
                          <a:ea typeface="맑은 고딕"/>
                          <a:cs typeface="Consolas"/>
                        </a:rPr>
                        <a:t>그리기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400" kern="100" spc="0" baseline="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2"/>
          <a:srcRect r="38263"/>
          <a:stretch/>
        </p:blipFill>
        <p:spPr>
          <a:xfrm>
            <a:off x="4788024" y="3763729"/>
            <a:ext cx="3312367" cy="3021119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6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곡선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085379"/>
              </p:ext>
            </p:extLst>
          </p:nvPr>
        </p:nvGraphicFramePr>
        <p:xfrm>
          <a:off x="546110" y="1646081"/>
          <a:ext cx="5313237" cy="2592288"/>
        </p:xfrm>
        <a:graphic>
          <a:graphicData uri="http://schemas.openxmlformats.org/drawingml/2006/table">
            <a:tbl>
              <a:tblPr firstRow="1" firstCol="1" bandRow="1"/>
              <a:tblGrid>
                <a:gridCol w="286258"/>
                <a:gridCol w="5026979"/>
              </a:tblGrid>
              <a:tr h="2592288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myContext.moveTo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myContext.quadraticCurveTo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(100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10, 200, 200);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myContext.moveTo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(300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myContext.bezierCurveTo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(300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100, 600, 100, 450, 200);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067944" y="3799207"/>
            <a:ext cx="4400259" cy="2862197"/>
            <a:chOff x="142711" y="3049052"/>
            <a:chExt cx="4545571" cy="29569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11" y="3049052"/>
              <a:ext cx="4545571" cy="2706373"/>
            </a:xfrm>
            <a:prstGeom prst="rect">
              <a:avLst/>
            </a:prstGeom>
          </p:spPr>
        </p:pic>
        <p:cxnSp>
          <p:nvCxnSpPr>
            <p:cNvPr id="39" name="직선 연결선 38"/>
            <p:cNvCxnSpPr/>
            <p:nvPr/>
          </p:nvCxnSpPr>
          <p:spPr>
            <a:xfrm flipH="1" flipV="1">
              <a:off x="846721" y="3711619"/>
              <a:ext cx="890770" cy="15128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607001" y="3711619"/>
              <a:ext cx="330554" cy="153436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flipH="1" flipV="1">
              <a:off x="880718" y="3784201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3" name="Text Box 89"/>
            <p:cNvSpPr txBox="1"/>
            <p:nvPr/>
          </p:nvSpPr>
          <p:spPr>
            <a:xfrm>
              <a:off x="296207" y="3774346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(100, 10)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562014" y="5238262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5" name="Text Box 93"/>
            <p:cNvSpPr txBox="1"/>
            <p:nvPr/>
          </p:nvSpPr>
          <p:spPr>
            <a:xfrm>
              <a:off x="322873" y="5325554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(50, 100)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 flipH="1" flipV="1">
              <a:off x="923666" y="3803052"/>
              <a:ext cx="740565" cy="19392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25"/>
            <p:cNvSpPr txBox="1"/>
            <p:nvPr/>
          </p:nvSpPr>
          <p:spPr>
            <a:xfrm>
              <a:off x="625291" y="5794542"/>
              <a:ext cx="112966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Quadratic </a:t>
              </a: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곡선</a:t>
              </a:r>
            </a:p>
          </p:txBody>
        </p:sp>
        <p:sp>
          <p:nvSpPr>
            <p:cNvPr id="78" name="타원 77"/>
            <p:cNvSpPr/>
            <p:nvPr/>
          </p:nvSpPr>
          <p:spPr>
            <a:xfrm>
              <a:off x="1711138" y="5224449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9" name="Text Box 127"/>
            <p:cNvSpPr txBox="1"/>
            <p:nvPr/>
          </p:nvSpPr>
          <p:spPr>
            <a:xfrm>
              <a:off x="1505041" y="5290950"/>
              <a:ext cx="62230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(200, 100)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0" name="Text Box 130"/>
            <p:cNvSpPr txBox="1"/>
            <p:nvPr/>
          </p:nvSpPr>
          <p:spPr>
            <a:xfrm>
              <a:off x="1586942" y="3923341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제어점</a:t>
              </a:r>
            </a:p>
          </p:txBody>
        </p:sp>
        <p:sp>
          <p:nvSpPr>
            <p:cNvPr id="81" name="Text Box 131"/>
            <p:cNvSpPr txBox="1"/>
            <p:nvPr/>
          </p:nvSpPr>
          <p:spPr>
            <a:xfrm>
              <a:off x="296204" y="5430091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시작점</a:t>
              </a:r>
            </a:p>
          </p:txBody>
        </p:sp>
        <p:sp>
          <p:nvSpPr>
            <p:cNvPr id="82" name="Text Box 132"/>
            <p:cNvSpPr txBox="1"/>
            <p:nvPr/>
          </p:nvSpPr>
          <p:spPr>
            <a:xfrm>
              <a:off x="1538524" y="5385647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끝점</a:t>
              </a:r>
            </a:p>
          </p:txBody>
        </p:sp>
        <p:sp>
          <p:nvSpPr>
            <p:cNvPr id="83" name="Text Box 143"/>
            <p:cNvSpPr txBox="1"/>
            <p:nvPr/>
          </p:nvSpPr>
          <p:spPr>
            <a:xfrm>
              <a:off x="2164784" y="3884707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(300, 100)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4" name="Text Box 157"/>
            <p:cNvSpPr txBox="1"/>
            <p:nvPr/>
          </p:nvSpPr>
          <p:spPr>
            <a:xfrm>
              <a:off x="2173206" y="3723706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제어점</a:t>
              </a: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H="1" flipV="1">
              <a:off x="2497981" y="4092750"/>
              <a:ext cx="984" cy="117056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V="1">
              <a:off x="3666120" y="4065902"/>
              <a:ext cx="839268" cy="117127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471456" y="4066398"/>
              <a:ext cx="2010273" cy="46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/>
            <p:cNvSpPr/>
            <p:nvPr/>
          </p:nvSpPr>
          <p:spPr>
            <a:xfrm>
              <a:off x="2471628" y="4040045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2481976" y="5244460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0" name="Text Box 136"/>
            <p:cNvSpPr txBox="1"/>
            <p:nvPr/>
          </p:nvSpPr>
          <p:spPr>
            <a:xfrm>
              <a:off x="2289596" y="5303635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(300, 200)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Text Box 137"/>
            <p:cNvSpPr txBox="1"/>
            <p:nvPr/>
          </p:nvSpPr>
          <p:spPr>
            <a:xfrm>
              <a:off x="2289595" y="5416932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시작점</a:t>
              </a:r>
            </a:p>
          </p:txBody>
        </p:sp>
        <p:sp>
          <p:nvSpPr>
            <p:cNvPr id="92" name="타원 91"/>
            <p:cNvSpPr/>
            <p:nvPr/>
          </p:nvSpPr>
          <p:spPr>
            <a:xfrm>
              <a:off x="3614159" y="5223117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3" name="Text Box 140"/>
            <p:cNvSpPr txBox="1"/>
            <p:nvPr/>
          </p:nvSpPr>
          <p:spPr>
            <a:xfrm>
              <a:off x="3401442" y="5430052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끝점</a:t>
              </a:r>
            </a:p>
          </p:txBody>
        </p:sp>
        <p:sp>
          <p:nvSpPr>
            <p:cNvPr id="94" name="Text Box 136"/>
            <p:cNvSpPr txBox="1"/>
            <p:nvPr/>
          </p:nvSpPr>
          <p:spPr>
            <a:xfrm>
              <a:off x="3428054" y="5303635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(450, 200)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4481729" y="4040045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 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6" name="Text Box 143"/>
            <p:cNvSpPr txBox="1"/>
            <p:nvPr/>
          </p:nvSpPr>
          <p:spPr>
            <a:xfrm>
              <a:off x="4040804" y="3884707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(550, 100)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Text Box 157"/>
            <p:cNvSpPr txBox="1"/>
            <p:nvPr/>
          </p:nvSpPr>
          <p:spPr>
            <a:xfrm>
              <a:off x="4046932" y="3724932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제어점</a:t>
              </a: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sz="800" kern="100">
                <a:effectLst/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8" name="Text Box 125"/>
            <p:cNvSpPr txBox="1"/>
            <p:nvPr/>
          </p:nvSpPr>
          <p:spPr>
            <a:xfrm>
              <a:off x="2545034" y="5794542"/>
              <a:ext cx="112966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Bezier </a:t>
              </a:r>
              <a:r>
                <a:rPr lang="ko-KR" sz="8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rPr>
                <a:t>곡선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8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연속된 선 그리기를 </a:t>
            </a:r>
            <a:r>
              <a:rPr lang="ko-KR" altLang="ko-KR" dirty="0" smtClean="0"/>
              <a:t>통</a:t>
            </a:r>
            <a:r>
              <a:rPr lang="ko-KR" altLang="en-US" dirty="0" smtClean="0"/>
              <a:t>한 경로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beginPath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ko-KR" dirty="0" smtClean="0"/>
              <a:t>경로의 시작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closePath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2"/>
            <a:r>
              <a:rPr lang="ko-KR" altLang="ko-KR" dirty="0" smtClean="0"/>
              <a:t>경로 </a:t>
            </a:r>
            <a:r>
              <a:rPr lang="ko-KR" altLang="ko-KR" dirty="0"/>
              <a:t>지정을 </a:t>
            </a:r>
            <a:r>
              <a:rPr lang="ko-KR" altLang="ko-KR" dirty="0" smtClean="0"/>
              <a:t>종료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처음 </a:t>
            </a:r>
            <a:r>
              <a:rPr lang="ko-KR" altLang="en-US" dirty="0" smtClean="0"/>
              <a:t>경로 </a:t>
            </a:r>
            <a:r>
              <a:rPr lang="ko-KR" altLang="ko-KR" dirty="0" smtClean="0"/>
              <a:t>시작 </a:t>
            </a:r>
            <a:r>
              <a:rPr lang="ko-KR" altLang="ko-KR" dirty="0"/>
              <a:t>지점으로 선을 연결하여 경로를 </a:t>
            </a:r>
            <a:r>
              <a:rPr lang="ko-KR" altLang="ko-KR" dirty="0" smtClean="0"/>
              <a:t>완성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03049"/>
              </p:ext>
            </p:extLst>
          </p:nvPr>
        </p:nvGraphicFramePr>
        <p:xfrm>
          <a:off x="1115616" y="4005064"/>
          <a:ext cx="7128792" cy="187220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088232"/>
                <a:gridCol w="5040560"/>
              </a:tblGrid>
              <a:tr h="374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</a:t>
                      </a:r>
                      <a:r>
                        <a:rPr lang="ko-KR" sz="1400" kern="100" dirty="0" err="1">
                          <a:effectLst/>
                        </a:rPr>
                        <a:t>컨텍스트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754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myContext.beginPath</a:t>
                      </a:r>
                      <a:r>
                        <a:rPr lang="en-US" sz="1400" kern="100" dirty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경로 지정을 시작하는 메소드이다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80120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myContext.closePath</a:t>
                      </a:r>
                      <a:r>
                        <a:rPr lang="en-US" sz="1400" kern="100" dirty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경로 지정의 종료를 의미하는 메소드이며 현재까지 그려진 경로의 마지막 위치에서 경로의 시작점까지 직선으로 연결한다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그리고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현재 위치는 경로의 시작점으로 이동 시킨다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3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캔버스 비트맵 초기화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캔버스 비트맵을 초기화할 수 있는 가장 간편한 방법은 </a:t>
            </a:r>
            <a:r>
              <a:rPr lang="en-US" altLang="ko-KR" smtClean="0"/>
              <a:t>clearRect() </a:t>
            </a:r>
            <a:r>
              <a:rPr lang="ko-KR" altLang="ko-KR" smtClean="0"/>
              <a:t>메소드를 이용</a:t>
            </a:r>
            <a:endParaRPr lang="en-US" altLang="ko-KR" smtClean="0"/>
          </a:p>
          <a:p>
            <a:pPr lvl="1" latinLnBrk="0"/>
            <a:r>
              <a:rPr lang="en-US" altLang="ko-KR" smtClean="0"/>
              <a:t>(x, y) </a:t>
            </a:r>
            <a:r>
              <a:rPr lang="ko-KR" altLang="ko-KR" smtClean="0"/>
              <a:t>위치를 기준으로</a:t>
            </a:r>
            <a:r>
              <a:rPr lang="en-US" altLang="ko-KR" smtClean="0"/>
              <a:t> width, height</a:t>
            </a:r>
            <a:r>
              <a:rPr lang="ko-KR" altLang="ko-KR" smtClean="0"/>
              <a:t>의 폭과 높이의 비트맵을 초기화 한다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 Box 173"/>
          <p:cNvSpPr txBox="1">
            <a:spLocks noChangeArrowheads="1"/>
          </p:cNvSpPr>
          <p:nvPr/>
        </p:nvSpPr>
        <p:spPr bwMode="auto">
          <a:xfrm>
            <a:off x="1977147" y="3212976"/>
            <a:ext cx="5180965" cy="74295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myContext.</a:t>
            </a:r>
            <a:r>
              <a:rPr lang="en-US" sz="1400" b="1" kern="100" dirty="0" err="1" smtClean="0">
                <a:effectLst/>
                <a:latin typeface="Consolas"/>
                <a:ea typeface="맑은 고딕"/>
                <a:cs typeface="Times New Roman"/>
              </a:rPr>
              <a:t>clearRect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(x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, y, width, height);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도형 꾸미기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꾸미기와 색칠하기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24541"/>
              </p:ext>
            </p:extLst>
          </p:nvPr>
        </p:nvGraphicFramePr>
        <p:xfrm>
          <a:off x="683568" y="2132856"/>
          <a:ext cx="8136904" cy="444913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872208"/>
                <a:gridCol w="6264696"/>
              </a:tblGrid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컨텍스트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속성 및 메소드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기능 및 설명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0147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myContext.lineWidth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선의 두께를 픽셀 개수로 설정한다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9423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myContext.strokeStyle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선의 색상을 지정한다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색상을 지정하는 방법은 일반적인 웹 문서에서와 동일하다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예</a:t>
                      </a:r>
                      <a:r>
                        <a:rPr lang="en-US" sz="1400" kern="100" dirty="0">
                          <a:effectLst/>
                        </a:rPr>
                        <a:t>) "blue" </a:t>
                      </a:r>
                      <a:r>
                        <a:rPr lang="ko-KR" sz="1400" kern="100" dirty="0">
                          <a:effectLst/>
                        </a:rPr>
                        <a:t>혹은 </a:t>
                      </a:r>
                      <a:r>
                        <a:rPr lang="en-US" sz="1400" kern="100" dirty="0">
                          <a:effectLst/>
                        </a:rPr>
                        <a:t>"#0000ff" </a:t>
                      </a:r>
                      <a:r>
                        <a:rPr lang="ko-KR" sz="1400" kern="100" dirty="0">
                          <a:effectLst/>
                        </a:rPr>
                        <a:t>등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2811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myContext.lineCap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선의 양쪽 끝 모양을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지정할 수 있는 형태는 </a:t>
                      </a:r>
                      <a:r>
                        <a:rPr lang="en-US" sz="1400" kern="100">
                          <a:effectLst/>
                        </a:rPr>
                        <a:t>"butt", "round", "square"</a:t>
                      </a:r>
                      <a:r>
                        <a:rPr lang="ko-KR" sz="1400" kern="100">
                          <a:effectLst/>
                        </a:rPr>
                        <a:t>이며 기본 값은 </a:t>
                      </a:r>
                      <a:r>
                        <a:rPr lang="en-US" sz="1400" kern="100">
                          <a:effectLst/>
                        </a:rPr>
                        <a:t>"butt"</a:t>
                      </a:r>
                      <a:r>
                        <a:rPr lang="ko-KR" sz="1400" kern="100">
                          <a:effectLst/>
                        </a:rPr>
                        <a:t>이다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5081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myContext.lineJoin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선이 꺽이는 모서리 지점에서의 모양을 지정한다</a:t>
                      </a:r>
                      <a:r>
                        <a:rPr lang="en-US" sz="1400" kern="100" dirty="0">
                          <a:effectLst/>
                        </a:rPr>
                        <a:t>. "miter", "round", "bevel" </a:t>
                      </a:r>
                      <a:r>
                        <a:rPr lang="ko-KR" sz="1400" kern="100" dirty="0">
                          <a:effectLst/>
                        </a:rPr>
                        <a:t>세가지 중의 한가지 값으로 지정할 수 있ㄷ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기본값은 </a:t>
                      </a:r>
                      <a:r>
                        <a:rPr lang="en-US" sz="1400" kern="100" dirty="0">
                          <a:effectLst/>
                        </a:rPr>
                        <a:t>"miter" </a:t>
                      </a:r>
                      <a:r>
                        <a:rPr lang="ko-KR" sz="1400" kern="100" dirty="0">
                          <a:effectLst/>
                        </a:rPr>
                        <a:t>스타일이다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8003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myContext.fillStyle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경로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원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사각형 등의 도형의 내부를 색칠할 색상 값을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스타일값으로 그라데이션이나 패턴을 지정할 수도 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색상은 웹 문서와 동일하게 지정할 수 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예</a:t>
                      </a:r>
                      <a:r>
                        <a:rPr lang="en-US" sz="1400" kern="100">
                          <a:effectLst/>
                        </a:rPr>
                        <a:t>) "red" </a:t>
                      </a:r>
                      <a:r>
                        <a:rPr lang="ko-KR" sz="1400" kern="100">
                          <a:effectLst/>
                        </a:rPr>
                        <a:t>혹은 </a:t>
                      </a:r>
                      <a:r>
                        <a:rPr lang="en-US" sz="1400" kern="100">
                          <a:effectLst/>
                        </a:rPr>
                        <a:t>"#ff0000"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7601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myContext.fill</a:t>
                      </a:r>
                      <a:r>
                        <a:rPr lang="en-US" sz="1400" kern="100" dirty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 </a:t>
                      </a:r>
                      <a:r>
                        <a:rPr lang="en-US" sz="1400" kern="100" dirty="0" err="1">
                          <a:effectLst/>
                        </a:rPr>
                        <a:t>fillStyle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색상으로 도형을 채운다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색칠할 도형은 </a:t>
                      </a:r>
                      <a:r>
                        <a:rPr lang="en-US" sz="1400" kern="100" dirty="0">
                          <a:effectLst/>
                        </a:rPr>
                        <a:t>fill() </a:t>
                      </a:r>
                      <a:r>
                        <a:rPr lang="ko-KR" sz="1400" kern="100" dirty="0">
                          <a:effectLst/>
                        </a:rPr>
                        <a:t>메소드를 실행하기 이전에 그려지 모든 도형들이다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11.1 </a:t>
            </a:r>
            <a:r>
              <a:rPr lang="ko-KR" altLang="en-US" dirty="0"/>
              <a:t>캔버스 </a:t>
            </a:r>
            <a:r>
              <a:rPr lang="ko-KR" altLang="en-US" dirty="0" smtClean="0"/>
              <a:t>이해하기</a:t>
            </a:r>
            <a:endParaRPr lang="ko-KR" altLang="en-US" dirty="0"/>
          </a:p>
          <a:p>
            <a:r>
              <a:rPr lang="en-US" altLang="ko-KR" dirty="0" smtClean="0"/>
              <a:t>11.2 </a:t>
            </a:r>
            <a:r>
              <a:rPr lang="ko-KR" altLang="en-US" dirty="0"/>
              <a:t>캔버스 기본 </a:t>
            </a:r>
            <a:r>
              <a:rPr lang="en-US" altLang="ko-KR" dirty="0"/>
              <a:t>API </a:t>
            </a:r>
            <a:r>
              <a:rPr lang="ko-KR" altLang="en-US" dirty="0" smtClean="0"/>
              <a:t>사용하기</a:t>
            </a:r>
            <a:endParaRPr lang="ko-KR" altLang="en-US" dirty="0"/>
          </a:p>
          <a:p>
            <a:r>
              <a:rPr lang="en-US" altLang="ko-KR" dirty="0" smtClean="0"/>
              <a:t>11.3 </a:t>
            </a:r>
            <a:r>
              <a:rPr lang="ko-KR" altLang="en-US" dirty="0"/>
              <a:t>캔버스 고급 기능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꾸미기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73453"/>
              </p:ext>
            </p:extLst>
          </p:nvPr>
        </p:nvGraphicFramePr>
        <p:xfrm>
          <a:off x="971600" y="1844824"/>
          <a:ext cx="3528392" cy="4464496"/>
        </p:xfrm>
        <a:graphic>
          <a:graphicData uri="http://schemas.openxmlformats.org/drawingml/2006/table">
            <a:tbl>
              <a:tblPr firstRow="1" firstCol="1" bandRow="1"/>
              <a:tblGrid>
                <a:gridCol w="304848"/>
                <a:gridCol w="3223544"/>
              </a:tblGrid>
              <a:tr h="4464496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19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20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21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myContext.moveTo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(10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, 20);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myContext.lineTo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(100,20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myContext.lineWidth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= 20;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myContext.strokeStyle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= "blue";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myContext.lineCap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= "butt";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myContext.moveTo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(10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, 60);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myContext.lineTo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(100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, 60);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myContext.strokeStyle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= "red";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myContext.lineCap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= "round";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myContext.moveTo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(10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, 100);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myContext.lineTo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(100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, 100);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myContext.strokeStyle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= "green";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myContext.lineCap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= "square";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myContext.stroke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r="41613"/>
          <a:stretch/>
        </p:blipFill>
        <p:spPr>
          <a:xfrm>
            <a:off x="4716017" y="1844824"/>
            <a:ext cx="3312368" cy="3378561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9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꾸미기 예제</a:t>
            </a:r>
            <a:endParaRPr lang="ko-KR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682013"/>
              </p:ext>
            </p:extLst>
          </p:nvPr>
        </p:nvGraphicFramePr>
        <p:xfrm>
          <a:off x="1115616" y="1556792"/>
          <a:ext cx="3312368" cy="4968552"/>
        </p:xfrm>
        <a:graphic>
          <a:graphicData uri="http://schemas.openxmlformats.org/drawingml/2006/table">
            <a:tbl>
              <a:tblPr firstRow="1" firstCol="1" bandRow="1"/>
              <a:tblGrid>
                <a:gridCol w="286185"/>
                <a:gridCol w="3026183"/>
              </a:tblGrid>
              <a:tr h="4968552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20, 50, 80);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myContext.lineWidth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20;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"black";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myContext.lineJoin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"miter";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"grey";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(110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20, 50, 80);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"black";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myContext.lineJoin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"round";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"pink";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(200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20, 50, 80);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"black";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myContext.lineJoin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"bevel";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"yellow";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r="42454"/>
          <a:stretch/>
        </p:blipFill>
        <p:spPr>
          <a:xfrm>
            <a:off x="4716015" y="1564861"/>
            <a:ext cx="3816425" cy="3664339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8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기존</a:t>
            </a:r>
            <a:r>
              <a:rPr lang="ko-KR" altLang="en-US" dirty="0" smtClean="0"/>
              <a:t>에는 </a:t>
            </a:r>
            <a:r>
              <a:rPr lang="ko-KR" altLang="ko-KR" dirty="0" smtClean="0"/>
              <a:t>이미지를 그리기 위해서는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태그를 이용</a:t>
            </a:r>
            <a:endParaRPr lang="en-US" altLang="ko-KR" dirty="0" smtClean="0"/>
          </a:p>
          <a:p>
            <a:r>
              <a:rPr lang="ko-KR" altLang="ko-KR" dirty="0" smtClean="0"/>
              <a:t>캔버스에 이미지 그리기</a:t>
            </a:r>
          </a:p>
          <a:p>
            <a:pPr lvl="1"/>
            <a:r>
              <a:rPr lang="en-US" altLang="ko-KR" dirty="0" smtClean="0"/>
              <a:t>Image </a:t>
            </a:r>
            <a:r>
              <a:rPr lang="ko-KR" altLang="ko-KR" dirty="0" smtClean="0"/>
              <a:t>객체를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Image() </a:t>
            </a:r>
            <a:r>
              <a:rPr lang="ko-KR" altLang="ko-KR" dirty="0" smtClean="0"/>
              <a:t>생성자를 이용해서 생성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drawImage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캔버스 컨텍스트에서 이미지를 그리는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ko-KR" dirty="0"/>
              <a:t>사이즈 조정</a:t>
            </a:r>
            <a:r>
              <a:rPr lang="en-US" altLang="ko-KR" dirty="0"/>
              <a:t>, </a:t>
            </a:r>
            <a:r>
              <a:rPr lang="ko-KR" altLang="ko-KR" dirty="0" err="1"/>
              <a:t>크롭</a:t>
            </a:r>
            <a:r>
              <a:rPr lang="en-US" altLang="ko-KR" dirty="0"/>
              <a:t>(crop) </a:t>
            </a:r>
            <a:r>
              <a:rPr lang="ko-KR" altLang="ko-KR" dirty="0"/>
              <a:t>등의 기능</a:t>
            </a:r>
            <a:r>
              <a:rPr lang="ko-KR" altLang="en-US" dirty="0"/>
              <a:t>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Text Box 173"/>
          <p:cNvSpPr txBox="1">
            <a:spLocks noChangeArrowheads="1"/>
          </p:cNvSpPr>
          <p:nvPr/>
        </p:nvSpPr>
        <p:spPr bwMode="auto">
          <a:xfrm>
            <a:off x="1691680" y="3356992"/>
            <a:ext cx="5256584" cy="72008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imgObj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new Image();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507171"/>
              </p:ext>
            </p:extLst>
          </p:nvPr>
        </p:nvGraphicFramePr>
        <p:xfrm>
          <a:off x="1691680" y="1422890"/>
          <a:ext cx="5544616" cy="5112568"/>
        </p:xfrm>
        <a:graphic>
          <a:graphicData uri="http://schemas.openxmlformats.org/drawingml/2006/table">
            <a:tbl>
              <a:tblPr firstRow="1" firstCol="1" bandRow="1"/>
              <a:tblGrid>
                <a:gridCol w="287529"/>
                <a:gridCol w="5257087"/>
              </a:tblGrid>
              <a:tr h="5112568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new Image();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imgObj.src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"clownfish.jpg";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imgObj.onload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function() {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(50, 50)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지점에 원래 크기 그대로 이미지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50, 50);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크기조정하기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 (350, 50)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150 x 100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크기로 이미지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350, 50, 150, 100);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크기조정하기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 (550, 50)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100 x 100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크기로 이미지 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550, 50, 100, 100);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이미지 자르기 후 크기조정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1)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원본 이미지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(70, 50)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지점에서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70 x 70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크기의 이미지를 자른다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2) Canvas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(350, 180)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70 x 70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크기로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70, 50, 70, 70, 350, 180, 70, 70);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이미지 자르기 후 크기조정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1)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원본 이미지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(120, 50)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지점에서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100 x 50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크기의 이미지를 자른다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// 2) Canvas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(450, 180)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125 x 75 </a:t>
                      </a:r>
                      <a:r>
                        <a:rPr lang="ko-KR" altLang="en-US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크기로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120, 50, 100, 50, 450, 180, 100, 50);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0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예제 실행 결과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13" name="Canvas 3"/>
          <p:cNvGrpSpPr/>
          <p:nvPr/>
        </p:nvGrpSpPr>
        <p:grpSpPr>
          <a:xfrm>
            <a:off x="1547664" y="1772816"/>
            <a:ext cx="6048672" cy="4132859"/>
            <a:chOff x="0" y="0"/>
            <a:chExt cx="4322445" cy="2953385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4322445" cy="2953385"/>
            </a:xfrm>
            <a:prstGeom prst="rect">
              <a:avLst/>
            </a:prstGeom>
            <a:noFill/>
          </p:spPr>
        </p:sp>
        <p:grpSp>
          <p:nvGrpSpPr>
            <p:cNvPr id="15" name="그룹 14"/>
            <p:cNvGrpSpPr/>
            <p:nvPr/>
          </p:nvGrpSpPr>
          <p:grpSpPr>
            <a:xfrm>
              <a:off x="0" y="1"/>
              <a:ext cx="4286580" cy="2917958"/>
              <a:chOff x="0" y="0"/>
              <a:chExt cx="5224780" cy="355653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5224780" cy="2962710"/>
              </a:xfrm>
              <a:prstGeom prst="rect">
                <a:avLst/>
              </a:prstGeom>
            </p:spPr>
          </p:pic>
          <p:sp>
            <p:nvSpPr>
              <p:cNvPr id="17" name="Text Box 130"/>
              <p:cNvSpPr txBox="1"/>
              <p:nvPr/>
            </p:nvSpPr>
            <p:spPr>
              <a:xfrm>
                <a:off x="4076811" y="3099968"/>
                <a:ext cx="877390" cy="4565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100" kern="100" dirty="0" smtClean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이미지</a:t>
                </a:r>
                <a:r>
                  <a:rPr lang="en-US" altLang="ko-KR" sz="1100" kern="100" dirty="0" smtClean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ko-KR" sz="1100" kern="100" dirty="0" smtClean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사이즈 </a:t>
                </a:r>
                <a:r>
                  <a:rPr lang="ko-KR" sz="11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조정</a:t>
                </a:r>
                <a:endParaRPr lang="ko-KR" sz="2000" kern="100" dirty="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2637489" y="961870"/>
                <a:ext cx="2409686" cy="892972"/>
              </a:xfrm>
              <a:prstGeom prst="flowChartAlternateProcess">
                <a:avLst/>
              </a:prstGeom>
              <a:noFill/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4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직선 화살표 연결선 18"/>
              <p:cNvCxnSpPr>
                <a:stCxn id="21" idx="0"/>
              </p:cNvCxnSpPr>
              <p:nvPr/>
            </p:nvCxnSpPr>
            <p:spPr>
              <a:xfrm flipH="1" flipV="1">
                <a:off x="3005643" y="2664754"/>
                <a:ext cx="209485" cy="60791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순서도: 대체 처리 19"/>
              <p:cNvSpPr/>
              <p:nvPr/>
            </p:nvSpPr>
            <p:spPr>
              <a:xfrm>
                <a:off x="2654197" y="1941425"/>
                <a:ext cx="1653525" cy="706635"/>
              </a:xfrm>
              <a:prstGeom prst="flowChartAlternateProcess">
                <a:avLst/>
              </a:prstGeom>
              <a:noFill/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sz="14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30"/>
              <p:cNvSpPr txBox="1"/>
              <p:nvPr/>
            </p:nvSpPr>
            <p:spPr>
              <a:xfrm>
                <a:off x="2796748" y="3272664"/>
                <a:ext cx="836761" cy="21920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100" kern="10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이미지 크롭</a:t>
                </a:r>
                <a:endParaRPr lang="ko-KR" sz="2000" kern="100">
                  <a:effectLst/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 flipH="1" flipV="1">
                <a:off x="4498002" y="1902798"/>
                <a:ext cx="40899" cy="118483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캔버스에 글자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비트맵 방식으로 캔버스에 텍스트 그리기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삽입된 </a:t>
            </a:r>
            <a:r>
              <a:rPr lang="ko-KR" altLang="ko-KR" dirty="0"/>
              <a:t>글자를 수정하거나 크기를 조정하는 것은 </a:t>
            </a:r>
            <a:r>
              <a:rPr lang="ko-KR" altLang="ko-KR" dirty="0" smtClean="0"/>
              <a:t>불가능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텍스트를 </a:t>
            </a:r>
            <a:r>
              <a:rPr lang="ko-KR" altLang="en-US" dirty="0" smtClean="0"/>
              <a:t>그려 넣을기 전에 </a:t>
            </a:r>
            <a:r>
              <a:rPr lang="ko-KR" altLang="ko-KR" dirty="0" smtClean="0"/>
              <a:t>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정렬방법 등을 결정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09047"/>
              </p:ext>
            </p:extLst>
          </p:nvPr>
        </p:nvGraphicFramePr>
        <p:xfrm>
          <a:off x="971600" y="2924944"/>
          <a:ext cx="7560840" cy="331236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859061"/>
                <a:gridCol w="5701779"/>
              </a:tblGrid>
              <a:tr h="662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</a:t>
                      </a:r>
                      <a:r>
                        <a:rPr lang="ko-KR" sz="1400" kern="100" dirty="0" err="1">
                          <a:effectLst/>
                        </a:rPr>
                        <a:t>컨텍스트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속성 및 </a:t>
                      </a: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myContext.font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그려 넣을 텍스트의 글자체를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이탤릭체 여부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글자 크기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폰트 등을 한번에 지정하게 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myContext.textAlign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텍스트의 정렬방식을 지정한다</a:t>
                      </a:r>
                      <a:r>
                        <a:rPr lang="en-US" sz="1400" kern="100">
                          <a:effectLst/>
                        </a:rPr>
                        <a:t>. "left", "right", "center", "start", "end"</a:t>
                      </a:r>
                      <a:r>
                        <a:rPr lang="ko-KR" sz="1400" kern="100">
                          <a:effectLst/>
                        </a:rPr>
                        <a:t>의 값을 가질 수 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기본 값은 </a:t>
                      </a:r>
                      <a:r>
                        <a:rPr lang="en-US" sz="1400" kern="100">
                          <a:effectLst/>
                        </a:rPr>
                        <a:t>"start"</a:t>
                      </a:r>
                      <a:r>
                        <a:rPr lang="ko-KR" sz="1400" kern="100">
                          <a:effectLst/>
                        </a:rPr>
                        <a:t>이다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myContext.fillStyle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글자의 색상을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색상을 지정하는 방법은 일반적인 웹 문서에서와 동일하다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예</a:t>
                      </a:r>
                      <a:r>
                        <a:rPr lang="en-US" sz="1400" kern="100">
                          <a:effectLst/>
                        </a:rPr>
                        <a:t>) "blue" </a:t>
                      </a:r>
                      <a:r>
                        <a:rPr lang="ko-KR" sz="1400" kern="100">
                          <a:effectLst/>
                        </a:rPr>
                        <a:t>혹은 </a:t>
                      </a:r>
                      <a:r>
                        <a:rPr lang="en-US" sz="1400" kern="100">
                          <a:effectLst/>
                        </a:rPr>
                        <a:t>"#0000ff"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myContext.fillText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 </a:t>
                      </a:r>
                      <a:r>
                        <a:rPr lang="en-US" sz="1400" kern="100" dirty="0" err="1">
                          <a:effectLst/>
                        </a:rPr>
                        <a:t>fillStyle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색상으로 캔버스의 지정된 위치에 글자를 를 그려 넣는다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글자의 왼쪽 위 모서리 지점이 그려넣는 기준점이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4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캔버스에 글자 장식하기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색상 </a:t>
            </a:r>
            <a:r>
              <a:rPr lang="ko-KR" altLang="ko-KR" dirty="0"/>
              <a:t>및 외곽선 두께 등을 </a:t>
            </a:r>
            <a:r>
              <a:rPr lang="ko-KR" altLang="ko-KR" dirty="0" smtClean="0"/>
              <a:t>지정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17143"/>
              </p:ext>
            </p:extLst>
          </p:nvPr>
        </p:nvGraphicFramePr>
        <p:xfrm>
          <a:off x="1043608" y="2564905"/>
          <a:ext cx="7272808" cy="338437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961814"/>
                <a:gridCol w="4310994"/>
              </a:tblGrid>
              <a:tr h="4395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</a:t>
                      </a:r>
                      <a:r>
                        <a:rPr lang="ko-KR" sz="1400" kern="100" dirty="0" err="1">
                          <a:effectLst/>
                        </a:rPr>
                        <a:t>컨텍스트</a:t>
                      </a:r>
                      <a:r>
                        <a:rPr lang="ko-KR" sz="1400" kern="100" dirty="0">
                          <a:effectLst/>
                        </a:rPr>
                        <a:t> 속성 및 </a:t>
                      </a: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98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myContext.strokeStyle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= </a:t>
                      </a:r>
                      <a:r>
                        <a:rPr lang="ko-KR" sz="1400" kern="100" dirty="0" err="1">
                          <a:effectLst/>
                        </a:rPr>
                        <a:t>색상값</a:t>
                      </a:r>
                      <a:r>
                        <a:rPr lang="en-US" sz="1400" kern="100" dirty="0">
                          <a:effectLst/>
                        </a:rPr>
                        <a:t>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글자의 외곽선을 그릴 색상을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색상을 지정하는 방법은 일반적인 웹 문서에서와 동일하다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예</a:t>
                      </a:r>
                      <a:r>
                        <a:rPr lang="en-US" sz="1400" kern="100">
                          <a:effectLst/>
                        </a:rPr>
                        <a:t>) "blue" </a:t>
                      </a:r>
                      <a:r>
                        <a:rPr lang="ko-KR" sz="1400" kern="100">
                          <a:effectLst/>
                        </a:rPr>
                        <a:t>혹은</a:t>
                      </a:r>
                      <a:r>
                        <a:rPr lang="en-US" sz="1400" kern="100">
                          <a:effectLst/>
                        </a:rPr>
                        <a:t> "#0000ff"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067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myContext.lineWidth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= </a:t>
                      </a:r>
                      <a:r>
                        <a:rPr lang="ko-KR" sz="1400" kern="100" dirty="0">
                          <a:effectLst/>
                        </a:rPr>
                        <a:t>선두께</a:t>
                      </a:r>
                      <a:r>
                        <a:rPr lang="en-US" sz="1400" kern="100" dirty="0">
                          <a:effectLst/>
                        </a:rPr>
                        <a:t>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글자의 외곽선을 그릴 선의 두께를 지정한다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8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myContext.strokeText</a:t>
                      </a:r>
                      <a:r>
                        <a:rPr lang="en-US" sz="1400" kern="100" dirty="0" smtClean="0">
                          <a:effectLst/>
                        </a:rPr>
                        <a:t>(text</a:t>
                      </a:r>
                      <a:r>
                        <a:rPr lang="en-US" sz="1400" kern="100" dirty="0">
                          <a:effectLst/>
                        </a:rPr>
                        <a:t>, x, y);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strokeStyle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색상으로 캔버스의</a:t>
                      </a:r>
                      <a:r>
                        <a:rPr lang="en-US" sz="1400" kern="100" dirty="0">
                          <a:effectLst/>
                        </a:rPr>
                        <a:t> (x, y) </a:t>
                      </a:r>
                      <a:r>
                        <a:rPr lang="ko-KR" sz="1400" kern="100" dirty="0">
                          <a:effectLst/>
                        </a:rPr>
                        <a:t>위치에</a:t>
                      </a:r>
                      <a:r>
                        <a:rPr lang="en-US" sz="1400" kern="100" dirty="0">
                          <a:effectLst/>
                        </a:rPr>
                        <a:t> text</a:t>
                      </a:r>
                      <a:r>
                        <a:rPr lang="ko-KR" sz="1400" kern="100" dirty="0">
                          <a:effectLst/>
                        </a:rPr>
                        <a:t>의 외곽선을 그려 넣는다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글자의 외곽선만 그려지게 되므로 내부가 비어있는 형태가 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텍스트의 왼쪽 위 모서리 지점이 텍스트를 그려넣는 기준점이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6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6593775" cy="4104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9496"/>
            <a:ext cx="4608512" cy="960120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글자 그려넣기 예제</a:t>
            </a:r>
            <a:endParaRPr lang="ko-KR" alt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348986"/>
              </p:ext>
            </p:extLst>
          </p:nvPr>
        </p:nvGraphicFramePr>
        <p:xfrm>
          <a:off x="4644008" y="548680"/>
          <a:ext cx="4392488" cy="5989280"/>
        </p:xfrm>
        <a:graphic>
          <a:graphicData uri="http://schemas.openxmlformats.org/drawingml/2006/table">
            <a:tbl>
              <a:tblPr firstRow="1" firstCol="1" bandRow="1"/>
              <a:tblGrid>
                <a:gridCol w="288032"/>
                <a:gridCol w="4104456"/>
              </a:tblGrid>
              <a:tr h="598928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0, 400, 300);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text1 = "HTML5 Text Drawing!";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text2 = "Left aligned text";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text3 = "Center aligned text";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text4 = "Right aligned text";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myContext.font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"italic 16pt Times New Roman";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"blue";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myContext.fillText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(text1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200, 50);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myContext.font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"12pt Tahoma";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"red";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myContext.textAlign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"left";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myContext.fillText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(text2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200, 100);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myContext.font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"bold 24pt Courier New";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myContext.strokeStyle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"black";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myContext.textAlign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"center";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myContext.lineWidth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1;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myContext.strokeText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(text3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200, 150);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myContext.lineWidth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2;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lineWidth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=2", 200, 200);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myContext.font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"bold 16pt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Batang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"green";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myContext.textAlign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"right";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myContext.fillText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(text4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200, 250);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8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11.3.1 </a:t>
            </a:r>
            <a:r>
              <a:rPr lang="ko-KR" altLang="en-US" dirty="0" smtClean="0"/>
              <a:t>그리기 효과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11.3.2 </a:t>
            </a:r>
            <a:r>
              <a:rPr lang="ko-KR" altLang="en-US" dirty="0" smtClean="0"/>
              <a:t>변환 효과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11.3.3 </a:t>
            </a:r>
            <a:r>
              <a:rPr lang="ko-KR" altLang="en-US" dirty="0" smtClean="0"/>
              <a:t>기타 고급 기능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11.3 </a:t>
            </a:r>
            <a:r>
              <a:rPr lang="ko-KR" altLang="en-US" dirty="0" smtClean="0"/>
              <a:t>캔버스 고급 기능 사용하기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2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그리기 효과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합성 </a:t>
            </a:r>
            <a:r>
              <a:rPr lang="en-US" altLang="ko-KR" dirty="0" smtClean="0"/>
              <a:t>(composition)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그림자 </a:t>
            </a:r>
            <a:r>
              <a:rPr lang="ko-KR" altLang="ko-KR" dirty="0"/>
              <a:t>효과를 줄 수 있는 </a:t>
            </a:r>
            <a:r>
              <a:rPr lang="en-US" altLang="ko-KR" b="1" dirty="0" smtClean="0"/>
              <a:t>shadow</a:t>
            </a:r>
          </a:p>
          <a:p>
            <a:pPr lvl="1"/>
            <a:r>
              <a:rPr lang="ko-KR" altLang="ko-KR" dirty="0" smtClean="0"/>
              <a:t>투명도 </a:t>
            </a:r>
            <a:r>
              <a:rPr lang="ko-KR" altLang="ko-KR" dirty="0"/>
              <a:t>조절을 위한 </a:t>
            </a:r>
            <a:r>
              <a:rPr lang="en-US" altLang="ko-KR" b="1" dirty="0" err="1" smtClean="0"/>
              <a:t>globalAlpha</a:t>
            </a:r>
            <a:endParaRPr lang="en-US" altLang="ko-KR" b="1" dirty="0" smtClean="0"/>
          </a:p>
          <a:p>
            <a:pPr lvl="1"/>
            <a:r>
              <a:rPr lang="ko-KR" altLang="ko-KR" dirty="0" smtClean="0"/>
              <a:t>지정한 </a:t>
            </a:r>
            <a:r>
              <a:rPr lang="ko-KR" altLang="ko-KR" dirty="0"/>
              <a:t>도형 모양으로 잘라내는 </a:t>
            </a:r>
            <a:r>
              <a:rPr lang="en-US" altLang="ko-KR" b="1" dirty="0"/>
              <a:t>clip</a:t>
            </a:r>
            <a:r>
              <a:rPr lang="en-US" altLang="ko-KR" dirty="0"/>
              <a:t>(</a:t>
            </a:r>
            <a:r>
              <a:rPr lang="ko-KR" altLang="ko-KR" dirty="0"/>
              <a:t>클립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50584"/>
              </p:ext>
            </p:extLst>
          </p:nvPr>
        </p:nvGraphicFramePr>
        <p:xfrm>
          <a:off x="768174" y="3255602"/>
          <a:ext cx="7920880" cy="305371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3092915"/>
                <a:gridCol w="4827965"/>
              </a:tblGrid>
              <a:tr h="3869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컨텍스트 속성 및 메소드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기능 및 설명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60360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myContext.shadowColor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myContext.shadowBlur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myContext.shadowOffsetX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myContext.shadowOffsetY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그림자 효과를 줄 때 사용하는 속성들이다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그림자의 색상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흐림정도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그림자의 크기를 지정할 수 있다</a:t>
                      </a:r>
                      <a:r>
                        <a:rPr lang="en-US" sz="1400" kern="100">
                          <a:effectLst/>
                        </a:rPr>
                        <a:t>. shadowOffsetX, shadowOffsetY </a:t>
                      </a:r>
                      <a:r>
                        <a:rPr lang="ko-KR" sz="1400" kern="100">
                          <a:effectLst/>
                        </a:rPr>
                        <a:t>값을 조정함으로써 그림자의 크기를 조절할 수 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1116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myContext.globalAlpha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투명도를 조절하기 위해서는</a:t>
                      </a:r>
                      <a:r>
                        <a:rPr lang="en-US" sz="1400" kern="100">
                          <a:effectLst/>
                        </a:rPr>
                        <a:t>globalAlpha </a:t>
                      </a:r>
                      <a:r>
                        <a:rPr lang="ko-KR" sz="1400" kern="100">
                          <a:effectLst/>
                        </a:rPr>
                        <a:t>속성값을 조절하면 된다</a:t>
                      </a:r>
                      <a:r>
                        <a:rPr lang="en-US" sz="1400" kern="100">
                          <a:effectLst/>
                        </a:rPr>
                        <a:t>. 0</a:t>
                      </a:r>
                      <a:r>
                        <a:rPr lang="ko-KR" sz="1400" kern="100">
                          <a:effectLst/>
                        </a:rPr>
                        <a:t>과</a:t>
                      </a:r>
                      <a:r>
                        <a:rPr lang="en-US" sz="1400" kern="100">
                          <a:effectLst/>
                        </a:rPr>
                        <a:t> 1 </a:t>
                      </a:r>
                      <a:r>
                        <a:rPr lang="ko-KR" sz="1400" kern="100">
                          <a:effectLst/>
                        </a:rPr>
                        <a:t>사이의 실수값을 가져야 하며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이 완전 투명한 상태</a:t>
                      </a:r>
                      <a:r>
                        <a:rPr lang="en-US" sz="1400" kern="100">
                          <a:effectLst/>
                        </a:rPr>
                        <a:t>, 1</a:t>
                      </a:r>
                      <a:r>
                        <a:rPr lang="ko-KR" sz="1400" kern="100">
                          <a:effectLst/>
                        </a:rPr>
                        <a:t>이 완전히 불투명한 상태를 뜻한다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9526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</a:rPr>
                        <a:t>myContext.clip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clip() </a:t>
                      </a:r>
                      <a:r>
                        <a:rPr lang="ko-KR" sz="1400" kern="100" dirty="0">
                          <a:effectLst/>
                        </a:rPr>
                        <a:t>메소드가 실행되기 바로 이전에 정의된 경로로도형 자르기를 수행한다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경로는 </a:t>
                      </a:r>
                      <a:r>
                        <a:rPr lang="en-US" sz="1400" kern="100" dirty="0">
                          <a:effectLst/>
                        </a:rPr>
                        <a:t>path() </a:t>
                      </a:r>
                      <a:r>
                        <a:rPr lang="ko-KR" sz="1400" kern="100" dirty="0">
                          <a:effectLst/>
                        </a:rPr>
                        <a:t>등을 이용해 지정하게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3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11.1.1 </a:t>
            </a:r>
            <a:r>
              <a:rPr lang="ko-KR" altLang="en-US" dirty="0" smtClean="0"/>
              <a:t>캔버스의 특징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11.1.2 </a:t>
            </a:r>
            <a:r>
              <a:rPr lang="ko-KR" altLang="en-US" dirty="0" smtClean="0"/>
              <a:t>캔버스 시작하기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캔버스 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그리기 효과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클립 </a:t>
            </a:r>
            <a:r>
              <a:rPr lang="ko-KR" altLang="en-US" sz="1600" dirty="0"/>
              <a:t>효과 사용시 </a:t>
            </a:r>
            <a:r>
              <a:rPr lang="ko-KR" altLang="en-US" sz="1600" dirty="0" smtClean="0"/>
              <a:t>유의 사항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잘라내고자 </a:t>
            </a:r>
            <a:r>
              <a:rPr lang="ko-KR" altLang="en-US" sz="1400" dirty="0"/>
              <a:t>하는 그림을 그리기 이전에 </a:t>
            </a:r>
            <a:r>
              <a:rPr lang="en-US" altLang="ko-KR" sz="1400" dirty="0"/>
              <a:t>clip() </a:t>
            </a:r>
            <a:r>
              <a:rPr lang="ko-KR" altLang="en-US" sz="1400" dirty="0"/>
              <a:t>메서드를 </a:t>
            </a:r>
            <a:r>
              <a:rPr lang="ko-KR" altLang="en-US" sz="1400" dirty="0" smtClean="0"/>
              <a:t>실행해 함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clip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 실행 이전에 그려진 그림은 자르기 효과가 </a:t>
            </a:r>
            <a:r>
              <a:rPr lang="ko-KR" altLang="en-US" sz="1400" dirty="0" smtClean="0"/>
              <a:t>적용 안됨</a:t>
            </a:r>
            <a:endParaRPr lang="ko-KR" altLang="en-US" sz="14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845453"/>
              </p:ext>
            </p:extLst>
          </p:nvPr>
        </p:nvGraphicFramePr>
        <p:xfrm>
          <a:off x="251520" y="1412776"/>
          <a:ext cx="4752528" cy="5283200"/>
        </p:xfrm>
        <a:graphic>
          <a:graphicData uri="http://schemas.openxmlformats.org/drawingml/2006/table">
            <a:tbl>
              <a:tblPr firstRow="1" firstCol="1" bandRow="1"/>
              <a:tblGrid>
                <a:gridCol w="305594"/>
                <a:gridCol w="4446934"/>
              </a:tblGrid>
              <a:tr h="368046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(40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10, 60, 100);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myContext.closePath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myContext.clip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20, 60, 60);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"green";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myContext.shadowColor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"blue";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myContext.shadowBlur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30;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myContext.shadowOffsetX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10;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myContext.shadowOffsetY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20;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myContext.arc(80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30, 30, 0, 2*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"red";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myContext.globalAlpha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0.5;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myContext.shadowColor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"transparent";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174"/>
          <p:cNvSpPr txBox="1">
            <a:spLocks noChangeArrowheads="1"/>
          </p:cNvSpPr>
          <p:nvPr/>
        </p:nvSpPr>
        <p:spPr bwMode="auto">
          <a:xfrm>
            <a:off x="4427983" y="5608703"/>
            <a:ext cx="2152016" cy="4648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(a) 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clip()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맑은 고딕"/>
                <a:ea typeface="맑은 고딕"/>
                <a:cs typeface="Times New Roman"/>
              </a:rPr>
              <a:t>메소드를 실행하지 않은 </a:t>
            </a:r>
            <a:r>
              <a:rPr lang="ko-KR" sz="1400" b="1" kern="100" dirty="0" smtClean="0">
                <a:effectLst/>
                <a:latin typeface="맑은 고딕"/>
                <a:ea typeface="맑은 고딕"/>
                <a:cs typeface="Times New Roman"/>
              </a:rPr>
              <a:t>경우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 Box 174"/>
          <p:cNvSpPr txBox="1">
            <a:spLocks noChangeArrowheads="1"/>
          </p:cNvSpPr>
          <p:nvPr/>
        </p:nvSpPr>
        <p:spPr bwMode="auto">
          <a:xfrm>
            <a:off x="6876255" y="5608703"/>
            <a:ext cx="2152015" cy="4648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 smtClean="0">
                <a:effectLst/>
                <a:latin typeface="맑은 고딕"/>
                <a:ea typeface="맑은 고딕"/>
                <a:cs typeface="Times New Roman"/>
              </a:rPr>
              <a:t>(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b) 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clip()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맑은 고딕"/>
                <a:ea typeface="맑은 고딕"/>
                <a:cs typeface="Times New Roman"/>
              </a:rPr>
              <a:t>메소드를 실행한 경우 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rcRect r="41043" b="33953"/>
          <a:stretch/>
        </p:blipFill>
        <p:spPr>
          <a:xfrm>
            <a:off x="4568952" y="2970059"/>
            <a:ext cx="1993951" cy="24936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그림 10"/>
          <p:cNvPicPr/>
          <p:nvPr/>
        </p:nvPicPr>
        <p:blipFill rotWithShape="1">
          <a:blip r:embed="rId3"/>
          <a:srcRect r="42514" b="33953"/>
          <a:stretch/>
        </p:blipFill>
        <p:spPr>
          <a:xfrm>
            <a:off x="6980154" y="2970059"/>
            <a:ext cx="1944216" cy="24936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35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효과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ko-KR" dirty="0" smtClean="0"/>
              <a:t>변환</a:t>
            </a:r>
            <a:r>
              <a:rPr lang="en-US" altLang="ko-KR" dirty="0"/>
              <a:t>(transformation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smtClean="0"/>
              <a:t>그림을 </a:t>
            </a:r>
            <a:r>
              <a:rPr lang="ko-KR" altLang="ko-KR" dirty="0"/>
              <a:t>그려넣을때 </a:t>
            </a:r>
            <a:r>
              <a:rPr lang="ko-KR" altLang="ko-KR" dirty="0" smtClean="0"/>
              <a:t>위치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변환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회전 </a:t>
            </a:r>
            <a:r>
              <a:rPr lang="ko-KR" altLang="ko-KR" dirty="0"/>
              <a:t>등의 기능을 </a:t>
            </a:r>
            <a:r>
              <a:rPr lang="ko-KR" altLang="ko-KR" dirty="0" smtClean="0"/>
              <a:t>수행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789290"/>
                  </p:ext>
                </p:extLst>
              </p:nvPr>
            </p:nvGraphicFramePr>
            <p:xfrm>
              <a:off x="1115616" y="2564904"/>
              <a:ext cx="7488832" cy="345638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2453616"/>
                    <a:gridCol w="1063173"/>
                    <a:gridCol w="3972043"/>
                  </a:tblGrid>
                  <a:tr h="5735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캔버스 컨텍스트</a:t>
                          </a:r>
                        </a:p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속성 및 메소드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 및 설명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215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 smtClean="0">
                              <a:effectLst/>
                            </a:rPr>
                            <a:t>myContext.translate</a:t>
                          </a:r>
                          <a:r>
                            <a:rPr lang="en-US" sz="1400" kern="100" dirty="0" smtClean="0">
                              <a:effectLst/>
                            </a:rPr>
                            <a:t>(x</a:t>
                          </a:r>
                          <a:r>
                            <a:rPr lang="en-US" sz="1400" kern="100" dirty="0">
                              <a:effectLst/>
                            </a:rPr>
                            <a:t>, y);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이동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기준좌표를</a:t>
                          </a:r>
                          <a:r>
                            <a:rPr lang="en-US" sz="1400" kern="100" dirty="0">
                              <a:effectLst/>
                            </a:rPr>
                            <a:t> (x, y) </a:t>
                          </a:r>
                          <a:r>
                            <a:rPr lang="ko-KR" sz="1400" kern="100" dirty="0">
                              <a:effectLst/>
                            </a:rPr>
                            <a:t>만큼 이동시켜 도형이나 그림의 위치를 이동시킨다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04901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 smtClean="0">
                              <a:effectLst/>
                            </a:rPr>
                            <a:t>myContext.scale</a:t>
                          </a:r>
                          <a:r>
                            <a:rPr lang="en-US" sz="1400" kern="100" dirty="0" smtClean="0">
                              <a:effectLst/>
                            </a:rPr>
                            <a:t>(x</a:t>
                          </a:r>
                          <a:r>
                            <a:rPr lang="en-US" sz="1400" kern="100" dirty="0">
                              <a:effectLst/>
                            </a:rPr>
                            <a:t>, y);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크기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도형의 크기를 조절한다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가로 세로 방향의 배율을</a:t>
                          </a:r>
                          <a:r>
                            <a:rPr lang="en-US" sz="1400" kern="100" dirty="0">
                              <a:effectLst/>
                            </a:rPr>
                            <a:t> (x, y)</a:t>
                          </a:r>
                          <a:r>
                            <a:rPr lang="ko-KR" sz="1400" kern="100" dirty="0">
                              <a:effectLst/>
                            </a:rPr>
                            <a:t>값으로 조절가능하며</a:t>
                          </a:r>
                          <a:r>
                            <a:rPr lang="en-US" sz="1400" kern="100" dirty="0">
                              <a:effectLst/>
                            </a:rPr>
                            <a:t> (1, 1)</a:t>
                          </a:r>
                          <a:r>
                            <a:rPr lang="ko-KR" sz="1400" kern="100" dirty="0">
                              <a:effectLst/>
                            </a:rPr>
                            <a:t>이 기준 값이며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크면 도형의 크기가 커지며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작은 값으로 설정하면 작아지게 된다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26171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 smtClean="0">
                              <a:effectLst/>
                            </a:rPr>
                            <a:t>myContext.rotate</a:t>
                          </a:r>
                          <a:r>
                            <a:rPr lang="en-US" sz="1400" kern="100" dirty="0">
                              <a:effectLst/>
                            </a:rPr>
                            <a:t>(</a:t>
                          </a:r>
                          <a:r>
                            <a:rPr lang="ko-KR" sz="1400" kern="100" dirty="0">
                              <a:effectLst/>
                            </a:rPr>
                            <a:t>회전각도</a:t>
                          </a:r>
                          <a:r>
                            <a:rPr lang="en-US" sz="1400" kern="100" dirty="0">
                              <a:effectLst/>
                            </a:rPr>
                            <a:t>);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회전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도형과 그림을 회전시켜 그려 넣는다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회전각도는 라디안</a:t>
                          </a:r>
                          <a:r>
                            <a:rPr lang="en-US" sz="1400" kern="100" dirty="0">
                              <a:effectLst/>
                            </a:rPr>
                            <a:t>(radian) </a:t>
                          </a:r>
                          <a:r>
                            <a:rPr lang="ko-KR" sz="1400" kern="100" dirty="0">
                              <a:effectLst/>
                            </a:rPr>
                            <a:t>값으로 지정한다</a:t>
                          </a:r>
                          <a:r>
                            <a:rPr lang="en-US" sz="1400" kern="100" dirty="0">
                              <a:effectLst/>
                            </a:rPr>
                            <a:t>. 360</a:t>
                          </a:r>
                          <a:r>
                            <a:rPr lang="ko-KR" sz="1400" kern="100" dirty="0">
                              <a:effectLst/>
                            </a:rPr>
                            <a:t>°는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400" kern="100">
                                  <a:effectLst/>
                                  <a:latin typeface="Cambria Math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</a:t>
                          </a:r>
                          <a:r>
                            <a:rPr lang="ko-KR" sz="1400" kern="100" dirty="0">
                              <a:effectLst/>
                            </a:rPr>
                            <a:t>즉</a:t>
                          </a:r>
                          <a:r>
                            <a:rPr lang="en-US" sz="1400" kern="100" dirty="0">
                              <a:effectLst/>
                            </a:rPr>
                            <a:t> 2*</a:t>
                          </a:r>
                          <a:r>
                            <a:rPr lang="en-US" sz="1400" kern="100" dirty="0" err="1">
                              <a:effectLst/>
                            </a:rPr>
                            <a:t>Math.PI</a:t>
                          </a:r>
                          <a:r>
                            <a:rPr lang="en-US" sz="1400" kern="100" dirty="0">
                              <a:effectLst/>
                            </a:rPr>
                            <a:t> </a:t>
                          </a:r>
                          <a:r>
                            <a:rPr lang="ko-KR" sz="1400" kern="100" dirty="0">
                              <a:effectLst/>
                            </a:rPr>
                            <a:t>로 지정할 수 있다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회전하는 중심점은</a:t>
                          </a:r>
                          <a:r>
                            <a:rPr lang="en-US" sz="1400" kern="100" dirty="0">
                              <a:effectLst/>
                            </a:rPr>
                            <a:t> context</a:t>
                          </a:r>
                          <a:r>
                            <a:rPr lang="ko-KR" sz="1400" kern="100" dirty="0">
                              <a:effectLst/>
                            </a:rPr>
                            <a:t>의 왼쪽 위 모서리이다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789290"/>
                  </p:ext>
                </p:extLst>
              </p:nvPr>
            </p:nvGraphicFramePr>
            <p:xfrm>
              <a:off x="1115616" y="2564904"/>
              <a:ext cx="7488832" cy="345638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2453616"/>
                    <a:gridCol w="1063173"/>
                    <a:gridCol w="3972043"/>
                  </a:tblGrid>
                  <a:tr h="5735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캔버스 컨텍스트</a:t>
                          </a:r>
                        </a:p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속성 및 메소드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 및 설명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215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 smtClean="0">
                              <a:effectLst/>
                            </a:rPr>
                            <a:t>myContext.translate</a:t>
                          </a:r>
                          <a:r>
                            <a:rPr lang="en-US" sz="1400" kern="100" dirty="0" smtClean="0">
                              <a:effectLst/>
                            </a:rPr>
                            <a:t>(x</a:t>
                          </a:r>
                          <a:r>
                            <a:rPr lang="en-US" sz="1400" kern="100" dirty="0">
                              <a:effectLst/>
                            </a:rPr>
                            <a:t>, y);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이동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기준좌표를</a:t>
                          </a:r>
                          <a:r>
                            <a:rPr lang="en-US" sz="1400" kern="100" dirty="0">
                              <a:effectLst/>
                            </a:rPr>
                            <a:t> (x, y) </a:t>
                          </a:r>
                          <a:r>
                            <a:rPr lang="ko-KR" sz="1400" kern="100" dirty="0">
                              <a:effectLst/>
                            </a:rPr>
                            <a:t>만큼 이동시켜 도형이나 그림의 위치를 이동시킨다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04901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 smtClean="0">
                              <a:effectLst/>
                            </a:rPr>
                            <a:t>myContext.scale</a:t>
                          </a:r>
                          <a:r>
                            <a:rPr lang="en-US" sz="1400" kern="100" dirty="0" smtClean="0">
                              <a:effectLst/>
                            </a:rPr>
                            <a:t>(x</a:t>
                          </a:r>
                          <a:r>
                            <a:rPr lang="en-US" sz="1400" kern="100" dirty="0">
                              <a:effectLst/>
                            </a:rPr>
                            <a:t>, y);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크기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도형의 크기를 조절한다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가로 세로 방향의 배율을</a:t>
                          </a:r>
                          <a:r>
                            <a:rPr lang="en-US" sz="1400" kern="100" dirty="0">
                              <a:effectLst/>
                            </a:rPr>
                            <a:t> (x, y)</a:t>
                          </a:r>
                          <a:r>
                            <a:rPr lang="ko-KR" sz="1400" kern="100" dirty="0">
                              <a:effectLst/>
                            </a:rPr>
                            <a:t>값으로 조절가능하며</a:t>
                          </a:r>
                          <a:r>
                            <a:rPr lang="en-US" sz="1400" kern="100" dirty="0">
                              <a:effectLst/>
                            </a:rPr>
                            <a:t> (1, 1)</a:t>
                          </a:r>
                          <a:r>
                            <a:rPr lang="ko-KR" sz="1400" kern="100" dirty="0">
                              <a:effectLst/>
                            </a:rPr>
                            <a:t>이 기준 값이며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크면 도형의 크기가 커지며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작은 값으로 설정하면 작아지게 된다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26171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 smtClean="0">
                              <a:effectLst/>
                            </a:rPr>
                            <a:t>myContext.rotate</a:t>
                          </a:r>
                          <a:r>
                            <a:rPr lang="en-US" sz="1400" kern="100" dirty="0">
                              <a:effectLst/>
                            </a:rPr>
                            <a:t>(</a:t>
                          </a:r>
                          <a:r>
                            <a:rPr lang="ko-KR" sz="1400" kern="100" dirty="0">
                              <a:effectLst/>
                            </a:rPr>
                            <a:t>회전각도</a:t>
                          </a:r>
                          <a:r>
                            <a:rPr lang="en-US" sz="1400" kern="100" dirty="0">
                              <a:effectLst/>
                            </a:rPr>
                            <a:t>);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회전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88804" t="-174879" r="-307" b="-96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35309"/>
              </p:ext>
            </p:extLst>
          </p:nvPr>
        </p:nvGraphicFramePr>
        <p:xfrm>
          <a:off x="609667" y="571500"/>
          <a:ext cx="4392488" cy="5715000"/>
        </p:xfrm>
        <a:graphic>
          <a:graphicData uri="http://schemas.openxmlformats.org/drawingml/2006/table">
            <a:tbl>
              <a:tblPr firstRow="1" firstCol="1" bandRow="1"/>
              <a:tblGrid>
                <a:gridCol w="282443"/>
                <a:gridCol w="4110045"/>
              </a:tblGrid>
              <a:tr h="5133140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22</a:t>
                      </a: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23</a:t>
                      </a: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24</a:t>
                      </a: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("2d");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new Image();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imgObj.src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"clownfish.jpg";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imgObj.onload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function() {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// original drawing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50, 50);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//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이동변환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myContext.translate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(300, 0); // (300, 50)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이동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50, 50);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//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크기변환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myContext.setTransform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(1, 0, 0, 1, 0, 0);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myContext.scale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(1.2, 0.33); //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가로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1.2,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세로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1/3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배 스케일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40, 800);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//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회전변환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myContext.setTransform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(1, 0, 0, 1, 0, 0);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myContext.translate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(750, 0);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myContext.rotate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/4);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myContext.drawImage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0, 0);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55976" y="1688500"/>
            <a:ext cx="4598035" cy="2416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2155" y="476672"/>
            <a:ext cx="4114800" cy="960120"/>
          </a:xfrm>
        </p:spPr>
        <p:txBody>
          <a:bodyPr/>
          <a:lstStyle/>
          <a:p>
            <a:r>
              <a:rPr lang="ko-KR" altLang="en-US" dirty="0" smtClean="0"/>
              <a:t>기본 변환 예제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상하</a:t>
            </a:r>
            <a:r>
              <a:rPr lang="en-US" altLang="ko-KR" smtClean="0"/>
              <a:t>/</a:t>
            </a:r>
            <a:r>
              <a:rPr lang="ko-KR" altLang="ko-KR" smtClean="0"/>
              <a:t>좌우 대칭 변환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scale()  </a:t>
            </a:r>
            <a:r>
              <a:rPr lang="ko-KR" altLang="ko-KR" dirty="0" smtClean="0"/>
              <a:t>메소드의 인자 값을 조정</a:t>
            </a:r>
            <a:r>
              <a:rPr lang="ko-KR" altLang="en-US" dirty="0" smtClean="0"/>
              <a:t>하여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sz="2000" dirty="0" smtClean="0"/>
              <a:t>현재까지 </a:t>
            </a:r>
            <a:r>
              <a:rPr lang="ko-KR" altLang="ko-KR" sz="2000" dirty="0"/>
              <a:t>지정된 변환이나 사용자 정의 변환 행렬을 초기화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setTransform</a:t>
            </a:r>
            <a:r>
              <a:rPr lang="en-US" altLang="ko-KR" sz="1800" dirty="0"/>
              <a:t>() </a:t>
            </a:r>
            <a:r>
              <a:rPr lang="ko-KR" altLang="ko-KR" sz="1800" dirty="0" err="1"/>
              <a:t>메소드</a:t>
            </a:r>
            <a:r>
              <a:rPr lang="ko-KR" altLang="ko-KR" sz="1800" dirty="0"/>
              <a:t> 이용</a:t>
            </a:r>
            <a:endParaRPr lang="en-US" altLang="ko-KR" sz="1800" dirty="0"/>
          </a:p>
          <a:p>
            <a:pPr lvl="1"/>
            <a:r>
              <a:rPr lang="ko-KR" altLang="ko-KR" sz="1800" dirty="0"/>
              <a:t>아무런 변환을 지정하지 않은 기본 상태</a:t>
            </a:r>
            <a:r>
              <a:rPr lang="ko-KR" altLang="en-US" sz="1800" dirty="0"/>
              <a:t>로 초기화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1" name="Text Box 173"/>
          <p:cNvSpPr txBox="1">
            <a:spLocks noChangeArrowheads="1"/>
          </p:cNvSpPr>
          <p:nvPr/>
        </p:nvSpPr>
        <p:spPr bwMode="auto">
          <a:xfrm>
            <a:off x="1475656" y="2132857"/>
            <a:ext cx="5614819" cy="129614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좌우</a:t>
            </a:r>
            <a:r>
              <a:rPr lang="ko-KR" sz="1400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대칭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myContext.</a:t>
            </a:r>
            <a:r>
              <a:rPr lang="en-US" sz="1400" b="1" kern="100" dirty="0" err="1" smtClean="0">
                <a:effectLst/>
                <a:latin typeface="Consolas"/>
                <a:ea typeface="맑은 고딕"/>
                <a:cs typeface="Times New Roman"/>
              </a:rPr>
              <a:t>scale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(-1,1);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상하</a:t>
            </a:r>
            <a:r>
              <a:rPr lang="ko-KR" sz="1400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대칭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myContext.</a:t>
            </a:r>
            <a:r>
              <a:rPr lang="en-US" sz="1400" b="1" kern="100" dirty="0" err="1" smtClean="0">
                <a:effectLst/>
                <a:latin typeface="Consolas"/>
                <a:ea typeface="맑은 고딕"/>
                <a:cs typeface="Times New Roman"/>
              </a:rPr>
              <a:t>scale</a:t>
            </a:r>
            <a:r>
              <a:rPr lang="en-US" sz="1400" b="1" kern="100" dirty="0" smtClean="0">
                <a:effectLst/>
                <a:latin typeface="Consolas"/>
                <a:ea typeface="맑은 고딕"/>
                <a:cs typeface="Times New Roman"/>
              </a:rPr>
              <a:t>(1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,-1);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 Box 173"/>
          <p:cNvSpPr txBox="1">
            <a:spLocks noChangeArrowheads="1"/>
          </p:cNvSpPr>
          <p:nvPr/>
        </p:nvSpPr>
        <p:spPr bwMode="auto">
          <a:xfrm>
            <a:off x="1496532" y="4941168"/>
            <a:ext cx="5593943" cy="866959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myContext.</a:t>
            </a:r>
            <a:r>
              <a:rPr lang="en-US" sz="1400" b="1" kern="100" dirty="0" err="1" smtClean="0">
                <a:effectLst/>
                <a:latin typeface="Consolas"/>
                <a:ea typeface="맑은 고딕"/>
                <a:cs typeface="Times New Roman"/>
              </a:rPr>
              <a:t>setTransform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(1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, 0, 0, 1, 0, 0);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 저장하기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그림을</a:t>
            </a:r>
            <a:r>
              <a:rPr lang="en-US" altLang="ko-KR" sz="2000" dirty="0" smtClean="0"/>
              <a:t> PNG(Portable Network Graphics) </a:t>
            </a:r>
            <a:r>
              <a:rPr lang="ko-KR" altLang="ko-KR" sz="2000" dirty="0" smtClean="0"/>
              <a:t>등의 형식으로 저장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캔버스의 </a:t>
            </a:r>
            <a:r>
              <a:rPr lang="en-US" altLang="ko-KR" sz="1800" dirty="0" err="1" smtClean="0"/>
              <a:t>toDataURL</a:t>
            </a:r>
            <a:r>
              <a:rPr lang="en-US" altLang="ko-KR" sz="1800" dirty="0" smtClean="0"/>
              <a:t>() </a:t>
            </a:r>
            <a:r>
              <a:rPr lang="ko-KR" altLang="ko-KR" sz="1800" dirty="0" smtClean="0"/>
              <a:t>메소드 이용</a:t>
            </a:r>
            <a:endParaRPr lang="en-US" altLang="ko-KR" sz="1800" dirty="0" smtClean="0"/>
          </a:p>
          <a:p>
            <a:pPr lvl="2"/>
            <a:r>
              <a:rPr lang="ko-KR" altLang="ko-KR" sz="1600" dirty="0" smtClean="0"/>
              <a:t>그림을 </a:t>
            </a:r>
            <a:r>
              <a:rPr lang="en-US" altLang="ko-KR" sz="1600" dirty="0" err="1" smtClean="0"/>
              <a:t>toDataURL</a:t>
            </a:r>
            <a:r>
              <a:rPr lang="en-US" altLang="ko-KR" sz="1600" dirty="0" smtClean="0"/>
              <a:t>() </a:t>
            </a:r>
            <a:r>
              <a:rPr lang="ko-KR" altLang="ko-KR" sz="1600" dirty="0" smtClean="0"/>
              <a:t>메소드를 이용해서</a:t>
            </a:r>
            <a:r>
              <a:rPr lang="en-US" altLang="ko-KR" sz="1600" dirty="0" smtClean="0"/>
              <a:t> PNG </a:t>
            </a:r>
            <a:r>
              <a:rPr lang="ko-KR" altLang="ko-KR" sz="1600" dirty="0" smtClean="0"/>
              <a:t>형태의 데이터로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이를 캔버스 요소의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속성으로 지정하면 파일로 저장이 가</a:t>
            </a:r>
            <a:r>
              <a:rPr lang="ko-KR" altLang="en-US" sz="1600" dirty="0" smtClean="0"/>
              <a:t>능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ko-KR" altLang="ko-KR" sz="1800" dirty="0" smtClean="0"/>
              <a:t>유의 사항</a:t>
            </a:r>
            <a:endParaRPr lang="en-US" altLang="ko-KR" sz="1800" dirty="0" smtClean="0"/>
          </a:p>
          <a:p>
            <a:pPr lvl="2"/>
            <a:r>
              <a:rPr lang="en-US" altLang="ko-KR" sz="1600" b="1" dirty="0" err="1" smtClean="0"/>
              <a:t>toDataURL</a:t>
            </a:r>
            <a:r>
              <a:rPr lang="en-US" altLang="ko-KR" sz="1600" b="1" dirty="0"/>
              <a:t>()</a:t>
            </a:r>
            <a:r>
              <a:rPr lang="en-US" altLang="ko-KR" sz="1600" dirty="0"/>
              <a:t> </a:t>
            </a:r>
            <a:r>
              <a:rPr lang="ko-KR" altLang="ko-KR" sz="1600" dirty="0"/>
              <a:t>메소드는 캔버스 컨텍스트의 메소드가 </a:t>
            </a:r>
            <a:r>
              <a:rPr lang="ko-KR" altLang="en-US" sz="1600" dirty="0" smtClean="0"/>
              <a:t>아닌 </a:t>
            </a:r>
            <a:r>
              <a:rPr lang="ko-KR" altLang="ko-KR" sz="1600" dirty="0" smtClean="0"/>
              <a:t>캔버스 </a:t>
            </a:r>
            <a:r>
              <a:rPr lang="ko-KR" altLang="en-US" sz="1600" dirty="0" smtClean="0"/>
              <a:t>요소 </a:t>
            </a:r>
            <a:r>
              <a:rPr lang="ko-KR" altLang="ko-KR" sz="1600" dirty="0" smtClean="0"/>
              <a:t>객체의 메소드</a:t>
            </a:r>
            <a:endParaRPr lang="en-US" altLang="ko-K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8" name="Text Box 173"/>
          <p:cNvSpPr txBox="1">
            <a:spLocks noChangeArrowheads="1"/>
          </p:cNvSpPr>
          <p:nvPr/>
        </p:nvSpPr>
        <p:spPr bwMode="auto">
          <a:xfrm>
            <a:off x="1763688" y="3023755"/>
            <a:ext cx="5904656" cy="93610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254000" algn="l" latinLnBrk="1">
              <a:lnSpc>
                <a:spcPct val="150000"/>
              </a:lnSpc>
              <a:spcAft>
                <a:spcPts val="0"/>
              </a:spcAft>
            </a:pP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dataURL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canvas.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toDataURL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254000" algn="l" latinLnBrk="1">
              <a:lnSpc>
                <a:spcPct val="150000"/>
              </a:lnSpc>
              <a:spcAft>
                <a:spcPts val="0"/>
              </a:spcAft>
            </a:pP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canvasDom.src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dataURL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7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저장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21084"/>
              </p:ext>
            </p:extLst>
          </p:nvPr>
        </p:nvGraphicFramePr>
        <p:xfrm>
          <a:off x="395536" y="1740272"/>
          <a:ext cx="5240216" cy="4641056"/>
        </p:xfrm>
        <a:graphic>
          <a:graphicData uri="http://schemas.openxmlformats.org/drawingml/2006/table">
            <a:tbl>
              <a:tblPr firstRow="1" firstCol="1" bandRow="1"/>
              <a:tblGrid>
                <a:gridCol w="270207"/>
                <a:gridCol w="4970009"/>
              </a:tblGrid>
              <a:tr h="4641056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myContext.rect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0, 400, 200);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"grey";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text1 = "HTML5 Text Drawing!";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myContext.font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"24pt Tahoma";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myContext.fillStyle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"red";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myContext.fillText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(text1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, 50, 50);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myContext.lineWidth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1;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myContext.font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"32pt San Serif";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myContext.strokeStyle</a:t>
                      </a:r>
                      <a:r>
                        <a:rPr lang="en-US" sz="12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 "blue";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myContext.strokeText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lineWidth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=1", 100, 150);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// Canvas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이미지를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data URL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로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저장한다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형식은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PNG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포맷이다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canvas.toDataURL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을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canvasImage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엘리먼트의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속성으로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지정하여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마우스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오른쪽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버튼을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이용하여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PNG file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로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저장될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수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있도록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Consolas"/>
                        </a:rPr>
                        <a:t>한다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canvasImage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").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96136" y="5006686"/>
            <a:ext cx="33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b="1" dirty="0"/>
              <a:t>캔버스 이미지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ko-KR" sz="1200" b="1" dirty="0"/>
              <a:t>과 데이터</a:t>
            </a:r>
            <a:r>
              <a:rPr lang="en-US" altLang="ko-KR" sz="1200" b="1" dirty="0"/>
              <a:t> URL </a:t>
            </a:r>
            <a:r>
              <a:rPr lang="ko-KR" altLang="ko-KR" sz="1200" b="1" dirty="0"/>
              <a:t>방식으로 저장한</a:t>
            </a:r>
            <a:r>
              <a:rPr lang="en-US" altLang="ko-KR" sz="1200" b="1" dirty="0"/>
              <a:t> PNG </a:t>
            </a:r>
            <a:r>
              <a:rPr lang="ko-KR" altLang="ko-KR" sz="1200" b="1" dirty="0"/>
              <a:t>이미지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오른쪽</a:t>
            </a:r>
            <a:r>
              <a:rPr lang="en-US" altLang="ko-KR" sz="1200" b="1" dirty="0"/>
              <a:t>)</a:t>
            </a:r>
            <a:endParaRPr lang="ko-KR" altLang="ko-KR" sz="1200" dirty="0"/>
          </a:p>
        </p:txBody>
      </p:sp>
      <p:pic>
        <p:nvPicPr>
          <p:cNvPr id="11" name="그림 10"/>
          <p:cNvPicPr/>
          <p:nvPr/>
        </p:nvPicPr>
        <p:blipFill rotWithShape="1">
          <a:blip r:embed="rId2"/>
          <a:srcRect b="19329"/>
          <a:stretch/>
        </p:blipFill>
        <p:spPr>
          <a:xfrm>
            <a:off x="3472358" y="1624368"/>
            <a:ext cx="5487320" cy="21450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9" t="38313" r="63548" b="50290"/>
          <a:stretch/>
        </p:blipFill>
        <p:spPr bwMode="auto">
          <a:xfrm>
            <a:off x="6588224" y="3277555"/>
            <a:ext cx="2448272" cy="1493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0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마우스로 그림 그리기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캔버스 상에 마우스 이벤트를 활용해 그림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버튼을 누른 후 이동 위치를 따라 연속으로 직선을 그림</a:t>
            </a:r>
            <a:endParaRPr lang="en-US" altLang="ko-KR" dirty="0" smtClean="0"/>
          </a:p>
          <a:p>
            <a:pPr lvl="1"/>
            <a:r>
              <a:rPr lang="en-US" altLang="ko-KR" dirty="0" err="1"/>
              <a:t>m</a:t>
            </a:r>
            <a:r>
              <a:rPr lang="en-US" altLang="ko-KR" dirty="0" err="1" smtClean="0"/>
              <a:t>ousemove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이벤트가 발생할 때마다 </a:t>
            </a:r>
            <a:r>
              <a:rPr lang="en-US" altLang="ko-KR" dirty="0" err="1" smtClean="0"/>
              <a:t>lineto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0540" y="2825773"/>
            <a:ext cx="741682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&lt;body </a:t>
            </a:r>
            <a:r>
              <a:rPr lang="en-US" altLang="ko-KR" sz="1200" dirty="0" err="1"/>
              <a:t>onmousedown</a:t>
            </a:r>
            <a:r>
              <a:rPr lang="en-US" altLang="ko-KR" sz="1200" dirty="0"/>
              <a:t>="start();" </a:t>
            </a:r>
            <a:r>
              <a:rPr lang="en-US" altLang="ko-KR" sz="1200" dirty="0" err="1"/>
              <a:t>onmousemove</a:t>
            </a:r>
            <a:r>
              <a:rPr lang="en-US" altLang="ko-KR" sz="1200" dirty="0"/>
              <a:t>="draw();" </a:t>
            </a:r>
            <a:r>
              <a:rPr lang="en-US" altLang="ko-KR" sz="1200" dirty="0" err="1"/>
              <a:t>onmouseup</a:t>
            </a:r>
            <a:r>
              <a:rPr lang="en-US" altLang="ko-KR" sz="1200" dirty="0"/>
              <a:t>="stop();"&gt;</a:t>
            </a:r>
          </a:p>
          <a:p>
            <a:r>
              <a:rPr lang="en-US" altLang="ko-KR" sz="1200" dirty="0"/>
              <a:t>&lt;canvas id="</a:t>
            </a:r>
            <a:r>
              <a:rPr lang="en-US" altLang="ko-KR" sz="1200" dirty="0" err="1"/>
              <a:t>myCanvas</a:t>
            </a:r>
            <a:r>
              <a:rPr lang="en-US" altLang="ko-KR" sz="1200" dirty="0"/>
              <a:t>" width="600" height="600" style="border-style: solid;"&gt;&lt;/canvas&gt;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중간 생략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stopped = true;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function start() {</a:t>
            </a:r>
          </a:p>
          <a:p>
            <a:r>
              <a:rPr lang="en-US" altLang="ko-KR" sz="1200" dirty="0"/>
              <a:t>      e = </a:t>
            </a:r>
            <a:r>
              <a:rPr lang="en-US" altLang="ko-KR" sz="1200" dirty="0" err="1"/>
              <a:t>window.event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 smtClean="0"/>
              <a:t>myContext.moveTo</a:t>
            </a:r>
            <a:r>
              <a:rPr lang="en-US" altLang="ko-KR" sz="1200" dirty="0" smtClean="0"/>
              <a:t>(e.clientX-10</a:t>
            </a:r>
            <a:r>
              <a:rPr lang="en-US" altLang="ko-KR" sz="1200" dirty="0"/>
              <a:t>, e.clientY-10);</a:t>
            </a:r>
          </a:p>
          <a:p>
            <a:r>
              <a:rPr lang="en-US" altLang="ko-KR" sz="1200" dirty="0"/>
              <a:t>      stopped = false;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중간 생략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/>
              <a:t>function draw() {</a:t>
            </a:r>
          </a:p>
          <a:p>
            <a:r>
              <a:rPr lang="en-US" altLang="ko-KR" sz="1200" dirty="0"/>
              <a:t>      if (!stopped) {</a:t>
            </a:r>
          </a:p>
          <a:p>
            <a:r>
              <a:rPr lang="en-US" altLang="ko-KR" sz="1200" dirty="0"/>
              <a:t>          e = </a:t>
            </a:r>
            <a:r>
              <a:rPr lang="en-US" altLang="ko-KR" sz="1200" dirty="0" err="1"/>
              <a:t>window.event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</a:t>
            </a:r>
            <a:r>
              <a:rPr lang="en-US" altLang="ko-KR" sz="1200" dirty="0" err="1" smtClean="0"/>
              <a:t>myContext.lineTo</a:t>
            </a:r>
            <a:r>
              <a:rPr lang="en-US" altLang="ko-KR" sz="1200" dirty="0" smtClean="0"/>
              <a:t>(e.clientX-10</a:t>
            </a:r>
            <a:r>
              <a:rPr lang="en-US" altLang="ko-KR" sz="1200" dirty="0"/>
              <a:t>, e.clientY-10);</a:t>
            </a:r>
          </a:p>
          <a:p>
            <a:r>
              <a:rPr lang="en-US" altLang="ko-KR" sz="1200" dirty="0"/>
              <a:t>          </a:t>
            </a:r>
            <a:r>
              <a:rPr lang="en-US" altLang="ko-KR" sz="1200" dirty="0" err="1" smtClean="0"/>
              <a:t>myContext.stroke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&lt;/script&gt;</a:t>
            </a:r>
          </a:p>
          <a:p>
            <a:r>
              <a:rPr lang="en-US" altLang="ko-KR" sz="1200" dirty="0" smtClean="0"/>
              <a:t>&lt;/body&gt;</a:t>
            </a:r>
            <a:endParaRPr lang="ko-KR" altLang="en-US" sz="1200" dirty="0"/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5936649" y="3384393"/>
            <a:ext cx="2954869" cy="317707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캔버스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자바스크립트를 </a:t>
            </a:r>
            <a:r>
              <a:rPr lang="ko-KR" altLang="en-US" dirty="0"/>
              <a:t>이용해서 웹 문서상에 </a:t>
            </a:r>
            <a:r>
              <a:rPr lang="ko-KR" altLang="en-US" dirty="0" smtClean="0"/>
              <a:t>그림 </a:t>
            </a:r>
            <a:r>
              <a:rPr lang="ko-KR" altLang="en-US" dirty="0"/>
              <a:t>그리는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 </a:t>
            </a:r>
            <a:r>
              <a:rPr lang="ko-KR" altLang="en-US" dirty="0" smtClean="0"/>
              <a:t>이전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직접 이미지 </a:t>
            </a:r>
            <a:r>
              <a:rPr lang="ko-KR" altLang="en-US" dirty="0"/>
              <a:t>파일을 </a:t>
            </a:r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태그를 이용해서 </a:t>
            </a:r>
            <a:r>
              <a:rPr lang="ko-KR" altLang="en-US" dirty="0" smtClean="0"/>
              <a:t>문서상에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애플릿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플래시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 </a:t>
            </a:r>
            <a:r>
              <a:rPr lang="ko-KR" altLang="en-US" dirty="0" smtClean="0"/>
              <a:t>캔버스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자바스크립트만을 이용해서 그림을 </a:t>
            </a:r>
            <a:r>
              <a:rPr lang="ko-KR" altLang="en-US" dirty="0"/>
              <a:t>그릴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별도의 </a:t>
            </a:r>
            <a:r>
              <a:rPr lang="ko-KR" altLang="en-US" dirty="0"/>
              <a:t>플러그인이나 프로그램 설치 없이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이미지나 </a:t>
            </a:r>
            <a:r>
              <a:rPr lang="ko-KR" altLang="en-US" dirty="0"/>
              <a:t>그림을 합성</a:t>
            </a:r>
            <a:r>
              <a:rPr lang="en-US" altLang="ko-KR" dirty="0"/>
              <a:t>, </a:t>
            </a:r>
            <a:r>
              <a:rPr lang="ko-KR" altLang="en-US" dirty="0" smtClean="0"/>
              <a:t>변환</a:t>
            </a:r>
            <a:r>
              <a:rPr lang="en-US" altLang="ko-KR" dirty="0"/>
              <a:t> </a:t>
            </a:r>
            <a:r>
              <a:rPr lang="ko-KR" altLang="en-US" dirty="0" smtClean="0"/>
              <a:t>조작도 가능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좌표계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사각 </a:t>
            </a:r>
            <a:r>
              <a:rPr lang="ko-KR" altLang="en-US" dirty="0"/>
              <a:t>평면의 </a:t>
            </a:r>
            <a:r>
              <a:rPr lang="en-US" altLang="ko-KR" dirty="0"/>
              <a:t>2</a:t>
            </a:r>
            <a:r>
              <a:rPr lang="ko-KR" altLang="en-US" dirty="0" smtClean="0"/>
              <a:t>차원 좌표계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이차원 </a:t>
            </a:r>
            <a:r>
              <a:rPr lang="en-US" altLang="ko-KR" dirty="0"/>
              <a:t>(2D) </a:t>
            </a:r>
            <a:r>
              <a:rPr lang="ko-KR" altLang="en-US" dirty="0" smtClean="0"/>
              <a:t>이미지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en-US" altLang="ko-KR" dirty="0"/>
              <a:t>, y 2</a:t>
            </a:r>
            <a:r>
              <a:rPr lang="ko-KR" altLang="en-US" dirty="0"/>
              <a:t>개의 </a:t>
            </a:r>
            <a:r>
              <a:rPr lang="ko-KR" altLang="en-US" dirty="0" smtClean="0"/>
              <a:t>축으로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상단 모서리가 원점 </a:t>
            </a:r>
            <a:r>
              <a:rPr lang="en-US" altLang="ko-KR" dirty="0"/>
              <a:t>(0, 0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2017449" y="3300217"/>
            <a:ext cx="5175993" cy="3132376"/>
            <a:chOff x="-559996" y="-37108"/>
            <a:chExt cx="5176791" cy="3132376"/>
          </a:xfrm>
        </p:grpSpPr>
        <p:cxnSp>
          <p:nvCxnSpPr>
            <p:cNvPr id="132" name="AutoShape 5"/>
            <p:cNvCxnSpPr>
              <a:cxnSpLocks noChangeShapeType="1"/>
            </p:cNvCxnSpPr>
            <p:nvPr/>
          </p:nvCxnSpPr>
          <p:spPr bwMode="auto">
            <a:xfrm>
              <a:off x="571500" y="477520"/>
              <a:ext cx="33147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6"/>
            <p:cNvCxnSpPr>
              <a:cxnSpLocks noChangeShapeType="1"/>
            </p:cNvCxnSpPr>
            <p:nvPr/>
          </p:nvCxnSpPr>
          <p:spPr bwMode="auto">
            <a:xfrm>
              <a:off x="457200" y="591820"/>
              <a:ext cx="635" cy="20580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10"/>
            <p:cNvSpPr txBox="1">
              <a:spLocks noChangeArrowheads="1"/>
            </p:cNvSpPr>
            <p:nvPr/>
          </p:nvSpPr>
          <p:spPr bwMode="auto">
            <a:xfrm>
              <a:off x="-483242" y="-37108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 dirty="0">
                  <a:effectLst/>
                  <a:latin typeface="+mn-ea"/>
                  <a:cs typeface="Times New Roman"/>
                </a:rPr>
                <a:t>(0, 0)</a:t>
              </a:r>
              <a:endParaRPr lang="ko-KR" sz="2000" b="1" kern="100" dirty="0">
                <a:effectLst/>
                <a:latin typeface="+mn-ea"/>
                <a:cs typeface="Times New Roman"/>
              </a:endParaRPr>
            </a:p>
          </p:txBody>
        </p:sp>
        <p:sp>
          <p:nvSpPr>
            <p:cNvPr id="135" name="Text Box 11"/>
            <p:cNvSpPr txBox="1">
              <a:spLocks noChangeArrowheads="1"/>
            </p:cNvSpPr>
            <p:nvPr/>
          </p:nvSpPr>
          <p:spPr bwMode="auto">
            <a:xfrm>
              <a:off x="3684905" y="2649220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 dirty="0">
                  <a:effectLst/>
                  <a:latin typeface="+mn-ea"/>
                  <a:cs typeface="Times New Roman"/>
                </a:rPr>
                <a:t>(30, 20)</a:t>
              </a:r>
              <a:endParaRPr lang="ko-KR" sz="2000" b="1" kern="100" dirty="0">
                <a:effectLst/>
                <a:latin typeface="+mn-ea"/>
                <a:cs typeface="Times New Roman"/>
              </a:endParaRPr>
            </a:p>
          </p:txBody>
        </p:sp>
        <p:grpSp>
          <p:nvGrpSpPr>
            <p:cNvPr id="136" name="Group 135"/>
            <p:cNvGrpSpPr>
              <a:grpSpLocks/>
            </p:cNvGrpSpPr>
            <p:nvPr/>
          </p:nvGrpSpPr>
          <p:grpSpPr bwMode="auto">
            <a:xfrm>
              <a:off x="571500" y="591820"/>
              <a:ext cx="3315970" cy="2057400"/>
              <a:chOff x="3680" y="10453"/>
              <a:chExt cx="5222" cy="3690"/>
            </a:xfrm>
          </p:grpSpPr>
          <p:cxnSp>
            <p:nvCxnSpPr>
              <p:cNvPr id="164" name="AutoShape 9"/>
              <p:cNvCxnSpPr>
                <a:cxnSpLocks noChangeShapeType="1"/>
              </p:cNvCxnSpPr>
              <p:nvPr/>
            </p:nvCxnSpPr>
            <p:spPr bwMode="auto">
              <a:xfrm>
                <a:off x="36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" name="AutoShape 17"/>
              <p:cNvCxnSpPr>
                <a:cxnSpLocks noChangeShapeType="1"/>
              </p:cNvCxnSpPr>
              <p:nvPr/>
            </p:nvCxnSpPr>
            <p:spPr bwMode="auto">
              <a:xfrm>
                <a:off x="38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6" name="AutoShape 115"/>
              <p:cNvCxnSpPr>
                <a:cxnSpLocks noChangeShapeType="1"/>
              </p:cNvCxnSpPr>
              <p:nvPr/>
            </p:nvCxnSpPr>
            <p:spPr bwMode="auto">
              <a:xfrm>
                <a:off x="40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" name="AutoShape 116"/>
              <p:cNvCxnSpPr>
                <a:cxnSpLocks noChangeShapeType="1"/>
              </p:cNvCxnSpPr>
              <p:nvPr/>
            </p:nvCxnSpPr>
            <p:spPr bwMode="auto">
              <a:xfrm>
                <a:off x="42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" name="AutoShape 117"/>
              <p:cNvCxnSpPr>
                <a:cxnSpLocks noChangeShapeType="1"/>
              </p:cNvCxnSpPr>
              <p:nvPr/>
            </p:nvCxnSpPr>
            <p:spPr bwMode="auto">
              <a:xfrm>
                <a:off x="44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9" name="AutoShape 118"/>
              <p:cNvCxnSpPr>
                <a:cxnSpLocks noChangeShapeType="1"/>
              </p:cNvCxnSpPr>
              <p:nvPr/>
            </p:nvCxnSpPr>
            <p:spPr bwMode="auto">
              <a:xfrm>
                <a:off x="45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0" name="AutoShape 119"/>
              <p:cNvCxnSpPr>
                <a:cxnSpLocks noChangeShapeType="1"/>
              </p:cNvCxnSpPr>
              <p:nvPr/>
            </p:nvCxnSpPr>
            <p:spPr bwMode="auto">
              <a:xfrm>
                <a:off x="47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1" name="AutoShape 120"/>
              <p:cNvCxnSpPr>
                <a:cxnSpLocks noChangeShapeType="1"/>
              </p:cNvCxnSpPr>
              <p:nvPr/>
            </p:nvCxnSpPr>
            <p:spPr bwMode="auto">
              <a:xfrm>
                <a:off x="49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2" name="AutoShape 121"/>
              <p:cNvCxnSpPr>
                <a:cxnSpLocks noChangeShapeType="1"/>
              </p:cNvCxnSpPr>
              <p:nvPr/>
            </p:nvCxnSpPr>
            <p:spPr bwMode="auto">
              <a:xfrm>
                <a:off x="51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3" name="AutoShape 122"/>
              <p:cNvCxnSpPr>
                <a:cxnSpLocks noChangeShapeType="1"/>
              </p:cNvCxnSpPr>
              <p:nvPr/>
            </p:nvCxnSpPr>
            <p:spPr bwMode="auto">
              <a:xfrm>
                <a:off x="53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" name="AutoShape 123"/>
              <p:cNvCxnSpPr>
                <a:cxnSpLocks noChangeShapeType="1"/>
              </p:cNvCxnSpPr>
              <p:nvPr/>
            </p:nvCxnSpPr>
            <p:spPr bwMode="auto">
              <a:xfrm>
                <a:off x="54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AutoShape 124"/>
              <p:cNvCxnSpPr>
                <a:cxnSpLocks noChangeShapeType="1"/>
              </p:cNvCxnSpPr>
              <p:nvPr/>
            </p:nvCxnSpPr>
            <p:spPr bwMode="auto">
              <a:xfrm>
                <a:off x="56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" name="AutoShape 125"/>
              <p:cNvCxnSpPr>
                <a:cxnSpLocks noChangeShapeType="1"/>
              </p:cNvCxnSpPr>
              <p:nvPr/>
            </p:nvCxnSpPr>
            <p:spPr bwMode="auto">
              <a:xfrm>
                <a:off x="58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" name="AutoShape 126"/>
              <p:cNvCxnSpPr>
                <a:cxnSpLocks noChangeShapeType="1"/>
              </p:cNvCxnSpPr>
              <p:nvPr/>
            </p:nvCxnSpPr>
            <p:spPr bwMode="auto">
              <a:xfrm>
                <a:off x="60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" name="AutoShape 127"/>
              <p:cNvCxnSpPr>
                <a:cxnSpLocks noChangeShapeType="1"/>
              </p:cNvCxnSpPr>
              <p:nvPr/>
            </p:nvCxnSpPr>
            <p:spPr bwMode="auto">
              <a:xfrm>
                <a:off x="62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AutoShape 128"/>
              <p:cNvCxnSpPr>
                <a:cxnSpLocks noChangeShapeType="1"/>
              </p:cNvCxnSpPr>
              <p:nvPr/>
            </p:nvCxnSpPr>
            <p:spPr bwMode="auto">
              <a:xfrm>
                <a:off x="63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" name="AutoShape 129"/>
              <p:cNvCxnSpPr>
                <a:cxnSpLocks noChangeShapeType="1"/>
              </p:cNvCxnSpPr>
              <p:nvPr/>
            </p:nvCxnSpPr>
            <p:spPr bwMode="auto">
              <a:xfrm>
                <a:off x="65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" name="AutoShape 130"/>
              <p:cNvCxnSpPr>
                <a:cxnSpLocks noChangeShapeType="1"/>
              </p:cNvCxnSpPr>
              <p:nvPr/>
            </p:nvCxnSpPr>
            <p:spPr bwMode="auto">
              <a:xfrm>
                <a:off x="67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2" name="AutoShape 131"/>
              <p:cNvCxnSpPr>
                <a:cxnSpLocks noChangeShapeType="1"/>
              </p:cNvCxnSpPr>
              <p:nvPr/>
            </p:nvCxnSpPr>
            <p:spPr bwMode="auto">
              <a:xfrm>
                <a:off x="69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3" name="AutoShape 132"/>
              <p:cNvCxnSpPr>
                <a:cxnSpLocks noChangeShapeType="1"/>
              </p:cNvCxnSpPr>
              <p:nvPr/>
            </p:nvCxnSpPr>
            <p:spPr bwMode="auto">
              <a:xfrm>
                <a:off x="71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" name="AutoShape 133"/>
              <p:cNvCxnSpPr>
                <a:cxnSpLocks noChangeShapeType="1"/>
              </p:cNvCxnSpPr>
              <p:nvPr/>
            </p:nvCxnSpPr>
            <p:spPr bwMode="auto">
              <a:xfrm>
                <a:off x="72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5" name="AutoShape 134"/>
              <p:cNvCxnSpPr>
                <a:cxnSpLocks noChangeShapeType="1"/>
              </p:cNvCxnSpPr>
              <p:nvPr/>
            </p:nvCxnSpPr>
            <p:spPr bwMode="auto">
              <a:xfrm>
                <a:off x="74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6" name="AutoShape 135"/>
              <p:cNvCxnSpPr>
                <a:cxnSpLocks noChangeShapeType="1"/>
              </p:cNvCxnSpPr>
              <p:nvPr/>
            </p:nvCxnSpPr>
            <p:spPr bwMode="auto">
              <a:xfrm>
                <a:off x="76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7" name="AutoShape 136"/>
              <p:cNvCxnSpPr>
                <a:cxnSpLocks noChangeShapeType="1"/>
              </p:cNvCxnSpPr>
              <p:nvPr/>
            </p:nvCxnSpPr>
            <p:spPr bwMode="auto">
              <a:xfrm>
                <a:off x="78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8" name="AutoShape 137"/>
              <p:cNvCxnSpPr>
                <a:cxnSpLocks noChangeShapeType="1"/>
              </p:cNvCxnSpPr>
              <p:nvPr/>
            </p:nvCxnSpPr>
            <p:spPr bwMode="auto">
              <a:xfrm>
                <a:off x="80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" name="AutoShape 138"/>
              <p:cNvCxnSpPr>
                <a:cxnSpLocks noChangeShapeType="1"/>
              </p:cNvCxnSpPr>
              <p:nvPr/>
            </p:nvCxnSpPr>
            <p:spPr bwMode="auto">
              <a:xfrm>
                <a:off x="81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0" name="AutoShape 139"/>
              <p:cNvCxnSpPr>
                <a:cxnSpLocks noChangeShapeType="1"/>
              </p:cNvCxnSpPr>
              <p:nvPr/>
            </p:nvCxnSpPr>
            <p:spPr bwMode="auto">
              <a:xfrm>
                <a:off x="83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" name="AutoShape 140"/>
              <p:cNvCxnSpPr>
                <a:cxnSpLocks noChangeShapeType="1"/>
              </p:cNvCxnSpPr>
              <p:nvPr/>
            </p:nvCxnSpPr>
            <p:spPr bwMode="auto">
              <a:xfrm>
                <a:off x="85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" name="AutoShape 141"/>
              <p:cNvCxnSpPr>
                <a:cxnSpLocks noChangeShapeType="1"/>
              </p:cNvCxnSpPr>
              <p:nvPr/>
            </p:nvCxnSpPr>
            <p:spPr bwMode="auto">
              <a:xfrm>
                <a:off x="87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AutoShape 142"/>
              <p:cNvCxnSpPr>
                <a:cxnSpLocks noChangeShapeType="1"/>
              </p:cNvCxnSpPr>
              <p:nvPr/>
            </p:nvCxnSpPr>
            <p:spPr bwMode="auto">
              <a:xfrm>
                <a:off x="89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7" name="AutoShape 144"/>
            <p:cNvCxnSpPr>
              <a:cxnSpLocks noChangeShapeType="1"/>
            </p:cNvCxnSpPr>
            <p:nvPr/>
          </p:nvCxnSpPr>
          <p:spPr bwMode="auto">
            <a:xfrm flipH="1">
              <a:off x="571500" y="26492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145"/>
            <p:cNvCxnSpPr>
              <a:cxnSpLocks noChangeShapeType="1"/>
            </p:cNvCxnSpPr>
            <p:nvPr/>
          </p:nvCxnSpPr>
          <p:spPr bwMode="auto">
            <a:xfrm flipH="1">
              <a:off x="571500" y="25349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147"/>
            <p:cNvCxnSpPr>
              <a:cxnSpLocks noChangeShapeType="1"/>
            </p:cNvCxnSpPr>
            <p:nvPr/>
          </p:nvCxnSpPr>
          <p:spPr bwMode="auto">
            <a:xfrm flipH="1">
              <a:off x="571500" y="24206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148"/>
            <p:cNvCxnSpPr>
              <a:cxnSpLocks noChangeShapeType="1"/>
            </p:cNvCxnSpPr>
            <p:nvPr/>
          </p:nvCxnSpPr>
          <p:spPr bwMode="auto">
            <a:xfrm flipH="1">
              <a:off x="571500" y="2306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149"/>
            <p:cNvCxnSpPr>
              <a:cxnSpLocks noChangeShapeType="1"/>
            </p:cNvCxnSpPr>
            <p:nvPr/>
          </p:nvCxnSpPr>
          <p:spPr bwMode="auto">
            <a:xfrm flipH="1">
              <a:off x="571500" y="2192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150"/>
            <p:cNvCxnSpPr>
              <a:cxnSpLocks noChangeShapeType="1"/>
            </p:cNvCxnSpPr>
            <p:nvPr/>
          </p:nvCxnSpPr>
          <p:spPr bwMode="auto">
            <a:xfrm flipH="1">
              <a:off x="571500" y="2192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AutoShape 151"/>
            <p:cNvCxnSpPr>
              <a:cxnSpLocks noChangeShapeType="1"/>
            </p:cNvCxnSpPr>
            <p:nvPr/>
          </p:nvCxnSpPr>
          <p:spPr bwMode="auto">
            <a:xfrm flipH="1">
              <a:off x="571500" y="20777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AutoShape 152"/>
            <p:cNvCxnSpPr>
              <a:cxnSpLocks noChangeShapeType="1"/>
            </p:cNvCxnSpPr>
            <p:nvPr/>
          </p:nvCxnSpPr>
          <p:spPr bwMode="auto">
            <a:xfrm flipH="1">
              <a:off x="571500" y="19634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AutoShape 153"/>
            <p:cNvCxnSpPr>
              <a:cxnSpLocks noChangeShapeType="1"/>
            </p:cNvCxnSpPr>
            <p:nvPr/>
          </p:nvCxnSpPr>
          <p:spPr bwMode="auto">
            <a:xfrm flipH="1">
              <a:off x="571500" y="18491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AutoShape 154"/>
            <p:cNvCxnSpPr>
              <a:cxnSpLocks noChangeShapeType="1"/>
            </p:cNvCxnSpPr>
            <p:nvPr/>
          </p:nvCxnSpPr>
          <p:spPr bwMode="auto">
            <a:xfrm flipH="1">
              <a:off x="571500" y="17348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155"/>
            <p:cNvCxnSpPr>
              <a:cxnSpLocks noChangeShapeType="1"/>
            </p:cNvCxnSpPr>
            <p:nvPr/>
          </p:nvCxnSpPr>
          <p:spPr bwMode="auto">
            <a:xfrm flipH="1">
              <a:off x="571500" y="16205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156"/>
            <p:cNvCxnSpPr>
              <a:cxnSpLocks noChangeShapeType="1"/>
            </p:cNvCxnSpPr>
            <p:nvPr/>
          </p:nvCxnSpPr>
          <p:spPr bwMode="auto">
            <a:xfrm flipH="1">
              <a:off x="571500" y="16205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AutoShape 157"/>
            <p:cNvCxnSpPr>
              <a:cxnSpLocks noChangeShapeType="1"/>
            </p:cNvCxnSpPr>
            <p:nvPr/>
          </p:nvCxnSpPr>
          <p:spPr bwMode="auto">
            <a:xfrm flipH="1">
              <a:off x="571500" y="15062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158"/>
            <p:cNvCxnSpPr>
              <a:cxnSpLocks noChangeShapeType="1"/>
            </p:cNvCxnSpPr>
            <p:nvPr/>
          </p:nvCxnSpPr>
          <p:spPr bwMode="auto">
            <a:xfrm flipH="1">
              <a:off x="571500" y="13919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159"/>
            <p:cNvCxnSpPr>
              <a:cxnSpLocks noChangeShapeType="1"/>
            </p:cNvCxnSpPr>
            <p:nvPr/>
          </p:nvCxnSpPr>
          <p:spPr bwMode="auto">
            <a:xfrm flipH="1">
              <a:off x="571500" y="12776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160"/>
            <p:cNvCxnSpPr>
              <a:cxnSpLocks noChangeShapeType="1"/>
            </p:cNvCxnSpPr>
            <p:nvPr/>
          </p:nvCxnSpPr>
          <p:spPr bwMode="auto">
            <a:xfrm flipH="1">
              <a:off x="571500" y="1163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AutoShape 161"/>
            <p:cNvCxnSpPr>
              <a:cxnSpLocks noChangeShapeType="1"/>
            </p:cNvCxnSpPr>
            <p:nvPr/>
          </p:nvCxnSpPr>
          <p:spPr bwMode="auto">
            <a:xfrm flipH="1">
              <a:off x="571500" y="1163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AutoShape 162"/>
            <p:cNvCxnSpPr>
              <a:cxnSpLocks noChangeShapeType="1"/>
            </p:cNvCxnSpPr>
            <p:nvPr/>
          </p:nvCxnSpPr>
          <p:spPr bwMode="auto">
            <a:xfrm flipH="1">
              <a:off x="571500" y="1049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AutoShape 163"/>
            <p:cNvCxnSpPr>
              <a:cxnSpLocks noChangeShapeType="1"/>
            </p:cNvCxnSpPr>
            <p:nvPr/>
          </p:nvCxnSpPr>
          <p:spPr bwMode="auto">
            <a:xfrm flipH="1">
              <a:off x="571500" y="9347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AutoShape 164"/>
            <p:cNvCxnSpPr>
              <a:cxnSpLocks noChangeShapeType="1"/>
            </p:cNvCxnSpPr>
            <p:nvPr/>
          </p:nvCxnSpPr>
          <p:spPr bwMode="auto">
            <a:xfrm flipH="1">
              <a:off x="571500" y="8204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AutoShape 165"/>
            <p:cNvCxnSpPr>
              <a:cxnSpLocks noChangeShapeType="1"/>
            </p:cNvCxnSpPr>
            <p:nvPr/>
          </p:nvCxnSpPr>
          <p:spPr bwMode="auto">
            <a:xfrm flipH="1">
              <a:off x="571500" y="7061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166"/>
            <p:cNvCxnSpPr>
              <a:cxnSpLocks noChangeShapeType="1"/>
            </p:cNvCxnSpPr>
            <p:nvPr/>
          </p:nvCxnSpPr>
          <p:spPr bwMode="auto">
            <a:xfrm flipH="1">
              <a:off x="571500" y="5918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167"/>
            <p:cNvCxnSpPr>
              <a:cxnSpLocks noChangeShapeType="1"/>
            </p:cNvCxnSpPr>
            <p:nvPr/>
          </p:nvCxnSpPr>
          <p:spPr bwMode="auto">
            <a:xfrm>
              <a:off x="342900" y="239395"/>
              <a:ext cx="214630" cy="33909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Text Box 168"/>
            <p:cNvSpPr txBox="1">
              <a:spLocks noChangeArrowheads="1"/>
            </p:cNvSpPr>
            <p:nvPr/>
          </p:nvSpPr>
          <p:spPr bwMode="auto">
            <a:xfrm>
              <a:off x="1736080" y="8121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>
                  <a:effectLst/>
                  <a:latin typeface="+mn-ea"/>
                  <a:cs typeface="Times New Roman"/>
                </a:rPr>
                <a:t>x </a:t>
              </a:r>
              <a:r>
                <a:rPr lang="ko-KR" sz="2000" b="1" kern="100">
                  <a:effectLst/>
                  <a:latin typeface="+mn-ea"/>
                  <a:cs typeface="Times New Roman"/>
                </a:rPr>
                <a:t>축</a:t>
              </a: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3861435" y="2623185"/>
              <a:ext cx="48895" cy="48895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 sz="4400" b="1">
                <a:latin typeface="+mn-ea"/>
              </a:endParaRPr>
            </a:p>
          </p:txBody>
        </p:sp>
        <p:sp>
          <p:nvSpPr>
            <p:cNvPr id="162" name="Text Box 169"/>
            <p:cNvSpPr txBox="1">
              <a:spLocks noChangeArrowheads="1"/>
            </p:cNvSpPr>
            <p:nvPr/>
          </p:nvSpPr>
          <p:spPr bwMode="auto">
            <a:xfrm>
              <a:off x="-559996" y="1266079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 dirty="0">
                  <a:effectLst/>
                  <a:latin typeface="+mn-ea"/>
                  <a:cs typeface="Times New Roman"/>
                </a:rPr>
                <a:t>y </a:t>
              </a:r>
              <a:r>
                <a:rPr lang="ko-KR" sz="2000" b="1" kern="100" dirty="0">
                  <a:effectLst/>
                  <a:latin typeface="+mn-ea"/>
                  <a:cs typeface="Times New Roman"/>
                </a:rPr>
                <a:t>축</a:t>
              </a: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550545" y="571500"/>
              <a:ext cx="48895" cy="48895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 sz="4400" b="1">
                <a:latin typeface="+mn-ea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비트맵 그래픽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픽셀</a:t>
            </a:r>
            <a:r>
              <a:rPr lang="en-US" altLang="ko-KR" dirty="0"/>
              <a:t>(pixel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좌표계 상의 각각의 정사각형 네모 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</a:t>
            </a:r>
            <a:r>
              <a:rPr lang="ko-KR" altLang="en-US" dirty="0"/>
              <a:t>구성하는 </a:t>
            </a:r>
            <a:r>
              <a:rPr lang="ko-KR" altLang="en-US" dirty="0" smtClean="0"/>
              <a:t>점이며 색상을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픽셀의 색상 값을 바꾸어 다양한 이미지를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smtClean="0"/>
              <a:t>비트맵 그래픽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Bitmap graphics</a:t>
            </a:r>
          </a:p>
          <a:p>
            <a:pPr lvl="1"/>
            <a:r>
              <a:rPr lang="ko-KR" altLang="en-US" dirty="0" smtClean="0"/>
              <a:t>픽셀만으로 이미지를 표현하고 저장하는 형태</a:t>
            </a:r>
            <a:endParaRPr lang="en-US" altLang="ko-KR" dirty="0" smtClean="0"/>
          </a:p>
          <a:p>
            <a:r>
              <a:rPr lang="ko-KR" altLang="en-US" dirty="0" smtClean="0"/>
              <a:t>캔버스의 도형이나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글씨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2</a:t>
            </a:r>
            <a:r>
              <a:rPr lang="ko-KR" altLang="en-US" dirty="0"/>
              <a:t>차원 비트맵으로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그려진 도형이나 그림을 확대하는 </a:t>
            </a:r>
            <a:r>
              <a:rPr lang="ko-KR" altLang="en-US" dirty="0"/>
              <a:t>등은 작업은 </a:t>
            </a:r>
            <a:r>
              <a:rPr lang="ko-KR" altLang="en-US" dirty="0" smtClean="0"/>
              <a:t>불가능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시작하기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755606"/>
              </p:ext>
            </p:extLst>
          </p:nvPr>
        </p:nvGraphicFramePr>
        <p:xfrm>
          <a:off x="971600" y="1727680"/>
          <a:ext cx="6264696" cy="4608512"/>
        </p:xfrm>
        <a:graphic>
          <a:graphicData uri="http://schemas.openxmlformats.org/drawingml/2006/table">
            <a:tbl>
              <a:tblPr firstRow="1" firstCol="1" bandRow="1"/>
              <a:tblGrid>
                <a:gridCol w="324188"/>
                <a:gridCol w="5940508"/>
              </a:tblGrid>
              <a:tr h="4608512">
                <a:tc>
                  <a:txBody>
                    <a:bodyPr/>
                    <a:lstStyle/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kern="100" spc="0" baseline="0" dirty="0" smtClean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&lt;!DOCTYPE html&gt;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&lt;html&gt;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&lt;head&gt; &lt;title&gt;&lt;/title&gt; &lt;/head&gt;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&lt;body&gt;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&lt;canvas id="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 width="300" height="200"&gt;&lt;/canvas&gt;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&lt;script type="text/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ontext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("2d");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.moveTo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(50, 50);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.lineTo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(200, 50);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myContext</a:t>
                      </a:r>
                      <a:r>
                        <a:rPr lang="en-US" sz="1400" kern="100" spc="0" baseline="0" dirty="0" err="1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.stroke</a:t>
                      </a: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&lt;/script&gt;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&lt;/body&gt;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0" baseline="0" dirty="0" smtClean="0">
                          <a:effectLst/>
                          <a:latin typeface="+mn-lt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400" kern="100" spc="0" baseline="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364088" y="2276872"/>
            <a:ext cx="3456384" cy="909232"/>
            <a:chOff x="5364088" y="2276872"/>
            <a:chExt cx="3456384" cy="9092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588224" y="2276872"/>
              <a:ext cx="2232248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캔버스 요소의 정의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stCxn id="11" idx="1"/>
            </p:cNvCxnSpPr>
            <p:nvPr/>
          </p:nvCxnSpPr>
          <p:spPr>
            <a:xfrm flipH="1">
              <a:off x="5364088" y="2492896"/>
              <a:ext cx="1224136" cy="693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932040" y="4235344"/>
            <a:ext cx="4067944" cy="633816"/>
            <a:chOff x="4932040" y="3326112"/>
            <a:chExt cx="4067944" cy="63381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940152" y="3527880"/>
              <a:ext cx="305983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캔버스 </a:t>
              </a:r>
              <a:r>
                <a:rPr lang="ko-KR" altLang="en-US" dirty="0" err="1" smtClean="0"/>
                <a:t>컨택스트</a:t>
              </a:r>
              <a:r>
                <a:rPr lang="ko-KR" altLang="en-US" dirty="0" smtClean="0"/>
                <a:t> 가져오기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19" idx="1"/>
            </p:cNvCxnSpPr>
            <p:nvPr/>
          </p:nvCxnSpPr>
          <p:spPr>
            <a:xfrm flipH="1" flipV="1">
              <a:off x="4932040" y="3326112"/>
              <a:ext cx="1008112" cy="4177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635896" y="5101808"/>
            <a:ext cx="5364088" cy="833216"/>
            <a:chOff x="3635896" y="3126712"/>
            <a:chExt cx="5364088" cy="83321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220072" y="3527880"/>
              <a:ext cx="377991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그림을 그리는 자바스크립트 코드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6" idx="1"/>
            </p:cNvCxnSpPr>
            <p:nvPr/>
          </p:nvCxnSpPr>
          <p:spPr>
            <a:xfrm flipH="1" flipV="1">
              <a:off x="3635896" y="3126712"/>
              <a:ext cx="1584176" cy="61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캔버스와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06682"/>
            <a:ext cx="8229600" cy="3701008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캔버스 요소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&lt;canvas&gt; </a:t>
            </a:r>
            <a:r>
              <a:rPr lang="ko-KR" altLang="en-US" sz="1800" dirty="0" smtClean="0"/>
              <a:t>태그를 이용해서 캔버스 요소 추가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width</a:t>
            </a:r>
            <a:r>
              <a:rPr lang="ko-KR" altLang="en-US" sz="1800" dirty="0"/>
              <a:t>와 </a:t>
            </a:r>
            <a:r>
              <a:rPr lang="en-US" altLang="ko-KR" sz="1800" dirty="0"/>
              <a:t>height </a:t>
            </a:r>
            <a:r>
              <a:rPr lang="ko-KR" altLang="en-US" sz="1800" dirty="0" smtClean="0"/>
              <a:t>속성을 이용해 캔버스 좌표계의 </a:t>
            </a:r>
            <a:r>
              <a:rPr lang="ko-KR" altLang="en-US" sz="1800" dirty="0"/>
              <a:t>크기 </a:t>
            </a:r>
            <a:r>
              <a:rPr lang="ko-KR" altLang="en-US" sz="1800" dirty="0" smtClean="0"/>
              <a:t>지정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DOM</a:t>
            </a:r>
            <a:r>
              <a:rPr lang="ko-KR" altLang="en-US" sz="1800" dirty="0"/>
              <a:t>을 통한 접근을 위해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 지정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컨텍스트</a:t>
            </a:r>
            <a:r>
              <a:rPr lang="en-US" altLang="ko-KR" sz="2000" dirty="0" smtClean="0"/>
              <a:t>(context)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캔버스에 내용을 채우기 위한 객체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캔버스 </a:t>
            </a:r>
            <a:r>
              <a:rPr lang="ko-KR" altLang="en-US" sz="1800" dirty="0"/>
              <a:t>요소 객체의 </a:t>
            </a:r>
            <a:r>
              <a:rPr lang="en-US" altLang="ko-KR" sz="1800" dirty="0" err="1"/>
              <a:t>getContext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메소드를 이용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/>
              <a:t>canvas&gt; </a:t>
            </a:r>
            <a:r>
              <a:rPr lang="ko-KR" altLang="en-US" sz="1600" dirty="0"/>
              <a:t>요소 객체에 접근한 후 </a:t>
            </a:r>
            <a:r>
              <a:rPr lang="en-US" altLang="ko-KR" sz="1600" dirty="0" err="1"/>
              <a:t>getContext</a:t>
            </a:r>
            <a:r>
              <a:rPr lang="en-US" altLang="ko-KR" sz="1600" dirty="0"/>
              <a:t>("2d</a:t>
            </a:r>
            <a:r>
              <a:rPr lang="en-US" altLang="ko-KR" sz="1600" dirty="0" smtClean="0"/>
              <a:t>") </a:t>
            </a:r>
            <a:r>
              <a:rPr lang="ko-KR" altLang="en-US" sz="1600" dirty="0" smtClean="0"/>
              <a:t>메소드 실행</a:t>
            </a:r>
            <a:endParaRPr lang="en-US" altLang="ko-K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284932" y="2924944"/>
            <a:ext cx="6624736" cy="77640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400"/>
              </a:lnSpc>
            </a:pP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&lt;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canvas id="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myCanvas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" width="30" height="20"&gt;&lt;/canvas&gt;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4932" y="5229200"/>
            <a:ext cx="6624736" cy="100811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 err="1" smtClean="0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canvas =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document.getElementById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("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myCanvas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 err="1" smtClean="0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 err="1" smtClean="0">
                <a:latin typeface="Consolas"/>
                <a:ea typeface="맑은 고딕"/>
                <a:cs typeface="Times New Roman"/>
              </a:rPr>
              <a:t>myContext</a:t>
            </a: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=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canvas.getContext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("2d");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9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11.2.1 </a:t>
            </a:r>
            <a:r>
              <a:rPr lang="ko-KR" altLang="en-US" dirty="0" smtClean="0"/>
              <a:t>기본 도형 그리기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11.2.2 </a:t>
            </a:r>
            <a:r>
              <a:rPr lang="ko-KR" altLang="en-US" dirty="0" smtClean="0"/>
              <a:t>기본 도형 꾸미기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11.2.3 </a:t>
            </a:r>
            <a:r>
              <a:rPr lang="ko-KR" altLang="en-US" dirty="0" smtClean="0"/>
              <a:t>이미지와 글자 그리기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11.2 </a:t>
            </a:r>
            <a:r>
              <a:rPr lang="ko-KR" altLang="en-US" dirty="0" smtClean="0"/>
              <a:t>캔버스 </a:t>
            </a:r>
            <a:r>
              <a:rPr lang="ko-KR" altLang="en-US" dirty="0"/>
              <a:t>기본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캔버스 그리기 </a:t>
            </a:r>
            <a:r>
              <a:rPr lang="en-US" altLang="ko-KR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949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5480</TotalTime>
  <Words>2896</Words>
  <Application>Microsoft Office PowerPoint</Application>
  <PresentationFormat>화면 슬라이드 쇼(4:3)</PresentationFormat>
  <Paragraphs>857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맑은 고딕</vt:lpstr>
      <vt:lpstr>Arial</vt:lpstr>
      <vt:lpstr>Cambria Math</vt:lpstr>
      <vt:lpstr>Consolas</vt:lpstr>
      <vt:lpstr>Times New Roman</vt:lpstr>
      <vt:lpstr>Tw Cen MT</vt:lpstr>
      <vt:lpstr>Wingdings</vt:lpstr>
      <vt:lpstr>Wingdings 2</vt:lpstr>
      <vt:lpstr>Wingdings 3</vt:lpstr>
      <vt:lpstr>New_Simple01</vt:lpstr>
      <vt:lpstr>11장. 캔버스 그리기 API</vt:lpstr>
      <vt:lpstr>목차</vt:lpstr>
      <vt:lpstr>11.1 캔버스 이해하기</vt:lpstr>
      <vt:lpstr>HTML5 캔버스</vt:lpstr>
      <vt:lpstr>캔버스 좌표계</vt:lpstr>
      <vt:lpstr>비트맵 그래픽</vt:lpstr>
      <vt:lpstr>캔버스 시작하기</vt:lpstr>
      <vt:lpstr>캔버스와 컨텍스트 객체</vt:lpstr>
      <vt:lpstr>11.2 캔버스 기본 API 사용하기</vt:lpstr>
      <vt:lpstr>캔버스 기본 도형 그리기</vt:lpstr>
      <vt:lpstr>캔버스 기본 도형 그리기</vt:lpstr>
      <vt:lpstr>직선 그리기 예제</vt:lpstr>
      <vt:lpstr>사각형 그리기 예제</vt:lpstr>
      <vt:lpstr>원호와 곡선 그리기</vt:lpstr>
      <vt:lpstr>원호 그리기 예제</vt:lpstr>
      <vt:lpstr>곡선 그리기 예제</vt:lpstr>
      <vt:lpstr>경로 그리기</vt:lpstr>
      <vt:lpstr>캔버스 비트맵 초기화</vt:lpstr>
      <vt:lpstr>기본 도형 꾸미기</vt:lpstr>
      <vt:lpstr>선 꾸미기 예제</vt:lpstr>
      <vt:lpstr>도형 꾸미기 예제</vt:lpstr>
      <vt:lpstr>이미지 그리기</vt:lpstr>
      <vt:lpstr>이미지 그리기 예제</vt:lpstr>
      <vt:lpstr>이미지 그리기 예제 실행 결과</vt:lpstr>
      <vt:lpstr>캔버스에 글자 그리기</vt:lpstr>
      <vt:lpstr>캔버스에 글자 장식하기</vt:lpstr>
      <vt:lpstr>글자 그려넣기 예제</vt:lpstr>
      <vt:lpstr>11.3 캔버스 고급 기능 사용하기 </vt:lpstr>
      <vt:lpstr>그리기 효과</vt:lpstr>
      <vt:lpstr>그리기 효과 예제</vt:lpstr>
      <vt:lpstr>변환 효과</vt:lpstr>
      <vt:lpstr>기본 변환 예제</vt:lpstr>
      <vt:lpstr>상하/좌우 대칭 변환</vt:lpstr>
      <vt:lpstr>데이터 URL로 저장하기</vt:lpstr>
      <vt:lpstr>데이터 URL 저장 예제</vt:lpstr>
      <vt:lpstr>마우스로 그림 그리기 예제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767</cp:revision>
  <dcterms:created xsi:type="dcterms:W3CDTF">2006-10-05T04:04:58Z</dcterms:created>
  <dcterms:modified xsi:type="dcterms:W3CDTF">2018-05-30T04:57:51Z</dcterms:modified>
</cp:coreProperties>
</file>