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7" autoAdjust="0"/>
    <p:restoredTop sz="94660"/>
  </p:normalViewPr>
  <p:slideViewPr>
    <p:cSldViewPr snapToGrid="0">
      <p:cViewPr varScale="1">
        <p:scale>
          <a:sx n="50" d="100"/>
          <a:sy n="50" d="100"/>
        </p:scale>
        <p:origin x="78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47D88-104E-44FA-8E0E-652944BFA153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B32C8-0E7C-49C9-ABC0-B540B9B84A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949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ED98C16-021D-48CC-9E15-497FAEADBFCE}" type="slidenum">
              <a:rPr lang="en-CA" altLang="ko-KR" sz="1200">
                <a:latin typeface="Tahoma" panose="020B0604030504040204" pitchFamily="34" charset="0"/>
              </a:rPr>
              <a:pPr/>
              <a:t>2</a:t>
            </a:fld>
            <a:endParaRPr lang="en-CA" altLang="ko-KR" sz="1200">
              <a:latin typeface="Tahoma" panose="020B0604030504040204" pitchFamily="34" charset="0"/>
            </a:endParaRPr>
          </a:p>
        </p:txBody>
      </p:sp>
      <p:sp>
        <p:nvSpPr>
          <p:cNvPr id="983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877276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DD07C76-24DD-4C47-BC3F-A51CCBB66EE1}" type="slidenum">
              <a:rPr lang="en-CA" altLang="ko-KR" sz="1200">
                <a:latin typeface="Tahoma" panose="020B0604030504040204" pitchFamily="34" charset="0"/>
              </a:rPr>
              <a:pPr/>
              <a:t>3</a:t>
            </a:fld>
            <a:endParaRPr lang="en-CA" altLang="ko-KR" sz="1200">
              <a:latin typeface="Tahoma" panose="020B0604030504040204" pitchFamily="34" charset="0"/>
            </a:endParaRPr>
          </a:p>
        </p:txBody>
      </p:sp>
      <p:sp>
        <p:nvSpPr>
          <p:cNvPr id="1003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265692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051FC10-B1EB-4248-B235-62D9196B5535}" type="slidenum">
              <a:rPr lang="en-CA" altLang="ko-KR" sz="1200">
                <a:latin typeface="Tahoma" panose="020B0604030504040204" pitchFamily="34" charset="0"/>
              </a:rPr>
              <a:pPr/>
              <a:t>4</a:t>
            </a:fld>
            <a:endParaRPr lang="en-CA" altLang="ko-KR" sz="1200">
              <a:latin typeface="Tahoma" panose="020B0604030504040204" pitchFamily="34" charset="0"/>
            </a:endParaRPr>
          </a:p>
        </p:txBody>
      </p:sp>
      <p:sp>
        <p:nvSpPr>
          <p:cNvPr id="1024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864950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ABFF158-463D-497D-96DC-92D63B14BDF6}" type="slidenum">
              <a:rPr lang="en-CA" altLang="ko-KR" sz="1200">
                <a:latin typeface="Tahoma" panose="020B0604030504040204" pitchFamily="34" charset="0"/>
              </a:rPr>
              <a:pPr/>
              <a:t>5</a:t>
            </a:fld>
            <a:endParaRPr lang="en-CA" altLang="ko-KR" sz="1200">
              <a:latin typeface="Tahoma" panose="020B0604030504040204" pitchFamily="34" charset="0"/>
            </a:endParaRPr>
          </a:p>
        </p:txBody>
      </p:sp>
      <p:sp>
        <p:nvSpPr>
          <p:cNvPr id="1044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590971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8222D8-6910-4FFB-A83D-777F6C161CCB}" type="slidenum">
              <a:rPr lang="en-CA" altLang="ko-KR" sz="1200">
                <a:latin typeface="Tahoma" panose="020B0604030504040204" pitchFamily="34" charset="0"/>
              </a:rPr>
              <a:pPr/>
              <a:t>6</a:t>
            </a:fld>
            <a:endParaRPr lang="en-CA" altLang="ko-KR" sz="1200">
              <a:latin typeface="Tahoma" panose="020B0604030504040204" pitchFamily="34" charset="0"/>
            </a:endParaRPr>
          </a:p>
        </p:txBody>
      </p:sp>
      <p:sp>
        <p:nvSpPr>
          <p:cNvPr id="1064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131071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4863F-FC5C-492D-976D-C96975BF3F07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DFE7-84E2-4AE9-B318-9FE14FBE41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024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4863F-FC5C-492D-976D-C96975BF3F07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DFE7-84E2-4AE9-B318-9FE14FBE41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859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4863F-FC5C-492D-976D-C96975BF3F07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DFE7-84E2-4AE9-B318-9FE14FBE41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374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4863F-FC5C-492D-976D-C96975BF3F07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DFE7-84E2-4AE9-B318-9FE14FBE41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98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4863F-FC5C-492D-976D-C96975BF3F07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DFE7-84E2-4AE9-B318-9FE14FBE41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9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4863F-FC5C-492D-976D-C96975BF3F07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DFE7-84E2-4AE9-B318-9FE14FBE41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341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4863F-FC5C-492D-976D-C96975BF3F07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DFE7-84E2-4AE9-B318-9FE14FBE41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041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4863F-FC5C-492D-976D-C96975BF3F07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DFE7-84E2-4AE9-B318-9FE14FBE41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09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4863F-FC5C-492D-976D-C96975BF3F07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DFE7-84E2-4AE9-B318-9FE14FBE41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449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4863F-FC5C-492D-976D-C96975BF3F07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DFE7-84E2-4AE9-B318-9FE14FBE41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960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4863F-FC5C-492D-976D-C96975BF3F07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DFE7-84E2-4AE9-B318-9FE14FBE41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498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4863F-FC5C-492D-976D-C96975BF3F07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ADFE7-84E2-4AE9-B318-9FE14FBE41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18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관계대수 추가</a:t>
            </a:r>
            <a:r>
              <a:rPr lang="en-US" altLang="ko-KR" dirty="0" smtClean="0"/>
              <a:t>: Aggregation Function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815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>
                <a:solidFill>
                  <a:srgbClr val="990033"/>
                </a:solidFill>
                <a:ea typeface="굴림" panose="020B0600000101010101" pitchFamily="50" charset="-127"/>
              </a:rPr>
              <a:t>Slide 6- </a:t>
            </a:r>
            <a:fld id="{54A999D5-F14F-4C49-AAF3-86264E7C8EAA}" type="slidenum">
              <a:rPr lang="en-US" altLang="ko-KR" sz="1400">
                <a:solidFill>
                  <a:srgbClr val="990033"/>
                </a:solidFill>
                <a:ea typeface="굴림" panose="020B0600000101010101" pitchFamily="50" charset="-127"/>
              </a:rPr>
              <a:pPr/>
              <a:t>2</a:t>
            </a:fld>
            <a:endParaRPr lang="en-CA" altLang="ko-KR" sz="1400">
              <a:solidFill>
                <a:srgbClr val="990033"/>
              </a:solidFill>
              <a:ea typeface="굴림" panose="020B0600000101010101" pitchFamily="50" charset="-127"/>
            </a:endParaRPr>
          </a:p>
        </p:txBody>
      </p:sp>
      <p:sp>
        <p:nvSpPr>
          <p:cNvPr id="97283" name="Rectangle 4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 sz="3200">
                <a:ea typeface="굴림" panose="020B0600000101010101" pitchFamily="50" charset="-127"/>
              </a:rPr>
              <a:t>Additional Relational Operations: Aggregate Functions and Grouping</a:t>
            </a:r>
          </a:p>
        </p:txBody>
      </p:sp>
      <p:sp>
        <p:nvSpPr>
          <p:cNvPr id="9728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ko-KR" sz="2400">
                <a:ea typeface="굴림" panose="020B0600000101010101" pitchFamily="50" charset="-127"/>
              </a:rPr>
              <a:t>A type of request that cannot be expressed in the basic relational algebra is to specify mathematical </a:t>
            </a:r>
            <a:r>
              <a:rPr lang="en-US" altLang="ko-KR" sz="2400" b="1">
                <a:ea typeface="굴림" panose="020B0600000101010101" pitchFamily="50" charset="-127"/>
              </a:rPr>
              <a:t>aggregate functions</a:t>
            </a:r>
            <a:r>
              <a:rPr lang="en-US" altLang="ko-KR" sz="2400">
                <a:ea typeface="굴림" panose="020B0600000101010101" pitchFamily="50" charset="-127"/>
              </a:rPr>
              <a:t> on collections of values from the database.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400">
                <a:ea typeface="굴림" panose="020B0600000101010101" pitchFamily="50" charset="-127"/>
              </a:rPr>
              <a:t>Examples of such functions include retrieving the average or total salary of all employees or the total number of employee tuples.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200">
                <a:ea typeface="굴림" panose="020B0600000101010101" pitchFamily="50" charset="-127"/>
              </a:rPr>
              <a:t>These functions are used in simple statistical queries that summarize information from the database tuples.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400">
                <a:ea typeface="굴림" panose="020B0600000101010101" pitchFamily="50" charset="-127"/>
              </a:rPr>
              <a:t>Common functions applied to collections of numeric values include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200">
                <a:ea typeface="굴림" panose="020B0600000101010101" pitchFamily="50" charset="-127"/>
              </a:rPr>
              <a:t>SUM, AVERAGE, MAXIMUM, and MINIMUM.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400">
                <a:ea typeface="굴림" panose="020B0600000101010101" pitchFamily="50" charset="-127"/>
              </a:rPr>
              <a:t>The COUNT function is used for counting tuples or values.</a:t>
            </a:r>
          </a:p>
        </p:txBody>
      </p:sp>
    </p:spTree>
    <p:extLst>
      <p:ext uri="{BB962C8B-B14F-4D97-AF65-F5344CB8AC3E}">
        <p14:creationId xmlns:p14="http://schemas.microsoft.com/office/powerpoint/2010/main" val="2703427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>
                <a:solidFill>
                  <a:srgbClr val="990033"/>
                </a:solidFill>
                <a:ea typeface="굴림" panose="020B0600000101010101" pitchFamily="50" charset="-127"/>
              </a:rPr>
              <a:t>Slide 6- </a:t>
            </a:r>
            <a:fld id="{E949FE81-8E1D-4F0B-AEA8-3A7AF115025F}" type="slidenum">
              <a:rPr lang="en-US" altLang="ko-KR" sz="1400">
                <a:solidFill>
                  <a:srgbClr val="990033"/>
                </a:solidFill>
                <a:ea typeface="굴림" panose="020B0600000101010101" pitchFamily="50" charset="-127"/>
              </a:rPr>
              <a:pPr/>
              <a:t>3</a:t>
            </a:fld>
            <a:endParaRPr lang="en-CA" altLang="ko-KR" sz="1400">
              <a:solidFill>
                <a:srgbClr val="990033"/>
              </a:solidFill>
              <a:ea typeface="굴림" panose="020B0600000101010101" pitchFamily="50" charset="-127"/>
            </a:endParaRPr>
          </a:p>
        </p:txBody>
      </p:sp>
      <p:sp>
        <p:nvSpPr>
          <p:cNvPr id="993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Aggregate Function Operation</a:t>
            </a:r>
          </a:p>
        </p:txBody>
      </p:sp>
      <p:sp>
        <p:nvSpPr>
          <p:cNvPr id="9933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400">
                <a:ea typeface="굴림" panose="020B0600000101010101" pitchFamily="50" charset="-127"/>
              </a:rPr>
              <a:t>Use of the Aggregate Functional operation ℱ</a:t>
            </a:r>
          </a:p>
          <a:p>
            <a:pPr lvl="1" eaLnBrk="1" hangingPunct="1"/>
            <a:r>
              <a:rPr lang="en-US" altLang="ko-KR" sz="2200">
                <a:ea typeface="굴림" panose="020B0600000101010101" pitchFamily="50" charset="-127"/>
              </a:rPr>
              <a:t>ℱ</a:t>
            </a:r>
            <a:r>
              <a:rPr lang="en-US" altLang="ko-KR" sz="2200" baseline="-25000">
                <a:ea typeface="굴림" panose="020B0600000101010101" pitchFamily="50" charset="-127"/>
              </a:rPr>
              <a:t>MAX Salary</a:t>
            </a:r>
            <a:r>
              <a:rPr lang="en-US" altLang="ko-KR" sz="2200">
                <a:ea typeface="굴림" panose="020B0600000101010101" pitchFamily="50" charset="-127"/>
              </a:rPr>
              <a:t> (EMPLOYEE) retrieves the maximum salary value from the EMPLOYEE relation</a:t>
            </a:r>
          </a:p>
          <a:p>
            <a:pPr lvl="1" eaLnBrk="1" hangingPunct="1"/>
            <a:r>
              <a:rPr lang="en-US" altLang="ko-KR" sz="2200">
                <a:ea typeface="굴림" panose="020B0600000101010101" pitchFamily="50" charset="-127"/>
              </a:rPr>
              <a:t>ℱ</a:t>
            </a:r>
            <a:r>
              <a:rPr lang="en-US" altLang="ko-KR" sz="2200" baseline="-25000">
                <a:ea typeface="굴림" panose="020B0600000101010101" pitchFamily="50" charset="-127"/>
              </a:rPr>
              <a:t>MIN Salary</a:t>
            </a:r>
            <a:r>
              <a:rPr lang="en-US" altLang="ko-KR" sz="2200">
                <a:ea typeface="굴림" panose="020B0600000101010101" pitchFamily="50" charset="-127"/>
              </a:rPr>
              <a:t> (EMPLOYEE) retrieves the minimum Salary value from the EMPLOYEE relation</a:t>
            </a:r>
          </a:p>
          <a:p>
            <a:pPr lvl="1" eaLnBrk="1" hangingPunct="1"/>
            <a:r>
              <a:rPr lang="en-US" altLang="ko-KR" sz="2200">
                <a:ea typeface="굴림" panose="020B0600000101010101" pitchFamily="50" charset="-127"/>
              </a:rPr>
              <a:t>ℱ</a:t>
            </a:r>
            <a:r>
              <a:rPr lang="en-US" altLang="ko-KR" sz="2200" baseline="-25000">
                <a:ea typeface="굴림" panose="020B0600000101010101" pitchFamily="50" charset="-127"/>
              </a:rPr>
              <a:t>SUM Salary</a:t>
            </a:r>
            <a:r>
              <a:rPr lang="en-US" altLang="ko-KR" sz="2200">
                <a:ea typeface="굴림" panose="020B0600000101010101" pitchFamily="50" charset="-127"/>
              </a:rPr>
              <a:t> (EMPLOYEE) retrieves the sum of the Salary from the EMPLOYEE relation</a:t>
            </a:r>
          </a:p>
          <a:p>
            <a:pPr lvl="1" eaLnBrk="1" hangingPunct="1"/>
            <a:r>
              <a:rPr lang="en-US" altLang="ko-KR" sz="2200">
                <a:ea typeface="굴림" panose="020B0600000101010101" pitchFamily="50" charset="-127"/>
              </a:rPr>
              <a:t> ℱ</a:t>
            </a:r>
            <a:r>
              <a:rPr lang="en-US" altLang="ko-KR" sz="2200" baseline="-25000">
                <a:ea typeface="굴림" panose="020B0600000101010101" pitchFamily="50" charset="-127"/>
              </a:rPr>
              <a:t>COUNT SSN, AVERAGE Salary</a:t>
            </a:r>
            <a:r>
              <a:rPr lang="en-US" altLang="ko-KR" sz="2200">
                <a:ea typeface="굴림" panose="020B0600000101010101" pitchFamily="50" charset="-127"/>
              </a:rPr>
              <a:t> (EMPLOYEE) computes the count (number) of employees and their average salary</a:t>
            </a:r>
          </a:p>
          <a:p>
            <a:pPr lvl="2" eaLnBrk="1" hangingPunct="1"/>
            <a:r>
              <a:rPr lang="en-US" altLang="ko-KR">
                <a:ea typeface="굴림" panose="020B0600000101010101" pitchFamily="50" charset="-127"/>
              </a:rPr>
              <a:t>Note: count just counts the number of rows, without removing duplicates</a:t>
            </a:r>
          </a:p>
        </p:txBody>
      </p:sp>
    </p:spTree>
    <p:extLst>
      <p:ext uri="{BB962C8B-B14F-4D97-AF65-F5344CB8AC3E}">
        <p14:creationId xmlns:p14="http://schemas.microsoft.com/office/powerpoint/2010/main" val="1407848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>
                <a:solidFill>
                  <a:srgbClr val="990033"/>
                </a:solidFill>
                <a:ea typeface="굴림" panose="020B0600000101010101" pitchFamily="50" charset="-127"/>
              </a:rPr>
              <a:t>Slide 6- </a:t>
            </a:r>
            <a:fld id="{A34DE585-C488-4632-AFE5-03A6C2AE9124}" type="slidenum">
              <a:rPr lang="en-US" altLang="ko-KR" sz="1400">
                <a:solidFill>
                  <a:srgbClr val="990033"/>
                </a:solidFill>
                <a:ea typeface="굴림" panose="020B0600000101010101" pitchFamily="50" charset="-127"/>
              </a:rPr>
              <a:pPr/>
              <a:t>4</a:t>
            </a:fld>
            <a:endParaRPr lang="en-CA" altLang="ko-KR" sz="1400">
              <a:solidFill>
                <a:srgbClr val="990033"/>
              </a:solidFill>
              <a:ea typeface="굴림" panose="020B0600000101010101" pitchFamily="50" charset="-127"/>
            </a:endParaRPr>
          </a:p>
        </p:txBody>
      </p:sp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Using Grouping with Aggregation</a:t>
            </a:r>
          </a:p>
        </p:txBody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ko-KR" sz="2400">
                <a:ea typeface="굴림" panose="020B0600000101010101" pitchFamily="50" charset="-127"/>
              </a:rPr>
              <a:t>The previous examples all summarized one or more attributes for a set of tuples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200">
                <a:ea typeface="굴림" panose="020B0600000101010101" pitchFamily="50" charset="-127"/>
              </a:rPr>
              <a:t>Maximum Salary or Count (number of) Ssn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400">
                <a:ea typeface="굴림" panose="020B0600000101010101" pitchFamily="50" charset="-127"/>
              </a:rPr>
              <a:t>Grouping can be combined with Aggregate Functions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400">
                <a:ea typeface="굴림" panose="020B0600000101010101" pitchFamily="50" charset="-127"/>
              </a:rPr>
              <a:t>Example: For each department, retrieve the DNO, COUNT SSN, and AVERAGE SALARY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400">
                <a:ea typeface="굴림" panose="020B0600000101010101" pitchFamily="50" charset="-127"/>
              </a:rPr>
              <a:t>A variation of aggregate operation ℱ allows this: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200">
                <a:ea typeface="굴림" panose="020B0600000101010101" pitchFamily="50" charset="-127"/>
              </a:rPr>
              <a:t>Grouping attribute placed to left of symbol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200">
                <a:ea typeface="굴림" panose="020B0600000101010101" pitchFamily="50" charset="-127"/>
              </a:rPr>
              <a:t>Aggregate functions to right of symbol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200" baseline="-25000">
                <a:ea typeface="굴림" panose="020B0600000101010101" pitchFamily="50" charset="-127"/>
              </a:rPr>
              <a:t>DNO</a:t>
            </a:r>
            <a:r>
              <a:rPr lang="en-US" altLang="ko-KR" sz="2200">
                <a:ea typeface="굴림" panose="020B0600000101010101" pitchFamily="50" charset="-127"/>
              </a:rPr>
              <a:t> ℱ</a:t>
            </a:r>
            <a:r>
              <a:rPr lang="en-US" altLang="ko-KR" sz="2200" baseline="-25000">
                <a:ea typeface="굴림" panose="020B0600000101010101" pitchFamily="50" charset="-127"/>
              </a:rPr>
              <a:t>COUNT SSN, AVERAGE Salary</a:t>
            </a:r>
            <a:r>
              <a:rPr lang="en-US" altLang="ko-KR" sz="2200">
                <a:ea typeface="굴림" panose="020B0600000101010101" pitchFamily="50" charset="-127"/>
              </a:rPr>
              <a:t> (EMPLOYEE)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400">
                <a:ea typeface="굴림" panose="020B0600000101010101" pitchFamily="50" charset="-127"/>
              </a:rPr>
              <a:t>Above operation groups employees by DNO (department number) and computes the count of employees and average salary per department</a:t>
            </a:r>
          </a:p>
        </p:txBody>
      </p:sp>
    </p:spTree>
    <p:extLst>
      <p:ext uri="{BB962C8B-B14F-4D97-AF65-F5344CB8AC3E}">
        <p14:creationId xmlns:p14="http://schemas.microsoft.com/office/powerpoint/2010/main" val="3347164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>
                <a:solidFill>
                  <a:srgbClr val="990033"/>
                </a:solidFill>
                <a:ea typeface="굴림" panose="020B0600000101010101" pitchFamily="50" charset="-127"/>
              </a:rPr>
              <a:t>Slide 6- </a:t>
            </a:r>
            <a:fld id="{8B6AD4A4-EAE0-4819-B6E1-5F04BD33C4E0}" type="slidenum">
              <a:rPr lang="en-US" altLang="ko-KR" sz="1400">
                <a:solidFill>
                  <a:srgbClr val="990033"/>
                </a:solidFill>
                <a:ea typeface="굴림" panose="020B0600000101010101" pitchFamily="50" charset="-127"/>
              </a:rPr>
              <a:pPr/>
              <a:t>5</a:t>
            </a:fld>
            <a:endParaRPr lang="en-CA" altLang="ko-KR" sz="1400">
              <a:solidFill>
                <a:srgbClr val="990033"/>
              </a:solidFill>
              <a:ea typeface="굴림" panose="020B0600000101010101" pitchFamily="50" charset="-127"/>
            </a:endParaRPr>
          </a:p>
        </p:txBody>
      </p:sp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>
                <a:ea typeface="굴림" panose="020B0600000101010101" pitchFamily="50" charset="-127"/>
              </a:rPr>
              <a:t>Examples of applying aggregate functions and grouping</a:t>
            </a:r>
          </a:p>
        </p:txBody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/>
            <a:endParaRPr lang="en-US" altLang="ko-KR" smtClean="0">
              <a:ea typeface="굴림" panose="020B0600000101010101" pitchFamily="50" charset="-127"/>
            </a:endParaRPr>
          </a:p>
          <a:p>
            <a:pPr lvl="2" eaLnBrk="1" hangingPunct="1"/>
            <a:endParaRPr lang="en-US" altLang="ko-KR" smtClean="0">
              <a:ea typeface="굴림" panose="020B0600000101010101" pitchFamily="50" charset="-127"/>
            </a:endParaRPr>
          </a:p>
        </p:txBody>
      </p:sp>
      <p:pic>
        <p:nvPicPr>
          <p:cNvPr id="103429" name="Picture 5" descr="fig06_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133601"/>
            <a:ext cx="8294688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2364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>
                <a:solidFill>
                  <a:srgbClr val="990033"/>
                </a:solidFill>
                <a:ea typeface="굴림" panose="020B0600000101010101" pitchFamily="50" charset="-127"/>
              </a:rPr>
              <a:t>Slide 6- </a:t>
            </a:r>
            <a:fld id="{431AC508-1C0B-433D-B3A7-ABC034287281}" type="slidenum">
              <a:rPr lang="en-US" altLang="ko-KR" sz="1400">
                <a:solidFill>
                  <a:srgbClr val="990033"/>
                </a:solidFill>
                <a:ea typeface="굴림" panose="020B0600000101010101" pitchFamily="50" charset="-127"/>
              </a:rPr>
              <a:pPr/>
              <a:t>6</a:t>
            </a:fld>
            <a:endParaRPr lang="en-CA" altLang="ko-KR" sz="1400">
              <a:solidFill>
                <a:srgbClr val="990033"/>
              </a:solidFill>
              <a:ea typeface="굴림" panose="020B0600000101010101" pitchFamily="50" charset="-127"/>
            </a:endParaRPr>
          </a:p>
        </p:txBody>
      </p:sp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>
                <a:ea typeface="굴림" panose="020B0600000101010101" pitchFamily="50" charset="-127"/>
              </a:rPr>
              <a:t>Illustrating aggregate functions and grouping</a:t>
            </a:r>
          </a:p>
        </p:txBody>
      </p:sp>
      <p:pic>
        <p:nvPicPr>
          <p:cNvPr id="105476" name="Picture 6" descr="fig08_06(a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914" y="2063750"/>
            <a:ext cx="8294687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9794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328</Words>
  <Application>Microsoft Office PowerPoint</Application>
  <PresentationFormat>와이드스크린</PresentationFormat>
  <Paragraphs>37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굴림</vt:lpstr>
      <vt:lpstr>맑은 고딕</vt:lpstr>
      <vt:lpstr>Arial</vt:lpstr>
      <vt:lpstr>Tahoma</vt:lpstr>
      <vt:lpstr>Office 테마</vt:lpstr>
      <vt:lpstr>관계대수 추가: Aggregation Function</vt:lpstr>
      <vt:lpstr>Additional Relational Operations: Aggregate Functions and Grouping</vt:lpstr>
      <vt:lpstr>Aggregate Function Operation</vt:lpstr>
      <vt:lpstr>Using Grouping with Aggregation</vt:lpstr>
      <vt:lpstr>Examples of applying aggregate functions and grouping</vt:lpstr>
      <vt:lpstr>Illustrating aggregate functions and grouping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관계대수 추가: Aggregation Function</dc:title>
  <dc:creator>PC1</dc:creator>
  <cp:lastModifiedBy>PC1</cp:lastModifiedBy>
  <cp:revision>1</cp:revision>
  <dcterms:created xsi:type="dcterms:W3CDTF">2019-04-02T02:09:59Z</dcterms:created>
  <dcterms:modified xsi:type="dcterms:W3CDTF">2019-04-02T02:11:15Z</dcterms:modified>
</cp:coreProperties>
</file>