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599" r:id="rId3"/>
    <p:sldId id="623" r:id="rId4"/>
    <p:sldId id="613" r:id="rId5"/>
    <p:sldId id="614" r:id="rId6"/>
    <p:sldId id="619" r:id="rId7"/>
    <p:sldId id="612" r:id="rId8"/>
    <p:sldId id="621" r:id="rId9"/>
    <p:sldId id="622" r:id="rId10"/>
    <p:sldId id="627" r:id="rId11"/>
    <p:sldId id="598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99"/>
    <a:srgbClr val="FFFFCC"/>
    <a:srgbClr val="FF3300"/>
    <a:srgbClr val="FFCC00"/>
    <a:srgbClr val="FF9900"/>
    <a:srgbClr val="FF99CC"/>
    <a:srgbClr val="FF66CC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86375" autoAdjust="0"/>
  </p:normalViewPr>
  <p:slideViewPr>
    <p:cSldViewPr>
      <p:cViewPr varScale="1">
        <p:scale>
          <a:sx n="310" d="100"/>
          <a:sy n="310" d="100"/>
        </p:scale>
        <p:origin x="60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98"/>
    </p:cViewPr>
  </p:sorterViewPr>
  <p:notesViewPr>
    <p:cSldViewPr>
      <p:cViewPr>
        <p:scale>
          <a:sx n="100" d="100"/>
          <a:sy n="100" d="100"/>
        </p:scale>
        <p:origin x="-864" y="69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68">
              <a:defRPr sz="1300"/>
            </a:lvl1pPr>
          </a:lstStyle>
          <a:p>
            <a:pPr>
              <a:defRPr/>
            </a:pPr>
            <a:endParaRPr lang="en-US" dirty="0">
              <a:latin typeface="Gill Sans MT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/>
            </a:lvl1pPr>
          </a:lstStyle>
          <a:p>
            <a:pPr>
              <a:defRPr/>
            </a:pPr>
            <a:fld id="{E0D11985-3C70-4BAC-90EC-F1C862FC2B5F}" type="slidenum">
              <a:rPr lang="en-US">
                <a:latin typeface="Gill Sans MT"/>
              </a:rPr>
              <a:pPr>
                <a:defRPr/>
              </a:pPr>
              <a:t>‹#›</a:t>
            </a:fld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7587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68">
              <a:defRPr sz="1300">
                <a:latin typeface="Gill Sans M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68">
              <a:defRPr sz="1300">
                <a:latin typeface="Gill Sans MT"/>
              </a:defRPr>
            </a:lvl1pPr>
          </a:lstStyle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07640-895E-4C65-A675-2901B712674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The core SDLC phases are usually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concerned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 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 design,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, testing, and deployment.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Separation of concerns</a:t>
            </a:r>
          </a:p>
          <a:p>
            <a:endParaRPr lang="en-US" dirty="0"/>
          </a:p>
          <a:p>
            <a:r>
              <a:rPr lang="en-US" dirty="0"/>
              <a:t>A fundamental software engineering </a:t>
            </a:r>
            <a:r>
              <a:rPr lang="en-US" dirty="0">
                <a:solidFill>
                  <a:schemeClr val="tx2"/>
                </a:solidFill>
              </a:rPr>
              <a:t>principle</a:t>
            </a:r>
          </a:p>
          <a:p>
            <a:endParaRPr lang="en-US" dirty="0"/>
          </a:p>
          <a:p>
            <a:r>
              <a:rPr lang="en-US" dirty="0"/>
              <a:t>We want to </a:t>
            </a:r>
            <a:r>
              <a:rPr lang="en-US" dirty="0">
                <a:solidFill>
                  <a:schemeClr val="tx2"/>
                </a:solidFill>
              </a:rPr>
              <a:t>modularize</a:t>
            </a:r>
            <a:r>
              <a:rPr lang="en-US" dirty="0"/>
              <a:t> software so that each software component addresses a separate concern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Small</a:t>
            </a:r>
            <a:r>
              <a:rPr lang="en-US" dirty="0"/>
              <a:t> : Methods in a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Medium</a:t>
            </a:r>
            <a:r>
              <a:rPr lang="en-US" dirty="0"/>
              <a:t> : Classes in a package or design module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Large</a:t>
            </a:r>
            <a:r>
              <a:rPr lang="en-US" dirty="0"/>
              <a:t> : Architectural elements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1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(ES…Netscape!) to  (ES2020)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z("1",1);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z(+"1",1);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const {log} = console;</a:t>
            </a:r>
          </a:p>
          <a:p>
            <a:r>
              <a:rPr lang="en-US" dirty="0"/>
              <a:t>log(log);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(item)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4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(ES…Netscape!) to  (ES2020)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z("1",1);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z(+"1",1);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const {log} = console;</a:t>
            </a:r>
          </a:p>
          <a:p>
            <a:r>
              <a:rPr lang="en-US" dirty="0"/>
              <a:t>log(log);</a:t>
            </a:r>
          </a:p>
          <a:p>
            <a:endParaRPr lang="en-US" dirty="0"/>
          </a:p>
          <a:p>
            <a:r>
              <a:rPr lang="en-US" dirty="0" err="1"/>
              <a:t>console.log</a:t>
            </a:r>
            <a:r>
              <a:rPr lang="en-US" dirty="0"/>
              <a:t>(item)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0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import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useState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Gill Sans MT"/>
                <a:ea typeface="+mn-ea"/>
                <a:cs typeface="+mn-cs"/>
              </a:rPr>
              <a:t>} from 'react';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CA2B2-3BC9-4D62-9D38-A8A94E020B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4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CB79B-E045-BC4D-A657-23B1AB024523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B9A7-FA16-4C94-B2E3-2E3DFE6CE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0DD1C-A4E0-B143-8593-797B19088313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F28-EF9E-432A-ADEB-F04CB0AB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92AB2-1245-B743-861F-FBFD8880E464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AC9A-D510-433D-9FF0-7450599C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8674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E30E9726-930F-4ECC-B63C-B062FB59A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504ED-C4E7-2B48-A5FA-31A82AC36411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D3BC-4BDE-4343-9614-7204B1969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C6FF5-D75E-AE4E-A948-57DF19434D0F}" type="datetime3">
              <a:rPr lang="en-US" smtClean="0"/>
              <a:t>7 April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47A3-A173-49E6-9830-E0D5A7F73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5C98-2B0F-574A-ACF1-4662AE0A7E38}" type="datetime3">
              <a:rPr lang="en-US" smtClean="0"/>
              <a:t>7 April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4BEF-63B6-42CD-9F96-01992869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4B581-AA2C-6E4F-BC00-274D2A309A44}" type="datetime3">
              <a:rPr lang="en-US" smtClean="0"/>
              <a:t>7 April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46E24-8DAA-4BC2-B4FB-DF8DA5B93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87B7D-420D-ED4E-88E6-B2A098D5CD6B}" type="datetime3">
              <a:rPr lang="en-US" smtClean="0"/>
              <a:t>7 April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F47D-AD29-4604-8456-331C58BB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871B-DE35-CC4F-ADCD-C4C7D9A1236D}" type="datetime3">
              <a:rPr lang="en-US" smtClean="0"/>
              <a:t>7 April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DF37-075E-4A3D-8740-A818D7399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71BDC-597C-6F47-8D57-5BC6918A8EBA}" type="datetime3">
              <a:rPr lang="en-US" smtClean="0"/>
              <a:t>7 April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3AF8-89EA-45EF-BDF6-B59706AC9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762000"/>
            <a:ext cx="89535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 Unicode MS"/>
              </a:defRPr>
            </a:lvl1pPr>
          </a:lstStyle>
          <a:p>
            <a:pPr>
              <a:defRPr/>
            </a:pPr>
            <a:fld id="{5B358E11-D30E-DD4E-97AA-F9C4C1FD1E54}" type="datetime3">
              <a:rPr lang="en-US" smtClean="0"/>
              <a:pPr>
                <a:defRPr/>
              </a:pPr>
              <a:t>7 April 2021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 Unicode MS"/>
              </a:defRPr>
            </a:lvl1pPr>
          </a:lstStyle>
          <a:p>
            <a:pPr>
              <a:defRPr/>
            </a:pPr>
            <a:r>
              <a:rPr lang="en-US" dirty="0"/>
              <a:t>©  Offutt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 Unicode MS"/>
              </a:defRPr>
            </a:lvl1pPr>
          </a:lstStyle>
          <a:p>
            <a:pPr>
              <a:defRPr/>
            </a:pPr>
            <a:fld id="{AA4FDE23-2EE3-4355-BF18-6102BB8AA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itchFamily="34" charset="0"/>
        </a:defRPr>
      </a:lvl3pPr>
      <a:lvl4pPr marL="16002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itchFamily="34" charset="0"/>
        </a:defRPr>
      </a:lvl4pPr>
      <a:lvl5pPr marL="20574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swe-432-react-two-buttons-example-mui-yohyi" TargetMode="External"/><Relationship Id="rId2" Type="http://schemas.openxmlformats.org/officeDocument/2006/relationships/hyperlink" Target="https://codesandbox.io/s/swe-432-react-two-buttons-example-n3x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" y="152400"/>
            <a:ext cx="8763000" cy="2438400"/>
          </a:xfrm>
        </p:spPr>
        <p:txBody>
          <a:bodyPr/>
          <a:lstStyle/>
          <a:p>
            <a:r>
              <a:rPr lang="en-US" sz="3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Communicating Front-end with the Back-end</a:t>
            </a:r>
            <a:endParaRPr lang="en-US" sz="39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2971800"/>
            <a:ext cx="7048500" cy="3581400"/>
          </a:xfrm>
          <a:noFill/>
        </p:spPr>
        <p:txBody>
          <a:bodyPr/>
          <a:lstStyle/>
          <a:p>
            <a:r>
              <a:rPr lang="en-US" sz="3200" b="1" dirty="0"/>
              <a:t>Jeff Offutt</a:t>
            </a:r>
          </a:p>
          <a:p>
            <a:r>
              <a:rPr lang="en-US" sz="3200" b="1" dirty="0"/>
              <a:t>Guest: David Samudio</a:t>
            </a:r>
          </a:p>
          <a:p>
            <a:endParaRPr lang="en-US" sz="2000" b="1" dirty="0"/>
          </a:p>
          <a:p>
            <a:pPr>
              <a:spcBef>
                <a:spcPct val="0"/>
              </a:spcBef>
            </a:pPr>
            <a:r>
              <a:rPr lang="en-US" sz="3200" b="1" dirty="0"/>
              <a:t>www.cs.gmu.edu/~offutt/</a:t>
            </a:r>
          </a:p>
          <a:p>
            <a:endParaRPr lang="en-US" sz="2000" b="1" dirty="0"/>
          </a:p>
          <a:p>
            <a:r>
              <a:rPr lang="en-US" sz="3200" b="1" dirty="0"/>
              <a:t>SWE 432</a:t>
            </a:r>
          </a:p>
          <a:p>
            <a:r>
              <a:rPr lang="en-US" sz="3200" b="1" dirty="0"/>
              <a:t>Design and Implementation of Software for the Web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08-6729-7A48-8CB4-4BA2C35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C2B9-EED7-1A47-96A3-B1930143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React Two Buttons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000" dirty="0">
                <a:hlinkClick r:id="rId2"/>
              </a:rPr>
              <a:t>https://codesandbox.io/s/swe-432-react-two-buttons-example-n3x50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>
                <a:solidFill>
                  <a:schemeClr val="tx2"/>
                </a:solidFill>
              </a:rPr>
              <a:t>React Two Buttons with Material UI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000" dirty="0">
                <a:hlinkClick r:id="rId3"/>
              </a:rPr>
              <a:t>https://codesandbox.io/s/swe-432-react-two-buttons-example-mui-yohyi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055-F5A0-5945-A447-D0F2D47D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0B69-DB85-4541-93FF-10D23D9F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C4CF-5E61-3F4C-BA04-66B2577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1CDFA-9001-E341-9555-6A7CE6A51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7" b="-1187"/>
          <a:stretch/>
        </p:blipFill>
        <p:spPr>
          <a:xfrm>
            <a:off x="5186210" y="4724400"/>
            <a:ext cx="1766577" cy="140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FFD9B-F68B-004D-9D8A-4594E452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915" y="4724400"/>
            <a:ext cx="2438400" cy="133967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2F82131-6717-7D41-A599-796D773F0CC1}"/>
              </a:ext>
            </a:extLst>
          </p:cNvPr>
          <p:cNvSpPr/>
          <p:nvPr/>
        </p:nvSpPr>
        <p:spPr bwMode="auto">
          <a:xfrm>
            <a:off x="4571902" y="5277598"/>
            <a:ext cx="368721" cy="2454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88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4B581-AA2C-6E4F-BC00-274D2A309A44}" type="datetime3">
              <a:rPr lang="en-US" smtClean="0"/>
              <a:t>7 April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46E24-8DAA-4BC2-B4FB-DF8DA5B93F3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1371600"/>
            <a:ext cx="6400800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Take any of the React Two Buttons examples and add another arithmetic operation (multiply, divide…).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session concepts from a practical perspective:</a:t>
            </a:r>
          </a:p>
          <a:p>
            <a:r>
              <a:rPr lang="en-US" dirty="0">
                <a:solidFill>
                  <a:schemeClr val="tx2"/>
                </a:solidFill>
              </a:rPr>
              <a:t>Front-end</a:t>
            </a:r>
          </a:p>
          <a:p>
            <a:pPr marL="400050" lvl="1" indent="0">
              <a:buNone/>
            </a:pPr>
            <a:r>
              <a:rPr lang="en-US" dirty="0"/>
              <a:t>JavaScript in 202X</a:t>
            </a:r>
          </a:p>
          <a:p>
            <a:pPr marL="400050" lvl="1" indent="0">
              <a:buNone/>
            </a:pPr>
            <a:r>
              <a:rPr lang="en-US" dirty="0"/>
              <a:t>React</a:t>
            </a:r>
          </a:p>
          <a:p>
            <a:pPr marL="400050" lvl="1" indent="0">
              <a:buNone/>
            </a:pPr>
            <a:r>
              <a:rPr lang="en-US" dirty="0"/>
              <a:t>Material UI </a:t>
            </a:r>
          </a:p>
          <a:p>
            <a:r>
              <a:rPr lang="en-US" dirty="0">
                <a:solidFill>
                  <a:schemeClr val="tx2"/>
                </a:solidFill>
              </a:rPr>
              <a:t>Back-end</a:t>
            </a:r>
          </a:p>
          <a:p>
            <a:pPr marL="400050" lvl="1" indent="0">
              <a:buNone/>
            </a:pPr>
            <a:r>
              <a:rPr lang="en-US" dirty="0"/>
              <a:t>CORS</a:t>
            </a:r>
          </a:p>
          <a:p>
            <a:pPr marL="400050" lvl="1" indent="0">
              <a:buNone/>
            </a:pPr>
            <a:r>
              <a:rPr lang="en-US" dirty="0"/>
              <a:t>JSON Microservices</a:t>
            </a:r>
          </a:p>
          <a:p>
            <a:r>
              <a:rPr lang="en-US" dirty="0">
                <a:solidFill>
                  <a:schemeClr val="tx2"/>
                </a:solidFill>
              </a:rPr>
              <a:t>Async processing</a:t>
            </a:r>
          </a:p>
          <a:p>
            <a:pPr marL="400050" lvl="1" indent="0">
              <a:buNone/>
            </a:pPr>
            <a:r>
              <a:rPr lang="en-US" dirty="0"/>
              <a:t>Promises</a:t>
            </a:r>
          </a:p>
          <a:p>
            <a:pPr marL="400050" lvl="1" indent="0">
              <a:buNone/>
            </a:pPr>
            <a:r>
              <a:rPr lang="en-US" dirty="0"/>
              <a:t>Async and Await</a:t>
            </a:r>
          </a:p>
          <a:p>
            <a:pPr marL="400050" lvl="1" indent="0">
              <a:buNone/>
            </a:pPr>
            <a:r>
              <a:rPr lang="en-US" dirty="0"/>
              <a:t>Fetch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464A6-B8BC-A74B-8B98-2FDDE46AE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" b="-1187"/>
          <a:stretch/>
        </p:blipFill>
        <p:spPr>
          <a:xfrm>
            <a:off x="6574895" y="1679421"/>
            <a:ext cx="1766577" cy="140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A4482-95BC-7449-8697-8F80926B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79421"/>
            <a:ext cx="2438400" cy="133967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9A6B275-5CE3-F542-B43F-41AC0E27DD37}"/>
              </a:ext>
            </a:extLst>
          </p:cNvPr>
          <p:cNvSpPr/>
          <p:nvPr/>
        </p:nvSpPr>
        <p:spPr bwMode="auto">
          <a:xfrm>
            <a:off x="5960587" y="2232619"/>
            <a:ext cx="368721" cy="2454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3FC47-E1AB-0345-9ACD-C8EB895CD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770" y="3843775"/>
            <a:ext cx="3637230" cy="430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FA008-8655-164F-8B9B-0C99584E7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4888078"/>
            <a:ext cx="2764709" cy="1131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1CCD0-AE24-C148-8D67-C83CB6E9B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257" y="5101187"/>
            <a:ext cx="3130943" cy="1315229"/>
          </a:xfrm>
          <a:prstGeom prst="rect">
            <a:avLst/>
          </a:prstGeom>
          <a:effectLst>
            <a:outerShdw blurRad="50800" dist="12700" dir="13380000" algn="ctr" rotWithShape="0">
              <a:schemeClr val="accent4">
                <a:lumMod val="25000"/>
              </a:schemeClr>
            </a:outerShdw>
          </a:effec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C58D5CF-D240-0C4E-ABC7-12A92F731CB5}"/>
              </a:ext>
            </a:extLst>
          </p:cNvPr>
          <p:cNvCxnSpPr>
            <a:cxnSpLocks/>
            <a:stCxn id="13" idx="0"/>
            <a:endCxn id="27" idx="1"/>
          </p:cNvCxnSpPr>
          <p:nvPr/>
        </p:nvCxnSpPr>
        <p:spPr bwMode="auto">
          <a:xfrm rot="16200000" flipV="1">
            <a:off x="3434751" y="3663873"/>
            <a:ext cx="1218454" cy="1229955"/>
          </a:xfrm>
          <a:prstGeom prst="bentConnector4">
            <a:avLst>
              <a:gd name="adj1" fmla="val 17184"/>
              <a:gd name="adj2" fmla="val 112974"/>
            </a:avLst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457D1D5-B158-B34F-BF76-C9D34FA63E18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 bwMode="auto">
          <a:xfrm flipH="1">
            <a:off x="7273729" y="4058996"/>
            <a:ext cx="1489271" cy="1042191"/>
          </a:xfrm>
          <a:prstGeom prst="bentConnector4">
            <a:avLst>
              <a:gd name="adj1" fmla="val -5163"/>
              <a:gd name="adj2" fmla="val 60325"/>
            </a:avLst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D3C8C69-CA53-8A43-9C55-50B6893DF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3493181"/>
            <a:ext cx="5334000" cy="3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7FED30C-6805-B24D-AB7B-4331E38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revisited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D970CB-8BCA-5C41-AB8A-401DEC086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89CB-06A7-3B44-954E-46A15357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1183-54C1-F740-93A4-1619405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7276-E4D6-2043-B312-71AFA9FF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65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language for web browsers and becoming popular among web servers.</a:t>
            </a:r>
          </a:p>
          <a:p>
            <a:endParaRPr lang="en-US" dirty="0"/>
          </a:p>
          <a:p>
            <a:r>
              <a:rPr lang="en-US" dirty="0"/>
              <a:t>Loosely typed (like Python, Perl, PHP…)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String casting</a:t>
            </a:r>
            <a:r>
              <a:rPr lang="en-US" dirty="0"/>
              <a:t>: let x = '1', y =1; let z= </a:t>
            </a:r>
            <a:r>
              <a:rPr lang="en-US" dirty="0" err="1"/>
              <a:t>x+y</a:t>
            </a:r>
            <a:r>
              <a:rPr lang="en-US" dirty="0"/>
              <a:t>; // string </a:t>
            </a:r>
            <a:r>
              <a:rPr lang="en-US" dirty="0" err="1"/>
              <a:t>concat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Integer casting</a:t>
            </a:r>
            <a:r>
              <a:rPr lang="en-US" dirty="0"/>
              <a:t>: let x = '1', y =1; let z= +</a:t>
            </a:r>
            <a:r>
              <a:rPr lang="en-US" dirty="0" err="1"/>
              <a:t>x+y</a:t>
            </a:r>
            <a:r>
              <a:rPr lang="en-US" dirty="0"/>
              <a:t>; // int sum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JavaScript Object Notation (JSON)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Primitives</a:t>
            </a:r>
            <a:r>
              <a:rPr lang="en-US" dirty="0"/>
              <a:t>: let x = '1', y =1, z = true, w = null;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and Arrays</a:t>
            </a:r>
            <a:r>
              <a:rPr lang="en-US" dirty="0"/>
              <a:t>: let z= {x: '1', y:1}, w = ['1', 1];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80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762000"/>
            <a:ext cx="8915400" cy="533400"/>
          </a:xfrm>
        </p:spPr>
        <p:txBody>
          <a:bodyPr numCol="2"/>
          <a:lstStyle/>
          <a:p>
            <a:r>
              <a:rPr lang="en-US" dirty="0"/>
              <a:t>Vanilla JS (1990’s)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French Vanilla JS (2020’s)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DF2921-5DF2-E547-AA1A-C835A8E09619}"/>
              </a:ext>
            </a:extLst>
          </p:cNvPr>
          <p:cNvSpPr txBox="1">
            <a:spLocks/>
          </p:cNvSpPr>
          <p:nvPr/>
        </p:nvSpPr>
        <p:spPr bwMode="auto">
          <a:xfrm>
            <a:off x="152400" y="1391418"/>
            <a:ext cx="8915400" cy="516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chemeClr val="tx2"/>
                </a:solidFill>
              </a:rPr>
              <a:t>Functions</a:t>
            </a:r>
            <a:r>
              <a:rPr lang="en-US" kern="0" dirty="0"/>
              <a:t> </a:t>
            </a:r>
          </a:p>
          <a:p>
            <a:pPr marL="457200" lvl="1" indent="0">
              <a:buFontTx/>
              <a:buNone/>
            </a:pPr>
            <a:r>
              <a:rPr lang="en-US" kern="0" dirty="0"/>
              <a:t>function z (x, y) { return </a:t>
            </a:r>
            <a:r>
              <a:rPr lang="en-US" kern="0" dirty="0" err="1"/>
              <a:t>x+y</a:t>
            </a:r>
            <a:r>
              <a:rPr lang="en-US" kern="0" dirty="0"/>
              <a:t>; }</a:t>
            </a:r>
          </a:p>
          <a:p>
            <a:pPr marL="457200" lvl="1" indent="0">
              <a:buFontTx/>
              <a:buNone/>
            </a:pPr>
            <a:r>
              <a:rPr lang="en-US" kern="0" dirty="0"/>
              <a:t>z(1, 2); 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construction </a:t>
            </a:r>
          </a:p>
          <a:p>
            <a:pPr marL="457200" lvl="1" indent="0">
              <a:buNone/>
            </a:pPr>
            <a:r>
              <a:rPr lang="en-US" kern="0" dirty="0"/>
              <a:t>let z= {x: '1', y:1}, a = true; </a:t>
            </a:r>
          </a:p>
          <a:p>
            <a:pPr marL="457200" lvl="1" indent="0">
              <a:buNone/>
            </a:pPr>
            <a:r>
              <a:rPr lang="en-US" kern="0" dirty="0"/>
              <a:t>let w = {x: </a:t>
            </a:r>
            <a:r>
              <a:rPr lang="en-US" kern="0" dirty="0" err="1"/>
              <a:t>z.x</a:t>
            </a:r>
            <a:r>
              <a:rPr lang="en-US" kern="0" dirty="0"/>
              <a:t>, y: </a:t>
            </a:r>
            <a:r>
              <a:rPr lang="en-US" kern="0" dirty="0" err="1"/>
              <a:t>z.y</a:t>
            </a:r>
            <a:r>
              <a:rPr lang="en-US" kern="0" dirty="0"/>
              <a:t>, a: a};</a:t>
            </a:r>
          </a:p>
          <a:p>
            <a:pPr marL="457200" lvl="1" indent="0">
              <a:buNone/>
            </a:pPr>
            <a:r>
              <a:rPr lang="en-US" kern="0" dirty="0"/>
              <a:t>w;</a:t>
            </a:r>
          </a:p>
          <a:p>
            <a:pPr marL="457200" lvl="1" indent="0">
              <a:buNone/>
            </a:pPr>
            <a:endParaRPr lang="en-US" kern="0" dirty="0">
              <a:solidFill>
                <a:schemeClr val="tx2"/>
              </a:solidFill>
            </a:endParaRP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property extraction</a:t>
            </a:r>
          </a:p>
          <a:p>
            <a:pPr marL="457200" lvl="1" indent="0">
              <a:buNone/>
            </a:pPr>
            <a:r>
              <a:rPr lang="en-US" kern="0" dirty="0"/>
              <a:t>let z= {x: '1', y:1}; </a:t>
            </a:r>
          </a:p>
          <a:p>
            <a:pPr marL="457200" lvl="1" indent="0">
              <a:buNone/>
            </a:pPr>
            <a:r>
              <a:rPr lang="en-US" kern="0" dirty="0" err="1"/>
              <a:t>z.x</a:t>
            </a:r>
            <a:r>
              <a:rPr lang="en-US" kern="0" dirty="0"/>
              <a:t> + </a:t>
            </a:r>
            <a:r>
              <a:rPr lang="en-US" kern="0" dirty="0" err="1"/>
              <a:t>z.y</a:t>
            </a:r>
            <a:r>
              <a:rPr lang="en-US" kern="0" dirty="0"/>
              <a:t>;</a:t>
            </a:r>
          </a:p>
          <a:p>
            <a:pPr marL="457200" lvl="1" indent="0">
              <a:buNone/>
            </a:pPr>
            <a:endParaRPr lang="en-US" kern="0" dirty="0"/>
          </a:p>
          <a:p>
            <a:pPr marL="457200" lvl="1" indent="0"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Arrow Functions</a:t>
            </a:r>
            <a:r>
              <a:rPr lang="en-US" kern="0" dirty="0"/>
              <a:t> </a:t>
            </a:r>
          </a:p>
          <a:p>
            <a:pPr marL="457200" lvl="1" indent="0">
              <a:buFontTx/>
              <a:buNone/>
            </a:pPr>
            <a:r>
              <a:rPr lang="en-US" kern="0" dirty="0"/>
              <a:t>const z = (x, y) =&gt; </a:t>
            </a:r>
            <a:r>
              <a:rPr lang="en-US" kern="0" dirty="0" err="1"/>
              <a:t>x+y</a:t>
            </a:r>
            <a:r>
              <a:rPr lang="en-US" kern="0" dirty="0"/>
              <a:t>;</a:t>
            </a:r>
          </a:p>
          <a:p>
            <a:pPr marL="457200" lvl="1" indent="0">
              <a:buNone/>
            </a:pPr>
            <a:r>
              <a:rPr lang="en-US" kern="0" dirty="0"/>
              <a:t>z(1, 2); 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spreading </a:t>
            </a:r>
          </a:p>
          <a:p>
            <a:pPr marL="457200" lvl="1" indent="0">
              <a:buNone/>
            </a:pPr>
            <a:r>
              <a:rPr lang="en-US" kern="0" dirty="0"/>
              <a:t>let z= {x: '1', y:1}, a = true; </a:t>
            </a:r>
          </a:p>
          <a:p>
            <a:pPr marL="457200" lvl="1" indent="0">
              <a:buNone/>
            </a:pPr>
            <a:r>
              <a:rPr lang="en-US" kern="0" dirty="0"/>
              <a:t>let w = {...z, a};</a:t>
            </a:r>
          </a:p>
          <a:p>
            <a:pPr marL="457200" lvl="1" indent="0">
              <a:buNone/>
            </a:pPr>
            <a:r>
              <a:rPr lang="en-US" kern="0" dirty="0"/>
              <a:t>w;</a:t>
            </a:r>
          </a:p>
          <a:p>
            <a:pPr marL="457200" lvl="1" indent="0">
              <a:buNone/>
            </a:pPr>
            <a:endParaRPr lang="en-US" kern="0" dirty="0">
              <a:solidFill>
                <a:schemeClr val="tx2"/>
              </a:solidFill>
            </a:endParaRP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Object </a:t>
            </a:r>
            <a:r>
              <a:rPr lang="en-US" kern="0" dirty="0" err="1">
                <a:solidFill>
                  <a:schemeClr val="tx2"/>
                </a:solidFill>
              </a:rPr>
              <a:t>destructuring</a:t>
            </a:r>
            <a:endParaRPr lang="en-US" kern="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kern="0" dirty="0"/>
              <a:t>let z= {x: '1', y:1}; let {x, y} = z;</a:t>
            </a:r>
          </a:p>
          <a:p>
            <a:pPr marL="457200" lvl="1" indent="0">
              <a:buNone/>
            </a:pPr>
            <a:r>
              <a:rPr lang="en-US" kern="0" dirty="0"/>
              <a:t>x + y;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319943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DF2921-5DF2-E547-AA1A-C835A8E09619}"/>
              </a:ext>
            </a:extLst>
          </p:cNvPr>
          <p:cNvSpPr txBox="1">
            <a:spLocks/>
          </p:cNvSpPr>
          <p:nvPr/>
        </p:nvSpPr>
        <p:spPr bwMode="auto">
          <a:xfrm>
            <a:off x="152400" y="1391419"/>
            <a:ext cx="8915400" cy="211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>
                <a:solidFill>
                  <a:schemeClr val="tx2"/>
                </a:solidFill>
              </a:rPr>
              <a:t>Explicit data iterators</a:t>
            </a:r>
          </a:p>
          <a:p>
            <a:pPr marL="457200" lvl="1" indent="0">
              <a:buNone/>
            </a:pPr>
            <a:r>
              <a:rPr lang="en-US" kern="0" dirty="0"/>
              <a:t>let z= ['1', 1];</a:t>
            </a:r>
          </a:p>
          <a:p>
            <a:pPr marL="457200" lvl="1" indent="0">
              <a:buNone/>
            </a:pPr>
            <a:r>
              <a:rPr lang="en-US" kern="0" dirty="0"/>
              <a:t>for(let </a:t>
            </a:r>
            <a:r>
              <a:rPr lang="en-US" kern="0" dirty="0" err="1"/>
              <a:t>i</a:t>
            </a:r>
            <a:r>
              <a:rPr lang="en-US" kern="0" dirty="0"/>
              <a:t> = 0; </a:t>
            </a:r>
            <a:r>
              <a:rPr lang="en-US" kern="0" dirty="0" err="1"/>
              <a:t>i</a:t>
            </a:r>
            <a:r>
              <a:rPr lang="en-US" kern="0" dirty="0"/>
              <a:t> &lt; </a:t>
            </a:r>
            <a:r>
              <a:rPr lang="en-US" kern="0" dirty="0" err="1"/>
              <a:t>z.length</a:t>
            </a:r>
            <a:r>
              <a:rPr lang="en-US" kern="0" dirty="0"/>
              <a:t>; </a:t>
            </a:r>
            <a:r>
              <a:rPr lang="en-US" kern="0" dirty="0" err="1"/>
              <a:t>i</a:t>
            </a:r>
            <a:r>
              <a:rPr lang="en-US" kern="0" dirty="0"/>
              <a:t>++)</a:t>
            </a:r>
          </a:p>
          <a:p>
            <a:pPr marL="457200" lvl="1" indent="0">
              <a:buNone/>
            </a:pPr>
            <a:r>
              <a:rPr lang="en-US" kern="0" dirty="0"/>
              <a:t>{ let item = z[</a:t>
            </a:r>
            <a:r>
              <a:rPr lang="en-US" kern="0" dirty="0" err="1"/>
              <a:t>i</a:t>
            </a:r>
            <a:r>
              <a:rPr lang="en-US" kern="0" dirty="0"/>
              <a:t>];}</a:t>
            </a:r>
          </a:p>
          <a:p>
            <a:pPr marL="457200" lvl="1" indent="0"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Conditional Expressions</a:t>
            </a:r>
            <a:r>
              <a:rPr lang="en-US" kern="0" dirty="0"/>
              <a:t> </a:t>
            </a:r>
          </a:p>
          <a:p>
            <a:pPr marL="457200" lvl="1" indent="0">
              <a:buFontTx/>
              <a:buNone/>
            </a:pPr>
            <a:r>
              <a:rPr lang="en-US" kern="0" dirty="0"/>
              <a:t>let x= ()=&gt;true;</a:t>
            </a:r>
          </a:p>
          <a:p>
            <a:pPr marL="457200" lvl="1" indent="0">
              <a:buFontTx/>
              <a:buNone/>
            </a:pPr>
            <a:r>
              <a:rPr lang="en-US" kern="0" dirty="0"/>
              <a:t> x ? x(): null;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Null Checks</a:t>
            </a:r>
          </a:p>
          <a:p>
            <a:pPr marL="457200" lvl="1" indent="0">
              <a:buNone/>
            </a:pPr>
            <a:r>
              <a:rPr lang="en-US" kern="0" dirty="0"/>
              <a:t>let x = ’’; </a:t>
            </a:r>
          </a:p>
          <a:p>
            <a:pPr marL="457200" lvl="1" indent="0">
              <a:buNone/>
            </a:pPr>
            <a:r>
              <a:rPr lang="en-US" kern="0" dirty="0"/>
              <a:t>let y = x!== null &amp;&amp; x!== undefined? x:'';</a:t>
            </a:r>
          </a:p>
          <a:p>
            <a:pPr marL="457200" lvl="1" indent="0"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Implicit data iterators </a:t>
            </a:r>
          </a:p>
          <a:p>
            <a:pPr marL="457200" lvl="1" indent="0">
              <a:buNone/>
            </a:pPr>
            <a:r>
              <a:rPr lang="en-US" kern="0" dirty="0"/>
              <a:t>let z= ['1', 1];</a:t>
            </a:r>
          </a:p>
          <a:p>
            <a:pPr marL="457200" lvl="1" indent="0">
              <a:buNone/>
            </a:pPr>
            <a:r>
              <a:rPr lang="en-US" kern="0" dirty="0"/>
              <a:t>for(let </a:t>
            </a:r>
            <a:r>
              <a:rPr lang="en-US" kern="0" dirty="0" err="1"/>
              <a:t>i</a:t>
            </a:r>
            <a:r>
              <a:rPr lang="en-US" kern="0" dirty="0"/>
              <a:t> in z){let item = z[</a:t>
            </a:r>
            <a:r>
              <a:rPr lang="en-US" kern="0" dirty="0" err="1"/>
              <a:t>i</a:t>
            </a:r>
            <a:r>
              <a:rPr lang="en-US" kern="0" dirty="0"/>
              <a:t>];}</a:t>
            </a:r>
          </a:p>
          <a:p>
            <a:pPr marL="457200" lvl="1" indent="0">
              <a:buNone/>
            </a:pPr>
            <a:r>
              <a:rPr lang="en-US" kern="0" dirty="0"/>
              <a:t>for(let item of z){}</a:t>
            </a:r>
          </a:p>
          <a:p>
            <a:pPr marL="457200" lvl="1" indent="0">
              <a:buNone/>
            </a:pPr>
            <a:endParaRPr lang="en-US" kern="0" dirty="0"/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Conditional Chaining</a:t>
            </a:r>
            <a:endParaRPr lang="en-US" kern="0" dirty="0"/>
          </a:p>
          <a:p>
            <a:pPr marL="457200" lvl="1" indent="0">
              <a:buFontTx/>
              <a:buNone/>
            </a:pPr>
            <a:r>
              <a:rPr lang="en-US" kern="0" dirty="0"/>
              <a:t>let x= ()=&gt;true;</a:t>
            </a:r>
          </a:p>
          <a:p>
            <a:pPr marL="457200" lvl="1" indent="0">
              <a:buFontTx/>
              <a:buNone/>
            </a:pPr>
            <a:r>
              <a:rPr lang="en-US" kern="0" dirty="0"/>
              <a:t> x?.();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lvl="1"/>
            <a:r>
              <a:rPr lang="en-US" kern="0" dirty="0" err="1">
                <a:solidFill>
                  <a:schemeClr val="tx2"/>
                </a:solidFill>
              </a:rPr>
              <a:t>Nullish</a:t>
            </a:r>
            <a:r>
              <a:rPr lang="en-US" kern="0" dirty="0">
                <a:solidFill>
                  <a:schemeClr val="tx2"/>
                </a:solidFill>
              </a:rPr>
              <a:t> coalescing</a:t>
            </a:r>
          </a:p>
          <a:p>
            <a:pPr marL="457200" lvl="1" indent="0">
              <a:buNone/>
            </a:pPr>
            <a:r>
              <a:rPr lang="en-US" kern="0" dirty="0"/>
              <a:t>let x = ''; let y = x ??'value’;</a:t>
            </a:r>
          </a:p>
          <a:p>
            <a:pPr marL="457200" lvl="1" indent="0">
              <a:buNone/>
            </a:pPr>
            <a:endParaRPr lang="en-US" kern="0" dirty="0">
              <a:solidFill>
                <a:schemeClr val="tx2"/>
              </a:solidFill>
            </a:endParaRPr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DA9C6-635C-E040-A6AD-DDD4A9B11F74}"/>
              </a:ext>
            </a:extLst>
          </p:cNvPr>
          <p:cNvSpPr txBox="1">
            <a:spLocks/>
          </p:cNvSpPr>
          <p:nvPr/>
        </p:nvSpPr>
        <p:spPr bwMode="auto">
          <a:xfrm>
            <a:off x="114300" y="7620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Vanilla JS (1990’s)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r>
              <a:rPr lang="en-US" kern="0" dirty="0"/>
              <a:t>French Vanilla JS (2020’s)</a:t>
            </a:r>
          </a:p>
        </p:txBody>
      </p:sp>
    </p:spTree>
    <p:extLst>
      <p:ext uri="{BB962C8B-B14F-4D97-AF65-F5344CB8AC3E}">
        <p14:creationId xmlns:p14="http://schemas.microsoft.com/office/powerpoint/2010/main" val="1179748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94B581-AA2C-6E4F-BC00-274D2A309A44}" type="datetime3">
              <a:rPr lang="en-US" smtClean="0"/>
              <a:t>7 April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46E24-8DAA-4BC2-B4FB-DF8DA5B93F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1076980"/>
            <a:ext cx="3962400" cy="5232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Is </a:t>
            </a:r>
            <a:r>
              <a:rPr lang="en-US" b="1" dirty="0">
                <a:latin typeface="Gill Sans MT" panose="020B0502020104020203" pitchFamily="34" charset="0"/>
              </a:rPr>
              <a:t>var</a:t>
            </a:r>
            <a:r>
              <a:rPr lang="en-US" dirty="0">
                <a:latin typeface="Gill Sans MT" panose="020B0502020104020203" pitchFamily="34" charset="0"/>
              </a:rPr>
              <a:t> the same as </a:t>
            </a:r>
            <a:r>
              <a:rPr lang="en-US" b="1" dirty="0">
                <a:latin typeface="Gill Sans MT" panose="020B0502020104020203" pitchFamily="34" charset="0"/>
              </a:rPr>
              <a:t>let</a:t>
            </a:r>
            <a:r>
              <a:rPr lang="en-US" dirty="0">
                <a:latin typeface="Gill Sans MT" panose="020B0502020104020203" pitchFamily="34" charset="0"/>
              </a:rPr>
              <a:t>?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514600"/>
            <a:ext cx="4876800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Is the </a:t>
            </a:r>
            <a:r>
              <a:rPr lang="en-US" b="1" dirty="0">
                <a:latin typeface="Gill Sans MT" panose="020B0502020104020203" pitchFamily="34" charset="0"/>
              </a:rPr>
              <a:t>this</a:t>
            </a:r>
            <a:r>
              <a:rPr lang="en-US" dirty="0">
                <a:latin typeface="Gill Sans MT" panose="020B0502020104020203" pitchFamily="34" charset="0"/>
              </a:rPr>
              <a:t> expression in functions and arrow functions the same? 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4813995"/>
            <a:ext cx="6781800" cy="138499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Can you iterate over an object with a </a:t>
            </a:r>
            <a:r>
              <a:rPr lang="en-US" b="1" dirty="0">
                <a:latin typeface="Gill Sans MT" panose="020B0502020104020203" pitchFamily="34" charset="0"/>
              </a:rPr>
              <a:t>for of</a:t>
            </a:r>
            <a:r>
              <a:rPr lang="en-US" dirty="0">
                <a:latin typeface="Gill Sans MT" panose="020B0502020104020203" pitchFamily="34" charset="0"/>
              </a:rPr>
              <a:t>?</a:t>
            </a:r>
          </a:p>
          <a:p>
            <a:pPr algn="ctr"/>
            <a:r>
              <a:rPr lang="en-US" dirty="0">
                <a:latin typeface="Gill Sans MT" panose="020B0502020104020203" pitchFamily="34" charset="0"/>
              </a:rPr>
              <a:t> E.g.:</a:t>
            </a:r>
          </a:p>
          <a:p>
            <a:pPr algn="ctr"/>
            <a:r>
              <a:rPr lang="en-US" kern="0" dirty="0"/>
              <a:t>let z= {x: '1', y:1}; 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65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08-6729-7A48-8CB4-4BA2C35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C2B9-EED7-1A47-96A3-B1930143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Components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FFCC00"/>
                </a:solidFill>
              </a:rPr>
              <a:t>JSX</a:t>
            </a:r>
          </a:p>
          <a:p>
            <a:pPr marL="0" indent="0"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= ()=&gt;</a:t>
            </a:r>
            <a:r>
              <a:rPr lang="en-US" dirty="0">
                <a:solidFill>
                  <a:srgbClr val="FFCC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div</a:t>
            </a:r>
            <a:r>
              <a:rPr lang="en-US" dirty="0">
                <a:solidFill>
                  <a:srgbClr val="FFCC00"/>
                </a:solidFill>
              </a:rPr>
              <a:t>&gt;</a:t>
            </a:r>
            <a:r>
              <a:rPr lang="en-US" dirty="0"/>
              <a:t>Hello world!</a:t>
            </a:r>
            <a:r>
              <a:rPr lang="en-US" dirty="0">
                <a:solidFill>
                  <a:srgbClr val="FFCC00"/>
                </a:solidFill>
              </a:rPr>
              <a:t>&lt;/</a:t>
            </a:r>
            <a:r>
              <a:rPr lang="en-US" dirty="0">
                <a:solidFill>
                  <a:srgbClr val="FFFF00"/>
                </a:solidFill>
              </a:rPr>
              <a:t>div</a:t>
            </a:r>
            <a:r>
              <a:rPr lang="en-US" dirty="0">
                <a:solidFill>
                  <a:srgbClr val="FFCC00"/>
                </a:solidFill>
              </a:rPr>
              <a:t>&gt;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let x =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>
                <a:solidFill>
                  <a:srgbClr val="FFC000"/>
                </a:solidFill>
              </a:rPr>
              <a:t> /&gt;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3300"/>
                </a:solidFill>
              </a:rPr>
              <a:t>Hooks</a:t>
            </a:r>
            <a:r>
              <a:rPr lang="en-US" dirty="0"/>
              <a:t>,</a:t>
            </a:r>
            <a:r>
              <a:rPr lang="en-US" dirty="0">
                <a:solidFill>
                  <a:srgbClr val="FF3399"/>
                </a:solidFill>
              </a:rPr>
              <a:t> state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props</a:t>
            </a:r>
          </a:p>
          <a:p>
            <a:pPr marL="0" indent="0"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=(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props</a:t>
            </a:r>
            <a:r>
              <a:rPr lang="en-US" dirty="0"/>
              <a:t>)=&gt;{</a:t>
            </a:r>
          </a:p>
          <a:p>
            <a:pPr marL="0" indent="0">
              <a:buNone/>
            </a:pPr>
            <a:r>
              <a:rPr lang="en-US" dirty="0"/>
              <a:t>		const [</a:t>
            </a:r>
            <a:r>
              <a:rPr lang="en-US" dirty="0">
                <a:solidFill>
                  <a:srgbClr val="FF3399"/>
                </a:solidFill>
              </a:rPr>
              <a:t>text</a:t>
            </a:r>
            <a:r>
              <a:rPr lang="en-US" dirty="0"/>
              <a:t>, </a:t>
            </a:r>
            <a:r>
              <a:rPr lang="en-US" dirty="0" err="1"/>
              <a:t>setText</a:t>
            </a:r>
            <a:r>
              <a:rPr lang="en-US" dirty="0"/>
              <a:t>] = </a:t>
            </a:r>
            <a:r>
              <a:rPr lang="en-US" dirty="0" err="1">
                <a:solidFill>
                  <a:srgbClr val="FF3300"/>
                </a:solidFill>
              </a:rPr>
              <a:t>useState</a:t>
            </a:r>
            <a:r>
              <a:rPr lang="en-US" dirty="0">
                <a:solidFill>
                  <a:srgbClr val="FF3300"/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props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dirty="0">
                <a:solidFill>
                  <a:srgbClr val="FF33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return (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CC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div</a:t>
            </a:r>
            <a:r>
              <a:rPr lang="en-US" dirty="0">
                <a:solidFill>
                  <a:srgbClr val="FFCC00"/>
                </a:solidFill>
              </a:rPr>
              <a:t> </a:t>
            </a:r>
            <a:r>
              <a:rPr lang="en-US" dirty="0" err="1">
                <a:solidFill>
                  <a:srgbClr val="FFCC00"/>
                </a:solidFill>
              </a:rPr>
              <a:t>onClick</a:t>
            </a:r>
            <a:r>
              <a:rPr lang="en-US" dirty="0">
                <a:solidFill>
                  <a:srgbClr val="FFCC00"/>
                </a:solidFill>
              </a:rPr>
              <a:t>={</a:t>
            </a:r>
            <a:r>
              <a:rPr lang="en-US" dirty="0"/>
              <a:t>()=&gt;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en-US" dirty="0">
                <a:solidFill>
                  <a:srgbClr val="FF3399"/>
                </a:solidFill>
              </a:rPr>
              <a:t>text</a:t>
            </a:r>
            <a:r>
              <a:rPr lang="en-US" dirty="0"/>
              <a:t>+'!')</a:t>
            </a:r>
            <a:r>
              <a:rPr lang="en-US" dirty="0">
                <a:solidFill>
                  <a:srgbClr val="FFCC00"/>
                </a:solidFill>
              </a:rPr>
              <a:t>}&gt;</a:t>
            </a:r>
            <a:r>
              <a:rPr lang="en-US" dirty="0"/>
              <a:t> 				</a:t>
            </a:r>
            <a:r>
              <a:rPr lang="en-US" dirty="0">
                <a:solidFill>
                  <a:srgbClr val="FFCC00"/>
                </a:solidFill>
              </a:rPr>
              <a:t>{</a:t>
            </a:r>
            <a:r>
              <a:rPr lang="en-US" dirty="0">
                <a:solidFill>
                  <a:srgbClr val="FF3399"/>
                </a:solidFill>
              </a:rPr>
              <a:t>text</a:t>
            </a:r>
            <a:r>
              <a:rPr lang="en-US" dirty="0">
                <a:solidFill>
                  <a:srgbClr val="FFCC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CC00"/>
                </a:solidFill>
              </a:rPr>
              <a:t>&lt;/</a:t>
            </a:r>
            <a:r>
              <a:rPr lang="en-US" dirty="0">
                <a:solidFill>
                  <a:srgbClr val="FFFF00"/>
                </a:solidFill>
              </a:rPr>
              <a:t>div</a:t>
            </a:r>
            <a:r>
              <a:rPr lang="en-US" dirty="0">
                <a:solidFill>
                  <a:srgbClr val="FFCC00"/>
                </a:solidFill>
              </a:rPr>
              <a:t>&gt;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}; </a:t>
            </a:r>
          </a:p>
          <a:p>
            <a:pPr marL="0" indent="0">
              <a:buNone/>
            </a:pPr>
            <a:r>
              <a:rPr lang="en-US" dirty="0"/>
              <a:t>	let x =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/>
              <a:t> 'Hello world' </a:t>
            </a:r>
            <a:r>
              <a:rPr lang="en-US" dirty="0">
                <a:solidFill>
                  <a:srgbClr val="FFC000"/>
                </a:solidFill>
              </a:rPr>
              <a:t>/&gt;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055-F5A0-5945-A447-D0F2D47D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0B69-DB85-4541-93FF-10D23D9F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Offutt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C4CF-5E61-3F4C-BA04-66B2577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15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08-6729-7A48-8CB4-4BA2C35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C2B9-EED7-1A47-96A3-B1930143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Controlled Components</a:t>
            </a:r>
          </a:p>
          <a:p>
            <a:pPr marL="0" indent="0">
              <a:buNone/>
            </a:pPr>
            <a:r>
              <a:rPr lang="en-US" dirty="0"/>
              <a:t>	let X=(props)=&gt;{</a:t>
            </a:r>
          </a:p>
          <a:p>
            <a:pPr marL="0" indent="0">
              <a:buNone/>
            </a:pPr>
            <a:r>
              <a:rPr lang="en-US" dirty="0"/>
              <a:t>		const [text, </a:t>
            </a:r>
            <a:r>
              <a:rPr lang="en-US" dirty="0" err="1"/>
              <a:t>setText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</a:t>
            </a:r>
            <a:r>
              <a:rPr lang="en-US" dirty="0" err="1"/>
              <a:t>props.text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return (&lt;input </a:t>
            </a:r>
          </a:p>
          <a:p>
            <a:pPr marL="0" indent="0">
              <a:buNone/>
            </a:pPr>
            <a:r>
              <a:rPr lang="en-US" dirty="0"/>
              <a:t>			value={text} </a:t>
            </a:r>
            <a:r>
              <a:rPr lang="en-US" dirty="0">
                <a:solidFill>
                  <a:srgbClr val="00B050"/>
                </a:solidFill>
              </a:rPr>
              <a:t>// controllable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onChange</a:t>
            </a:r>
            <a:r>
              <a:rPr lang="en-US" dirty="0"/>
              <a:t>={ </a:t>
            </a:r>
            <a:r>
              <a:rPr lang="en-US" dirty="0">
                <a:solidFill>
                  <a:srgbClr val="00B050"/>
                </a:solidFill>
              </a:rPr>
              <a:t>// observable</a:t>
            </a:r>
          </a:p>
          <a:p>
            <a:pPr marL="0" indent="0">
              <a:buNone/>
            </a:pPr>
            <a:r>
              <a:rPr lang="en-US" dirty="0"/>
              <a:t>			  (event)=&gt;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en-US" dirty="0" err="1"/>
              <a:t>event.target.value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	 /&gt;);</a:t>
            </a:r>
          </a:p>
          <a:p>
            <a:pPr marL="0" indent="0">
              <a:buNone/>
            </a:pPr>
            <a:r>
              <a:rPr lang="en-US" dirty="0"/>
              <a:t>	}; </a:t>
            </a:r>
          </a:p>
          <a:p>
            <a:pPr marL="0" indent="0">
              <a:buNone/>
            </a:pPr>
            <a:r>
              <a:rPr lang="en-US" dirty="0"/>
              <a:t>	let x = &lt;X text= 'Hello world' /&gt;;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9055-F5A0-5945-A447-D0F2D47D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03111-107C-2A4F-8EA2-101FFFD3EA8E}" type="datetime3">
              <a:rPr lang="en-US" smtClean="0"/>
              <a:t>7 April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0B69-DB85-4541-93FF-10D23D9F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C4CF-5E61-3F4C-BA04-66B25778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E9726-930F-4ECC-B63C-B062FB59A6E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86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7747</TotalTime>
  <Words>952</Words>
  <Application>Microsoft Macintosh PowerPoint</Application>
  <PresentationFormat>On-screen Show (4:3)</PresentationFormat>
  <Paragraphs>198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Gill Sans MT</vt:lpstr>
      <vt:lpstr>Times New Roman</vt:lpstr>
      <vt:lpstr>Verdana</vt:lpstr>
      <vt:lpstr>Blank Presentation</vt:lpstr>
      <vt:lpstr>Communicating Front-end with the Back-end</vt:lpstr>
      <vt:lpstr>Prelude</vt:lpstr>
      <vt:lpstr>FRONT-END revisited</vt:lpstr>
      <vt:lpstr>JavaScript</vt:lpstr>
      <vt:lpstr>JavaScript</vt:lpstr>
      <vt:lpstr>JavaScript</vt:lpstr>
      <vt:lpstr>In-class exercise</vt:lpstr>
      <vt:lpstr>React</vt:lpstr>
      <vt:lpstr>React</vt:lpstr>
      <vt:lpstr>React Examples</vt:lpstr>
      <vt:lpstr>In-class exercise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Overview</dc:title>
  <dc:subject>SWE 432</dc:subject>
  <dc:creator>Jeff Offutt</dc:creator>
  <cp:lastModifiedBy>dgonza10@masonlive.gmu.edu</cp:lastModifiedBy>
  <cp:revision>420</cp:revision>
  <cp:lastPrinted>2011-10-26T21:39:34Z</cp:lastPrinted>
  <dcterms:created xsi:type="dcterms:W3CDTF">1999-12-29T15:57:32Z</dcterms:created>
  <dcterms:modified xsi:type="dcterms:W3CDTF">2021-04-08T03:48:55Z</dcterms:modified>
</cp:coreProperties>
</file>