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599" r:id="rId3"/>
    <p:sldId id="624" r:id="rId4"/>
    <p:sldId id="626" r:id="rId5"/>
    <p:sldId id="628" r:id="rId6"/>
    <p:sldId id="625" r:id="rId7"/>
    <p:sldId id="620" r:id="rId8"/>
    <p:sldId id="618" r:id="rId9"/>
    <p:sldId id="629" r:id="rId10"/>
    <p:sldId id="598" r:id="rId1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99"/>
    <a:srgbClr val="FFFFCC"/>
    <a:srgbClr val="FF3300"/>
    <a:srgbClr val="FFCC00"/>
    <a:srgbClr val="FF9900"/>
    <a:srgbClr val="FF99CC"/>
    <a:srgbClr val="FF66CC"/>
    <a:srgbClr val="0000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0" autoAdjust="0"/>
    <p:restoredTop sz="86375" autoAdjust="0"/>
  </p:normalViewPr>
  <p:slideViewPr>
    <p:cSldViewPr>
      <p:cViewPr varScale="1">
        <p:scale>
          <a:sx n="310" d="100"/>
          <a:sy n="310" d="100"/>
        </p:scale>
        <p:origin x="48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98"/>
    </p:cViewPr>
  </p:sorterViewPr>
  <p:notesViewPr>
    <p:cSldViewPr>
      <p:cViewPr>
        <p:scale>
          <a:sx n="100" d="100"/>
          <a:sy n="100" d="100"/>
        </p:scale>
        <p:origin x="-864" y="696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68">
              <a:defRPr sz="1300"/>
            </a:lvl1pPr>
          </a:lstStyle>
          <a:p>
            <a:pPr>
              <a:defRPr/>
            </a:pPr>
            <a:endParaRPr lang="en-US" dirty="0">
              <a:latin typeface="Gill Sans MT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4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68">
              <a:defRPr sz="1300"/>
            </a:lvl1pPr>
          </a:lstStyle>
          <a:p>
            <a:pPr>
              <a:defRPr/>
            </a:pPr>
            <a:endParaRPr lang="en-US" dirty="0">
              <a:latin typeface="Gill Sans MT"/>
            </a:endParaRP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68">
              <a:defRPr sz="1300"/>
            </a:lvl1pPr>
          </a:lstStyle>
          <a:p>
            <a:pPr>
              <a:defRPr/>
            </a:pPr>
            <a:endParaRPr lang="en-US" dirty="0">
              <a:latin typeface="Gill Sans MT"/>
            </a:endParaRP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68">
              <a:defRPr sz="1300"/>
            </a:lvl1pPr>
          </a:lstStyle>
          <a:p>
            <a:pPr>
              <a:defRPr/>
            </a:pPr>
            <a:fld id="{E0D11985-3C70-4BAC-90EC-F1C862FC2B5F}" type="slidenum">
              <a:rPr lang="en-US">
                <a:latin typeface="Gill Sans MT"/>
              </a:rPr>
              <a:pPr>
                <a:defRPr/>
              </a:pPr>
              <a:t>‹#›</a:t>
            </a:fld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975877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68">
              <a:defRPr sz="1300">
                <a:latin typeface="Gill Sans M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68">
              <a:defRPr sz="1300">
                <a:latin typeface="Gill Sans M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89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68">
              <a:defRPr sz="1300">
                <a:latin typeface="Gill Sans M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68">
              <a:defRPr sz="1300">
                <a:latin typeface="Gill Sans MT"/>
              </a:defRPr>
            </a:lvl1pPr>
          </a:lstStyle>
          <a:p>
            <a:pPr>
              <a:defRPr/>
            </a:pPr>
            <a:fld id="{BABCA2B2-3BC9-4D62-9D38-A8A94E020B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315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ill Sans M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ill Sans M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ill Sans M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ill Sans M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ill Sans M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307640-895E-4C65-A675-2901B712674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Gill Sans MT"/>
                <a:ea typeface="+mn-ea"/>
                <a:cs typeface="+mn-cs"/>
              </a:rPr>
              <a:t>The core SDLC phases are usually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Gill Sans MT"/>
                <a:ea typeface="+mn-ea"/>
                <a:cs typeface="+mn-cs"/>
              </a:rPr>
              <a:t>concerned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ill Sans MT"/>
                <a:ea typeface="+mn-ea"/>
                <a:cs typeface="+mn-cs"/>
              </a:rPr>
              <a:t> with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Gill Sans MT"/>
                <a:ea typeface="+mn-ea"/>
                <a:cs typeface="+mn-cs"/>
              </a:rPr>
              <a:t>software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ill Sans MT"/>
                <a:ea typeface="+mn-ea"/>
                <a:cs typeface="+mn-cs"/>
              </a:rPr>
              <a:t> design,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Gill Sans MT"/>
                <a:ea typeface="+mn-ea"/>
                <a:cs typeface="+mn-cs"/>
              </a:rPr>
              <a:t>development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ill Sans MT"/>
                <a:ea typeface="+mn-ea"/>
                <a:cs typeface="+mn-cs"/>
              </a:rPr>
              <a:t>, testing, and deployment.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Separation of concerns</a:t>
            </a:r>
          </a:p>
          <a:p>
            <a:endParaRPr lang="en-US" dirty="0"/>
          </a:p>
          <a:p>
            <a:r>
              <a:rPr lang="en-US" dirty="0"/>
              <a:t>A fundamental software engineering </a:t>
            </a:r>
            <a:r>
              <a:rPr lang="en-US" dirty="0">
                <a:solidFill>
                  <a:schemeClr val="tx2"/>
                </a:solidFill>
              </a:rPr>
              <a:t>principle</a:t>
            </a:r>
          </a:p>
          <a:p>
            <a:endParaRPr lang="en-US" dirty="0"/>
          </a:p>
          <a:p>
            <a:r>
              <a:rPr lang="en-US" dirty="0"/>
              <a:t>We want to </a:t>
            </a:r>
            <a:r>
              <a:rPr lang="en-US" dirty="0">
                <a:solidFill>
                  <a:schemeClr val="tx2"/>
                </a:solidFill>
              </a:rPr>
              <a:t>modularize</a:t>
            </a:r>
            <a:r>
              <a:rPr lang="en-US" dirty="0"/>
              <a:t> software so that each software component addresses a separate concern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Small</a:t>
            </a:r>
            <a:r>
              <a:rPr lang="en-US" dirty="0"/>
              <a:t> : Methods in a class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Medium</a:t>
            </a:r>
            <a:r>
              <a:rPr lang="en-US" dirty="0"/>
              <a:t> : Classes in a package or design module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Large</a:t>
            </a:r>
            <a:r>
              <a:rPr lang="en-US" dirty="0"/>
              <a:t> : Architectural elements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BCA2B2-3BC9-4D62-9D38-A8A94E020BC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12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BCA2B2-3BC9-4D62-9D38-A8A94E020BC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55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BCA2B2-3BC9-4D62-9D38-A8A94E020BC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8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CB79B-E045-BC4D-A657-23B1AB024523}" type="datetime3">
              <a:rPr lang="en-US" smtClean="0"/>
              <a:t>7 April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8B9A7-FA16-4C94-B2E3-2E3DFE6CE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0DD1C-A4E0-B143-8593-797B19088313}" type="datetime3">
              <a:rPr lang="en-US" smtClean="0"/>
              <a:t>7 April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BAF28-EF9E-432A-ADEB-F04CB0AB9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526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6700" y="2286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92AB2-1245-B743-861F-FBFD8880E464}" type="datetime3">
              <a:rPr lang="en-US" smtClean="0"/>
              <a:t>7 April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BAC9A-D510-433D-9FF0-7450599C1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762000"/>
            <a:ext cx="8915400" cy="5867400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29400"/>
            <a:ext cx="1905000" cy="228600"/>
          </a:xfrm>
        </p:spPr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fld id="{42B03111-107C-2A4F-8EA2-101FFFD3EA8E}" type="datetime3">
              <a:rPr lang="en-US" smtClean="0"/>
              <a:t>7 April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</p:spPr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r>
              <a:rPr lang="en-US"/>
              <a:t>©  Offutt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</p:spPr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fld id="{E30E9726-930F-4ECC-B63C-B062FB59A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504ED-C4E7-2B48-A5FA-31A82AC36411}" type="datetime3">
              <a:rPr lang="en-US" smtClean="0"/>
              <a:t>7 April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D3BC-4BDE-4343-9614-7204B1969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C6FF5-D75E-AE4E-A948-57DF19434D0F}" type="datetime3">
              <a:rPr lang="en-US" smtClean="0"/>
              <a:t>7 April 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147A3-A173-49E6-9830-E0D5A7F73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5C98-2B0F-574A-ACF1-4662AE0A7E38}" type="datetime3">
              <a:rPr lang="en-US" smtClean="0"/>
              <a:t>7 April 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84BEF-63B6-42CD-9F96-01992869D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4B581-AA2C-6E4F-BC00-274D2A309A44}" type="datetime3">
              <a:rPr lang="en-US" smtClean="0"/>
              <a:t>7 April 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46E24-8DAA-4BC2-B4FB-DF8DA5B93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87B7D-420D-ED4E-88E6-B2A098D5CD6B}" type="datetime3">
              <a:rPr lang="en-US" smtClean="0"/>
              <a:t>7 April 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F47D-AD29-4604-8456-331C58BBD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1871B-DE35-CC4F-ADCD-C4C7D9A1236D}" type="datetime3">
              <a:rPr lang="en-US" smtClean="0"/>
              <a:t>7 April 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3DF37-075E-4A3D-8740-A818D7399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71BDC-597C-6F47-8D57-5BC6918A8EBA}" type="datetime3">
              <a:rPr lang="en-US" smtClean="0"/>
              <a:t>7 April 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33AF8-89EA-45EF-BDF6-B59706AC9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99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762000"/>
            <a:ext cx="89535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latin typeface="Arial Unicode MS"/>
              </a:defRPr>
            </a:lvl1pPr>
          </a:lstStyle>
          <a:p>
            <a:pPr>
              <a:defRPr/>
            </a:pPr>
            <a:fld id="{5B358E11-D30E-DD4E-97AA-F9C4C1FD1E54}" type="datetime3">
              <a:rPr lang="en-US" smtClean="0"/>
              <a:pPr>
                <a:defRPr/>
              </a:pPr>
              <a:t>7 April 2021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 Unicode MS"/>
              </a:defRPr>
            </a:lvl1pPr>
          </a:lstStyle>
          <a:p>
            <a:pPr>
              <a:defRPr/>
            </a:pPr>
            <a:r>
              <a:rPr lang="en-US" dirty="0"/>
              <a:t>©  Offutt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 Unicode MS"/>
              </a:defRPr>
            </a:lvl1pPr>
          </a:lstStyle>
          <a:p>
            <a:pPr>
              <a:defRPr/>
            </a:pPr>
            <a:fld id="{AA4FDE23-2EE3-4355-BF18-6102BB8AA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Gill Sans MT" pitchFamily="34" charset="0"/>
        </a:defRPr>
      </a:lvl3pPr>
      <a:lvl4pPr marL="16002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 MT" pitchFamily="34" charset="0"/>
        </a:defRPr>
      </a:lvl4pPr>
      <a:lvl5pPr marL="20574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 MT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tiff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luminaxster/swe432-heroku-reac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" y="152400"/>
            <a:ext cx="8763000" cy="2438400"/>
          </a:xfrm>
        </p:spPr>
        <p:txBody>
          <a:bodyPr/>
          <a:lstStyle/>
          <a:p>
            <a:r>
              <a:rPr lang="en-US" sz="39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Communicating Front-end with the Back-end</a:t>
            </a:r>
            <a:endParaRPr lang="en-US" sz="3900" dirty="0">
              <a:solidFill>
                <a:srgbClr val="FFFF00"/>
              </a:solidFill>
              <a:latin typeface="Verdana"/>
              <a:cs typeface="Verdana"/>
            </a:endParaRP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28700" y="2971800"/>
            <a:ext cx="7048500" cy="3581400"/>
          </a:xfrm>
          <a:noFill/>
        </p:spPr>
        <p:txBody>
          <a:bodyPr/>
          <a:lstStyle/>
          <a:p>
            <a:r>
              <a:rPr lang="en-US" sz="3200" b="1" dirty="0"/>
              <a:t>Jeff Offutt</a:t>
            </a:r>
          </a:p>
          <a:p>
            <a:r>
              <a:rPr lang="en-US" sz="3200" b="1" dirty="0"/>
              <a:t>Guest: David Samudio</a:t>
            </a:r>
          </a:p>
          <a:p>
            <a:endParaRPr lang="en-US" sz="2000" b="1" dirty="0"/>
          </a:p>
          <a:p>
            <a:pPr>
              <a:spcBef>
                <a:spcPct val="0"/>
              </a:spcBef>
            </a:pPr>
            <a:r>
              <a:rPr lang="en-US" sz="3200" b="1" dirty="0"/>
              <a:t>www.cs.gmu.edu/~offutt/</a:t>
            </a:r>
          </a:p>
          <a:p>
            <a:endParaRPr lang="en-US" sz="2000" b="1" dirty="0"/>
          </a:p>
          <a:p>
            <a:r>
              <a:rPr lang="en-US" sz="3200" b="1" dirty="0"/>
              <a:t>SWE 432</a:t>
            </a:r>
          </a:p>
          <a:p>
            <a:r>
              <a:rPr lang="en-US" sz="3200" b="1" dirty="0"/>
              <a:t>Design and Implementation of Software for the Web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94B581-AA2C-6E4F-BC00-274D2A309A44}" type="datetime3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 April 2021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© 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F46E24-8DAA-4BC2-B4FB-DF8DA5B93F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1371600"/>
            <a:ext cx="6400800" cy="954107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</a:rPr>
              <a:t>Follow the tutorial 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and deploy </a:t>
            </a:r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</a:rPr>
              <a:t>your own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React Heroku app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328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Previous session concepts from a practical perspective:</a:t>
            </a:r>
          </a:p>
          <a:p>
            <a:r>
              <a:rPr lang="en-US" dirty="0">
                <a:solidFill>
                  <a:schemeClr val="tx2"/>
                </a:solidFill>
              </a:rPr>
              <a:t>Front-end</a:t>
            </a:r>
          </a:p>
          <a:p>
            <a:pPr marL="400050" lvl="1" indent="0">
              <a:buNone/>
            </a:pPr>
            <a:r>
              <a:rPr lang="en-US" dirty="0"/>
              <a:t>JavaScript in 202X</a:t>
            </a:r>
          </a:p>
          <a:p>
            <a:pPr marL="400050" lvl="1" indent="0">
              <a:buNone/>
            </a:pPr>
            <a:r>
              <a:rPr lang="en-US" dirty="0"/>
              <a:t>React</a:t>
            </a:r>
          </a:p>
          <a:p>
            <a:pPr marL="400050" lvl="1" indent="0">
              <a:buNone/>
            </a:pPr>
            <a:r>
              <a:rPr lang="en-US" dirty="0"/>
              <a:t>Material UI </a:t>
            </a:r>
          </a:p>
          <a:p>
            <a:r>
              <a:rPr lang="en-US" dirty="0">
                <a:solidFill>
                  <a:schemeClr val="tx2"/>
                </a:solidFill>
              </a:rPr>
              <a:t>Back-end</a:t>
            </a:r>
          </a:p>
          <a:p>
            <a:pPr marL="400050" lvl="1" indent="0">
              <a:buNone/>
            </a:pPr>
            <a:r>
              <a:rPr lang="en-US" dirty="0"/>
              <a:t>CORS</a:t>
            </a:r>
          </a:p>
          <a:p>
            <a:pPr marL="400050" lvl="1" indent="0">
              <a:buNone/>
            </a:pPr>
            <a:r>
              <a:rPr lang="en-US" dirty="0"/>
              <a:t>JSON Microservices</a:t>
            </a:r>
          </a:p>
          <a:p>
            <a:r>
              <a:rPr lang="en-US" dirty="0">
                <a:solidFill>
                  <a:schemeClr val="tx2"/>
                </a:solidFill>
              </a:rPr>
              <a:t>Async processing</a:t>
            </a:r>
          </a:p>
          <a:p>
            <a:pPr marL="400050" lvl="1" indent="0">
              <a:buNone/>
            </a:pPr>
            <a:r>
              <a:rPr lang="en-US" dirty="0"/>
              <a:t>Promises</a:t>
            </a:r>
          </a:p>
          <a:p>
            <a:pPr marL="400050" lvl="1" indent="0">
              <a:buNone/>
            </a:pPr>
            <a:r>
              <a:rPr lang="en-US" dirty="0"/>
              <a:t>Async and Await</a:t>
            </a:r>
          </a:p>
          <a:p>
            <a:pPr marL="400050" lvl="1" indent="0">
              <a:buNone/>
            </a:pPr>
            <a:r>
              <a:rPr lang="en-US" dirty="0"/>
              <a:t>Fetch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B03111-107C-2A4F-8EA2-101FFFD3EA8E}" type="datetime3">
              <a:rPr lang="en-US" smtClean="0"/>
              <a:t>7 April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26-930F-4ECC-B63C-B062FB59A6E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8464A6-B8BC-A74B-8B98-2FDDE46AE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7" b="-1187"/>
          <a:stretch/>
        </p:blipFill>
        <p:spPr>
          <a:xfrm>
            <a:off x="6574895" y="1679421"/>
            <a:ext cx="1766577" cy="1401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0A4482-95BC-7449-8697-8F80926B8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1679421"/>
            <a:ext cx="2438400" cy="1339675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39A6B275-5CE3-F542-B43F-41AC0E27DD37}"/>
              </a:ext>
            </a:extLst>
          </p:cNvPr>
          <p:cNvSpPr/>
          <p:nvPr/>
        </p:nvSpPr>
        <p:spPr bwMode="auto">
          <a:xfrm>
            <a:off x="5960587" y="2232619"/>
            <a:ext cx="368721" cy="2454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B3FC47-E1AB-0345-9ACD-C8EB895CD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5770" y="3843775"/>
            <a:ext cx="3637230" cy="4304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4FA008-8655-164F-8B9B-0C99584E76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600" y="4888078"/>
            <a:ext cx="2764709" cy="11317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41CCD0-AE24-C148-8D67-C83CB6E9B8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8257" y="5101187"/>
            <a:ext cx="3130943" cy="1315229"/>
          </a:xfrm>
          <a:prstGeom prst="rect">
            <a:avLst/>
          </a:prstGeom>
          <a:effectLst>
            <a:outerShdw blurRad="50800" dist="12700" dir="13380000" algn="ctr" rotWithShape="0">
              <a:schemeClr val="accent4">
                <a:lumMod val="25000"/>
              </a:schemeClr>
            </a:outerShdw>
          </a:effectLst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C58D5CF-D240-0C4E-ABC7-12A92F731CB5}"/>
              </a:ext>
            </a:extLst>
          </p:cNvPr>
          <p:cNvCxnSpPr>
            <a:cxnSpLocks/>
            <a:stCxn id="13" idx="0"/>
            <a:endCxn id="27" idx="1"/>
          </p:cNvCxnSpPr>
          <p:nvPr/>
        </p:nvCxnSpPr>
        <p:spPr bwMode="auto">
          <a:xfrm rot="16200000" flipV="1">
            <a:off x="3434751" y="3663873"/>
            <a:ext cx="1218454" cy="1229955"/>
          </a:xfrm>
          <a:prstGeom prst="bentConnector4">
            <a:avLst>
              <a:gd name="adj1" fmla="val 17184"/>
              <a:gd name="adj2" fmla="val 112974"/>
            </a:avLst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457D1D5-B158-B34F-BF76-C9D34FA63E18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 bwMode="auto">
          <a:xfrm flipH="1">
            <a:off x="7273729" y="4058996"/>
            <a:ext cx="1489271" cy="1042191"/>
          </a:xfrm>
          <a:prstGeom prst="bentConnector4">
            <a:avLst>
              <a:gd name="adj1" fmla="val -5163"/>
              <a:gd name="adj2" fmla="val 60325"/>
            </a:avLst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AD3C8C69-CA53-8A43-9C55-50B6893DF4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9000" y="3493181"/>
            <a:ext cx="5334000" cy="3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6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7FED30C-6805-B24D-AB7B-4331E388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revisited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D970CB-8BCA-5C41-AB8A-401DEC086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D89CB-06A7-3B44-954E-46A15357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B03111-107C-2A4F-8EA2-101FFFD3EA8E}" type="datetime3">
              <a:rPr lang="en-US" smtClean="0"/>
              <a:t>7 April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91183-54C1-F740-93A4-1619405A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Offutt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17276-E4D6-2043-B312-71AFA9FF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26-930F-4ECC-B63C-B062FB59A6E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070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1408-6729-7A48-8CB4-4BA2C351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Servlet*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9C2B9-EED7-1A47-96A3-B19301435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//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doGet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… /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doPost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…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Cross Origin Resource Sharing (CORS) support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response.setHeader</a:t>
            </a:r>
            <a:r>
              <a:rPr lang="en-US" sz="2400" dirty="0"/>
              <a:t>("Access-Control-Allow-Origin", "*");</a:t>
            </a:r>
          </a:p>
          <a:p>
            <a:pPr marL="0" indent="0">
              <a:buNone/>
            </a:pPr>
            <a:r>
              <a:rPr lang="en-US" sz="2400" dirty="0"/>
              <a:t> 	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</a:rPr>
              <a:t>response.setHeader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("Access-Control-Allow-Methods", "*");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 	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</a:rPr>
              <a:t>response.setHeader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("Access-Control-Allow-Headers", "*");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FFFF00"/>
                </a:solidFill>
              </a:rPr>
              <a:t>JSON Microservices (1/2)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import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com.google.gson.Gson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 err="1"/>
              <a:t>response.setContentType</a:t>
            </a:r>
            <a:r>
              <a:rPr lang="en-US" dirty="0"/>
              <a:t>("</a:t>
            </a:r>
            <a:r>
              <a:rPr lang="en-US" dirty="0" err="1"/>
              <a:t>aplication</a:t>
            </a:r>
            <a:r>
              <a:rPr lang="en-US" dirty="0"/>
              <a:t>/json");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9055-F5A0-5945-A447-D0F2D47D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B03111-107C-2A4F-8EA2-101FFFD3EA8E}" type="datetime3">
              <a:rPr lang="en-US" smtClean="0"/>
              <a:t>7 April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10B69-DB85-4541-93FF-10D23D9F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Offutt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9C4CF-5E61-3F4C-BA04-66B25778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26-930F-4ECC-B63C-B062FB59A6E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0739AC-C7D1-0046-BF8F-4C5527DC06CC}"/>
              </a:ext>
            </a:extLst>
          </p:cNvPr>
          <p:cNvSpPr txBox="1"/>
          <p:nvPr/>
        </p:nvSpPr>
        <p:spPr>
          <a:xfrm>
            <a:off x="476250" y="5926723"/>
            <a:ext cx="861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*</a:t>
            </a:r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luminaxster</a:t>
            </a:r>
            <a:r>
              <a:rPr lang="en-US" sz="1600" dirty="0"/>
              <a:t>/swe432tomcat/blob/main/</a:t>
            </a:r>
            <a:r>
              <a:rPr lang="en-US" sz="1600" dirty="0" err="1"/>
              <a:t>src</a:t>
            </a:r>
            <a:r>
              <a:rPr lang="en-US" sz="1600" dirty="0"/>
              <a:t>/main/java/servlet/</a:t>
            </a:r>
            <a:r>
              <a:rPr lang="en-US" sz="1600" dirty="0" err="1"/>
              <a:t>zipLookup.java</a:t>
            </a: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F928B1-0012-E249-A101-19074E999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69" y="3252557"/>
            <a:ext cx="5334000" cy="3528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A448FF-FED3-634E-B06C-D4754CC1E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69" y="5410200"/>
            <a:ext cx="3637230" cy="43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82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1408-6729-7A48-8CB4-4BA2C351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Servlets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9C2B9-EED7-1A47-96A3-B19301435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FF00"/>
                </a:solidFill>
              </a:rPr>
              <a:t>JSON Microservices (2/2)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String state = null;</a:t>
            </a:r>
          </a:p>
          <a:p>
            <a:pPr marL="0" indent="0">
              <a:buNone/>
            </a:pPr>
            <a:r>
              <a:rPr lang="en-US" dirty="0"/>
              <a:t>	String city = null;</a:t>
            </a:r>
            <a:br>
              <a:rPr lang="en-US" dirty="0"/>
            </a:br>
            <a:r>
              <a:rPr lang="en-US" dirty="0"/>
              <a:t>	Map&lt;</a:t>
            </a:r>
            <a:r>
              <a:rPr lang="en-US" sz="2000" dirty="0"/>
              <a:t>String, String</a:t>
            </a:r>
            <a:r>
              <a:rPr lang="en-US" dirty="0"/>
              <a:t>&gt; data = new HashMap&lt;</a:t>
            </a:r>
            <a:r>
              <a:rPr lang="en-US" sz="2000" dirty="0"/>
              <a:t>String, 	String</a:t>
            </a:r>
            <a:r>
              <a:rPr lang="en-US" dirty="0"/>
              <a:t>&gt;();</a:t>
            </a:r>
            <a:br>
              <a:rPr lang="en-US" dirty="0"/>
            </a:br>
            <a:r>
              <a:rPr lang="en-US" dirty="0"/>
              <a:t>	if (</a:t>
            </a:r>
            <a:r>
              <a:rPr lang="en-US" dirty="0" err="1"/>
              <a:t>cityst</a:t>
            </a:r>
            <a:r>
              <a:rPr lang="en-US" dirty="0"/>
              <a:t> != null) {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// "VA, BURKE"</a:t>
            </a:r>
          </a:p>
          <a:p>
            <a:pPr marL="0" indent="0">
              <a:buNone/>
            </a:pPr>
            <a:r>
              <a:rPr lang="en-US" dirty="0"/>
              <a:t>		String[] </a:t>
            </a:r>
            <a:r>
              <a:rPr lang="en-US" dirty="0" err="1"/>
              <a:t>stateAndCity</a:t>
            </a:r>
            <a:r>
              <a:rPr lang="en-US" dirty="0"/>
              <a:t> = </a:t>
            </a:r>
            <a:r>
              <a:rPr lang="en-US" dirty="0" err="1"/>
              <a:t>cityst.split</a:t>
            </a:r>
            <a:r>
              <a:rPr lang="en-US" dirty="0"/>
              <a:t>(", ");</a:t>
            </a:r>
          </a:p>
          <a:p>
            <a:pPr marL="0" indent="0">
              <a:buNone/>
            </a:pPr>
            <a:r>
              <a:rPr lang="en-US" dirty="0"/>
              <a:t>		state = </a:t>
            </a:r>
            <a:r>
              <a:rPr lang="en-US" dirty="0" err="1"/>
              <a:t>stateAndCity</a:t>
            </a:r>
            <a:r>
              <a:rPr lang="en-US" dirty="0"/>
              <a:t>[0];</a:t>
            </a:r>
          </a:p>
          <a:p>
            <a:pPr marL="0" indent="0">
              <a:buNone/>
            </a:pPr>
            <a:r>
              <a:rPr lang="en-US" dirty="0"/>
              <a:t>		city = </a:t>
            </a:r>
            <a:r>
              <a:rPr lang="en-US" dirty="0" err="1"/>
              <a:t>stateAndCity</a:t>
            </a:r>
            <a:r>
              <a:rPr lang="en-US" dirty="0"/>
              <a:t>[1];</a:t>
            </a:r>
          </a:p>
          <a:p>
            <a:pPr marL="0" indent="0">
              <a:buNone/>
            </a:pP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data.put</a:t>
            </a:r>
            <a:r>
              <a:rPr lang="en-US" dirty="0"/>
              <a:t>("state", state);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data.put</a:t>
            </a:r>
            <a:r>
              <a:rPr lang="en-US" dirty="0"/>
              <a:t>("city", city);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out.print</a:t>
            </a:r>
            <a:r>
              <a:rPr lang="en-US" dirty="0"/>
              <a:t>(new </a:t>
            </a:r>
            <a:r>
              <a:rPr lang="en-US" dirty="0" err="1"/>
              <a:t>Gson</a:t>
            </a:r>
            <a:r>
              <a:rPr lang="en-US" dirty="0"/>
              <a:t>().</a:t>
            </a:r>
            <a:r>
              <a:rPr lang="en-US" dirty="0" err="1"/>
              <a:t>toJson</a:t>
            </a:r>
            <a:r>
              <a:rPr lang="en-US" dirty="0"/>
              <a:t>(data));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9055-F5A0-5945-A447-D0F2D47D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B03111-107C-2A4F-8EA2-101FFFD3EA8E}" type="datetime3">
              <a:rPr lang="en-US" smtClean="0"/>
              <a:t>7 April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10B69-DB85-4541-93FF-10D23D9F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Offutt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9C4CF-5E61-3F4C-BA04-66B25778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26-930F-4ECC-B63C-B062FB59A6E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171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7FED30C-6805-B24D-AB7B-4331E388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PROCESSING revisited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D970CB-8BCA-5C41-AB8A-401DEC086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D89CB-06A7-3B44-954E-46A15357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B03111-107C-2A4F-8EA2-101FFFD3EA8E}" type="datetime3">
              <a:rPr lang="en-US" smtClean="0"/>
              <a:t>7 April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91183-54C1-F740-93A4-1619405A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Offutt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17276-E4D6-2043-B312-71AFA9FF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26-930F-4ECC-B63C-B062FB59A6E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3600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JS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B03111-107C-2A4F-8EA2-101FFFD3EA8E}" type="datetime3">
              <a:rPr lang="en-US" smtClean="0"/>
              <a:t>7 April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26-930F-4ECC-B63C-B062FB59A6E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9A5CA6-BE75-B440-80CB-9CF23F653B32}"/>
              </a:ext>
            </a:extLst>
          </p:cNvPr>
          <p:cNvSpPr txBox="1">
            <a:spLocks/>
          </p:cNvSpPr>
          <p:nvPr/>
        </p:nvSpPr>
        <p:spPr bwMode="auto">
          <a:xfrm>
            <a:off x="190329" y="990600"/>
            <a:ext cx="8915400" cy="211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>
                <a:solidFill>
                  <a:schemeClr val="tx2"/>
                </a:solidFill>
              </a:rPr>
              <a:t>Creating Promises</a:t>
            </a:r>
            <a:endParaRPr lang="en-US" kern="0" dirty="0"/>
          </a:p>
          <a:p>
            <a:pPr marL="457200" lvl="1" indent="0">
              <a:buFontTx/>
              <a:buNone/>
            </a:pPr>
            <a:r>
              <a:rPr lang="en-US" kern="0" dirty="0"/>
              <a:t>let x= ()=&gt;new Promise(</a:t>
            </a:r>
          </a:p>
          <a:p>
            <a:pPr marL="457200" lvl="1" indent="0">
              <a:buFontTx/>
              <a:buNone/>
            </a:pPr>
            <a:r>
              <a:rPr lang="en-US" kern="0" dirty="0"/>
              <a:t>(</a:t>
            </a:r>
            <a:r>
              <a:rPr lang="en-US" kern="0" dirty="0" err="1"/>
              <a:t>onComplete</a:t>
            </a:r>
            <a:r>
              <a:rPr lang="en-US" kern="0" dirty="0"/>
              <a:t>, </a:t>
            </a:r>
            <a:r>
              <a:rPr lang="en-US" kern="0" dirty="0" err="1"/>
              <a:t>onReject</a:t>
            </a:r>
            <a:r>
              <a:rPr lang="en-US" kern="0" dirty="0"/>
              <a:t>)=&gt;{</a:t>
            </a:r>
          </a:p>
          <a:p>
            <a:pPr marL="457200" lvl="1" indent="0">
              <a:buFontTx/>
              <a:buNone/>
            </a:pPr>
            <a:r>
              <a:rPr lang="en-US" kern="0" dirty="0"/>
              <a:t>   </a:t>
            </a:r>
            <a:r>
              <a:rPr lang="en-US" kern="0" dirty="0" err="1"/>
              <a:t>onComplete</a:t>
            </a:r>
            <a:r>
              <a:rPr lang="en-US" kern="0" dirty="0"/>
              <a:t>(true);</a:t>
            </a:r>
          </a:p>
          <a:p>
            <a:pPr marL="457200" lvl="1" indent="0">
              <a:buFontTx/>
              <a:buNone/>
            </a:pPr>
            <a:r>
              <a:rPr lang="en-US" kern="0" dirty="0"/>
              <a:t>});</a:t>
            </a:r>
          </a:p>
          <a:p>
            <a:pPr marL="457200" lvl="1" indent="0">
              <a:buNone/>
            </a:pPr>
            <a:endParaRPr lang="en-US" kern="0" dirty="0"/>
          </a:p>
          <a:p>
            <a:pPr lvl="1"/>
            <a:r>
              <a:rPr lang="en-US" kern="0" dirty="0">
                <a:solidFill>
                  <a:schemeClr val="tx2"/>
                </a:solidFill>
              </a:rPr>
              <a:t>Creating Async functions</a:t>
            </a:r>
            <a:endParaRPr lang="en-US" kern="0" dirty="0"/>
          </a:p>
          <a:p>
            <a:pPr marL="457200" lvl="1" indent="0">
              <a:buFontTx/>
              <a:buNone/>
            </a:pPr>
            <a:r>
              <a:rPr lang="en-US" kern="0" dirty="0"/>
              <a:t>let x= async ()=&gt;{</a:t>
            </a:r>
          </a:p>
          <a:p>
            <a:pPr marL="457200" lvl="1" indent="0">
              <a:buFontTx/>
              <a:buNone/>
            </a:pPr>
            <a:r>
              <a:rPr lang="en-US" kern="0" dirty="0"/>
              <a:t> return await true; </a:t>
            </a:r>
          </a:p>
          <a:p>
            <a:pPr marL="457200" lvl="1" indent="0">
              <a:buFontTx/>
              <a:buNone/>
            </a:pPr>
            <a:r>
              <a:rPr lang="en-US" kern="0" dirty="0"/>
              <a:t>};</a:t>
            </a:r>
          </a:p>
          <a:p>
            <a:pPr marL="457200" lvl="1" indent="0">
              <a:buFontTx/>
              <a:buNone/>
            </a:pPr>
            <a:endParaRPr lang="en-US" kern="0" dirty="0"/>
          </a:p>
          <a:p>
            <a:endParaRPr lang="en-US" kern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148A21-360F-B342-AF99-CFD8736BD43D}"/>
              </a:ext>
            </a:extLst>
          </p:cNvPr>
          <p:cNvSpPr txBox="1">
            <a:spLocks/>
          </p:cNvSpPr>
          <p:nvPr/>
        </p:nvSpPr>
        <p:spPr bwMode="auto">
          <a:xfrm>
            <a:off x="2667000" y="3180582"/>
            <a:ext cx="6368680" cy="211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>
                <a:solidFill>
                  <a:schemeClr val="tx2"/>
                </a:solidFill>
              </a:rPr>
              <a:t>Handling Promises</a:t>
            </a:r>
            <a:endParaRPr lang="en-US" kern="0" dirty="0"/>
          </a:p>
          <a:p>
            <a:pPr marL="457200" lvl="1" indent="0">
              <a:buFontTx/>
              <a:buNone/>
            </a:pPr>
            <a:r>
              <a:rPr lang="en-US" kern="0" dirty="0"/>
              <a:t>x().then(</a:t>
            </a:r>
            <a:r>
              <a:rPr lang="en-US" sz="1800" kern="0" dirty="0" err="1"/>
              <a:t>console.log</a:t>
            </a:r>
            <a:r>
              <a:rPr lang="en-US" kern="0" dirty="0"/>
              <a:t>).catch(</a:t>
            </a:r>
            <a:r>
              <a:rPr lang="en-US" sz="1800" kern="0" dirty="0" err="1"/>
              <a:t>console.log</a:t>
            </a:r>
            <a:r>
              <a:rPr lang="en-US" kern="0" dirty="0"/>
              <a:t>);</a:t>
            </a:r>
          </a:p>
          <a:p>
            <a:pPr marL="457200" lvl="1" indent="0">
              <a:buFontTx/>
              <a:buNone/>
            </a:pPr>
            <a:r>
              <a:rPr lang="en-US" kern="0" dirty="0">
                <a:solidFill>
                  <a:schemeClr val="accent5">
                    <a:lumMod val="50000"/>
                  </a:schemeClr>
                </a:solidFill>
              </a:rPr>
              <a:t>// or</a:t>
            </a:r>
          </a:p>
          <a:p>
            <a:pPr marL="457200" lvl="1" indent="0">
              <a:buFontTx/>
              <a:buNone/>
            </a:pPr>
            <a:r>
              <a:rPr lang="en-US" kern="0" dirty="0"/>
              <a:t>let y= async ()=&gt;{</a:t>
            </a:r>
          </a:p>
          <a:p>
            <a:pPr marL="457200" lvl="1" indent="0">
              <a:buFontTx/>
              <a:buNone/>
            </a:pPr>
            <a:r>
              <a:rPr lang="en-US" kern="0" dirty="0"/>
              <a:t> 	const value = await x(); </a:t>
            </a:r>
          </a:p>
          <a:p>
            <a:pPr marL="457200" lvl="1" indent="0">
              <a:buFontTx/>
              <a:buNone/>
            </a:pPr>
            <a:r>
              <a:rPr lang="en-US" sz="1800" kern="0" dirty="0"/>
              <a:t>	</a:t>
            </a:r>
            <a:r>
              <a:rPr lang="en-US" sz="1800" kern="0" dirty="0" err="1"/>
              <a:t>console.log</a:t>
            </a:r>
            <a:r>
              <a:rPr lang="en-US" sz="1800" kern="0" dirty="0"/>
              <a:t>(</a:t>
            </a:r>
            <a:r>
              <a:rPr lang="en-US" kern="0" dirty="0"/>
              <a:t>value</a:t>
            </a:r>
            <a:r>
              <a:rPr lang="en-US" sz="1800" kern="0" dirty="0"/>
              <a:t>)</a:t>
            </a:r>
            <a:r>
              <a:rPr lang="en-US" kern="0" dirty="0"/>
              <a:t>;</a:t>
            </a:r>
          </a:p>
          <a:p>
            <a:pPr marL="457200" lvl="1" indent="0">
              <a:buFontTx/>
              <a:buNone/>
            </a:pPr>
            <a:r>
              <a:rPr lang="en-US" kern="0" dirty="0"/>
              <a:t>};</a:t>
            </a:r>
          </a:p>
          <a:p>
            <a:pPr marL="457200" lvl="1" indent="0">
              <a:buFontTx/>
              <a:buNone/>
            </a:pPr>
            <a:r>
              <a:rPr lang="en-US" kern="0" dirty="0"/>
              <a:t>y(); </a:t>
            </a:r>
            <a:r>
              <a:rPr lang="en-US" kern="0" dirty="0">
                <a:solidFill>
                  <a:schemeClr val="accent5">
                    <a:lumMod val="50000"/>
                  </a:schemeClr>
                </a:solidFill>
              </a:rPr>
              <a:t>// finally?</a:t>
            </a:r>
          </a:p>
        </p:txBody>
      </p:sp>
    </p:spTree>
    <p:extLst>
      <p:ext uri="{BB962C8B-B14F-4D97-AF65-F5344CB8AC3E}">
        <p14:creationId xmlns:p14="http://schemas.microsoft.com/office/powerpoint/2010/main" val="61089438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858018"/>
            <a:ext cx="8915400" cy="533400"/>
          </a:xfrm>
        </p:spPr>
        <p:txBody>
          <a:bodyPr numCol="1"/>
          <a:lstStyle/>
          <a:p>
            <a:pPr marL="0" indent="0">
              <a:buNone/>
            </a:pPr>
            <a:r>
              <a:rPr lang="en-US" sz="2200" dirty="0"/>
              <a:t>const URL = 'https://swe432tomcat.herokuapp.com/</a:t>
            </a:r>
            <a:r>
              <a:rPr lang="en-US" sz="2200" dirty="0" err="1"/>
              <a:t>zipLookup?zip</a:t>
            </a:r>
            <a:r>
              <a:rPr lang="en-US" sz="2200" dirty="0"/>
              <a:t>=22030';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B03111-107C-2A4F-8EA2-101FFFD3EA8E}" type="datetime3">
              <a:rPr lang="en-US" smtClean="0"/>
              <a:t>7 April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26-930F-4ECC-B63C-B062FB59A6E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DF2921-5DF2-E547-AA1A-C835A8E09619}"/>
              </a:ext>
            </a:extLst>
          </p:cNvPr>
          <p:cNvSpPr txBox="1">
            <a:spLocks/>
          </p:cNvSpPr>
          <p:nvPr/>
        </p:nvSpPr>
        <p:spPr bwMode="auto">
          <a:xfrm>
            <a:off x="152400" y="1391418"/>
            <a:ext cx="8915400" cy="516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>
                <a:solidFill>
                  <a:schemeClr val="tx2"/>
                </a:solidFill>
              </a:rPr>
              <a:t>XHR</a:t>
            </a:r>
            <a:r>
              <a:rPr lang="en-US" kern="0" dirty="0"/>
              <a:t> </a:t>
            </a:r>
          </a:p>
          <a:p>
            <a:pPr marL="457200" lvl="1" indent="0">
              <a:buNone/>
            </a:pPr>
            <a:r>
              <a:rPr lang="en-US" dirty="0" err="1"/>
              <a:t>xhr</a:t>
            </a:r>
            <a:r>
              <a:rPr lang="en-US" dirty="0"/>
              <a:t> = 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 err="1"/>
              <a:t>xhr.onreadystatechange</a:t>
            </a:r>
            <a:r>
              <a:rPr lang="en-US" dirty="0"/>
              <a:t> = ()=&gt;{</a:t>
            </a:r>
          </a:p>
          <a:p>
            <a:pPr marL="457200" lvl="1" indent="0">
              <a:buNone/>
            </a:pPr>
            <a:r>
              <a:rPr lang="en-US" dirty="0"/>
              <a:t>	if(</a:t>
            </a:r>
            <a:r>
              <a:rPr lang="en-US" dirty="0" err="1"/>
              <a:t>xhr.readyState</a:t>
            </a:r>
            <a:r>
              <a:rPr lang="en-US" dirty="0"/>
              <a:t>===4){</a:t>
            </a:r>
          </a:p>
          <a:p>
            <a:pPr marL="457200" lvl="1" indent="0">
              <a:buNone/>
            </a:pPr>
            <a:r>
              <a:rPr lang="en-US" dirty="0"/>
              <a:t>	  if(</a:t>
            </a:r>
            <a:r>
              <a:rPr lang="en-US" dirty="0" err="1"/>
              <a:t>xhr.status</a:t>
            </a:r>
            <a:r>
              <a:rPr lang="en-US" dirty="0"/>
              <a:t>===200)</a:t>
            </a:r>
          </a:p>
          <a:p>
            <a:pPr marL="457200" lvl="1" indent="0">
              <a:buNone/>
            </a:pPr>
            <a:r>
              <a:rPr lang="en-US" sz="1800" dirty="0"/>
              <a:t>	    </a:t>
            </a:r>
            <a:r>
              <a:rPr lang="en-US" sz="1800" dirty="0" err="1"/>
              <a:t>console.log</a:t>
            </a:r>
            <a:r>
              <a:rPr lang="en-US" dirty="0"/>
              <a:t>( </a:t>
            </a:r>
            <a:r>
              <a:rPr lang="en-US" dirty="0" err="1"/>
              <a:t>JSON.parse</a:t>
            </a:r>
            <a:r>
              <a:rPr lang="en-US" dirty="0"/>
              <a:t>( 		</a:t>
            </a:r>
            <a:r>
              <a:rPr lang="en-US" dirty="0" err="1"/>
              <a:t>xhr.responseText</a:t>
            </a:r>
            <a:r>
              <a:rPr lang="en-US" dirty="0"/>
              <a:t>));</a:t>
            </a:r>
          </a:p>
          <a:p>
            <a:pPr marL="457200" lvl="1" indent="0">
              <a:buNone/>
            </a:pPr>
            <a:r>
              <a:rPr lang="en-US" dirty="0"/>
              <a:t>	  else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    </a:t>
            </a:r>
            <a:r>
              <a:rPr lang="en-US" sz="1800" dirty="0" err="1"/>
              <a:t>console.log</a:t>
            </a:r>
            <a:r>
              <a:rPr lang="en-US" dirty="0"/>
              <a:t>(</a:t>
            </a:r>
            <a:r>
              <a:rPr lang="en-US" dirty="0" err="1"/>
              <a:t>xhr.statusText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marL="457200" lvl="1" indent="0">
              <a:buNone/>
            </a:pPr>
            <a:r>
              <a:rPr lang="en-US" dirty="0"/>
              <a:t>};</a:t>
            </a:r>
          </a:p>
          <a:p>
            <a:pPr marL="457200" lvl="1" indent="0">
              <a:buNone/>
            </a:pPr>
            <a:r>
              <a:rPr lang="en-US" dirty="0" err="1"/>
              <a:t>xhr.open</a:t>
            </a:r>
            <a:r>
              <a:rPr lang="en-US" dirty="0"/>
              <a:t>(</a:t>
            </a:r>
            <a:r>
              <a:rPr lang="en-US" sz="1800" dirty="0"/>
              <a:t>'GET'</a:t>
            </a:r>
            <a:r>
              <a:rPr lang="en-US" dirty="0"/>
              <a:t>, URL); </a:t>
            </a:r>
            <a:r>
              <a:rPr lang="en-US" dirty="0" err="1"/>
              <a:t>xhr.send</a:t>
            </a:r>
            <a:r>
              <a:rPr lang="en-US" dirty="0"/>
              <a:t>();</a:t>
            </a:r>
            <a:endParaRPr lang="en-US" kern="0" dirty="0"/>
          </a:p>
          <a:p>
            <a:pPr lvl="1"/>
            <a:r>
              <a:rPr lang="en-US" kern="0" dirty="0">
                <a:solidFill>
                  <a:schemeClr val="tx2"/>
                </a:solidFill>
              </a:rPr>
              <a:t>Fetch</a:t>
            </a:r>
          </a:p>
          <a:p>
            <a:pPr marL="457200" lvl="1" indent="0">
              <a:buNone/>
            </a:pPr>
            <a:r>
              <a:rPr lang="en-US" kern="0" dirty="0"/>
              <a:t>fetch(URL).then(</a:t>
            </a:r>
          </a:p>
          <a:p>
            <a:pPr marL="457200" lvl="1" indent="0">
              <a:buNone/>
            </a:pPr>
            <a:r>
              <a:rPr lang="en-US" kern="0" dirty="0"/>
              <a:t>  response=&gt;{</a:t>
            </a:r>
          </a:p>
          <a:p>
            <a:pPr marL="457200" lvl="1" indent="0">
              <a:buNone/>
            </a:pPr>
            <a:r>
              <a:rPr lang="en-US" kern="0" dirty="0"/>
              <a:t>	</a:t>
            </a:r>
            <a:r>
              <a:rPr lang="en-US" kern="0" dirty="0" err="1"/>
              <a:t>response.json</a:t>
            </a:r>
            <a:r>
              <a:rPr lang="en-US" kern="0" dirty="0"/>
              <a:t>()</a:t>
            </a:r>
          </a:p>
          <a:p>
            <a:pPr marL="457200" lvl="1" indent="0">
              <a:buNone/>
            </a:pPr>
            <a:r>
              <a:rPr lang="en-US" kern="0" dirty="0"/>
              <a:t>	.then(	</a:t>
            </a:r>
          </a:p>
          <a:p>
            <a:pPr marL="457200" lvl="1" indent="0">
              <a:buNone/>
            </a:pPr>
            <a:r>
              <a:rPr lang="en-US" kern="0" dirty="0"/>
              <a:t>	  </a:t>
            </a:r>
            <a:r>
              <a:rPr lang="en-US" kern="0" dirty="0" err="1"/>
              <a:t>responseObj</a:t>
            </a:r>
            <a:r>
              <a:rPr lang="en-US" kern="0" dirty="0"/>
              <a:t>=&gt;{</a:t>
            </a:r>
          </a:p>
          <a:p>
            <a:pPr marL="457200" lvl="1" indent="0">
              <a:buNone/>
            </a:pPr>
            <a:r>
              <a:rPr lang="en-US" kern="0" dirty="0"/>
              <a:t>		</a:t>
            </a:r>
            <a:r>
              <a:rPr lang="en-US" sz="1800" kern="0" dirty="0" err="1"/>
              <a:t>console.log</a:t>
            </a:r>
            <a:r>
              <a:rPr lang="en-US" kern="0" dirty="0"/>
              <a:t>(</a:t>
            </a:r>
          </a:p>
          <a:p>
            <a:pPr marL="457200" lvl="1" indent="0">
              <a:buNone/>
            </a:pPr>
            <a:r>
              <a:rPr lang="en-US" kern="0" dirty="0"/>
              <a:t>		  </a:t>
            </a:r>
            <a:r>
              <a:rPr lang="en-US" kern="0" dirty="0" err="1"/>
              <a:t>responseObj</a:t>
            </a:r>
            <a:endParaRPr lang="en-US" kern="0" dirty="0"/>
          </a:p>
          <a:p>
            <a:pPr marL="457200" lvl="1" indent="0">
              <a:buNone/>
            </a:pPr>
            <a:r>
              <a:rPr lang="en-US" kern="0" dirty="0"/>
              <a:t>		); }</a:t>
            </a:r>
          </a:p>
          <a:p>
            <a:pPr marL="457200" lvl="1" indent="0">
              <a:buNone/>
            </a:pPr>
            <a:r>
              <a:rPr lang="en-US" kern="0" dirty="0"/>
              <a:t>	  ); }</a:t>
            </a:r>
          </a:p>
          <a:p>
            <a:pPr marL="457200" lvl="1" indent="0">
              <a:buNone/>
            </a:pPr>
            <a:r>
              <a:rPr lang="en-US" kern="0" dirty="0"/>
              <a:t>).catch(</a:t>
            </a:r>
            <a:r>
              <a:rPr lang="en-US" sz="1800" kern="0" dirty="0" err="1"/>
              <a:t>console.log</a:t>
            </a:r>
            <a:r>
              <a:rPr lang="en-US" kern="0" dirty="0"/>
              <a:t>); </a:t>
            </a:r>
            <a:endParaRPr lang="en-US" kern="0" dirty="0">
              <a:solidFill>
                <a:schemeClr val="tx2"/>
              </a:solidFill>
            </a:endParaRP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69846727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7F44-0FE8-2C44-902F-7267D8F4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Heroku React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D7D22-E62F-4248-987B-204DB3C9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Follow the tutorial at: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https://github.com/luminaxster/swe432-heroku-react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 the popcorn sales tab.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2043C-9ABC-6C4C-92BA-0FD72194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B03111-107C-2A4F-8EA2-101FFFD3EA8E}" type="datetime3">
              <a:rPr lang="en-US" smtClean="0"/>
              <a:t>7 April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BFB80-1B90-2B4C-939F-FB6BABCA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Offutt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A1E0E-053C-9B41-B2A1-534EA988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26-930F-4ECC-B63C-B062FB59A6E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0AC6B1-7644-8340-9195-C2619E4E1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570" y="3426708"/>
            <a:ext cx="3637230" cy="430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48C0C4-B5B2-034C-A93E-E70458A61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471011"/>
            <a:ext cx="2764709" cy="1131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830D3A-7B51-044B-912A-2A6D80AC8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057" y="4684120"/>
            <a:ext cx="3130943" cy="1315229"/>
          </a:xfrm>
          <a:prstGeom prst="rect">
            <a:avLst/>
          </a:prstGeom>
          <a:effectLst>
            <a:outerShdw blurRad="50800" dist="12700" dir="13380000" algn="ctr" rotWithShape="0">
              <a:schemeClr val="accent4">
                <a:lumMod val="25000"/>
              </a:schemeClr>
            </a:outerShdw>
          </a:effectLst>
        </p:spPr>
      </p:pic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4FE4447-543E-A74D-B25A-B7229BF4EE86}"/>
              </a:ext>
            </a:extLst>
          </p:cNvPr>
          <p:cNvCxnSpPr>
            <a:cxnSpLocks/>
            <a:stCxn id="8" idx="0"/>
            <a:endCxn id="12" idx="1"/>
          </p:cNvCxnSpPr>
          <p:nvPr/>
        </p:nvCxnSpPr>
        <p:spPr bwMode="auto">
          <a:xfrm rot="16200000" flipV="1">
            <a:off x="1834551" y="3246806"/>
            <a:ext cx="1218454" cy="1229955"/>
          </a:xfrm>
          <a:prstGeom prst="bentConnector4">
            <a:avLst>
              <a:gd name="adj1" fmla="val 17184"/>
              <a:gd name="adj2" fmla="val 112974"/>
            </a:avLst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EEB925C-CD0A-4742-8E65-CC58F962E8DA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 bwMode="auto">
          <a:xfrm flipH="1">
            <a:off x="5673529" y="3641929"/>
            <a:ext cx="1489271" cy="1042191"/>
          </a:xfrm>
          <a:prstGeom prst="bentConnector4">
            <a:avLst>
              <a:gd name="adj1" fmla="val -5163"/>
              <a:gd name="adj2" fmla="val 60325"/>
            </a:avLst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2C77B-CDD5-C64C-BDFB-CE76421F3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3076114"/>
            <a:ext cx="5334000" cy="3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78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00CC99"/>
      </a:accent1>
      <a:accent2>
        <a:srgbClr val="3333CC"/>
      </a:accent2>
      <a:accent3>
        <a:srgbClr val="AAAAC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808080"/>
        </a:dk1>
        <a:lt1>
          <a:srgbClr val="FFFFFF"/>
        </a:lt1>
        <a:dk2>
          <a:srgbClr val="00990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AAC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808080"/>
        </a:dk1>
        <a:lt1>
          <a:srgbClr val="FFFFFF"/>
        </a:lt1>
        <a:dk2>
          <a:srgbClr val="009900"/>
        </a:dk2>
        <a:lt2>
          <a:srgbClr val="FFFFFF"/>
        </a:lt2>
        <a:accent1>
          <a:srgbClr val="00CC99"/>
        </a:accent1>
        <a:accent2>
          <a:srgbClr val="3333CC"/>
        </a:accent2>
        <a:accent3>
          <a:srgbClr val="AAC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8308</TotalTime>
  <Words>631</Words>
  <Application>Microsoft Macintosh PowerPoint</Application>
  <PresentationFormat>On-screen Show (4:3)</PresentationFormat>
  <Paragraphs>140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Unicode MS</vt:lpstr>
      <vt:lpstr>Gill Sans MT</vt:lpstr>
      <vt:lpstr>Times New Roman</vt:lpstr>
      <vt:lpstr>Verdana</vt:lpstr>
      <vt:lpstr>Blank Presentation</vt:lpstr>
      <vt:lpstr>Communicating Front-end with the Back-end</vt:lpstr>
      <vt:lpstr>Prelude</vt:lpstr>
      <vt:lpstr>BACK-END revisited</vt:lpstr>
      <vt:lpstr>Microservice Servlet*</vt:lpstr>
      <vt:lpstr>Java Servlets</vt:lpstr>
      <vt:lpstr>Asynchronous PROCESSING revisited</vt:lpstr>
      <vt:lpstr>Asynchronous JS</vt:lpstr>
      <vt:lpstr>Asynchronous JS</vt:lpstr>
      <vt:lpstr>Heroku React Examples</vt:lpstr>
      <vt:lpstr>In-class exercise</vt:lpstr>
    </vt:vector>
  </TitlesOfParts>
  <Company>GMU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Overview</dc:title>
  <dc:subject>SWE 432</dc:subject>
  <dc:creator>Jeff Offutt</dc:creator>
  <cp:lastModifiedBy>dgonza10@masonlive.gmu.edu</cp:lastModifiedBy>
  <cp:revision>427</cp:revision>
  <cp:lastPrinted>2011-10-26T21:39:34Z</cp:lastPrinted>
  <dcterms:created xsi:type="dcterms:W3CDTF">1999-12-29T15:57:32Z</dcterms:created>
  <dcterms:modified xsi:type="dcterms:W3CDTF">2021-04-08T03:48:17Z</dcterms:modified>
</cp:coreProperties>
</file>