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300" r:id="rId5"/>
    <p:sldId id="271" r:id="rId6"/>
    <p:sldId id="285" r:id="rId7"/>
    <p:sldId id="294" r:id="rId8"/>
    <p:sldId id="298" r:id="rId9"/>
    <p:sldId id="286" r:id="rId10"/>
    <p:sldId id="295" r:id="rId11"/>
    <p:sldId id="288" r:id="rId12"/>
    <p:sldId id="290" r:id="rId13"/>
    <p:sldId id="291" r:id="rId14"/>
    <p:sldId id="299" r:id="rId15"/>
    <p:sldId id="296" r:id="rId16"/>
    <p:sldId id="264" r:id="rId17"/>
    <p:sldId id="29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02/07/24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774270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F0D2B40-9820-4C48-8F4F-A64D856A10B9}" type="datetimeFigureOut">
              <a:rPr lang="en-IN" smtClean="0"/>
              <a:t>02/07/24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3104237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F0D2B40-9820-4C48-8F4F-A64D856A10B9}" type="datetimeFigureOut">
              <a:rPr lang="en-IN" smtClean="0"/>
              <a:t>02/07/24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1146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F0D2B40-9820-4C48-8F4F-A64D856A10B9}" type="datetimeFigureOut">
              <a:rPr lang="en-IN" smtClean="0"/>
              <a:t>02/07/24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3803963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F0D2B40-9820-4C48-8F4F-A64D856A10B9}" type="datetimeFigureOut">
              <a:rPr lang="en-IN" smtClean="0"/>
              <a:t>02/07/24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7301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F0D2B40-9820-4C48-8F4F-A64D856A10B9}" type="datetimeFigureOut">
              <a:rPr lang="en-IN" smtClean="0"/>
              <a:t>02/07/24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2885224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02/07/24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441280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02/07/24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98302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02/07/24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391743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F0D2B40-9820-4C48-8F4F-A64D856A10B9}" type="datetimeFigureOut">
              <a:rPr lang="en-IN" smtClean="0"/>
              <a:t>02/07/24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07823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F0D2B40-9820-4C48-8F4F-A64D856A10B9}" type="datetimeFigureOut">
              <a:rPr lang="en-IN" smtClean="0"/>
              <a:t>02/07/24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98552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F0D2B40-9820-4C48-8F4F-A64D856A10B9}" type="datetimeFigureOut">
              <a:rPr lang="en-IN" smtClean="0"/>
              <a:t>02/07/24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415452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F0D2B40-9820-4C48-8F4F-A64D856A10B9}" type="datetimeFigureOut">
              <a:rPr lang="en-IN" smtClean="0"/>
              <a:t>02/07/24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321676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D2B40-9820-4C48-8F4F-A64D856A10B9}" type="datetimeFigureOut">
              <a:rPr lang="en-IN" smtClean="0"/>
              <a:t>02/07/24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93942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F0D2B40-9820-4C48-8F4F-A64D856A10B9}" type="datetimeFigureOut">
              <a:rPr lang="en-IN" smtClean="0"/>
              <a:t>02/07/24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220858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71741-4E35-4A2C-BD1C-8CE08AEC5628}" type="slidenum">
              <a:rPr lang="en-IN" smtClean="0"/>
              <a:t>‹#›</a:t>
            </a:fld>
            <a:endParaRPr lang="en-IN"/>
          </a:p>
        </p:txBody>
      </p:sp>
      <p:sp>
        <p:nvSpPr>
          <p:cNvPr id="5" name="Date Placeholder 4"/>
          <p:cNvSpPr>
            <a:spLocks noGrp="1"/>
          </p:cNvSpPr>
          <p:nvPr>
            <p:ph type="dt" sz="half" idx="10"/>
          </p:nvPr>
        </p:nvSpPr>
        <p:spPr/>
        <p:txBody>
          <a:bodyPr/>
          <a:lstStyle/>
          <a:p>
            <a:fld id="{DF0D2B40-9820-4C48-8F4F-A64D856A10B9}" type="datetimeFigureOut">
              <a:rPr lang="en-IN" smtClean="0"/>
              <a:t>02/07/24</a:t>
            </a:fld>
            <a:endParaRPr lang="en-IN"/>
          </a:p>
        </p:txBody>
      </p:sp>
    </p:spTree>
    <p:extLst>
      <p:ext uri="{BB962C8B-B14F-4D97-AF65-F5344CB8AC3E}">
        <p14:creationId xmlns:p14="http://schemas.microsoft.com/office/powerpoint/2010/main" val="376550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0D2B40-9820-4C48-8F4F-A64D856A10B9}" type="datetimeFigureOut">
              <a:rPr lang="en-IN" smtClean="0"/>
              <a:t>02/07/24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571741-4E35-4A2C-BD1C-8CE08AEC5628}" type="slidenum">
              <a:rPr lang="en-IN" smtClean="0"/>
              <a:t>‹#›</a:t>
            </a:fld>
            <a:endParaRPr lang="en-IN"/>
          </a:p>
        </p:txBody>
      </p:sp>
    </p:spTree>
    <p:extLst>
      <p:ext uri="{BB962C8B-B14F-4D97-AF65-F5344CB8AC3E}">
        <p14:creationId xmlns:p14="http://schemas.microsoft.com/office/powerpoint/2010/main" val="40777075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MrNSZpqrZJ4PUmwZdgrQdxL6nGMhseJB/edit?usp=sharing&amp;ouid=113164427151651167203&amp;rtpof=true&amp;sd=true" TargetMode="External"/><Relationship Id="rId2" Type="http://schemas.openxmlformats.org/officeDocument/2006/relationships/hyperlink" Target="https://docs.google.com/spreadsheets/d/1tOce0jydlb237fCkdCivmAhoSbIdUd8S/edit?usp=sharing&amp;ouid=113164427151651167203&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ilm reel and slate">
            <a:extLst>
              <a:ext uri="{FF2B5EF4-FFF2-40B4-BE49-F238E27FC236}">
                <a16:creationId xmlns:a16="http://schemas.microsoft.com/office/drawing/2014/main" id="{93A12760-20CE-DE0C-DFEC-636210CE8A30}"/>
              </a:ext>
            </a:extLst>
          </p:cNvPr>
          <p:cNvPicPr>
            <a:picLocks noChangeAspect="1"/>
          </p:cNvPicPr>
          <p:nvPr/>
        </p:nvPicPr>
        <p:blipFill rotWithShape="1">
          <a:blip r:embed="rId2"/>
          <a:srcRect l="9091" t="16400" b="6992"/>
          <a:stretch/>
        </p:blipFill>
        <p:spPr>
          <a:xfrm>
            <a:off x="1" y="10"/>
            <a:ext cx="12191999" cy="6857990"/>
          </a:xfrm>
          <a:prstGeom prst="rect">
            <a:avLst/>
          </a:prstGeom>
        </p:spPr>
      </p:pic>
      <p:sp>
        <p:nvSpPr>
          <p:cNvPr id="9" name="Isosceles Triangle 8">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Parallelogram 10">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4704200" y="1678665"/>
            <a:ext cx="4569803" cy="2369131"/>
          </a:xfrm>
        </p:spPr>
        <p:txBody>
          <a:bodyPr>
            <a:normAutofit/>
          </a:bodyPr>
          <a:lstStyle/>
          <a:p>
            <a:pPr>
              <a:lnSpc>
                <a:spcPct val="90000"/>
              </a:lnSpc>
            </a:pPr>
            <a:r>
              <a:rPr lang="en-US"/>
              <a:t>Task-5: </a:t>
            </a:r>
            <a:r>
              <a:rPr lang="en-IN" b="1" dirty="0"/>
              <a:t>IMDB Movie Analysis</a:t>
            </a:r>
            <a:endParaRPr lang="en-IN" b="1"/>
          </a:p>
        </p:txBody>
      </p:sp>
      <p:sp>
        <p:nvSpPr>
          <p:cNvPr id="23"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501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rPr>
              <a:t>2) Movie Duration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010588" y="1559780"/>
            <a:ext cx="8382488" cy="923330"/>
          </a:xfrm>
          <a:prstGeom prst="rect">
            <a:avLst/>
          </a:prstGeom>
        </p:spPr>
        <p:txBody>
          <a:bodyPr wrap="none">
            <a:spAutoFit/>
          </a:bodyPr>
          <a:lstStyle/>
          <a:p>
            <a:r>
              <a:rPr lang="en-US" dirty="0"/>
              <a:t>Analyze the distribution of movie durations and its impact on the IMDB score.</a:t>
            </a:r>
          </a:p>
          <a:p>
            <a:r>
              <a:rPr lang="en-US" b="1" dirty="0"/>
              <a:t>Task: </a:t>
            </a:r>
            <a:r>
              <a:rPr lang="en-US" dirty="0"/>
              <a:t>Analyze the distribution of movie durations and identify the relationship </a:t>
            </a:r>
          </a:p>
          <a:p>
            <a:r>
              <a:rPr lang="en-US" dirty="0"/>
              <a:t>between movie duration and IMDB score.</a:t>
            </a:r>
          </a:p>
        </p:txBody>
      </p:sp>
      <p:sp>
        <p:nvSpPr>
          <p:cNvPr id="6" name="Rectangle 5"/>
          <p:cNvSpPr/>
          <p:nvPr/>
        </p:nvSpPr>
        <p:spPr>
          <a:xfrm>
            <a:off x="616374" y="2520571"/>
            <a:ext cx="1037463" cy="369332"/>
          </a:xfrm>
          <a:prstGeom prst="rect">
            <a:avLst/>
          </a:prstGeom>
        </p:spPr>
        <p:txBody>
          <a:bodyPr wrap="none">
            <a:spAutoFit/>
          </a:bodyPr>
          <a:lstStyle/>
          <a:p>
            <a:r>
              <a:rPr lang="en-IN" b="1" dirty="0"/>
              <a:t>Results: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068" y="2705237"/>
            <a:ext cx="6283279" cy="3803494"/>
          </a:xfrm>
          <a:prstGeom prst="rect">
            <a:avLst/>
          </a:prstGeom>
        </p:spPr>
      </p:pic>
    </p:spTree>
    <p:extLst>
      <p:ext uri="{BB962C8B-B14F-4D97-AF65-F5344CB8AC3E}">
        <p14:creationId xmlns:p14="http://schemas.microsoft.com/office/powerpoint/2010/main" val="128405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rPr>
              <a:t>3) Movie Language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071549" y="1511375"/>
            <a:ext cx="7856703" cy="923330"/>
          </a:xfrm>
          <a:prstGeom prst="rect">
            <a:avLst/>
          </a:prstGeom>
        </p:spPr>
        <p:txBody>
          <a:bodyPr wrap="none">
            <a:spAutoFit/>
          </a:bodyPr>
          <a:lstStyle/>
          <a:p>
            <a:r>
              <a:rPr lang="en-US" dirty="0"/>
              <a:t>Situation: Examine the distribution of movies based on their language.</a:t>
            </a:r>
          </a:p>
          <a:p>
            <a:r>
              <a:rPr lang="en-US" b="1" dirty="0"/>
              <a:t>Task:</a:t>
            </a:r>
            <a:r>
              <a:rPr lang="en-US" dirty="0"/>
              <a:t> Determine the most common languages used in movies and analyze </a:t>
            </a:r>
          </a:p>
          <a:p>
            <a:r>
              <a:rPr lang="en-US" dirty="0"/>
              <a:t>their impact on the IMDB score using descriptive statistics.</a:t>
            </a:r>
          </a:p>
        </p:txBody>
      </p:sp>
      <p:sp>
        <p:nvSpPr>
          <p:cNvPr id="6" name="Rectangle 5"/>
          <p:cNvSpPr/>
          <p:nvPr/>
        </p:nvSpPr>
        <p:spPr>
          <a:xfrm>
            <a:off x="616374" y="2555966"/>
            <a:ext cx="1037463" cy="369332"/>
          </a:xfrm>
          <a:prstGeom prst="rect">
            <a:avLst/>
          </a:prstGeom>
        </p:spPr>
        <p:txBody>
          <a:bodyPr wrap="none">
            <a:spAutoFit/>
          </a:bodyPr>
          <a:lstStyle/>
          <a:p>
            <a:r>
              <a:rPr lang="en-IN" b="1" dirty="0"/>
              <a:t>Results:</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74" y="3046559"/>
            <a:ext cx="11381346" cy="2718515"/>
          </a:xfrm>
          <a:prstGeom prst="rect">
            <a:avLst/>
          </a:prstGeom>
        </p:spPr>
      </p:pic>
    </p:spTree>
    <p:extLst>
      <p:ext uri="{BB962C8B-B14F-4D97-AF65-F5344CB8AC3E}">
        <p14:creationId xmlns:p14="http://schemas.microsoft.com/office/powerpoint/2010/main" val="136418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rPr>
              <a:t>4) Movie Director Analysis:</a:t>
            </a:r>
          </a:p>
        </p:txBody>
      </p:sp>
      <p:sp>
        <p:nvSpPr>
          <p:cNvPr id="4" name="Title 1"/>
          <p:cNvSpPr txBox="1">
            <a:spLocks/>
          </p:cNvSpPr>
          <p:nvPr/>
        </p:nvSpPr>
        <p:spPr>
          <a:xfrm>
            <a:off x="3076545" y="109289"/>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085412" y="1457666"/>
            <a:ext cx="8345618" cy="923330"/>
          </a:xfrm>
          <a:prstGeom prst="rect">
            <a:avLst/>
          </a:prstGeom>
        </p:spPr>
        <p:txBody>
          <a:bodyPr wrap="none">
            <a:spAutoFit/>
          </a:bodyPr>
          <a:lstStyle/>
          <a:p>
            <a:r>
              <a:rPr lang="en-US" dirty="0"/>
              <a:t>Influence of directors on movie ratings.</a:t>
            </a:r>
          </a:p>
          <a:p>
            <a:r>
              <a:rPr lang="en-US" b="1" dirty="0"/>
              <a:t>Task: </a:t>
            </a:r>
            <a:r>
              <a:rPr lang="en-US" dirty="0"/>
              <a:t>Identify the top directors based on their average IMDB score and analyze </a:t>
            </a:r>
          </a:p>
          <a:p>
            <a:r>
              <a:rPr lang="en-US" dirty="0"/>
              <a:t>their contribution to the success of movies using percentile calculations.</a:t>
            </a:r>
          </a:p>
        </p:txBody>
      </p:sp>
      <p:sp>
        <p:nvSpPr>
          <p:cNvPr id="6" name="Rectangle 5"/>
          <p:cNvSpPr/>
          <p:nvPr/>
        </p:nvSpPr>
        <p:spPr>
          <a:xfrm>
            <a:off x="616374" y="2380996"/>
            <a:ext cx="938077" cy="369332"/>
          </a:xfrm>
          <a:prstGeom prst="rect">
            <a:avLst/>
          </a:prstGeom>
        </p:spPr>
        <p:txBody>
          <a:bodyPr wrap="none">
            <a:spAutoFit/>
          </a:bodyPr>
          <a:lstStyle/>
          <a:p>
            <a:r>
              <a:rPr lang="en-IN" b="1" dirty="0"/>
              <a:t>Result: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74" y="2750328"/>
            <a:ext cx="10384109" cy="3669110"/>
          </a:xfrm>
          <a:prstGeom prst="rect">
            <a:avLst/>
          </a:prstGeom>
        </p:spPr>
      </p:pic>
    </p:spTree>
    <p:extLst>
      <p:ext uri="{BB962C8B-B14F-4D97-AF65-F5344CB8AC3E}">
        <p14:creationId xmlns:p14="http://schemas.microsoft.com/office/powerpoint/2010/main" val="100427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rPr>
              <a:t>5) Movie Budget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071549" y="1511375"/>
            <a:ext cx="8382551" cy="923330"/>
          </a:xfrm>
          <a:prstGeom prst="rect">
            <a:avLst/>
          </a:prstGeom>
        </p:spPr>
        <p:txBody>
          <a:bodyPr wrap="none">
            <a:spAutoFit/>
          </a:bodyPr>
          <a:lstStyle/>
          <a:p>
            <a:r>
              <a:rPr lang="en-US" dirty="0"/>
              <a:t> Explore the relationship between movie budgets and their financial success.</a:t>
            </a:r>
          </a:p>
          <a:p>
            <a:r>
              <a:rPr lang="en-US" b="1" dirty="0"/>
              <a:t>Task:</a:t>
            </a:r>
            <a:r>
              <a:rPr lang="en-US" dirty="0"/>
              <a:t>  Analyze the correlation between movie budgets and gross earnings, and </a:t>
            </a:r>
          </a:p>
          <a:p>
            <a:r>
              <a:rPr lang="en-US" dirty="0"/>
              <a:t>identify the movies with the highest profit margin.</a:t>
            </a:r>
          </a:p>
        </p:txBody>
      </p:sp>
      <p:sp>
        <p:nvSpPr>
          <p:cNvPr id="6" name="Rectangle 5"/>
          <p:cNvSpPr/>
          <p:nvPr/>
        </p:nvSpPr>
        <p:spPr>
          <a:xfrm>
            <a:off x="616374" y="2488414"/>
            <a:ext cx="1037463" cy="369332"/>
          </a:xfrm>
          <a:prstGeom prst="rect">
            <a:avLst/>
          </a:prstGeom>
        </p:spPr>
        <p:txBody>
          <a:bodyPr wrap="none">
            <a:spAutoFit/>
          </a:bodyPr>
          <a:lstStyle/>
          <a:p>
            <a:r>
              <a:rPr lang="en-IN" b="1" dirty="0"/>
              <a:t>Results: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50" y="2857747"/>
            <a:ext cx="6896794" cy="3548264"/>
          </a:xfrm>
          <a:prstGeom prst="rect">
            <a:avLst/>
          </a:prstGeom>
        </p:spPr>
      </p:pic>
    </p:spTree>
    <p:extLst>
      <p:ext uri="{BB962C8B-B14F-4D97-AF65-F5344CB8AC3E}">
        <p14:creationId xmlns:p14="http://schemas.microsoft.com/office/powerpoint/2010/main" val="3253574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rPr>
              <a:t>5) Movie Budget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071549" y="1511375"/>
            <a:ext cx="8382551" cy="923330"/>
          </a:xfrm>
          <a:prstGeom prst="rect">
            <a:avLst/>
          </a:prstGeom>
        </p:spPr>
        <p:txBody>
          <a:bodyPr wrap="none">
            <a:spAutoFit/>
          </a:bodyPr>
          <a:lstStyle/>
          <a:p>
            <a:r>
              <a:rPr lang="en-US" dirty="0"/>
              <a:t> Explore the relationship between movie budgets and their financial success.</a:t>
            </a:r>
          </a:p>
          <a:p>
            <a:r>
              <a:rPr lang="en-US" b="1" dirty="0"/>
              <a:t>Task:</a:t>
            </a:r>
            <a:r>
              <a:rPr lang="en-US" dirty="0"/>
              <a:t>  Analyze the correlation between movie budgets and gross earnings, and </a:t>
            </a:r>
          </a:p>
          <a:p>
            <a:r>
              <a:rPr lang="en-US" dirty="0"/>
              <a:t>identify the movies with the highest profit margin.</a:t>
            </a:r>
          </a:p>
        </p:txBody>
      </p:sp>
      <p:sp>
        <p:nvSpPr>
          <p:cNvPr id="6" name="Rectangle 5"/>
          <p:cNvSpPr/>
          <p:nvPr/>
        </p:nvSpPr>
        <p:spPr>
          <a:xfrm>
            <a:off x="616374" y="2488414"/>
            <a:ext cx="1037463" cy="369332"/>
          </a:xfrm>
          <a:prstGeom prst="rect">
            <a:avLst/>
          </a:prstGeom>
        </p:spPr>
        <p:txBody>
          <a:bodyPr wrap="none">
            <a:spAutoFit/>
          </a:bodyPr>
          <a:lstStyle/>
          <a:p>
            <a:r>
              <a:rPr lang="en-IN" b="1" dirty="0"/>
              <a:t>Results:</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837" y="2673080"/>
            <a:ext cx="6066880" cy="3778884"/>
          </a:xfrm>
          <a:prstGeom prst="rect">
            <a:avLst/>
          </a:prstGeom>
        </p:spPr>
      </p:pic>
    </p:spTree>
    <p:extLst>
      <p:ext uri="{BB962C8B-B14F-4D97-AF65-F5344CB8AC3E}">
        <p14:creationId xmlns:p14="http://schemas.microsoft.com/office/powerpoint/2010/main" val="589497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rPr>
              <a:t>5) Movie Budget Analysis:</a:t>
            </a:r>
          </a:p>
        </p:txBody>
      </p:sp>
      <p:sp>
        <p:nvSpPr>
          <p:cNvPr id="4" name="Title 1"/>
          <p:cNvSpPr txBox="1">
            <a:spLocks/>
          </p:cNvSpPr>
          <p:nvPr/>
        </p:nvSpPr>
        <p:spPr>
          <a:xfrm>
            <a:off x="3076545" y="109288"/>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071549" y="1511375"/>
            <a:ext cx="8382551" cy="923330"/>
          </a:xfrm>
          <a:prstGeom prst="rect">
            <a:avLst/>
          </a:prstGeom>
        </p:spPr>
        <p:txBody>
          <a:bodyPr wrap="none">
            <a:spAutoFit/>
          </a:bodyPr>
          <a:lstStyle/>
          <a:p>
            <a:r>
              <a:rPr lang="en-US" dirty="0"/>
              <a:t> Explore the relationship between movie budgets and their financial success.</a:t>
            </a:r>
          </a:p>
          <a:p>
            <a:r>
              <a:rPr lang="en-US" b="1" dirty="0"/>
              <a:t>Task:</a:t>
            </a:r>
            <a:r>
              <a:rPr lang="en-US" dirty="0"/>
              <a:t>  Analyze the correlation between movie budgets and gross earnings, and </a:t>
            </a:r>
          </a:p>
          <a:p>
            <a:r>
              <a:rPr lang="en-US" dirty="0"/>
              <a:t>identify the movies with the highest profit margin.</a:t>
            </a:r>
          </a:p>
        </p:txBody>
      </p:sp>
      <p:sp>
        <p:nvSpPr>
          <p:cNvPr id="6" name="Rectangle 5"/>
          <p:cNvSpPr/>
          <p:nvPr/>
        </p:nvSpPr>
        <p:spPr>
          <a:xfrm>
            <a:off x="616374" y="2488414"/>
            <a:ext cx="2200411" cy="369332"/>
          </a:xfrm>
          <a:prstGeom prst="rect">
            <a:avLst/>
          </a:prstGeom>
        </p:spPr>
        <p:txBody>
          <a:bodyPr wrap="none">
            <a:spAutoFit/>
          </a:bodyPr>
          <a:lstStyle/>
          <a:p>
            <a:r>
              <a:rPr lang="en-IN" b="1" dirty="0"/>
              <a:t>Correlation Graph:</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74" y="2911455"/>
            <a:ext cx="8440540" cy="3568174"/>
          </a:xfrm>
          <a:prstGeom prst="rect">
            <a:avLst/>
          </a:prstGeom>
        </p:spPr>
      </p:pic>
    </p:spTree>
    <p:extLst>
      <p:ext uri="{BB962C8B-B14F-4D97-AF65-F5344CB8AC3E}">
        <p14:creationId xmlns:p14="http://schemas.microsoft.com/office/powerpoint/2010/main" val="65928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Content Placeholder 2"/>
          <p:cNvSpPr>
            <a:spLocks noGrp="1"/>
          </p:cNvSpPr>
          <p:nvPr>
            <p:ph idx="1"/>
          </p:nvPr>
        </p:nvSpPr>
        <p:spPr>
          <a:xfrm>
            <a:off x="677334" y="1363755"/>
            <a:ext cx="8596668" cy="3695925"/>
          </a:xfrm>
        </p:spPr>
        <p:txBody>
          <a:bodyPr>
            <a:noAutofit/>
          </a:bodyPr>
          <a:lstStyle/>
          <a:p>
            <a:pPr fontAlgn="base"/>
            <a:r>
              <a:rPr lang="en-US" dirty="0"/>
              <a:t>The Most common movie genres from the dataset are Drama, Comedy, Thriller and Action.</a:t>
            </a:r>
          </a:p>
          <a:p>
            <a:pPr fontAlgn="base"/>
            <a:r>
              <a:rPr lang="en-US" dirty="0"/>
              <a:t>The Average duration of a Movie is 109 minutes. The trendline between the duration vs IMDb score is elevated upward with R^2 = 0.131</a:t>
            </a:r>
          </a:p>
          <a:p>
            <a:pPr fontAlgn="base"/>
            <a:r>
              <a:rPr lang="en-US" dirty="0"/>
              <a:t>The Most common languages used in the movies are English, French, Spanish, Mandarin and German. I have also Observed that the languages Telugu and Persian have the highest average IMDb score.</a:t>
            </a:r>
          </a:p>
          <a:p>
            <a:pPr fontAlgn="base"/>
            <a:r>
              <a:rPr lang="en-IN" dirty="0"/>
              <a:t>I have identified that Tony Kaye, Charles Chaplin, Alfred Hitchcock, Ron Fricke, Damien Chazelle, Majid Majidi, Sergio Leone, Christopher Nolan, SS Rajamouli and Richard Marquand are the top 10 directors with average </a:t>
            </a:r>
            <a:r>
              <a:rPr lang="en-US" dirty="0"/>
              <a:t>IMDb</a:t>
            </a:r>
            <a:r>
              <a:rPr lang="en-IN" dirty="0"/>
              <a:t> score &gt;=8.4</a:t>
            </a:r>
          </a:p>
          <a:p>
            <a:pPr fontAlgn="base"/>
            <a:r>
              <a:rPr lang="en-US" dirty="0"/>
              <a:t>The Top-5 with highest profits are Avatar, Jurassic World, Titanic, Star Wars: Episode IV - A New Hope and E.T. The Extra-Terrestrial. The Correlation between budget and gross is positive. </a:t>
            </a:r>
          </a:p>
          <a:p>
            <a:pPr fontAlgn="base"/>
            <a:endParaRPr lang="en-IN" dirty="0"/>
          </a:p>
        </p:txBody>
      </p:sp>
    </p:spTree>
    <p:extLst>
      <p:ext uri="{BB962C8B-B14F-4D97-AF65-F5344CB8AC3E}">
        <p14:creationId xmlns:p14="http://schemas.microsoft.com/office/powerpoint/2010/main" val="441631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677334" y="1363755"/>
            <a:ext cx="8596668" cy="2385285"/>
          </a:xfrm>
        </p:spPr>
        <p:txBody>
          <a:bodyPr>
            <a:noAutofit/>
          </a:bodyPr>
          <a:lstStyle/>
          <a:p>
            <a:pPr fontAlgn="base"/>
            <a:r>
              <a:rPr lang="en-US" dirty="0"/>
              <a:t>The Cleaned Dataset:</a:t>
            </a:r>
          </a:p>
          <a:p>
            <a:pPr marL="0" indent="0" fontAlgn="base">
              <a:buNone/>
            </a:pPr>
            <a:r>
              <a:rPr lang="en-US" dirty="0">
                <a:hlinkClick r:id="rId2"/>
              </a:rPr>
              <a:t>https://docs.google.com/spreadsheets/d/1tOce0jydlb237fCkdCivmAhoSbIdUd8S/edit?usp=sharing&amp;ouid=113164427151651167203&amp;rtpof=true&amp;sd=true</a:t>
            </a:r>
            <a:endParaRPr lang="en-US" dirty="0"/>
          </a:p>
          <a:p>
            <a:pPr fontAlgn="base"/>
            <a:r>
              <a:rPr lang="en-US" dirty="0"/>
              <a:t>The Results Dataset:</a:t>
            </a:r>
          </a:p>
          <a:p>
            <a:pPr marL="0" indent="0" fontAlgn="base">
              <a:buNone/>
            </a:pPr>
            <a:r>
              <a:rPr lang="en-US" dirty="0">
                <a:hlinkClick r:id="rId3"/>
              </a:rPr>
              <a:t>https://docs.google.com/spreadsheets/d/1MrNSZpqrZJ4PUmwZdgrQdxL6nGMhseJB/edit?usp=sharing&amp;ouid=113164427151651167203&amp;rtpof=</a:t>
            </a:r>
            <a:r>
              <a:rPr lang="en-US" dirty="0" err="1">
                <a:hlinkClick r:id="rId3"/>
              </a:rPr>
              <a:t>true&amp;sd</a:t>
            </a:r>
            <a:r>
              <a:rPr lang="en-US" dirty="0">
                <a:hlinkClick r:id="rId3"/>
              </a:rPr>
              <a:t>=true</a:t>
            </a:r>
            <a:endParaRPr lang="en-US" dirty="0"/>
          </a:p>
        </p:txBody>
      </p:sp>
      <p:sp>
        <p:nvSpPr>
          <p:cNvPr id="4" name="Title 1"/>
          <p:cNvSpPr txBox="1">
            <a:spLocks/>
          </p:cNvSpPr>
          <p:nvPr/>
        </p:nvSpPr>
        <p:spPr>
          <a:xfrm>
            <a:off x="3422397" y="4190118"/>
            <a:ext cx="3106541" cy="62615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dirty="0"/>
              <a:t>Thank You</a:t>
            </a:r>
          </a:p>
        </p:txBody>
      </p:sp>
    </p:spTree>
    <p:extLst>
      <p:ext uri="{BB962C8B-B14F-4D97-AF65-F5344CB8AC3E}">
        <p14:creationId xmlns:p14="http://schemas.microsoft.com/office/powerpoint/2010/main" val="81142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61270"/>
            <a:ext cx="8596668" cy="1320800"/>
          </a:xfrm>
        </p:spPr>
        <p:txBody>
          <a:bodyPr/>
          <a:lstStyle/>
          <a:p>
            <a:r>
              <a:rPr lang="en-IN" dirty="0"/>
              <a:t>Excel Tasks:</a:t>
            </a:r>
          </a:p>
        </p:txBody>
      </p:sp>
      <p:sp>
        <p:nvSpPr>
          <p:cNvPr id="3" name="Content Placeholder 2"/>
          <p:cNvSpPr>
            <a:spLocks noGrp="1"/>
          </p:cNvSpPr>
          <p:nvPr>
            <p:ph idx="1"/>
          </p:nvPr>
        </p:nvSpPr>
        <p:spPr>
          <a:xfrm>
            <a:off x="677334" y="4099514"/>
            <a:ext cx="8596668" cy="2393995"/>
          </a:xfrm>
        </p:spPr>
        <p:txBody>
          <a:bodyPr>
            <a:normAutofit/>
          </a:bodyPr>
          <a:lstStyle/>
          <a:p>
            <a:pPr>
              <a:buFont typeface="+mj-lt"/>
              <a:buAutoNum type="arabicPeriod"/>
            </a:pPr>
            <a:r>
              <a:rPr lang="en-IN" dirty="0">
                <a:solidFill>
                  <a:schemeClr val="tx1"/>
                </a:solidFill>
              </a:rPr>
              <a:t>Movie Genre Analysis</a:t>
            </a:r>
          </a:p>
          <a:p>
            <a:pPr>
              <a:buFont typeface="+mj-lt"/>
              <a:buAutoNum type="arabicPeriod"/>
            </a:pPr>
            <a:r>
              <a:rPr lang="en-IN" dirty="0">
                <a:solidFill>
                  <a:schemeClr val="tx1"/>
                </a:solidFill>
              </a:rPr>
              <a:t>Duration Analysis</a:t>
            </a:r>
          </a:p>
          <a:p>
            <a:pPr>
              <a:buFont typeface="+mj-lt"/>
              <a:buAutoNum type="arabicPeriod"/>
            </a:pPr>
            <a:r>
              <a:rPr lang="en-IN" dirty="0">
                <a:solidFill>
                  <a:schemeClr val="tx1"/>
                </a:solidFill>
              </a:rPr>
              <a:t>Language Analysis</a:t>
            </a:r>
          </a:p>
          <a:p>
            <a:pPr>
              <a:buFont typeface="+mj-lt"/>
              <a:buAutoNum type="arabicPeriod"/>
            </a:pPr>
            <a:r>
              <a:rPr lang="en-IN" dirty="0">
                <a:solidFill>
                  <a:schemeClr val="tx1"/>
                </a:solidFill>
              </a:rPr>
              <a:t>Director Analysis</a:t>
            </a:r>
          </a:p>
          <a:p>
            <a:pPr>
              <a:buFont typeface="+mj-lt"/>
              <a:buAutoNum type="arabicPeriod"/>
            </a:pPr>
            <a:r>
              <a:rPr lang="en-IN" dirty="0">
                <a:solidFill>
                  <a:schemeClr val="tx1"/>
                </a:solidFill>
              </a:rPr>
              <a:t>Budget Analysis</a:t>
            </a:r>
            <a:endParaRPr lang="en-US" dirty="0">
              <a:solidFill>
                <a:schemeClr val="tx1"/>
              </a:solidFill>
            </a:endParaRPr>
          </a:p>
        </p:txBody>
      </p:sp>
      <p:sp>
        <p:nvSpPr>
          <p:cNvPr id="6" name="Title 1"/>
          <p:cNvSpPr txBox="1">
            <a:spLocks/>
          </p:cNvSpPr>
          <p:nvPr/>
        </p:nvSpPr>
        <p:spPr>
          <a:xfrm>
            <a:off x="677334" y="661114"/>
            <a:ext cx="8596668" cy="6446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Contents:</a:t>
            </a:r>
          </a:p>
        </p:txBody>
      </p:sp>
      <p:sp>
        <p:nvSpPr>
          <p:cNvPr id="8" name="Content Placeholder 2"/>
          <p:cNvSpPr txBox="1">
            <a:spLocks/>
          </p:cNvSpPr>
          <p:nvPr/>
        </p:nvSpPr>
        <p:spPr>
          <a:xfrm>
            <a:off x="677334" y="1488099"/>
            <a:ext cx="8596668" cy="169082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mj-lt"/>
              <a:buAutoNum type="arabicPeriod"/>
            </a:pPr>
            <a:r>
              <a:rPr lang="en-IN" dirty="0">
                <a:solidFill>
                  <a:schemeClr val="tx1"/>
                </a:solidFill>
              </a:rPr>
              <a:t>Project Description</a:t>
            </a:r>
          </a:p>
          <a:p>
            <a:pPr>
              <a:buFont typeface="+mj-lt"/>
              <a:buAutoNum type="arabicPeriod"/>
            </a:pPr>
            <a:r>
              <a:rPr lang="en-US" dirty="0">
                <a:solidFill>
                  <a:schemeClr val="tx1"/>
                </a:solidFill>
              </a:rPr>
              <a:t>Tech Stack Used</a:t>
            </a:r>
            <a:endParaRPr lang="en-IN" dirty="0">
              <a:solidFill>
                <a:schemeClr val="tx1"/>
              </a:solidFill>
            </a:endParaRPr>
          </a:p>
          <a:p>
            <a:pPr>
              <a:buFont typeface="+mj-lt"/>
              <a:buAutoNum type="arabicPeriod"/>
            </a:pPr>
            <a:r>
              <a:rPr lang="en-IN" dirty="0">
                <a:solidFill>
                  <a:schemeClr val="tx1"/>
                </a:solidFill>
              </a:rPr>
              <a:t>Approach</a:t>
            </a:r>
          </a:p>
          <a:p>
            <a:pPr>
              <a:buFont typeface="+mj-lt"/>
              <a:buAutoNum type="arabicPeriod"/>
            </a:pPr>
            <a:r>
              <a:rPr lang="en-US" dirty="0">
                <a:solidFill>
                  <a:schemeClr val="tx1"/>
                </a:solidFill>
              </a:rPr>
              <a:t>Insights</a:t>
            </a:r>
          </a:p>
          <a:p>
            <a:pPr>
              <a:buFont typeface="+mj-lt"/>
              <a:buAutoNum type="arabicPeriod"/>
            </a:pPr>
            <a:r>
              <a:rPr lang="en-US" dirty="0">
                <a:solidFill>
                  <a:schemeClr val="tx1"/>
                </a:solidFill>
              </a:rPr>
              <a:t>Results and Conclusion</a:t>
            </a:r>
            <a:endParaRPr lang="en-IN" dirty="0">
              <a:solidFill>
                <a:schemeClr val="tx1"/>
              </a:solidFill>
            </a:endParaRPr>
          </a:p>
        </p:txBody>
      </p:sp>
    </p:spTree>
    <p:extLst>
      <p:ext uri="{BB962C8B-B14F-4D97-AF65-F5344CB8AC3E}">
        <p14:creationId xmlns:p14="http://schemas.microsoft.com/office/powerpoint/2010/main" val="284302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361838"/>
            <a:ext cx="8596668" cy="660400"/>
          </a:xfrm>
        </p:spPr>
        <p:txBody>
          <a:bodyPr/>
          <a:lstStyle/>
          <a:p>
            <a:r>
              <a:rPr lang="en-IN" b="1" dirty="0">
                <a:solidFill>
                  <a:schemeClr val="tx1"/>
                </a:solidFill>
              </a:rPr>
              <a:t>Project Description:</a:t>
            </a:r>
          </a:p>
        </p:txBody>
      </p:sp>
      <p:sp>
        <p:nvSpPr>
          <p:cNvPr id="3" name="Content Placeholder 2"/>
          <p:cNvSpPr>
            <a:spLocks noGrp="1"/>
          </p:cNvSpPr>
          <p:nvPr>
            <p:ph idx="1"/>
          </p:nvPr>
        </p:nvSpPr>
        <p:spPr>
          <a:xfrm>
            <a:off x="616374" y="1102067"/>
            <a:ext cx="8902095" cy="2520699"/>
          </a:xfrm>
        </p:spPr>
        <p:txBody>
          <a:bodyPr>
            <a:noAutofit/>
          </a:bodyPr>
          <a:lstStyle/>
          <a:p>
            <a:r>
              <a:rPr lang="en-US" dirty="0"/>
              <a:t>The IMDb Movie Analysis project aims to explore and analyze a comprehensive dataset of movies available on the IMDb platform. </a:t>
            </a:r>
          </a:p>
          <a:p>
            <a:r>
              <a:rPr lang="en-US" dirty="0"/>
              <a:t>This dataset contains essential information about movies, including director names, movie titles, duration, genre, budget, gross earnings, IMDb ratings, and more. </a:t>
            </a:r>
          </a:p>
          <a:p>
            <a:r>
              <a:rPr lang="en-US" dirty="0"/>
              <a:t>Through in-depth data analysis using Excel, Data Visualization and Statistics techniques this project seeks to extract valuable insights and trends that contribute to a movie's </a:t>
            </a:r>
            <a:r>
              <a:rPr lang="en-IN" dirty="0"/>
              <a:t>success.</a:t>
            </a:r>
            <a:r>
              <a:rPr lang="en-US" dirty="0"/>
              <a:t> </a:t>
            </a:r>
          </a:p>
        </p:txBody>
      </p:sp>
      <p:sp>
        <p:nvSpPr>
          <p:cNvPr id="5" name="Content Placeholder 2"/>
          <p:cNvSpPr txBox="1">
            <a:spLocks/>
          </p:cNvSpPr>
          <p:nvPr/>
        </p:nvSpPr>
        <p:spPr>
          <a:xfrm>
            <a:off x="616374" y="3846105"/>
            <a:ext cx="8596668" cy="4210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u="sng" dirty="0">
                <a:solidFill>
                  <a:schemeClr val="tx1"/>
                </a:solidFill>
              </a:rPr>
              <a:t>Software Used</a:t>
            </a:r>
            <a:r>
              <a:rPr lang="en-US" b="1" dirty="0">
                <a:solidFill>
                  <a:schemeClr val="tx1"/>
                </a:solidFill>
              </a:rPr>
              <a:t>: Microsoft Excel 365</a:t>
            </a:r>
            <a:endParaRPr lang="en-IN" b="1" dirty="0">
              <a:solidFill>
                <a:schemeClr val="tx1"/>
              </a:solidFill>
            </a:endParaRPr>
          </a:p>
        </p:txBody>
      </p:sp>
      <p:sp>
        <p:nvSpPr>
          <p:cNvPr id="6" name="Content Placeholder 2"/>
          <p:cNvSpPr txBox="1">
            <a:spLocks/>
          </p:cNvSpPr>
          <p:nvPr/>
        </p:nvSpPr>
        <p:spPr>
          <a:xfrm>
            <a:off x="616374" y="4843236"/>
            <a:ext cx="8596668" cy="4210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u="sng" dirty="0">
                <a:solidFill>
                  <a:schemeClr val="tx1"/>
                </a:solidFill>
              </a:rPr>
              <a:t>NOTE: ALL THE LINKS FOR CLEANED DATASET AND SOLUTIONS DATASET ARE PROVIDED BELOW !!!</a:t>
            </a:r>
            <a:endParaRPr lang="en-IN" b="1" dirty="0">
              <a:solidFill>
                <a:schemeClr val="tx1"/>
              </a:solidFill>
            </a:endParaRPr>
          </a:p>
        </p:txBody>
      </p:sp>
    </p:spTree>
    <p:extLst>
      <p:ext uri="{BB962C8B-B14F-4D97-AF65-F5344CB8AC3E}">
        <p14:creationId xmlns:p14="http://schemas.microsoft.com/office/powerpoint/2010/main" val="62173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rPr>
              <a:t>My Approach:</a:t>
            </a:r>
          </a:p>
        </p:txBody>
      </p:sp>
      <p:sp>
        <p:nvSpPr>
          <p:cNvPr id="3" name="Content Placeholder 2"/>
          <p:cNvSpPr>
            <a:spLocks noGrp="1"/>
          </p:cNvSpPr>
          <p:nvPr>
            <p:ph idx="1"/>
          </p:nvPr>
        </p:nvSpPr>
        <p:spPr>
          <a:xfrm>
            <a:off x="398660" y="1476535"/>
            <a:ext cx="8902095" cy="4596937"/>
          </a:xfrm>
        </p:spPr>
        <p:txBody>
          <a:bodyPr>
            <a:noAutofit/>
          </a:bodyPr>
          <a:lstStyle/>
          <a:p>
            <a:r>
              <a:rPr lang="en-US" dirty="0"/>
              <a:t>I have gone through the dataset and understood all the given columns. Then I have observed that there are a total of 28 Columns and 5043 Rows. This dataset consists of unwanted columns, Null values and Blank rows. So, I have decided to Clean this dataset thoroughly.</a:t>
            </a:r>
            <a:endParaRPr lang="en-US" sz="2400" dirty="0"/>
          </a:p>
          <a:p>
            <a:pPr fontAlgn="base">
              <a:buFont typeface="+mj-lt"/>
              <a:buAutoNum type="arabicPeriod"/>
            </a:pPr>
            <a:r>
              <a:rPr lang="en-US" dirty="0"/>
              <a:t>First, I have deleted the columns which have no relation to our project and don't provide any valuable insights. In the end, I only left with 9 Columns which are director’s name, duration, movie title, genre, budget, gross, IMDB rating, language and country.</a:t>
            </a:r>
          </a:p>
          <a:p>
            <a:pPr fontAlgn="base">
              <a:buFont typeface="+mj-lt"/>
              <a:buAutoNum type="arabicPeriod"/>
            </a:pPr>
            <a:r>
              <a:rPr lang="en-US" dirty="0"/>
              <a:t>Then, I noticed that there were many blank rows. To find them I first clicked on “Find &amp; Select” then clicked on “go to special” and selected the “blank” option. It highlighted all the blank rows. Then I clicked the shortcut “CTRL + - ” and selected the “Entire rows” option. This process deleted the entire blank rows in the dataset.</a:t>
            </a:r>
          </a:p>
          <a:p>
            <a:pPr fontAlgn="base">
              <a:buFont typeface="+mj-lt"/>
              <a:buAutoNum type="arabicPeriod"/>
            </a:pPr>
            <a:r>
              <a:rPr lang="en-US" dirty="0"/>
              <a:t>Finally, I also deleted the duplicate rows present in the dataset. Now, I left with a total of 9 Columns and 3786 Rows.</a:t>
            </a:r>
          </a:p>
        </p:txBody>
      </p:sp>
      <p:sp>
        <p:nvSpPr>
          <p:cNvPr id="4" name="Title 1"/>
          <p:cNvSpPr txBox="1">
            <a:spLocks/>
          </p:cNvSpPr>
          <p:nvPr/>
        </p:nvSpPr>
        <p:spPr>
          <a:xfrm>
            <a:off x="3146214"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HANDLING</a:t>
            </a:r>
          </a:p>
        </p:txBody>
      </p:sp>
    </p:spTree>
    <p:extLst>
      <p:ext uri="{BB962C8B-B14F-4D97-AF65-F5344CB8AC3E}">
        <p14:creationId xmlns:p14="http://schemas.microsoft.com/office/powerpoint/2010/main" val="79237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rPr>
              <a:t>1) Movie Genre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071549" y="1457666"/>
            <a:ext cx="8249374" cy="1200329"/>
          </a:xfrm>
          <a:prstGeom prst="rect">
            <a:avLst/>
          </a:prstGeom>
        </p:spPr>
        <p:txBody>
          <a:bodyPr wrap="none">
            <a:spAutoFit/>
          </a:bodyPr>
          <a:lstStyle/>
          <a:p>
            <a:r>
              <a:rPr lang="en-US" dirty="0"/>
              <a:t>Analyze the distribution of movie genres and their impact on the IMDB score.</a:t>
            </a:r>
          </a:p>
          <a:p>
            <a:r>
              <a:rPr lang="en-US" b="1" dirty="0"/>
              <a:t>Task: </a:t>
            </a:r>
            <a:r>
              <a:rPr lang="en-US" dirty="0"/>
              <a:t>Determine the most common genres of movies in the dataset. Then, </a:t>
            </a:r>
          </a:p>
          <a:p>
            <a:r>
              <a:rPr lang="en-US" dirty="0"/>
              <a:t>for each genre, calculate descriptive statistics (mean, median, mode, range, </a:t>
            </a:r>
          </a:p>
          <a:p>
            <a:r>
              <a:rPr lang="en-US" dirty="0"/>
              <a:t>variance, standard deviation) of the IMDB scores.</a:t>
            </a:r>
          </a:p>
        </p:txBody>
      </p:sp>
      <p:sp>
        <p:nvSpPr>
          <p:cNvPr id="6" name="Rectangle 5"/>
          <p:cNvSpPr/>
          <p:nvPr/>
        </p:nvSpPr>
        <p:spPr>
          <a:xfrm>
            <a:off x="616374" y="2657995"/>
            <a:ext cx="1037463" cy="369332"/>
          </a:xfrm>
          <a:prstGeom prst="rect">
            <a:avLst/>
          </a:prstGeom>
        </p:spPr>
        <p:txBody>
          <a:bodyPr wrap="none">
            <a:spAutoFit/>
          </a:bodyPr>
          <a:lstStyle/>
          <a:p>
            <a:r>
              <a:rPr lang="en-IN" b="1" dirty="0"/>
              <a:t>Results: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029" y="3027327"/>
            <a:ext cx="10478028" cy="3488304"/>
          </a:xfrm>
          <a:prstGeom prst="rect">
            <a:avLst/>
          </a:prstGeom>
        </p:spPr>
      </p:pic>
    </p:spTree>
    <p:extLst>
      <p:ext uri="{BB962C8B-B14F-4D97-AF65-F5344CB8AC3E}">
        <p14:creationId xmlns:p14="http://schemas.microsoft.com/office/powerpoint/2010/main" val="120382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rPr>
              <a:t>1) Movie Genre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6" name="Rectangle 5"/>
          <p:cNvSpPr/>
          <p:nvPr/>
        </p:nvSpPr>
        <p:spPr>
          <a:xfrm>
            <a:off x="616374" y="1457666"/>
            <a:ext cx="938077" cy="369332"/>
          </a:xfrm>
          <a:prstGeom prst="rect">
            <a:avLst/>
          </a:prstGeom>
        </p:spPr>
        <p:txBody>
          <a:bodyPr wrap="none">
            <a:spAutoFit/>
          </a:bodyPr>
          <a:lstStyle/>
          <a:p>
            <a:r>
              <a:rPr lang="en-IN" b="1" dirty="0"/>
              <a:t>Result: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74" y="1906328"/>
            <a:ext cx="9593954" cy="3955801"/>
          </a:xfrm>
          <a:prstGeom prst="rect">
            <a:avLst/>
          </a:prstGeom>
        </p:spPr>
      </p:pic>
    </p:spTree>
    <p:extLst>
      <p:ext uri="{BB962C8B-B14F-4D97-AF65-F5344CB8AC3E}">
        <p14:creationId xmlns:p14="http://schemas.microsoft.com/office/powerpoint/2010/main" val="60661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rPr>
              <a:t>1) Movie Genre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6" name="Rectangle 5"/>
          <p:cNvSpPr/>
          <p:nvPr/>
        </p:nvSpPr>
        <p:spPr>
          <a:xfrm>
            <a:off x="616374" y="1457666"/>
            <a:ext cx="938077" cy="369332"/>
          </a:xfrm>
          <a:prstGeom prst="rect">
            <a:avLst/>
          </a:prstGeom>
        </p:spPr>
        <p:txBody>
          <a:bodyPr wrap="none">
            <a:spAutoFit/>
          </a:bodyPr>
          <a:lstStyle/>
          <a:p>
            <a:r>
              <a:rPr lang="en-IN" b="1" dirty="0"/>
              <a:t>Result:</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74" y="1826998"/>
            <a:ext cx="7587100" cy="4706470"/>
          </a:xfrm>
          <a:prstGeom prst="rect">
            <a:avLst/>
          </a:prstGeom>
        </p:spPr>
      </p:pic>
    </p:spTree>
    <p:extLst>
      <p:ext uri="{BB962C8B-B14F-4D97-AF65-F5344CB8AC3E}">
        <p14:creationId xmlns:p14="http://schemas.microsoft.com/office/powerpoint/2010/main" val="101384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rPr>
              <a:t>1) Movie Genre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6" name="Rectangle 5"/>
          <p:cNvSpPr/>
          <p:nvPr/>
        </p:nvSpPr>
        <p:spPr>
          <a:xfrm>
            <a:off x="616374" y="1457666"/>
            <a:ext cx="938077" cy="369332"/>
          </a:xfrm>
          <a:prstGeom prst="rect">
            <a:avLst/>
          </a:prstGeom>
        </p:spPr>
        <p:txBody>
          <a:bodyPr wrap="none">
            <a:spAutoFit/>
          </a:bodyPr>
          <a:lstStyle/>
          <a:p>
            <a:r>
              <a:rPr lang="en-IN" b="1" dirty="0"/>
              <a:t>Result:</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13" y="1762466"/>
            <a:ext cx="7542764" cy="4722639"/>
          </a:xfrm>
          <a:prstGeom prst="rect">
            <a:avLst/>
          </a:prstGeom>
        </p:spPr>
      </p:pic>
    </p:spTree>
    <p:extLst>
      <p:ext uri="{BB962C8B-B14F-4D97-AF65-F5344CB8AC3E}">
        <p14:creationId xmlns:p14="http://schemas.microsoft.com/office/powerpoint/2010/main" val="210282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lstStyle/>
          <a:p>
            <a:r>
              <a:rPr lang="en-IN" b="1" dirty="0">
                <a:solidFill>
                  <a:schemeClr val="tx1"/>
                </a:solidFill>
              </a:rPr>
              <a:t>2) Movie Duration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010588" y="1559780"/>
            <a:ext cx="8382488" cy="923330"/>
          </a:xfrm>
          <a:prstGeom prst="rect">
            <a:avLst/>
          </a:prstGeom>
        </p:spPr>
        <p:txBody>
          <a:bodyPr wrap="none">
            <a:spAutoFit/>
          </a:bodyPr>
          <a:lstStyle/>
          <a:p>
            <a:r>
              <a:rPr lang="en-US" dirty="0"/>
              <a:t>Analyze the distribution of movie durations and its impact on the IMDB score.</a:t>
            </a:r>
          </a:p>
          <a:p>
            <a:r>
              <a:rPr lang="en-US" b="1" dirty="0"/>
              <a:t>Task: </a:t>
            </a:r>
            <a:r>
              <a:rPr lang="en-US" dirty="0"/>
              <a:t>Analyze the distribution of movie durations and identify the relationship </a:t>
            </a:r>
          </a:p>
          <a:p>
            <a:r>
              <a:rPr lang="en-US" dirty="0"/>
              <a:t>between movie duration and IMDB score.</a:t>
            </a:r>
          </a:p>
        </p:txBody>
      </p:sp>
      <p:sp>
        <p:nvSpPr>
          <p:cNvPr id="6" name="Rectangle 5"/>
          <p:cNvSpPr/>
          <p:nvPr/>
        </p:nvSpPr>
        <p:spPr>
          <a:xfrm>
            <a:off x="616374" y="2520571"/>
            <a:ext cx="1037463" cy="369332"/>
          </a:xfrm>
          <a:prstGeom prst="rect">
            <a:avLst/>
          </a:prstGeom>
        </p:spPr>
        <p:txBody>
          <a:bodyPr wrap="none">
            <a:spAutoFit/>
          </a:bodyPr>
          <a:lstStyle/>
          <a:p>
            <a:r>
              <a:rPr lang="en-IN" b="1" dirty="0"/>
              <a:t>Results:</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29" r="2523"/>
          <a:stretch/>
        </p:blipFill>
        <p:spPr>
          <a:xfrm>
            <a:off x="616374" y="3026119"/>
            <a:ext cx="8961120" cy="2530059"/>
          </a:xfrm>
          <a:prstGeom prst="rect">
            <a:avLst/>
          </a:prstGeom>
        </p:spPr>
      </p:pic>
    </p:spTree>
    <p:extLst>
      <p:ext uri="{BB962C8B-B14F-4D97-AF65-F5344CB8AC3E}">
        <p14:creationId xmlns:p14="http://schemas.microsoft.com/office/powerpoint/2010/main" val="24064344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861</TotalTime>
  <Words>986</Words>
  <Application>Microsoft Macintosh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Task-5: IMDB Movie Analysis</vt:lpstr>
      <vt:lpstr>Excel Tasks:</vt:lpstr>
      <vt:lpstr>Project Description:</vt:lpstr>
      <vt:lpstr>My Approach:</vt:lpstr>
      <vt:lpstr>1) Movie Genre Analysis:</vt:lpstr>
      <vt:lpstr>1) Movie Genre Analysis:</vt:lpstr>
      <vt:lpstr>1) Movie Genre Analysis:</vt:lpstr>
      <vt:lpstr>1) Movie Genre Analysis:</vt:lpstr>
      <vt:lpstr>2) Movie Duration Analysis:</vt:lpstr>
      <vt:lpstr>2) Movie Duration Analysis:</vt:lpstr>
      <vt:lpstr>3) Movie Language Analysis:</vt:lpstr>
      <vt:lpstr>4) Movie Director Analysis:</vt:lpstr>
      <vt:lpstr>5) Movie Budget Analysis:</vt:lpstr>
      <vt:lpstr>5) Movie Budget Analysis:</vt:lpstr>
      <vt:lpstr>5) Movie Budget Analysis:</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Buying a New Phone</dc:title>
  <dc:creator>Dell</dc:creator>
  <cp:lastModifiedBy>alexander547942@outlook.com</cp:lastModifiedBy>
  <cp:revision>53</cp:revision>
  <dcterms:created xsi:type="dcterms:W3CDTF">2023-07-28T17:41:33Z</dcterms:created>
  <dcterms:modified xsi:type="dcterms:W3CDTF">2024-07-02T14:29:53Z</dcterms:modified>
</cp:coreProperties>
</file>