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4" r:id="rId19"/>
    <p:sldId id="278" r:id="rId20"/>
    <p:sldId id="277" r:id="rId21"/>
    <p:sldId id="276" r:id="rId22"/>
    <p:sldId id="275" r:id="rId23"/>
    <p:sldId id="273" r:id="rId24"/>
    <p:sldId id="279" r:id="rId25"/>
    <p:sldId id="280" r:id="rId26"/>
    <p:sldId id="285" r:id="rId27"/>
    <p:sldId id="284" r:id="rId28"/>
    <p:sldId id="283" r:id="rId29"/>
    <p:sldId id="282" r:id="rId30"/>
    <p:sldId id="287" r:id="rId31"/>
    <p:sldId id="286" r:id="rId32"/>
    <p:sldId id="281" r:id="rId33"/>
    <p:sldId id="288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F5725E8-3A51-4547-80AB-426264D44C4D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58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149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3359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9116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5725E8-3A51-4547-80AB-426264D44C4D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0800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18024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93962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1385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3417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9F5725E8-3A51-4547-80AB-426264D44C4D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8818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F5725E8-3A51-4547-80AB-426264D44C4D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513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5725E8-3A51-4547-80AB-426264D44C4D}" type="datetimeFigureOut">
              <a:rPr lang="ru-BY" smtClean="0"/>
              <a:t>09.02.2023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297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B3536-9807-4035-BC57-889A2B5D6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468" y="1066800"/>
            <a:ext cx="8407400" cy="3877733"/>
          </a:xfrm>
        </p:spPr>
        <p:txBody>
          <a:bodyPr/>
          <a:lstStyle/>
          <a:p>
            <a:pPr algn="ctr"/>
            <a:r>
              <a:rPr lang="ru-RU" dirty="0"/>
              <a:t>МОДЕЛИ ДАННЫХ И СУБД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387583-9580-4693-8BEA-D79433EB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0245" y="6159260"/>
            <a:ext cx="5123755" cy="767910"/>
          </a:xfrm>
        </p:spPr>
        <p:txBody>
          <a:bodyPr>
            <a:normAutofit/>
          </a:bodyPr>
          <a:lstStyle/>
          <a:p>
            <a:r>
              <a:rPr lang="ru-RU" sz="1200" dirty="0">
                <a:latin typeface="Arial Black" panose="020B0A04020102020204" pitchFamily="34" charset="0"/>
              </a:rPr>
              <a:t>Кафедра информационных систем управления</a:t>
            </a:r>
          </a:p>
          <a:p>
            <a:r>
              <a:rPr lang="ru-RU" sz="1200" dirty="0">
                <a:latin typeface="Arial Black" panose="020B0A04020102020204" pitchFamily="34" charset="0"/>
              </a:rPr>
              <a:t>Ст. преподаватель Малашенко Е.С.</a:t>
            </a:r>
          </a:p>
          <a:p>
            <a:endParaRPr lang="ru-RU" sz="1200" dirty="0">
              <a:latin typeface="Arial Black" panose="020B0A04020102020204" pitchFamily="34" charset="0"/>
            </a:endParaRPr>
          </a:p>
          <a:p>
            <a:endParaRPr lang="ru-RU" sz="1200" dirty="0">
              <a:latin typeface="Arial Black" panose="020B0A04020102020204" pitchFamily="34" charset="0"/>
            </a:endParaRPr>
          </a:p>
          <a:p>
            <a:endParaRPr lang="ru-RU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9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1915-116C-4FFE-A77E-1CE0DFD1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86015"/>
          </a:xfrm>
        </p:spPr>
        <p:txBody>
          <a:bodyPr>
            <a:normAutofit fontScale="90000"/>
          </a:bodyPr>
          <a:lstStyle/>
          <a:p>
            <a:pPr algn="ctr"/>
            <a:r>
              <a:rPr lang="ru-BY" b="1" dirty="0"/>
              <a:t>Классификация СУБД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157EC9-FDDA-4777-AC0C-5F9BDA33B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78467"/>
            <a:ext cx="7633742" cy="551179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1.	</a:t>
            </a:r>
            <a:r>
              <a:rPr lang="ru-RU" sz="2200" b="1" dirty="0"/>
              <a:t>По форме представления информации: </a:t>
            </a:r>
            <a:r>
              <a:rPr lang="ru-RU" sz="2200" dirty="0"/>
              <a:t>фактографические, документальные, мультимедийные, которые соответствуют цифровой, символьной и др. формам представления информации. К ним относят картографические, видео-, аудио-, графические и другие БД. </a:t>
            </a:r>
          </a:p>
          <a:p>
            <a:r>
              <a:rPr lang="ru-RU" sz="2200" dirty="0"/>
              <a:t>2.	</a:t>
            </a:r>
            <a:r>
              <a:rPr lang="ru-RU" sz="2200" b="1" dirty="0"/>
              <a:t>По типу используемой модели данных: </a:t>
            </a:r>
            <a:r>
              <a:rPr lang="ru-RU" sz="2200" dirty="0"/>
              <a:t>иерархические, сетевые, реляционные. </a:t>
            </a:r>
          </a:p>
          <a:p>
            <a:r>
              <a:rPr lang="ru-RU" sz="2200" dirty="0"/>
              <a:t>3.	</a:t>
            </a:r>
            <a:r>
              <a:rPr lang="ru-RU" sz="2200" b="1" dirty="0"/>
              <a:t>По типологии хранения данных: </a:t>
            </a:r>
            <a:r>
              <a:rPr lang="ru-RU" sz="2200" dirty="0"/>
              <a:t>локальные и распределённые (удалённые) БД. </a:t>
            </a:r>
          </a:p>
          <a:p>
            <a:r>
              <a:rPr lang="ru-RU" sz="2200" dirty="0"/>
              <a:t>4.	</a:t>
            </a:r>
            <a:r>
              <a:rPr lang="ru-RU" sz="2200" b="1" dirty="0"/>
              <a:t>По типологии доступа и характеру использования:</a:t>
            </a:r>
            <a:r>
              <a:rPr lang="ru-RU" sz="2200" dirty="0"/>
              <a:t> специализированные и интегрированные. </a:t>
            </a:r>
          </a:p>
          <a:p>
            <a:r>
              <a:rPr lang="ru-RU" sz="2200" dirty="0"/>
              <a:t>5.	</a:t>
            </a:r>
            <a:r>
              <a:rPr lang="ru-RU" sz="2200" b="1" dirty="0"/>
              <a:t>По функциональному назначению </a:t>
            </a:r>
            <a:r>
              <a:rPr lang="ru-RU" sz="2200" dirty="0"/>
              <a:t>(характеру решаемых задач): операционные и справочно-информационные. </a:t>
            </a:r>
          </a:p>
          <a:p>
            <a:r>
              <a:rPr lang="ru-RU" sz="2200" dirty="0"/>
              <a:t>6.	</a:t>
            </a:r>
            <a:r>
              <a:rPr lang="ru-RU" sz="2200" b="1" dirty="0"/>
              <a:t>По сфере возможного применения:</a:t>
            </a:r>
            <a:r>
              <a:rPr lang="ru-RU" sz="2200" dirty="0"/>
              <a:t> универсальные и специализированные (или проблемно-ориентированные) системы. </a:t>
            </a:r>
          </a:p>
          <a:p>
            <a:r>
              <a:rPr lang="ru-RU" sz="2200" dirty="0"/>
              <a:t>7.	</a:t>
            </a:r>
            <a:r>
              <a:rPr lang="ru-RU" sz="2200" b="1" dirty="0"/>
              <a:t>По степени доступности: </a:t>
            </a:r>
            <a:r>
              <a:rPr lang="ru-RU" sz="2200" dirty="0"/>
              <a:t>общедоступные и с ограниченным доступом пользователей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22169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5CA4A-1887-4344-BF7D-70456F7EB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BY" sz="3600" b="1" dirty="0"/>
              <a:t>Архитектура базы данных. Физическая и логическая независимость.</a:t>
            </a:r>
            <a:r>
              <a:rPr lang="ru-BY" sz="3600" dirty="0"/>
              <a:t> </a:t>
            </a:r>
            <a:br>
              <a:rPr lang="ru-BY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57ADA1-748B-445A-B1E2-BB8379C03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874518"/>
            <a:ext cx="7633742" cy="4814150"/>
          </a:xfrm>
        </p:spPr>
        <p:txBody>
          <a:bodyPr/>
          <a:lstStyle/>
          <a:p>
            <a:r>
              <a:rPr lang="ru-RU" dirty="0"/>
              <a:t>. По числу уровней описания данных, поддерживаемых СУБД, различают одно-, двух- и трехуровневые системы. </a:t>
            </a:r>
          </a:p>
          <a:p>
            <a:pPr marL="0" indent="0" algn="ctr">
              <a:buNone/>
            </a:pPr>
            <a:r>
              <a:rPr lang="ru-RU" b="1" dirty="0"/>
              <a:t>Трехуровневая модель системы управления базой данных, предложенная ANSI 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A8E571-CF11-4F56-A66B-4200D3B7F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67" y="3429000"/>
            <a:ext cx="7522633" cy="33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2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062E8-7FC4-408E-AB38-634AD9E4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69082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Трехуровневая модель СУБД</a:t>
            </a:r>
            <a:endParaRPr lang="ru-BY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7F2F37-3486-49A0-AC36-29885B98A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566333"/>
            <a:ext cx="7633742" cy="5384800"/>
          </a:xfrm>
        </p:spPr>
        <p:txBody>
          <a:bodyPr>
            <a:normAutofit fontScale="92500" lnSpcReduction="20000"/>
          </a:bodyPr>
          <a:lstStyle/>
          <a:p>
            <a:r>
              <a:rPr lang="ru-BY" b="1" u="sng" dirty="0"/>
              <a:t>Внешний уровень — это пользовательский уровень.</a:t>
            </a:r>
            <a:endParaRPr lang="ru-RU" b="1" u="sng" dirty="0"/>
          </a:p>
          <a:p>
            <a:pPr marL="0" indent="0">
              <a:buNone/>
            </a:pPr>
            <a:endParaRPr lang="ru-RU" b="1" u="sng" dirty="0"/>
          </a:p>
          <a:p>
            <a:pPr marL="0" indent="0">
              <a:buNone/>
            </a:pPr>
            <a:r>
              <a:rPr lang="ru-BY" dirty="0"/>
              <a:t> </a:t>
            </a:r>
            <a:r>
              <a:rPr lang="ru-BY" b="1" i="1" dirty="0"/>
              <a:t>Пользователем может быть программист, или конечный пользователь, или администратор базы данных.</a:t>
            </a:r>
            <a:endParaRPr lang="ru-RU" b="1" i="1" dirty="0"/>
          </a:p>
          <a:p>
            <a:pPr marL="0" indent="0">
              <a:buNone/>
            </a:pPr>
            <a:endParaRPr lang="ru-RU" b="1" i="1" dirty="0"/>
          </a:p>
          <a:p>
            <a:r>
              <a:rPr lang="ru-BY" dirty="0"/>
              <a:t> </a:t>
            </a:r>
            <a:r>
              <a:rPr lang="ru-RU" b="1" u="sng" dirty="0"/>
              <a:t>П</a:t>
            </a:r>
            <a:r>
              <a:rPr lang="ru-BY" b="1" u="sng" dirty="0" err="1"/>
              <a:t>редставление</a:t>
            </a:r>
            <a:r>
              <a:rPr lang="ru-BY" b="1" u="sng" dirty="0"/>
              <a:t> базы данных с точки зрения пользователей называется внешним представлением. </a:t>
            </a:r>
            <a:endParaRPr lang="ru-RU" b="1" u="sng" dirty="0"/>
          </a:p>
          <a:p>
            <a:endParaRPr lang="ru-RU" b="1" u="sng" dirty="0"/>
          </a:p>
          <a:p>
            <a:pPr marL="0" indent="0">
              <a:buNone/>
            </a:pPr>
            <a:r>
              <a:rPr lang="ru-BY" i="1" dirty="0"/>
              <a:t>Каждая группа пользователей выделяет в моделируемой предметной области, общей для всей организации, те сущности, атрибуты и связи, которые ей интересны.</a:t>
            </a:r>
            <a:endParaRPr lang="ru-RU" i="1" dirty="0"/>
          </a:p>
          <a:p>
            <a:endParaRPr lang="ru-RU" i="1" dirty="0"/>
          </a:p>
          <a:p>
            <a:pPr marL="0" indent="0">
              <a:buNone/>
            </a:pPr>
            <a:r>
              <a:rPr lang="ru-BY" i="1" dirty="0"/>
              <a:t>Например, система распределения работ использует сведения о квалификации сотрудника, но ее не интересуют сведения об окладе, домашнем адресе и телефоне сотрудника, и наоборот, именно эти сведения используются в подсистеме отдела кадров</a:t>
            </a:r>
            <a:r>
              <a:rPr lang="ru-BY" dirty="0"/>
              <a:t>.</a:t>
            </a:r>
            <a:endParaRPr lang="ru-BY" i="1" dirty="0"/>
          </a:p>
        </p:txBody>
      </p:sp>
    </p:spTree>
    <p:extLst>
      <p:ext uri="{BB962C8B-B14F-4D97-AF65-F5344CB8AC3E}">
        <p14:creationId xmlns:p14="http://schemas.microsoft.com/office/powerpoint/2010/main" val="161505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1CA02-0443-4DBA-A736-B2EE46675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006148"/>
          </a:xfrm>
        </p:spPr>
        <p:txBody>
          <a:bodyPr/>
          <a:lstStyle/>
          <a:p>
            <a:r>
              <a:rPr lang="ru-RU" sz="4000" b="1" dirty="0">
                <a:solidFill>
                  <a:srgbClr val="2A1A00"/>
                </a:solidFill>
              </a:rPr>
              <a:t>Трехуровневая модель СУБД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DCF48A-016D-41C0-A754-9B8950865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185333"/>
            <a:ext cx="7633742" cy="567266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endParaRPr lang="ru-RU" b="1" i="1" u="sng" dirty="0"/>
          </a:p>
          <a:p>
            <a:pPr lvl="0"/>
            <a:r>
              <a:rPr lang="ru-BY" sz="2400" b="1" i="1" u="sng" dirty="0"/>
              <a:t>Концептуальный уровень </a:t>
            </a:r>
            <a:r>
              <a:rPr lang="ru-BY" sz="2400" b="1" u="sng" dirty="0"/>
              <a:t>является промежуточным уровнем в трехуровневой архитектуре и обеспечивает представление всей информации базы данных в абстрактной форме</a:t>
            </a:r>
            <a:r>
              <a:rPr lang="ru-BY" sz="2400" u="sng" dirty="0"/>
              <a:t>. </a:t>
            </a:r>
            <a:endParaRPr lang="ru-RU" sz="2400" u="sng" dirty="0"/>
          </a:p>
          <a:p>
            <a:pPr marL="0" lvl="0" indent="0">
              <a:buNone/>
            </a:pPr>
            <a:endParaRPr lang="ru-BY" sz="2400" u="sng" dirty="0"/>
          </a:p>
          <a:p>
            <a:r>
              <a:rPr lang="ru-BY" sz="2400" u="sng" dirty="0"/>
              <a:t>Описание базы данных на этом уровне называется к</a:t>
            </a:r>
            <a:r>
              <a:rPr lang="ru-BY" sz="2400" b="1" u="sng" dirty="0"/>
              <a:t>онцептуальной схемой,</a:t>
            </a:r>
            <a:r>
              <a:rPr lang="ru-BY" sz="2400" u="sng" dirty="0"/>
              <a:t> которая является результатом концептуального проектирования</a:t>
            </a:r>
            <a:r>
              <a:rPr lang="ru-BY" sz="2400" dirty="0"/>
              <a:t>. </a:t>
            </a:r>
          </a:p>
          <a:p>
            <a:r>
              <a:rPr lang="ru-BY" sz="2400" dirty="0"/>
              <a:t>Концептуальное проектирование базы данных включает анализ информационных потребностей пользователей и определение нужных им элементов данных. </a:t>
            </a:r>
            <a:endParaRPr lang="ru-RU" sz="2400" dirty="0"/>
          </a:p>
          <a:p>
            <a:endParaRPr lang="ru-RU" sz="2400" dirty="0"/>
          </a:p>
          <a:p>
            <a:r>
              <a:rPr lang="ru-RU" sz="2400" b="1" i="1" u="sng" dirty="0"/>
              <a:t>К</a:t>
            </a:r>
            <a:r>
              <a:rPr lang="ru-BY" sz="2400" b="1" i="1" u="sng" dirty="0" err="1"/>
              <a:t>онцептуальная</a:t>
            </a:r>
            <a:r>
              <a:rPr lang="ru-BY" sz="2400" b="1" i="1" u="sng" dirty="0"/>
              <a:t> схема </a:t>
            </a:r>
            <a:r>
              <a:rPr lang="ru-BY" sz="2400" b="1" u="sng" dirty="0"/>
              <a:t>— это единое логическое описание всех элементов данных и отношений между ними, логическая структура всей базы данных.</a:t>
            </a:r>
            <a:r>
              <a:rPr lang="ru-BY" sz="2400" dirty="0"/>
              <a:t>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6370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7E263-09F2-4CDE-B593-C82D05DB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46882"/>
          </a:xfrm>
        </p:spPr>
        <p:txBody>
          <a:bodyPr/>
          <a:lstStyle/>
          <a:p>
            <a:r>
              <a:rPr lang="ru-RU" sz="4000" b="1" dirty="0">
                <a:solidFill>
                  <a:srgbClr val="2A1A00"/>
                </a:solidFill>
              </a:rPr>
              <a:t>Трехуровневая модель СУБД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99751C-C660-4A39-980E-D9B4481F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22400"/>
            <a:ext cx="7633742" cy="50532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u="sng" dirty="0"/>
              <a:t>К</a:t>
            </a:r>
            <a:r>
              <a:rPr lang="ru-BY" b="1" u="sng" dirty="0" err="1"/>
              <a:t>онцептуальная</a:t>
            </a:r>
            <a:r>
              <a:rPr lang="ru-BY" b="1" u="sng" dirty="0"/>
              <a:t> схема — это единое логическое описание всех элементов данных и отношений между ними, логическая структура всей базы данных.</a:t>
            </a:r>
            <a:r>
              <a:rPr lang="ru-BY" dirty="0"/>
              <a:t> </a:t>
            </a:r>
          </a:p>
          <a:p>
            <a:pPr marL="0" indent="0">
              <a:buNone/>
            </a:pPr>
            <a:r>
              <a:rPr lang="ru-BY" b="1" dirty="0"/>
              <a:t>Для каждой базы данных имеется только одна концептуальная схема. </a:t>
            </a:r>
            <a:endParaRPr lang="ru-BY" dirty="0"/>
          </a:p>
          <a:p>
            <a:pPr marL="0" indent="0">
              <a:buNone/>
            </a:pPr>
            <a:endParaRPr lang="ru-BY" dirty="0"/>
          </a:p>
          <a:p>
            <a:pPr marL="0" indent="0">
              <a:buNone/>
            </a:pPr>
            <a:r>
              <a:rPr lang="ru-BY" b="1" dirty="0"/>
              <a:t>Концептуальная схема должна содержать: </a:t>
            </a:r>
            <a:endParaRPr lang="ru-BY" dirty="0"/>
          </a:p>
          <a:p>
            <a:r>
              <a:rPr lang="ru-RU" b="1" dirty="0"/>
              <a:t>- </a:t>
            </a:r>
            <a:r>
              <a:rPr lang="ru-BY" b="1" dirty="0"/>
              <a:t>объекты и их атрибуты; связи между объектами; </a:t>
            </a:r>
            <a:endParaRPr lang="ru-BY" dirty="0"/>
          </a:p>
          <a:p>
            <a:r>
              <a:rPr lang="ru-RU" b="1" dirty="0"/>
              <a:t>- </a:t>
            </a:r>
            <a:r>
              <a:rPr lang="ru-BY" b="1" dirty="0"/>
              <a:t>ограничения, накладываемые на данные; </a:t>
            </a:r>
            <a:endParaRPr lang="ru-BY" dirty="0"/>
          </a:p>
          <a:p>
            <a:r>
              <a:rPr lang="ru-RU" b="1" dirty="0"/>
              <a:t>- </a:t>
            </a:r>
            <a:r>
              <a:rPr lang="ru-BY" b="1" dirty="0"/>
              <a:t>семантическую информацию о данных; </a:t>
            </a:r>
            <a:endParaRPr lang="ru-BY" dirty="0"/>
          </a:p>
          <a:p>
            <a:r>
              <a:rPr lang="ru-RU" b="1" dirty="0"/>
              <a:t>- </a:t>
            </a:r>
            <a:r>
              <a:rPr lang="ru-BY" b="1" dirty="0"/>
              <a:t>обеспечение безопасности и поддержки целостности данных. </a:t>
            </a:r>
            <a:endParaRPr lang="ru-BY" dirty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ru-BY" i="1" dirty="0"/>
              <a:t>Концептуальный уровень поддерживает каждое внешнее представление, в том смысле, что любые доступные пользователю данные должны содержаться (или могут быть вычислены) на этом уровне. </a:t>
            </a:r>
            <a:endParaRPr lang="ru-RU" i="1" dirty="0"/>
          </a:p>
          <a:p>
            <a:pPr marL="0" indent="0">
              <a:buNone/>
            </a:pPr>
            <a:r>
              <a:rPr lang="ru-BY" i="1" dirty="0"/>
              <a:t>Однако этот уровень не содержит никаких сведений о методах хранения данных.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4704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318EA-59AC-4E45-B6C8-DBCE8C71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04548"/>
          </a:xfrm>
        </p:spPr>
        <p:txBody>
          <a:bodyPr/>
          <a:lstStyle/>
          <a:p>
            <a:r>
              <a:rPr lang="ru-RU" sz="4000" b="1" dirty="0">
                <a:solidFill>
                  <a:srgbClr val="2A1A00"/>
                </a:solidFill>
              </a:rPr>
              <a:t>Трехуровневая модель СУБД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0313E-969F-46CE-AEC9-73847E74D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549400"/>
            <a:ext cx="7633742" cy="52324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BY" b="1" i="1" u="sng" dirty="0"/>
              <a:t>Внутренний уровень </a:t>
            </a:r>
            <a:r>
              <a:rPr lang="ru-BY" b="1" u="sng" dirty="0"/>
              <a:t>является третьим уровнем архитектуры БД. На внутреннем уровне область хранения представляется как бесконечное линейное адресное пространство. </a:t>
            </a:r>
            <a:endParaRPr lang="ru-BY" u="sng" dirty="0"/>
          </a:p>
          <a:p>
            <a:r>
              <a:rPr lang="ru-BY" dirty="0"/>
              <a:t>На нижнем уровне находится внутренняя схема, которая является полным описанием внутренней модели данных. </a:t>
            </a:r>
          </a:p>
          <a:p>
            <a:r>
              <a:rPr lang="ru-BY" b="1" u="sng" dirty="0"/>
              <a:t>Для каждой базы данных существует только одна внутренняя схема. </a:t>
            </a:r>
            <a:endParaRPr lang="ru-BY" dirty="0"/>
          </a:p>
          <a:p>
            <a:r>
              <a:rPr lang="ru-BY" b="1" u="sng" dirty="0"/>
              <a:t>Внутренняя схема описывает физическую реализацию базы данных и предназначена для достижения оптимальной производительности и обеспечения экономного использования дискового пространства</a:t>
            </a:r>
            <a:r>
              <a:rPr lang="ru-BY" dirty="0"/>
              <a:t>.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BY" dirty="0"/>
              <a:t>Именно на этом уровне осуществляется взаимодействие СУБД с методами доступа операционной системы (вспомогательными функциями хранения и извлечения записей данных) с целью размещения данных на запоминающих устройствах, создания индексов, извлечения данных и т. д.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3231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A43A6B-8BE6-41C7-BFE7-F6782AB45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232341"/>
            <a:ext cx="7633742" cy="893726"/>
          </a:xfrm>
        </p:spPr>
        <p:txBody>
          <a:bodyPr/>
          <a:lstStyle/>
          <a:p>
            <a:r>
              <a:rPr lang="ru-RU" sz="4000" b="1" dirty="0">
                <a:solidFill>
                  <a:srgbClr val="2A1A00"/>
                </a:solidFill>
              </a:rPr>
              <a:t>Трехуровневая модель СУБД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92BC33-103E-4153-8917-334024C8F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09158"/>
            <a:ext cx="7633742" cy="4639241"/>
          </a:xfrm>
        </p:spPr>
        <p:txBody>
          <a:bodyPr>
            <a:normAutofit fontScale="92500" lnSpcReduction="10000"/>
          </a:bodyPr>
          <a:lstStyle/>
          <a:p>
            <a:r>
              <a:rPr lang="ru-BY" b="1" dirty="0"/>
              <a:t>На внутреннем уровне хранится следующая информация: </a:t>
            </a:r>
            <a:endParaRPr lang="ru-RU" b="1" dirty="0"/>
          </a:p>
          <a:p>
            <a:endParaRPr lang="ru-BY" dirty="0"/>
          </a:p>
          <a:p>
            <a:r>
              <a:rPr lang="ru-RU" dirty="0"/>
              <a:t>- </a:t>
            </a:r>
            <a:r>
              <a:rPr lang="ru-BY" dirty="0"/>
              <a:t>распределение дискового пространства для хранения данных и индексов; </a:t>
            </a:r>
            <a:endParaRPr lang="ru-RU" dirty="0"/>
          </a:p>
          <a:p>
            <a:pPr marL="0" indent="0">
              <a:buNone/>
            </a:pPr>
            <a:endParaRPr lang="ru-BY" dirty="0"/>
          </a:p>
          <a:p>
            <a:r>
              <a:rPr lang="ru-RU" dirty="0"/>
              <a:t>- </a:t>
            </a:r>
            <a:r>
              <a:rPr lang="ru-BY" dirty="0"/>
              <a:t>описание подробностей сохранения записей (с указанием реальных размеров сохраняемых элементов данных); </a:t>
            </a:r>
            <a:endParaRPr lang="ru-RU" dirty="0"/>
          </a:p>
          <a:p>
            <a:pPr marL="0" indent="0">
              <a:buNone/>
            </a:pPr>
            <a:endParaRPr lang="ru-BY" dirty="0"/>
          </a:p>
          <a:p>
            <a:r>
              <a:rPr lang="ru-RU" dirty="0"/>
              <a:t>- </a:t>
            </a:r>
            <a:r>
              <a:rPr lang="ru-BY" dirty="0"/>
              <a:t>сведения о размещении записей; </a:t>
            </a:r>
            <a:endParaRPr lang="ru-RU" dirty="0"/>
          </a:p>
          <a:p>
            <a:pPr marL="0" indent="0">
              <a:buNone/>
            </a:pPr>
            <a:endParaRPr lang="ru-BY" dirty="0"/>
          </a:p>
          <a:p>
            <a:r>
              <a:rPr lang="ru-RU" dirty="0"/>
              <a:t>- </a:t>
            </a:r>
            <a:r>
              <a:rPr lang="ru-BY" dirty="0"/>
              <a:t>сведения о сжатии данных и выбранных методах их шифрования. </a:t>
            </a:r>
          </a:p>
          <a:p>
            <a:r>
              <a:rPr lang="ru-BY" b="1" dirty="0"/>
              <a:t> 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7893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C3908-EC28-408A-9DD6-22F7FF54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72282"/>
          </a:xfrm>
        </p:spPr>
        <p:txBody>
          <a:bodyPr/>
          <a:lstStyle/>
          <a:p>
            <a:r>
              <a:rPr lang="ru-RU" sz="4000" b="1" dirty="0">
                <a:solidFill>
                  <a:srgbClr val="2A1A00"/>
                </a:solidFill>
              </a:rPr>
              <a:t>Трехуровневая модель СУБД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4962B-41C9-48E6-96F5-3FB12DCF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70000"/>
            <a:ext cx="7633742" cy="5205615"/>
          </a:xfrm>
        </p:spPr>
        <p:txBody>
          <a:bodyPr>
            <a:normAutofit/>
          </a:bodyPr>
          <a:lstStyle/>
          <a:p>
            <a:r>
              <a:rPr lang="ru-BY" b="1" dirty="0"/>
              <a:t>СУБД отвечает за установление соответствия между всеми тремя типами схем разных уровней, а также за проверку их непротиворечивости. </a:t>
            </a:r>
            <a:endParaRPr lang="ru-RU" b="1" dirty="0"/>
          </a:p>
          <a:p>
            <a:endParaRPr lang="ru-BY" dirty="0"/>
          </a:p>
          <a:p>
            <a:r>
              <a:rPr lang="ru-BY" dirty="0"/>
              <a:t>Ниже внутреннего уровня находится </a:t>
            </a:r>
            <a:r>
              <a:rPr lang="ru-BY" i="1" dirty="0"/>
              <a:t>физический уровень, </a:t>
            </a:r>
            <a:r>
              <a:rPr lang="ru-BY" dirty="0"/>
              <a:t>который контролируется операционной системой, но под руководством СУБД.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BY" i="1" dirty="0"/>
              <a:t>Физический уровень учитывает, каким образом данные будут представлены в машине. Он обеспечивает физический взгляд на базу данных: дисководы, физические адреса, индексы, указатели и т. д. За этот уровень отвечают проектировщики физической базы данных, которые работают только с известными операционной системе элементами. 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0878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B4331-3993-4A1A-81B7-1AC01DD8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15854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Физическая и логическая независимость</a:t>
            </a:r>
            <a:endParaRPr lang="ru-BY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4A575-A382-4728-A959-64339607E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72390" indent="450215" algn="just">
              <a:lnSpc>
                <a:spcPct val="107000"/>
              </a:lnSpc>
              <a:spcAft>
                <a:spcPts val="0"/>
              </a:spcAft>
            </a:pPr>
            <a:endParaRPr lang="ru-RU" b="1" u="sng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2390"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Основным назначением трехуровневой архитектуры является обеспечение независимости от данных. </a:t>
            </a:r>
            <a:endParaRPr lang="ru-RU" b="1" u="sng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2390"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Суть этой независимости заключается в том, что изменения на нижних уровнях никак не влияют на верхние уровни. </a:t>
            </a:r>
            <a:endParaRPr lang="ru-RU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2390"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Различают два типа независимости от данных: логическую и физическую.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17903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72BD3-467F-494C-BC83-3A8FA34F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Физическая и логическая независимость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B7B16B-4B58-4CEA-BE88-F605785B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040468"/>
            <a:ext cx="7633742" cy="3839126"/>
          </a:xfrm>
        </p:spPr>
        <p:txBody>
          <a:bodyPr/>
          <a:lstStyle/>
          <a:p>
            <a:r>
              <a:rPr lang="ru-BY" b="1" i="1" dirty="0"/>
              <a:t>Логическая независимость от данных</a:t>
            </a:r>
            <a:r>
              <a:rPr lang="ru-BY" i="1" dirty="0"/>
              <a:t> </a:t>
            </a:r>
            <a:r>
              <a:rPr lang="ru-BY" b="1" dirty="0"/>
              <a:t>означает полную защищенность внешних схем от изменений, вносимых в концептуальную схему. </a:t>
            </a:r>
            <a:endParaRPr lang="ru-RU" b="1" dirty="0"/>
          </a:p>
          <a:p>
            <a:r>
              <a:rPr lang="ru-BY" dirty="0"/>
              <a:t>Такие изменения концептуальной схемы, как добавление или удаление новых сущностей, атрибутов или связей, должны осуществляться без необходимости внесения изменений в уже существующие внешние схемы для других групп пользователей.</a:t>
            </a:r>
            <a:endParaRPr lang="ru-RU" dirty="0"/>
          </a:p>
          <a:p>
            <a:r>
              <a:rPr lang="ru-BY" dirty="0"/>
              <a:t>Таким образом, тем группам пользователей, которых эти изменения не касаются, не потребуется вносить изменения в свои программы.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8040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81100-8A24-4916-A9DC-AD8C7CEF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понятия и определения БД. Классификация СУБД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BEFA29-5C0E-430B-ADB4-E5E9784FA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..</a:t>
            </a:r>
          </a:p>
          <a:p>
            <a:r>
              <a:rPr lang="ru-RU" dirty="0"/>
              <a:t>Понятие БД. </a:t>
            </a:r>
          </a:p>
          <a:p>
            <a:r>
              <a:rPr lang="ru-RU" dirty="0"/>
              <a:t>Информационные системы. Базы данных и управление ими. </a:t>
            </a:r>
          </a:p>
          <a:p>
            <a:r>
              <a:rPr lang="ru-RU" dirty="0"/>
              <a:t>Архитектура системы баз данных. </a:t>
            </a:r>
          </a:p>
          <a:p>
            <a:r>
              <a:rPr lang="ru-RU" dirty="0"/>
              <a:t>Трехуровневая модель системы управления БД. </a:t>
            </a:r>
          </a:p>
          <a:p>
            <a:r>
              <a:rPr lang="ru-RU" dirty="0"/>
              <a:t>Физическая и логическая независимость. </a:t>
            </a:r>
          </a:p>
          <a:p>
            <a:r>
              <a:rPr lang="ru-RU" dirty="0"/>
              <a:t>Механизмы обработки запросов. Схема прохождения запроса пользователя в трехуровневой модели БД. </a:t>
            </a:r>
          </a:p>
          <a:p>
            <a:r>
              <a:rPr lang="ru-RU" dirty="0"/>
              <a:t>Архитектура клиент-сервер.</a:t>
            </a:r>
          </a:p>
          <a:p>
            <a:r>
              <a:rPr lang="ru-RU" dirty="0"/>
              <a:t>Классификация СУБД. Основные функции СУБД.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820001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88ADC-2584-4B03-8531-CFF62F1D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600" dirty="0">
                <a:solidFill>
                  <a:srgbClr val="2A1A00"/>
                </a:solidFill>
              </a:rPr>
              <a:t>Физическая и логическая независимость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113904-CC45-4575-A1F9-2400FCBD4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998134"/>
            <a:ext cx="7633742" cy="4859866"/>
          </a:xfrm>
        </p:spPr>
        <p:txBody>
          <a:bodyPr>
            <a:normAutofit/>
          </a:bodyPr>
          <a:lstStyle/>
          <a:p>
            <a:r>
              <a:rPr lang="ru-BY" b="1" i="1" dirty="0"/>
              <a:t>Физическая независимость от данных</a:t>
            </a:r>
            <a:r>
              <a:rPr lang="ru-BY" i="1" dirty="0"/>
              <a:t> </a:t>
            </a:r>
            <a:r>
              <a:rPr lang="ru-BY" b="1" dirty="0"/>
              <a:t>означает защищенность концептуальной схемы от изменений, вносимых во внутреннюю схему. </a:t>
            </a:r>
            <a:endParaRPr lang="ru-RU" b="1" dirty="0"/>
          </a:p>
          <a:p>
            <a:endParaRPr lang="ru-RU" b="1" dirty="0"/>
          </a:p>
          <a:p>
            <a:r>
              <a:rPr lang="ru-BY" dirty="0"/>
              <a:t>Такие изменения внутренней схемы, как использование различных файловых систем или структур хранения, разных устройств хранения, модификация индексов или хеширование, должны осуществляться без необходимости внесения изменений в концептуальную или внешнюю схемы.</a:t>
            </a:r>
            <a:endParaRPr lang="ru-RU" dirty="0"/>
          </a:p>
          <a:p>
            <a:r>
              <a:rPr lang="ru-BY" dirty="0"/>
              <a:t>Пользователем могут быть замечены изменения только в общей производительности системы.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21647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81907-52C3-45B1-8700-B8B160FE0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38415"/>
          </a:xfrm>
        </p:spPr>
        <p:txBody>
          <a:bodyPr/>
          <a:lstStyle/>
          <a:p>
            <a:r>
              <a:rPr lang="ru-RU" dirty="0"/>
              <a:t>ВЫВОДЫ: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20A253-3288-4394-BE01-89FC79AA3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30868"/>
            <a:ext cx="7633742" cy="5350932"/>
          </a:xfrm>
        </p:spPr>
        <p:txBody>
          <a:bodyPr>
            <a:normAutofit fontScale="85000" lnSpcReduction="10000"/>
          </a:bodyPr>
          <a:lstStyle/>
          <a:p>
            <a:r>
              <a:rPr lang="ru-BY" b="1" u="sng" dirty="0"/>
              <a:t>Реализация трехуровневой архитектуры БД требует, чтобы СУБД переводила информацию с одного уровня на другой. </a:t>
            </a:r>
            <a:endParaRPr lang="ru-RU" b="1" u="sng" dirty="0"/>
          </a:p>
          <a:p>
            <a:r>
              <a:rPr lang="ru-BY" b="1" u="sng" dirty="0"/>
              <a:t>Выгодой такого перевода является независимость логического и физического представления данных, но и плата за эту независимость немалая — большая системная задержка.</a:t>
            </a:r>
            <a:r>
              <a:rPr lang="ru-BY" dirty="0"/>
              <a:t> </a:t>
            </a:r>
            <a:endParaRPr lang="ru-RU" dirty="0"/>
          </a:p>
          <a:p>
            <a:endParaRPr lang="ru-BY" dirty="0"/>
          </a:p>
          <a:p>
            <a:r>
              <a:rPr lang="ru-BY" b="1" i="1" dirty="0"/>
              <a:t>Для установления соответствия между любыми внешней и внутренней схемами СУБД должна использовать информацию из концептуальной схемы.</a:t>
            </a:r>
            <a:r>
              <a:rPr lang="ru-BY" dirty="0"/>
              <a:t> </a:t>
            </a:r>
            <a:endParaRPr lang="ru-RU" dirty="0"/>
          </a:p>
          <a:p>
            <a:endParaRPr lang="ru-RU" dirty="0"/>
          </a:p>
          <a:p>
            <a:r>
              <a:rPr lang="ru-BY" b="1" i="1" dirty="0"/>
              <a:t>Концептуальная схема связана с внутренней схемой </a:t>
            </a:r>
            <a:r>
              <a:rPr lang="ru-BY" dirty="0"/>
              <a:t>посредством концептуально-внутреннего отображения. </a:t>
            </a:r>
            <a:r>
              <a:rPr lang="ru-BY" i="1" dirty="0"/>
              <a:t>Оно позволяет СУБД найти фактическую запись или набор записей на физическом устройстве хранения, которые образуют логическую запись в концептуальной схеме. </a:t>
            </a:r>
          </a:p>
          <a:p>
            <a:r>
              <a:rPr lang="ru-BY" dirty="0"/>
              <a:t>В то же время </a:t>
            </a:r>
            <a:r>
              <a:rPr lang="ru-BY" b="1" i="1" dirty="0"/>
              <a:t>каждая внешняя схема связана с концептуальной схемой </a:t>
            </a:r>
            <a:r>
              <a:rPr lang="ru-BY" dirty="0"/>
              <a:t>с помощью внешне-концептуального отображения. </a:t>
            </a:r>
            <a:r>
              <a:rPr lang="ru-BY" i="1" dirty="0"/>
              <a:t>С его помощью СУБД может отображать имена пользовательского представления на соответствующую часть концептуальной схемы</a:t>
            </a:r>
            <a:r>
              <a:rPr lang="ru-BY" dirty="0"/>
              <a:t>.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61944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EC62CC-39E2-4250-9555-B500B0EA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7" y="67733"/>
            <a:ext cx="7917375" cy="110774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/>
              <a:t>Схема прохождения запроса пользователя в трехуровневой модели БД</a:t>
            </a:r>
            <a:endParaRPr lang="ru-BY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F93C39-22D6-446E-8B59-1CF72F43C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324" y="1320801"/>
            <a:ext cx="8124808" cy="5469466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lvl="0" fontAlgn="base"/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E4295E-D35D-4AE9-A221-EADA7E959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28" y="1833034"/>
            <a:ext cx="7111999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3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109A7-D081-4162-B67A-AC8FB5AE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135467"/>
            <a:ext cx="7900442" cy="1447800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/>
              <a:t>Описание </a:t>
            </a:r>
            <a:r>
              <a:rPr lang="ru-BY" i="1" dirty="0"/>
              <a:t>Схем</a:t>
            </a:r>
            <a:r>
              <a:rPr lang="ru-RU" i="1" dirty="0"/>
              <a:t>Ы</a:t>
            </a:r>
            <a:r>
              <a:rPr lang="ru-BY" i="1" dirty="0"/>
              <a:t> прохождения запроса к БД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466A85-3656-4B69-8A90-C7412AA51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84867"/>
            <a:ext cx="7633742" cy="5037665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1.	Пользователь посылает СУБД запрос на получение данных из БД. </a:t>
            </a:r>
          </a:p>
          <a:p>
            <a:r>
              <a:rPr lang="ru-RU" dirty="0"/>
              <a:t>2.	Анализ прав пользователя и внешней модели данных, соответствующей данному пользователю, подтверждает или запрещает доступ данного пользователя к запрошенным данным. </a:t>
            </a:r>
          </a:p>
          <a:p>
            <a:r>
              <a:rPr lang="ru-RU" dirty="0"/>
              <a:t>3.	В случае запрета на доступ к данным СУБД сообщает пользователю об этом (стрелка 12) и прекращает дальнейший процесс обработки данных, в противном случае СУБД определяет часть концептуальной модели, которая затрагивается запросом пользователя. </a:t>
            </a:r>
          </a:p>
          <a:p>
            <a:r>
              <a:rPr lang="ru-RU" dirty="0"/>
              <a:t>4.	СУБД получает информацию о запрошенной части концептуальной модели. </a:t>
            </a:r>
          </a:p>
          <a:p>
            <a:r>
              <a:rPr lang="ru-RU" dirty="0"/>
              <a:t>5.	СУБД запрашивает информацию о местоположении данных на физическом уровне (файлы или физические адреса). </a:t>
            </a:r>
          </a:p>
          <a:p>
            <a:r>
              <a:rPr lang="ru-RU" dirty="0"/>
              <a:t>6.	В СУБД возвращается информация о местоположении данных в терминах операционной системы. </a:t>
            </a:r>
          </a:p>
          <a:p>
            <a:r>
              <a:rPr lang="ru-RU" dirty="0"/>
              <a:t>7.	СУБД вежливо просит операционную систему предоставить необходимые данные, используя средства операционной системы. </a:t>
            </a:r>
          </a:p>
          <a:p>
            <a:r>
              <a:rPr lang="ru-RU" dirty="0"/>
              <a:t>8.	Операционная система осуществляет перекачку информации из устройств хранения и пересылает ее в системный буфер. </a:t>
            </a:r>
          </a:p>
          <a:p>
            <a:r>
              <a:rPr lang="ru-RU" dirty="0"/>
              <a:t>9.	Операционная система оповещает СУБД об окончании пересылки. </a:t>
            </a:r>
          </a:p>
          <a:p>
            <a:r>
              <a:rPr lang="ru-RU" dirty="0"/>
              <a:t>10.	СУБД выбирает из доставленной информации, находящейся в системном буфере, только то, что нужно пользователю, и пересылает эти данные в рабочую область пользователя.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863052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E786A-32CA-4526-893F-58F7362E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04548"/>
          </a:xfrm>
        </p:spPr>
        <p:txBody>
          <a:bodyPr/>
          <a:lstStyle/>
          <a:p>
            <a:pPr algn="ctr"/>
            <a:r>
              <a:rPr lang="ru-RU" dirty="0"/>
              <a:t>Основные понятия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A661CB-67EB-42F8-ACEC-B2CB66C0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837268"/>
            <a:ext cx="7633742" cy="4042326"/>
          </a:xfrm>
        </p:spPr>
        <p:txBody>
          <a:bodyPr/>
          <a:lstStyle/>
          <a:p>
            <a:r>
              <a:rPr lang="ru-BY" b="1" dirty="0"/>
              <a:t>БМД </a:t>
            </a:r>
            <a:r>
              <a:rPr lang="ru-BY" dirty="0"/>
              <a:t>— это </a:t>
            </a:r>
            <a:r>
              <a:rPr lang="ru-BY" b="1" i="1" dirty="0"/>
              <a:t>База Метаданных, </a:t>
            </a:r>
            <a:r>
              <a:rPr lang="ru-BY" b="1" dirty="0"/>
              <a:t>именно здесь и хранится вся информация об используемых структурах данных, логической организации данных, правах доступа пользователей и, наконец, физическом расположении данных. </a:t>
            </a:r>
            <a:endParaRPr lang="ru-RU" b="1" dirty="0"/>
          </a:p>
          <a:p>
            <a:pPr marL="0" indent="0">
              <a:buNone/>
            </a:pPr>
            <a:endParaRPr lang="ru-RU" b="1" dirty="0"/>
          </a:p>
          <a:p>
            <a:r>
              <a:rPr lang="ru-BY" b="1" dirty="0"/>
              <a:t>Для управления БМД существует специальное программное обеспечение администрирования баз данных, которое предназначено для корректного использования единого информационного пространства многими пользователями. 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92936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D29AE-F527-4ACD-B823-D787F914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7" y="382385"/>
            <a:ext cx="7764975" cy="760615"/>
          </a:xfrm>
        </p:spPr>
        <p:txBody>
          <a:bodyPr>
            <a:normAutofit/>
          </a:bodyPr>
          <a:lstStyle/>
          <a:p>
            <a:pPr algn="ctr"/>
            <a:r>
              <a:rPr lang="ru-BY" sz="4000" b="1" dirty="0"/>
              <a:t>Архитектура </a:t>
            </a:r>
            <a:r>
              <a:rPr lang="ru-RU" sz="4000" b="1" dirty="0"/>
              <a:t>клиент-сервер</a:t>
            </a:r>
            <a:endParaRPr lang="ru-BY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441A4-B568-4CCA-883A-AF834D8ED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базы данных изначально предполагало возможность решения многих задач несколькими пользователями.</a:t>
            </a:r>
          </a:p>
          <a:p>
            <a:r>
              <a:rPr lang="ru-RU" dirty="0"/>
              <a:t> В связи с этим, важнейшей характеристикой современных СУБД</a:t>
            </a:r>
            <a:r>
              <a:rPr lang="ru-RU" i="1" dirty="0"/>
              <a:t> </a:t>
            </a:r>
            <a:r>
              <a:rPr lang="ru-RU" dirty="0"/>
              <a:t>является наличие многопользовательской технологии работы. Разная реализация таких технологий в разное время была связана как с основными свойствами вычислительной техники, так и с развитием программного обеспечения. </a:t>
            </a:r>
            <a:endParaRPr lang="ru-BY" dirty="0"/>
          </a:p>
          <a:p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039507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EFE96-9C9B-462C-877B-D7307250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7" y="382385"/>
            <a:ext cx="7866575" cy="845282"/>
          </a:xfrm>
        </p:spPr>
        <p:txBody>
          <a:bodyPr>
            <a:normAutofit/>
          </a:bodyPr>
          <a:lstStyle/>
          <a:p>
            <a:pPr algn="ctr"/>
            <a:r>
              <a:rPr lang="ru-BY" sz="3600" b="1" dirty="0"/>
              <a:t>Архитектура </a:t>
            </a:r>
            <a:r>
              <a:rPr lang="ru-RU" sz="3600" b="1" dirty="0"/>
              <a:t>клиент-сервер</a:t>
            </a:r>
            <a:endParaRPr lang="ru-BY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4A541D-88D3-4F8A-98BF-F975D3D1E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092" y="1388536"/>
            <a:ext cx="7633742" cy="3593591"/>
          </a:xfrm>
        </p:spPr>
        <p:txBody>
          <a:bodyPr/>
          <a:lstStyle/>
          <a:p>
            <a:r>
              <a:rPr lang="ru-RU" b="1" u="sng" dirty="0"/>
              <a:t>Централизованная архитектура</a:t>
            </a:r>
            <a:r>
              <a:rPr lang="ru-RU" b="1" dirty="0"/>
              <a:t> </a:t>
            </a:r>
            <a:endParaRPr lang="ru-BY" dirty="0"/>
          </a:p>
          <a:p>
            <a:r>
              <a:rPr lang="ru-RU" dirty="0"/>
              <a:t>При использовании этой технологии база данных, СУБД и прикладная программа (приложение) располагаются на одном компьютере</a:t>
            </a:r>
          </a:p>
          <a:p>
            <a:r>
              <a:rPr lang="ru-RU" dirty="0"/>
              <a:t>. Для такого способа организации не требуется поддержки сети и все сводится к автономной работе. Многопользовательская технология работы обеспечивалась либо режимом мультипрограммирования, либо режимом разделения времени.</a:t>
            </a:r>
          </a:p>
          <a:p>
            <a:r>
              <a:rPr lang="ru-RU" dirty="0"/>
              <a:t> </a:t>
            </a:r>
            <a:endParaRPr lang="ru-BY" dirty="0"/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433DA4-A0C7-435D-82DE-DD17389A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43" y="4388408"/>
            <a:ext cx="6687239" cy="21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72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3778D-AA6C-426C-854B-3E26E020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186267"/>
            <a:ext cx="7633742" cy="879148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Архитектура клиент-сервер</a:t>
            </a:r>
            <a:endParaRPr lang="ru-BY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4F172E-ADBA-4E87-B5B5-6168E853C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914400"/>
            <a:ext cx="7925842" cy="5325533"/>
          </a:xfrm>
        </p:spPr>
        <p:txBody>
          <a:bodyPr/>
          <a:lstStyle/>
          <a:p>
            <a:r>
              <a:rPr lang="ru-RU" sz="1800" b="1" u="sng" dirty="0"/>
              <a:t>Архитектура "файл-сервер"</a:t>
            </a:r>
            <a:r>
              <a:rPr lang="ru-RU" sz="1800" b="1" dirty="0"/>
              <a:t> </a:t>
            </a:r>
            <a:r>
              <a:rPr lang="ru-RU" sz="1800" dirty="0"/>
              <a:t>. </a:t>
            </a:r>
          </a:p>
          <a:p>
            <a:r>
              <a:rPr lang="ru-RU" sz="1800" dirty="0"/>
              <a:t>Эта архитектура баз данных с сетевым доступом предполагает </a:t>
            </a:r>
            <a:r>
              <a:rPr lang="ru-RU" sz="1800" u="sng" dirty="0"/>
              <a:t>назначение одного из компьютеров сети в качестве выделенного сервера, на котором будут храниться файлы базы данных</a:t>
            </a:r>
            <a:r>
              <a:rPr lang="ru-RU" sz="1800" dirty="0"/>
              <a:t>. В соответствии с запросами пользователей файлы с </a:t>
            </a:r>
            <a:r>
              <a:rPr lang="ru-RU" sz="1800" i="1" dirty="0"/>
              <a:t>файл-сервера</a:t>
            </a:r>
            <a:r>
              <a:rPr lang="ru-RU" sz="1800" dirty="0"/>
              <a:t> передаются на рабочие станции пользователей, где и осуществляется основная часть обработки данных. </a:t>
            </a:r>
          </a:p>
          <a:p>
            <a:r>
              <a:rPr lang="ru-RU" sz="1800" u="sng" dirty="0"/>
              <a:t>Центральный сервер выполняет в основном только роль хранилища файлов, не участвуя в обработке самих данных.</a:t>
            </a:r>
          </a:p>
          <a:p>
            <a:endParaRPr lang="ru-BY" sz="1800" dirty="0"/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55AEBC-A64E-43EE-825C-48498661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67" y="3657600"/>
            <a:ext cx="6019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94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8BEFC-5077-40A9-8A33-32F281AF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675948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Архитектура клиент-сервер</a:t>
            </a:r>
            <a:endParaRPr lang="ru-BY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726982-5D2A-4D89-80E1-D334725F9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176867"/>
            <a:ext cx="7798842" cy="5537199"/>
          </a:xfrm>
        </p:spPr>
        <p:txBody>
          <a:bodyPr>
            <a:normAutofit fontScale="85000" lnSpcReduction="20000"/>
          </a:bodyPr>
          <a:lstStyle/>
          <a:p>
            <a:r>
              <a:rPr lang="ru-RU" b="1" u="sng" dirty="0"/>
              <a:t>Технология "клиент – сервер"</a:t>
            </a:r>
            <a:endParaRPr lang="ru-BY" dirty="0"/>
          </a:p>
          <a:p>
            <a:r>
              <a:rPr lang="ru-RU" sz="1900" dirty="0"/>
              <a:t>Использование технологии "</a:t>
            </a:r>
            <a:r>
              <a:rPr lang="ru-RU" sz="1900" i="1" dirty="0"/>
              <a:t>клиент – сервер</a:t>
            </a:r>
            <a:r>
              <a:rPr lang="ru-RU" sz="1900" dirty="0"/>
              <a:t>" предполагает наличие некоторого количества компьютеров, объединенных в сеть, один из которых выполняет особые управляющие функции (является </a:t>
            </a:r>
            <a:r>
              <a:rPr lang="ru-RU" sz="1900" b="1" dirty="0"/>
              <a:t>сервером сети</a:t>
            </a:r>
            <a:r>
              <a:rPr lang="ru-RU" sz="1900" dirty="0"/>
              <a:t>).</a:t>
            </a:r>
            <a:endParaRPr lang="ru-BY" sz="1900" dirty="0"/>
          </a:p>
          <a:p>
            <a:r>
              <a:rPr lang="ru-RU" b="1" dirty="0"/>
              <a:t>Архитектура "</a:t>
            </a:r>
            <a:r>
              <a:rPr lang="ru-RU" b="1" i="1" dirty="0"/>
              <a:t>клиент – сервер</a:t>
            </a:r>
            <a:r>
              <a:rPr lang="ru-RU" b="1" dirty="0"/>
              <a:t>" разделяет функции приложения пользователя (называемого клиентом) и сервера</a:t>
            </a:r>
            <a:r>
              <a:rPr lang="ru-RU" dirty="0"/>
              <a:t>. </a:t>
            </a:r>
          </a:p>
          <a:p>
            <a:endParaRPr lang="ru-BY" dirty="0"/>
          </a:p>
          <a:p>
            <a:r>
              <a:rPr lang="ru-RU" b="1" u="sng" dirty="0"/>
              <a:t>Приложение-клиент</a:t>
            </a:r>
            <a:r>
              <a:rPr lang="ru-RU" dirty="0"/>
              <a:t> </a:t>
            </a:r>
            <a:r>
              <a:rPr lang="ru-RU" b="1" u="sng" dirty="0"/>
              <a:t>формирует запрос к серверу</a:t>
            </a:r>
            <a:r>
              <a:rPr lang="ru-RU" dirty="0"/>
              <a:t>, на котором расположена БД</a:t>
            </a:r>
            <a:r>
              <a:rPr lang="ru-RU" u="sng" dirty="0"/>
              <a:t>, на структурном языке запросов SQL. Удаленный сервер принимает запрос и переадресует его SQL-серверу БД. </a:t>
            </a:r>
            <a:endParaRPr lang="ru-BY" dirty="0"/>
          </a:p>
          <a:p>
            <a:r>
              <a:rPr lang="ru-RU" b="1" u="sng" dirty="0"/>
              <a:t>SQL-сервер – специальная программа, управляющая удаленной базой данных</a:t>
            </a:r>
            <a:r>
              <a:rPr lang="ru-RU" dirty="0"/>
              <a:t>. </a:t>
            </a:r>
          </a:p>
          <a:p>
            <a:r>
              <a:rPr lang="ru-RU" b="1" dirty="0"/>
              <a:t>SQL-сервер обеспечивает интерпретацию запроса, его выполнение в базе данных, формирование результата выполнения запроса и выдачу его приложению-клиенту. </a:t>
            </a:r>
            <a:endParaRPr lang="ru-BY" dirty="0"/>
          </a:p>
          <a:p>
            <a:r>
              <a:rPr lang="ru-RU" dirty="0"/>
              <a:t>При этом ресурсы клиентского компьютера не участвуют в физическом выполнении запроса</a:t>
            </a:r>
            <a:r>
              <a:rPr lang="ru-RU" u="sng" dirty="0"/>
              <a:t>; клиентский компьютер лишь отсылает запрос к серверной БД и получает результат</a:t>
            </a:r>
            <a:r>
              <a:rPr lang="ru-RU" dirty="0"/>
              <a:t>, после чего интерпретирует его необходимым образом и представляет пользователю. 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74340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CFBD1-5C94-4821-A712-99A70974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59974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Архитектура клиент-сервер</a:t>
            </a:r>
            <a:br>
              <a:rPr lang="ru-RU" sz="3200" dirty="0"/>
            </a:br>
            <a:br>
              <a:rPr lang="ru-RU" sz="3200" dirty="0"/>
            </a:br>
            <a:endParaRPr lang="ru-BY" sz="3200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04ADBE-B0D2-42A3-AB82-DEC3477CE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86933"/>
            <a:ext cx="7633742" cy="5469467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Технология "клиент – сервер"</a:t>
            </a:r>
          </a:p>
          <a:p>
            <a:pPr marL="0" indent="0" algn="ctr">
              <a:buNone/>
            </a:pPr>
            <a:r>
              <a:rPr lang="ru-RU" dirty="0"/>
              <a:t>Технология "клиент – сервер"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 как клиентскому приложению посылается результат выполнения запроса, по сети "путешествуют" только те данные, которые необходимы клиенту. В итоге снижается нагрузка на сеть. </a:t>
            </a:r>
            <a:endParaRPr lang="ru-BY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64C26C-DE59-4D99-A95A-3AC30DF86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33" y="1518818"/>
            <a:ext cx="6673757" cy="351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43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A7295-6C83-41AE-B5B1-5E032DB8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Понятие БД </a:t>
            </a:r>
            <a:br>
              <a:rPr lang="ru-RU" dirty="0"/>
            </a:br>
            <a:r>
              <a:rPr lang="ru-RU" dirty="0"/>
              <a:t>. </a:t>
            </a:r>
            <a:br>
              <a:rPr lang="ru-RU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8EC34-F667-4EDA-BE51-70C636A9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03868"/>
            <a:ext cx="7925842" cy="5554132"/>
          </a:xfrm>
        </p:spPr>
        <p:txBody>
          <a:bodyPr>
            <a:normAutofit fontScale="85000" lnSpcReduction="10000"/>
          </a:bodyPr>
          <a:lstStyle/>
          <a:p>
            <a:r>
              <a:rPr lang="ru-BY" b="1" dirty="0"/>
              <a:t>Информация </a:t>
            </a:r>
            <a:r>
              <a:rPr lang="ru-BY" dirty="0"/>
              <a:t>– любые сведения о каком-либо событии, сущности, процессе и т.п., являющиеся объектом некоторых операций: восприятия, передачи, преобразования, хранения или использования.</a:t>
            </a:r>
            <a:r>
              <a:rPr lang="ru-BY" b="1" dirty="0"/>
              <a:t> </a:t>
            </a:r>
            <a:endParaRPr lang="ru-BY" dirty="0"/>
          </a:p>
          <a:p>
            <a:r>
              <a:rPr lang="ru-BY" b="1" dirty="0"/>
              <a:t>Данные</a:t>
            </a:r>
            <a:r>
              <a:rPr lang="ru-BY" dirty="0"/>
              <a:t> – это информация, зафиксированная в некоторой форме, пригодной для последующей обработки, передачи и хранения, например, находящаяся в памяти ЭВМ или подготовленная для ввода в ЭВМ.</a:t>
            </a:r>
          </a:p>
          <a:p>
            <a:r>
              <a:rPr lang="ru-BY" b="1" dirty="0"/>
              <a:t>Обработка данных</a:t>
            </a:r>
            <a:r>
              <a:rPr lang="ru-BY" dirty="0"/>
              <a:t> – это совокупность задач, осуществляющих преобразование массивов данных. Обработка данных включает в себя ввод данных в ЭВМ, отбор данных по каким-либо критериям, преобразование структуры данных, перемещение данных на внешней памяти ЭВМ, вывод данных, являющихся результатом решения задач, в табличном или в каком либо ином удобном для пользователя виде.</a:t>
            </a:r>
          </a:p>
          <a:p>
            <a:r>
              <a:rPr lang="ru-BY" b="1" dirty="0"/>
              <a:t>Система обработки данных</a:t>
            </a:r>
            <a:r>
              <a:rPr lang="ru-BY" dirty="0"/>
              <a:t> (СОД) – это набор аппаратных и программных средств, осуществляющих выполнение задач по управлению данными.</a:t>
            </a:r>
          </a:p>
          <a:p>
            <a:r>
              <a:rPr lang="ru-BY" b="1" dirty="0"/>
              <a:t>Управление данными</a:t>
            </a:r>
            <a:r>
              <a:rPr lang="ru-BY" dirty="0"/>
              <a:t> – совокупность функций обеспечения требуемого представления данных, их накопления и хранения, обновления, удаления, поиска по заданному критерию и выдачи данных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60058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27948-2A17-4234-8938-E620CFB76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00614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u="sng" dirty="0"/>
              <a:t>Трехзвенная (многозвенная) архитектура "клиент – сервер"</a:t>
            </a:r>
            <a:br>
              <a:rPr lang="ru-BY" sz="2800" dirty="0"/>
            </a:b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AD028-E003-4D9F-96D2-35F735D37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88534"/>
            <a:ext cx="7633742" cy="4491060"/>
          </a:xfrm>
        </p:spPr>
        <p:txBody>
          <a:bodyPr>
            <a:normAutofit/>
          </a:bodyPr>
          <a:lstStyle/>
          <a:p>
            <a:r>
              <a:rPr lang="ru-RU" i="1" dirty="0"/>
              <a:t>Трехзвенная</a:t>
            </a:r>
            <a:r>
              <a:rPr lang="ru-RU" dirty="0"/>
              <a:t> (в некоторых случаях </a:t>
            </a:r>
            <a:r>
              <a:rPr lang="ru-RU" i="1" dirty="0"/>
              <a:t>многозвенная</a:t>
            </a:r>
            <a:r>
              <a:rPr lang="ru-RU" dirty="0"/>
              <a:t> ) </a:t>
            </a:r>
            <a:r>
              <a:rPr lang="ru-RU" b="1" dirty="0"/>
              <a:t>архитектура</a:t>
            </a:r>
            <a:r>
              <a:rPr lang="ru-RU" dirty="0"/>
              <a:t> (N-</a:t>
            </a:r>
            <a:r>
              <a:rPr lang="ru-RU" dirty="0" err="1"/>
              <a:t>tier</a:t>
            </a:r>
            <a:r>
              <a:rPr lang="ru-RU" dirty="0"/>
              <a:t> или </a:t>
            </a:r>
            <a:r>
              <a:rPr lang="ru-RU" dirty="0" err="1"/>
              <a:t>multi-tier</a:t>
            </a:r>
            <a:r>
              <a:rPr lang="ru-RU" dirty="0"/>
              <a:t>). представляет собой дальнейшее совершенствование технологии "</a:t>
            </a:r>
            <a:r>
              <a:rPr lang="ru-RU" i="1" dirty="0"/>
              <a:t>клиент – сервер</a:t>
            </a:r>
            <a:r>
              <a:rPr lang="ru-RU" dirty="0"/>
              <a:t>". </a:t>
            </a:r>
          </a:p>
          <a:p>
            <a:r>
              <a:rPr lang="ru-RU" dirty="0"/>
              <a:t>Рассмотрев архитектуру "</a:t>
            </a:r>
            <a:r>
              <a:rPr lang="ru-RU" i="1" dirty="0"/>
              <a:t>клиент – сервер</a:t>
            </a:r>
            <a:r>
              <a:rPr lang="ru-RU" dirty="0"/>
              <a:t>", можно заключить, что она является 2-звенной: первое звено – клиентское приложение, второе звено – сервер БД + сама БД. </a:t>
            </a:r>
            <a:endParaRPr lang="ru-BY" dirty="0"/>
          </a:p>
          <a:p>
            <a:r>
              <a:rPr lang="ru-RU" b="1" dirty="0"/>
              <a:t>В </a:t>
            </a:r>
            <a:r>
              <a:rPr lang="ru-RU" b="1" i="1" dirty="0"/>
              <a:t>трехзвенной архитектур </a:t>
            </a:r>
            <a:r>
              <a:rPr lang="ru-RU" b="1" dirty="0"/>
              <a:t> вся бизнес-логика (деловая логика), ранее входившая в клиентские приложения, выделяется в отдельное звено, называемое сервером приложений</a:t>
            </a:r>
            <a:r>
              <a:rPr lang="ru-RU" dirty="0"/>
              <a:t>. При этом клиентским приложениям остается лишь пользовательский интерфейс. 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00716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47EFC-5F5D-4314-94AF-50699B3F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243215"/>
          </a:xfrm>
        </p:spPr>
        <p:txBody>
          <a:bodyPr>
            <a:noAutofit/>
          </a:bodyPr>
          <a:lstStyle/>
          <a:p>
            <a:pPr algn="ctr"/>
            <a:r>
              <a:rPr lang="ru-RU" sz="3600" dirty="0"/>
              <a:t>Трехзвенная (многозвенная) архитектура "клиент – сервер</a:t>
            </a:r>
            <a:r>
              <a:rPr lang="ru-RU" sz="4800" dirty="0"/>
              <a:t>"</a:t>
            </a:r>
            <a:br>
              <a:rPr lang="ru-RU" sz="4800" dirty="0"/>
            </a:br>
            <a:endParaRPr lang="ru-BY" sz="48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5E71A7B-676F-4230-B028-077A6BAE6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995" y="1947333"/>
            <a:ext cx="7292605" cy="47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07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BB51E-B55B-4C67-8A36-C0EBCCC6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52148"/>
          </a:xfrm>
        </p:spPr>
        <p:txBody>
          <a:bodyPr>
            <a:normAutofit/>
          </a:bodyPr>
          <a:lstStyle/>
          <a:p>
            <a:r>
              <a:rPr lang="ru-RU" sz="2800" dirty="0"/>
              <a:t>Выводы: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3DE606-C69B-423D-90F4-4E5BB1152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7" y="838200"/>
            <a:ext cx="7866575" cy="6019800"/>
          </a:xfrm>
        </p:spPr>
        <p:txBody>
          <a:bodyPr>
            <a:normAutofit fontScale="47500" lnSpcReduction="20000"/>
          </a:bodyPr>
          <a:lstStyle/>
          <a:p>
            <a:endParaRPr lang="ru-BY" dirty="0"/>
          </a:p>
          <a:p>
            <a:r>
              <a:rPr lang="ru-BY" sz="3600" dirty="0"/>
              <a:t>Какая бы модель не была использована для хранения и обработки данных необходимо, чтобы выполнялись </a:t>
            </a:r>
            <a:r>
              <a:rPr lang="ru-BY" sz="3600" b="1" dirty="0"/>
              <a:t>правила полноты, непротиворечивости и целостности данных.  </a:t>
            </a:r>
            <a:endParaRPr lang="ru-RU" sz="3600" b="1" dirty="0"/>
          </a:p>
          <a:p>
            <a:pPr marL="0" indent="0">
              <a:buNone/>
            </a:pPr>
            <a:endParaRPr lang="ru-BY" sz="3600" b="1" dirty="0"/>
          </a:p>
          <a:p>
            <a:r>
              <a:rPr lang="ru-BY" sz="3600" b="1" dirty="0"/>
              <a:t>Полнота данных </a:t>
            </a:r>
            <a:r>
              <a:rPr lang="ru-BY" sz="3600" dirty="0"/>
              <a:t>— база данных должна обеспечивать полное и адекватное описание предметной области. При этом должен соблюдаться принцип минимальной избыточности. Особое внимание на полноту обращается на этапе проектирования базы данных. </a:t>
            </a:r>
            <a:endParaRPr lang="ru-RU" sz="3600" dirty="0"/>
          </a:p>
          <a:p>
            <a:r>
              <a:rPr lang="ru-BY" sz="3600" dirty="0"/>
              <a:t> </a:t>
            </a:r>
          </a:p>
          <a:p>
            <a:r>
              <a:rPr lang="ru-BY" sz="3600" b="1" dirty="0"/>
              <a:t>Непротиворечивость данных </a:t>
            </a:r>
            <a:r>
              <a:rPr lang="ru-BY" sz="3600" dirty="0"/>
              <a:t>— данные, которые хранятся в базе данных, должны проверяться на правильность при вводе, существует запрет на дублирование данных.  </a:t>
            </a:r>
          </a:p>
          <a:p>
            <a:r>
              <a:rPr lang="ru-BY" sz="3600" dirty="0"/>
              <a:t> </a:t>
            </a:r>
          </a:p>
          <a:p>
            <a:r>
              <a:rPr lang="ru-BY" sz="3600" b="1" dirty="0"/>
              <a:t>Целостность данных</a:t>
            </a:r>
            <a:r>
              <a:rPr lang="ru-BY" sz="3600" dirty="0"/>
              <a:t>:  </a:t>
            </a:r>
          </a:p>
          <a:p>
            <a:pPr lvl="0" fontAlgn="base"/>
            <a:r>
              <a:rPr lang="ru-BY" sz="3600" dirty="0"/>
              <a:t>при описании связей должна обеспечиваться правильность ссылок между таблицами, что обеспечивается каскадным обновлением и удалением;  </a:t>
            </a:r>
          </a:p>
          <a:p>
            <a:pPr lvl="0" fontAlgn="base"/>
            <a:r>
              <a:rPr lang="ru-BY" sz="3600" dirty="0"/>
              <a:t>блокировка модифицируемых записей, при одновременной работе с БД;  </a:t>
            </a:r>
          </a:p>
          <a:p>
            <a:pPr lvl="0" fontAlgn="base"/>
            <a:r>
              <a:rPr lang="ru-BY" sz="3600" dirty="0"/>
              <a:t>механизм транзакций (последовательность операций над БД), позволяющий вернуться на несколько шагов назад, отменив последние действия, осуществив «откат».  </a:t>
            </a:r>
          </a:p>
          <a:p>
            <a:r>
              <a:rPr lang="ru-BY" dirty="0"/>
              <a:t>.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345144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EC773-5B92-410E-AFE2-4F69F41A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659015"/>
          </a:xfrm>
        </p:spPr>
        <p:txBody>
          <a:bodyPr>
            <a:normAutofit/>
          </a:bodyPr>
          <a:lstStyle/>
          <a:p>
            <a:r>
              <a:rPr lang="ru-RU" sz="2400" dirty="0"/>
              <a:t>Выводы:</a:t>
            </a:r>
            <a:endParaRPr lang="ru-BY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11CD0B-C412-4D23-8B39-6F5733D36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905934"/>
            <a:ext cx="7633742" cy="4973660"/>
          </a:xfrm>
        </p:spPr>
        <p:txBody>
          <a:bodyPr>
            <a:normAutofit lnSpcReduction="10000"/>
          </a:bodyPr>
          <a:lstStyle/>
          <a:p>
            <a:r>
              <a:rPr lang="ru-BY" dirty="0"/>
              <a:t>Основываясь на физическом представлении организации хранения данных, можно выделить </a:t>
            </a:r>
            <a:r>
              <a:rPr lang="ru-BY" b="1" u="sng" dirty="0"/>
              <a:t>следующие виды архитектуры для хранения данных</a:t>
            </a:r>
            <a:r>
              <a:rPr lang="ru-BY" dirty="0"/>
              <a:t>:  </a:t>
            </a:r>
          </a:p>
          <a:p>
            <a:r>
              <a:rPr lang="ru-BY" dirty="0"/>
              <a:t> </a:t>
            </a:r>
            <a:r>
              <a:rPr lang="ru-BY" b="1" i="1" dirty="0"/>
              <a:t>Локальные базы данных</a:t>
            </a:r>
            <a:r>
              <a:rPr lang="ru-RU" dirty="0"/>
              <a:t>. </a:t>
            </a:r>
            <a:r>
              <a:rPr lang="ru-BY" dirty="0"/>
              <a:t>Располагаются на компьютере, на котором работает пользователь</a:t>
            </a:r>
          </a:p>
          <a:p>
            <a:r>
              <a:rPr lang="ru-BY" b="1" dirty="0"/>
              <a:t>Централизованная база данных</a:t>
            </a:r>
            <a:r>
              <a:rPr lang="ru-RU" dirty="0"/>
              <a:t>.</a:t>
            </a:r>
            <a:r>
              <a:rPr lang="ru-BY" dirty="0"/>
              <a:t> Централизованная база данных хранится на центральном компьютере, пользователи и прикладные программы имеют удаленный доступ к базе данных</a:t>
            </a:r>
            <a:r>
              <a:rPr lang="ru-BY" sz="1700" dirty="0"/>
              <a:t>. </a:t>
            </a:r>
            <a:endParaRPr lang="ru-RU" sz="1700" dirty="0"/>
          </a:p>
          <a:p>
            <a:r>
              <a:rPr lang="ru-BY" b="1" dirty="0"/>
              <a:t>Архитектура «файл – сервер»</a:t>
            </a:r>
            <a:r>
              <a:rPr lang="ru-BY" dirty="0"/>
              <a:t> предполагает выделение одной из машин в сети в качестве центральной (сервер файлов), на которой хранится совместно используемая централизованная база данных. Остальные машины сети исполняют роль рабочих станций, на которых в основном и производится обработка данных, получаемых в виде файлов базы данных в соответствии с запросами пользователей;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97246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C9F2C-9CAB-4C1B-9C84-24AC90F31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Выводы (</a:t>
            </a:r>
            <a:r>
              <a:rPr lang="ru-RU" sz="2200" i="1" dirty="0"/>
              <a:t>виды архитектуры для хранения данных</a:t>
            </a:r>
            <a:r>
              <a:rPr lang="ru-RU" sz="3200" dirty="0"/>
              <a:t>):</a:t>
            </a:r>
            <a:endParaRPr lang="ru-BY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05F394-58E4-40BA-A41F-632ADDEA5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758" y="1447802"/>
            <a:ext cx="7633742" cy="5410198"/>
          </a:xfrm>
        </p:spPr>
        <p:txBody>
          <a:bodyPr>
            <a:normAutofit fontScale="77500" lnSpcReduction="20000"/>
          </a:bodyPr>
          <a:lstStyle/>
          <a:p>
            <a:r>
              <a:rPr lang="ru-BY" b="1" dirty="0"/>
              <a:t>Архитектура «клиент – сервер»</a:t>
            </a:r>
            <a:r>
              <a:rPr lang="ru-BY" dirty="0"/>
              <a:t> стала стандартом для современных СУБД, </a:t>
            </a:r>
            <a:r>
              <a:rPr lang="ru-BY" b="1" dirty="0"/>
              <a:t>когда сервер владеет и распоряжается информационными ресурсами системы, а клиент пользуется ими. Центральная машина (сервер базы данных) помимо хранения базы данных обеспечивает выполнение основного объема обработки данных. Запрос клиента (рабочей станции) порождает поиск и извлечение данных на сервере, которые затем транспортируются по сети к клиенту (в отличие от передаваемых файлов в предыдущей архитектуре). </a:t>
            </a:r>
          </a:p>
          <a:p>
            <a:pPr marL="0" indent="0">
              <a:buNone/>
            </a:pPr>
            <a:endParaRPr lang="ru-BY" dirty="0"/>
          </a:p>
          <a:p>
            <a:r>
              <a:rPr lang="ru-BY" dirty="0"/>
              <a:t>Компьютер, располагающий ресурсами и предоставляющий их, называется </a:t>
            </a:r>
            <a:r>
              <a:rPr lang="ru-BY" b="1" dirty="0"/>
              <a:t>сервером</a:t>
            </a:r>
            <a:r>
              <a:rPr lang="ru-BY" dirty="0"/>
              <a:t>. </a:t>
            </a:r>
            <a:endParaRPr lang="ru-RU" dirty="0"/>
          </a:p>
          <a:p>
            <a:r>
              <a:rPr lang="ru-BY" dirty="0"/>
              <a:t>Компьютер, который обращается к серверу за данными или требованием решения задачи, называется </a:t>
            </a:r>
            <a:r>
              <a:rPr lang="ru-BY" b="1" dirty="0"/>
              <a:t>клиентом</a:t>
            </a:r>
            <a:r>
              <a:rPr lang="ru-RU" b="1" dirty="0"/>
              <a:t>.</a:t>
            </a:r>
          </a:p>
          <a:p>
            <a:endParaRPr lang="ru-RU" b="1" dirty="0"/>
          </a:p>
          <a:p>
            <a:r>
              <a:rPr lang="ru-BY" b="1" dirty="0"/>
              <a:t>Распределенная база данных</a:t>
            </a:r>
            <a:r>
              <a:rPr lang="ru-BY" dirty="0"/>
              <a:t> предполагает хранение и управление данными в нескольких узлах компьютерной сети и передачу данных между ними в процессе выполнения запросов. На разных компьютерах могут храниться не только различные таблицы, но и разные фрагменты одной огромной таблицы. При этом для пользователя не имеет значения, как организовано хранение данных.  </a:t>
            </a:r>
          </a:p>
          <a:p>
            <a:r>
              <a:rPr lang="ru-BY" dirty="0"/>
              <a:t> </a:t>
            </a:r>
          </a:p>
          <a:p>
            <a:endParaRPr lang="ru-RU" b="1" dirty="0"/>
          </a:p>
          <a:p>
            <a:endParaRPr lang="ru-RU" b="1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6404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E1F09-AD11-4E90-B1C1-CD03E429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Понятие БД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0911A2-30BF-4A67-903E-16E0B368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524000"/>
            <a:ext cx="7633742" cy="5334000"/>
          </a:xfrm>
        </p:spPr>
        <p:txBody>
          <a:bodyPr>
            <a:normAutofit fontScale="92500" lnSpcReduction="10000"/>
          </a:bodyPr>
          <a:lstStyle/>
          <a:p>
            <a:pPr marL="6985" indent="442595" algn="just">
              <a:lnSpc>
                <a:spcPct val="107000"/>
              </a:lnSpc>
              <a:spcAft>
                <a:spcPts val="0"/>
              </a:spcAft>
            </a:pPr>
            <a:r>
              <a:rPr lang="ru-BY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Предметной областью</a:t>
            </a:r>
            <a:r>
              <a:rPr lang="ru-BY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называют совокупность реальных объектов (сущностей), которые представляют интерес для пользователя.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85" indent="442595" algn="just">
              <a:lnSpc>
                <a:spcPct val="107000"/>
              </a:lnSpc>
              <a:spcAft>
                <a:spcPts val="0"/>
              </a:spcAft>
            </a:pPr>
            <a:r>
              <a:rPr lang="ru-BY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 (сущность)</a:t>
            </a:r>
            <a:r>
              <a:rPr lang="ru-BY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предмет, процесс или явление, о котором собирается информация, необходимая для решения задачи.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85" indent="44259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Объектом может быть человек, предмет, событие. Каждый объект характеризуется рядом основных свойств, которые принято называть атрибутами.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85" indent="442595" algn="just">
              <a:lnSpc>
                <a:spcPct val="107000"/>
              </a:lnSpc>
              <a:spcAft>
                <a:spcPts val="0"/>
              </a:spcAft>
            </a:pPr>
            <a:r>
              <a:rPr lang="ru-BY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Атрибутом</a:t>
            </a:r>
            <a:r>
              <a:rPr lang="ru-BY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называется поименованная характеристика объекта.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85" indent="44259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Атрибут показывает, какая информация должна быть собрана об объекте. Например, объект – студент, атрибуты – номер зачётной книжки, фамилия, имя, отчество, домашний адрес.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985" indent="442595" algn="just">
              <a:lnSpc>
                <a:spcPct val="107000"/>
              </a:lnSpc>
              <a:spcAft>
                <a:spcPts val="0"/>
              </a:spcAft>
            </a:pPr>
            <a:r>
              <a:rPr lang="ru-BY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Банк данных</a:t>
            </a:r>
            <a:r>
              <a:rPr lang="ru-BY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система специальным образом организованных данных, включающих базы данных, программные технические, языковые средства, которые предназначены для обеспечения централизованного и коллективного использования данных.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28377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A7515-CD95-4C6E-A565-3AB85094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600" dirty="0">
                <a:solidFill>
                  <a:srgbClr val="2A1A00"/>
                </a:solidFill>
              </a:rPr>
              <a:t>Понятие БД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CE733D-E82C-408E-90F7-7F7B02063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7" y="1286933"/>
            <a:ext cx="7866575" cy="3793067"/>
          </a:xfrm>
        </p:spPr>
        <p:txBody>
          <a:bodyPr>
            <a:normAutofit fontScale="92500"/>
          </a:bodyPr>
          <a:lstStyle/>
          <a:p>
            <a:endParaRPr lang="ru-RU" b="1" i="1" dirty="0"/>
          </a:p>
          <a:p>
            <a:endParaRPr lang="ru-RU" b="1" i="1" dirty="0"/>
          </a:p>
          <a:p>
            <a:r>
              <a:rPr lang="ru-BY" b="1" i="1" dirty="0"/>
              <a:t>БД</a:t>
            </a:r>
            <a:r>
              <a:rPr lang="ru-BY" i="1" dirty="0"/>
              <a:t> – совокупность данных, организованных по определённым правилам, которые предусматривают общие принципы описания, хранения и манипулирования данными, независимо от прикладных программ. </a:t>
            </a:r>
            <a:endParaRPr lang="ru-RU" i="1" dirty="0"/>
          </a:p>
          <a:p>
            <a:r>
              <a:rPr lang="ru-BY" b="1" i="1" dirty="0"/>
              <a:t>БД</a:t>
            </a:r>
            <a:r>
              <a:rPr lang="ru-BY" i="1" dirty="0"/>
              <a:t> </a:t>
            </a:r>
            <a:r>
              <a:rPr lang="ru-RU" i="1" dirty="0"/>
              <a:t>-</a:t>
            </a:r>
            <a:r>
              <a:rPr lang="ru-BY" i="1" dirty="0"/>
              <a:t>поименованная 	совокупность взаимосвязанных данных, находящихся под управлением СУБД. </a:t>
            </a:r>
            <a:endParaRPr lang="ru-BY" dirty="0"/>
          </a:p>
          <a:p>
            <a:r>
              <a:rPr lang="ru-BY" b="1" i="1" dirty="0"/>
              <a:t>БД</a:t>
            </a:r>
            <a:r>
              <a:rPr lang="ru-BY" i="1" dirty="0"/>
              <a:t> – именованная совокупность данных, отражающая состояние объектов и их отношений в рассматриваемой предметной области.</a:t>
            </a:r>
            <a:r>
              <a:rPr lang="ru-BY" dirty="0"/>
              <a:t>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67222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62AC9-C056-4600-9C43-4E67894F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Понятие БД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496FFC-5E76-43F3-A9AB-1090CB414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874518"/>
            <a:ext cx="7633742" cy="4848016"/>
          </a:xfrm>
        </p:spPr>
        <p:txBody>
          <a:bodyPr>
            <a:normAutofit fontScale="47500" lnSpcReduction="20000"/>
          </a:bodyPr>
          <a:lstStyle/>
          <a:p>
            <a:r>
              <a:rPr lang="ru-RU" sz="3800" b="1" dirty="0"/>
              <a:t>Система</a:t>
            </a:r>
            <a:r>
              <a:rPr lang="ru-BY" sz="3800" b="1" dirty="0"/>
              <a:t> баз данных</a:t>
            </a:r>
            <a:r>
              <a:rPr lang="ru-BY" sz="3800" dirty="0"/>
              <a:t> включает в себя</a:t>
            </a:r>
            <a:r>
              <a:rPr lang="ru-RU" sz="3800" dirty="0"/>
              <a:t> как правило</a:t>
            </a:r>
            <a:r>
              <a:rPr lang="ru-BY" sz="3800" dirty="0"/>
              <a:t>: </a:t>
            </a:r>
            <a:r>
              <a:rPr lang="ru-BY" sz="3800" b="1" i="1" u="sng" dirty="0"/>
              <a:t>данные, непосредственно сохраняемые в базе данных; аппаратное обеспечение; программное обеспечение; пользователей; </a:t>
            </a:r>
            <a:r>
              <a:rPr lang="ru-RU" sz="3800" b="1" i="1" u="sng" dirty="0"/>
              <a:t>прикладных программистов</a:t>
            </a:r>
            <a:r>
              <a:rPr lang="ru-BY" sz="3800" b="1" i="1" u="sng" dirty="0"/>
              <a:t>; конечные пользователи; администраторы баз данных. </a:t>
            </a:r>
          </a:p>
          <a:p>
            <a:r>
              <a:rPr lang="ru-BY" sz="3800" b="1" dirty="0"/>
              <a:t>Данные</a:t>
            </a:r>
            <a:r>
              <a:rPr lang="ru-BY" sz="3800" dirty="0"/>
              <a:t> в базе данных являются интегрированными и, как правило, общими. Понятие интегрированных данных подразумевает возможность представления базы данных как объединение нескольких отдельных файлов данных,  полностью   или   частично   не  перекрывающихся.   </a:t>
            </a:r>
          </a:p>
          <a:p>
            <a:r>
              <a:rPr lang="ru-BY" sz="3800" b="1" dirty="0"/>
              <a:t>К аппаратному обеспечению системы </a:t>
            </a:r>
            <a:r>
              <a:rPr lang="ru-BY" sz="3800" dirty="0"/>
              <a:t>относятся накопители для хранения информации, вместе с устройствами ввода-вывода, контролерами устройств и т.д.; вычислительная техника, используемая для поддержки работы ПО системы. </a:t>
            </a:r>
          </a:p>
          <a:p>
            <a:r>
              <a:rPr lang="ru-BY" sz="3800" b="1" dirty="0"/>
              <a:t>Программное обеспечение</a:t>
            </a:r>
            <a:r>
              <a:rPr lang="ru-BY" sz="3800" dirty="0"/>
              <a:t> является промежуточным слоем между физической базой данных и пользователями системы и называется диспетчером базы данных или системой управления базами данных (СУБД). Все запросы пользователей обрабатываются СУБД</a:t>
            </a:r>
            <a:r>
              <a:rPr lang="ru-BY" dirty="0"/>
              <a:t>. 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5608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4CD50-28D8-4322-BB9D-CD99DFD9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Понятие БД 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0A3BB5-2295-424B-AB2C-8D35E137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BY" b="1" dirty="0"/>
              <a:t>Прикладные программисты</a:t>
            </a:r>
            <a:r>
              <a:rPr lang="ru-BY" dirty="0"/>
              <a:t>  отвечают за написание прикладных программ, использующих базу данных. </a:t>
            </a:r>
          </a:p>
          <a:p>
            <a:r>
              <a:rPr lang="ru-BY" b="1" dirty="0"/>
              <a:t>Конечные пользователи</a:t>
            </a:r>
            <a:r>
              <a:rPr lang="ru-BY" dirty="0"/>
              <a:t> работают с базой данных непосредственно, через рабочую станцию или терминал. Конечный пользователь может получить доступ к базе данных, используя соответствующее прикладное ПО. </a:t>
            </a:r>
          </a:p>
          <a:p>
            <a:r>
              <a:rPr lang="ru-BY" b="1" dirty="0"/>
              <a:t>Администраторы 	базы данных</a:t>
            </a:r>
            <a:r>
              <a:rPr lang="ru-BY" dirty="0"/>
              <a:t> –технические специалисты, осуществляющие создание баз данных, технический контроль  работы   СУБД и др. операции. 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9878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29D4E-A741-45C6-9615-65F842AF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97682"/>
          </a:xfrm>
        </p:spPr>
        <p:txBody>
          <a:bodyPr/>
          <a:lstStyle/>
          <a:p>
            <a:pPr algn="ctr"/>
            <a:r>
              <a:rPr lang="ru-BY" b="1" i="1" dirty="0"/>
              <a:t>СУБД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216200-13CA-491A-97A7-24DB68B2C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80068"/>
            <a:ext cx="7633742" cy="4499526"/>
          </a:xfrm>
        </p:spPr>
        <p:txBody>
          <a:bodyPr>
            <a:normAutofit/>
          </a:bodyPr>
          <a:lstStyle/>
          <a:p>
            <a:r>
              <a:rPr lang="ru-BY" b="1" i="1" dirty="0"/>
              <a:t>СУБД – </a:t>
            </a:r>
            <a:r>
              <a:rPr lang="ru-BY" b="1" dirty="0"/>
              <a:t>совокупность языковых и программных средств, предназначенных для создания, ведения и использования информации, хранящейся в БД.</a:t>
            </a:r>
            <a:endParaRPr lang="ru-RU" b="1" dirty="0"/>
          </a:p>
          <a:p>
            <a:pPr marL="0" indent="0">
              <a:buNone/>
            </a:pPr>
            <a:endParaRPr lang="ru-RU" b="1" i="1" dirty="0"/>
          </a:p>
          <a:p>
            <a:pPr marL="0" indent="0">
              <a:buNone/>
            </a:pPr>
            <a:r>
              <a:rPr lang="ru-BY" b="1" i="1" dirty="0"/>
              <a:t>Главная цель СУБД </a:t>
            </a:r>
            <a:r>
              <a:rPr lang="ru-BY" b="1" dirty="0"/>
              <a:t>– </a:t>
            </a:r>
            <a:r>
              <a:rPr lang="ru-BY" i="1" dirty="0"/>
              <a:t>предоставить пользователю возможность оперировать данными в близких ему терминах и понятиях, не связанных с конкретными способами хранения данных в компьютере. </a:t>
            </a:r>
            <a:endParaRPr lang="ru-RU" i="1" dirty="0"/>
          </a:p>
          <a:p>
            <a:pPr marL="0" indent="0">
              <a:buNone/>
            </a:pPr>
            <a:endParaRPr lang="ru-BY" i="1" dirty="0"/>
          </a:p>
          <a:p>
            <a:pPr marL="0" indent="0">
              <a:buNone/>
            </a:pPr>
            <a:r>
              <a:rPr lang="ru-BY" b="1" i="1" dirty="0"/>
              <a:t>Наиболее общими операциями, которые выполняются СУБД,</a:t>
            </a:r>
            <a:r>
              <a:rPr lang="ru-BY" dirty="0"/>
              <a:t> являются операции поиска, исправления, добавления, и удаления данных. Операция поиска является главной. </a:t>
            </a:r>
          </a:p>
        </p:txBody>
      </p:sp>
    </p:spTree>
    <p:extLst>
      <p:ext uri="{BB962C8B-B14F-4D97-AF65-F5344CB8AC3E}">
        <p14:creationId xmlns:p14="http://schemas.microsoft.com/office/powerpoint/2010/main" val="114993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AF1EF-8BFE-4A59-9C38-FFCA4220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150082"/>
          </a:xfrm>
        </p:spPr>
        <p:txBody>
          <a:bodyPr>
            <a:normAutofit fontScale="90000"/>
          </a:bodyPr>
          <a:lstStyle/>
          <a:p>
            <a:pPr algn="ctr"/>
            <a:r>
              <a:rPr lang="ru-BY" b="1" i="1" dirty="0"/>
              <a:t>Функции СУБД: </a:t>
            </a:r>
            <a:br>
              <a:rPr lang="ru-BY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F24EE6-13C8-415C-9B29-DA442DEC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151467"/>
            <a:ext cx="7925842" cy="57065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ru-BY" dirty="0"/>
          </a:p>
          <a:p>
            <a:pPr lvl="0" fontAlgn="base"/>
            <a:r>
              <a:rPr lang="ru-BY" b="1" i="1" dirty="0"/>
              <a:t>Описание структуры БД.</a:t>
            </a:r>
            <a:r>
              <a:rPr lang="ru-BY" b="1" dirty="0"/>
              <a:t> </a:t>
            </a:r>
            <a:r>
              <a:rPr lang="ru-BY" dirty="0"/>
              <a:t>Подобными средствами являются язык описания данных, язык манипулирования данными и язык создания запросов (SQL) . </a:t>
            </a:r>
            <a:endParaRPr lang="ru-RU" dirty="0"/>
          </a:p>
          <a:p>
            <a:pPr lvl="0" fontAlgn="base"/>
            <a:endParaRPr lang="ru-BY" dirty="0"/>
          </a:p>
          <a:p>
            <a:pPr lvl="0" fontAlgn="base"/>
            <a:r>
              <a:rPr lang="ru-BY" b="1" i="1" dirty="0"/>
              <a:t>Создание, обновление и извлечение информации из БД.</a:t>
            </a:r>
            <a:r>
              <a:rPr lang="ru-BY" b="1" dirty="0"/>
              <a:t> </a:t>
            </a:r>
            <a:r>
              <a:rPr lang="ru-BY" dirty="0"/>
              <a:t>Средством извлечения информации из БД является язык обработки данных. </a:t>
            </a:r>
            <a:endParaRPr lang="ru-RU" dirty="0"/>
          </a:p>
          <a:p>
            <a:pPr lvl="0" fontAlgn="base"/>
            <a:endParaRPr lang="ru-BY" dirty="0"/>
          </a:p>
          <a:p>
            <a:pPr lvl="0" fontAlgn="base"/>
            <a:r>
              <a:rPr lang="ru-BY" b="1" i="1" dirty="0"/>
              <a:t>Защита данных.</a:t>
            </a:r>
            <a:r>
              <a:rPr lang="ru-BY" b="1" dirty="0"/>
              <a:t> </a:t>
            </a:r>
            <a:r>
              <a:rPr lang="ru-BY" dirty="0"/>
              <a:t>Использование системы разрешается лишь пользователям, имеющим на это право. </a:t>
            </a:r>
            <a:endParaRPr lang="ru-RU" dirty="0"/>
          </a:p>
          <a:p>
            <a:pPr lvl="0" fontAlgn="base"/>
            <a:endParaRPr lang="ru-BY" dirty="0"/>
          </a:p>
          <a:p>
            <a:pPr lvl="0" fontAlgn="base"/>
            <a:r>
              <a:rPr lang="ru-BY" b="1" i="1" dirty="0"/>
              <a:t>Целостность данных</a:t>
            </a:r>
            <a:r>
              <a:rPr lang="ru-BY" i="1" dirty="0"/>
              <a:t>.</a:t>
            </a:r>
            <a:r>
              <a:rPr lang="ru-BY" dirty="0"/>
              <a:t> При выполнении пользователем операций над 	данными поддерживается согласованность хранящихся данных. </a:t>
            </a:r>
            <a:endParaRPr lang="ru-RU" dirty="0"/>
          </a:p>
          <a:p>
            <a:pPr lvl="0" fontAlgn="base"/>
            <a:endParaRPr lang="ru-BY" dirty="0"/>
          </a:p>
          <a:p>
            <a:pPr lvl="0" fontAlgn="base"/>
            <a:r>
              <a:rPr lang="ru-BY" b="1" i="1" dirty="0"/>
              <a:t>Независимость данных.</a:t>
            </a:r>
            <a:r>
              <a:rPr lang="ru-BY" dirty="0"/>
              <a:t> При использовании данных изменение одних не приводит к изменению других. </a:t>
            </a:r>
            <a:endParaRPr lang="ru-RU" dirty="0"/>
          </a:p>
          <a:p>
            <a:pPr lvl="0" fontAlgn="base"/>
            <a:endParaRPr lang="ru-BY" dirty="0"/>
          </a:p>
          <a:p>
            <a:pPr lvl="0" fontAlgn="base"/>
            <a:r>
              <a:rPr lang="ru-BY" b="1" i="1" dirty="0"/>
              <a:t>Восстановление БД после сбоев.</a:t>
            </a:r>
            <a:r>
              <a:rPr lang="ru-BY" b="1" dirty="0"/>
              <a:t> </a:t>
            </a:r>
            <a:r>
              <a:rPr lang="ru-BY" dirty="0"/>
              <a:t>В случае аппаратных или программных сбоев система должна возвращаться к некоторому согласованному состоянию данных. </a:t>
            </a:r>
          </a:p>
          <a:p>
            <a:r>
              <a:rPr lang="ru-BY" b="1" dirty="0"/>
              <a:t> 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04081807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268</TotalTime>
  <Words>2987</Words>
  <Application>Microsoft Office PowerPoint</Application>
  <PresentationFormat>Экран (4:3)</PresentationFormat>
  <Paragraphs>243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2" baseType="lpstr">
      <vt:lpstr>Arial</vt:lpstr>
      <vt:lpstr>Arial Black</vt:lpstr>
      <vt:lpstr>Calibri</vt:lpstr>
      <vt:lpstr>Corbel</vt:lpstr>
      <vt:lpstr>Gill Sans MT</vt:lpstr>
      <vt:lpstr>Impact</vt:lpstr>
      <vt:lpstr>Times New Roman</vt:lpstr>
      <vt:lpstr>Эмблема</vt:lpstr>
      <vt:lpstr>МОДЕЛИ ДАННЫХ И СУБД</vt:lpstr>
      <vt:lpstr>Основные понятия и определения БД. Классификация СУБД</vt:lpstr>
      <vt:lpstr>Понятие БД  .  </vt:lpstr>
      <vt:lpstr>Понятие БД </vt:lpstr>
      <vt:lpstr>Понятие БД</vt:lpstr>
      <vt:lpstr>Понятие БД </vt:lpstr>
      <vt:lpstr>Понятие БД </vt:lpstr>
      <vt:lpstr>СУБД</vt:lpstr>
      <vt:lpstr>Функции СУБД:  </vt:lpstr>
      <vt:lpstr>Классификация СУБД </vt:lpstr>
      <vt:lpstr>Архитектура базы данных. Физическая и логическая независимость.  </vt:lpstr>
      <vt:lpstr>Трехуровневая модель СУБД</vt:lpstr>
      <vt:lpstr>Трехуровневая модель СУБД</vt:lpstr>
      <vt:lpstr>Трехуровневая модель СУБД</vt:lpstr>
      <vt:lpstr>Трехуровневая модель СУБД</vt:lpstr>
      <vt:lpstr>Трехуровневая модель СУБД</vt:lpstr>
      <vt:lpstr>Трехуровневая модель СУБД</vt:lpstr>
      <vt:lpstr>Физическая и логическая независимость</vt:lpstr>
      <vt:lpstr>Физическая и логическая независимость </vt:lpstr>
      <vt:lpstr>Физическая и логическая независимость</vt:lpstr>
      <vt:lpstr>ВЫВОДЫ:</vt:lpstr>
      <vt:lpstr>Схема прохождения запроса пользователя в трехуровневой модели БД</vt:lpstr>
      <vt:lpstr>Описание СхемЫ прохождения запроса к БД</vt:lpstr>
      <vt:lpstr>Основные понятия</vt:lpstr>
      <vt:lpstr>Архитектура клиент-сервер</vt:lpstr>
      <vt:lpstr>Архитектура клиент-сервер</vt:lpstr>
      <vt:lpstr>Архитектура клиент-сервер</vt:lpstr>
      <vt:lpstr>Архитектура клиент-сервер</vt:lpstr>
      <vt:lpstr>Архитектура клиент-сервер  </vt:lpstr>
      <vt:lpstr>Трехзвенная (многозвенная) архитектура "клиент – сервер" </vt:lpstr>
      <vt:lpstr>Трехзвенная (многозвенная) архитектура "клиент – сервер" </vt:lpstr>
      <vt:lpstr>Выводы:</vt:lpstr>
      <vt:lpstr>Выводы:</vt:lpstr>
      <vt:lpstr>Выводы (виды архитектуры для хранения данных):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ДАННЫХ И СУБД</dc:title>
  <dc:creator>Елена Семёновна</dc:creator>
  <cp:lastModifiedBy>Елена Семёновна</cp:lastModifiedBy>
  <cp:revision>8</cp:revision>
  <dcterms:created xsi:type="dcterms:W3CDTF">2023-02-09T14:03:26Z</dcterms:created>
  <dcterms:modified xsi:type="dcterms:W3CDTF">2023-02-09T18:35:40Z</dcterms:modified>
</cp:coreProperties>
</file>