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Lst>
  <p:sldIdLst>
    <p:sldId id="256" r:id="rId2"/>
    <p:sldId id="257" r:id="rId3"/>
    <p:sldId id="258" r:id="rId4"/>
    <p:sldId id="259" r:id="rId5"/>
    <p:sldId id="263" r:id="rId6"/>
    <p:sldId id="262" r:id="rId7"/>
    <p:sldId id="261" r:id="rId8"/>
    <p:sldId id="260" r:id="rId9"/>
    <p:sldId id="264" r:id="rId10"/>
    <p:sldId id="266" r:id="rId11"/>
    <p:sldId id="265" r:id="rId12"/>
    <p:sldId id="269" r:id="rId13"/>
    <p:sldId id="268" r:id="rId14"/>
    <p:sldId id="270" r:id="rId15"/>
    <p:sldId id="273" r:id="rId16"/>
    <p:sldId id="271" r:id="rId17"/>
    <p:sldId id="272" r:id="rId18"/>
    <p:sldId id="274" r:id="rId19"/>
    <p:sldId id="277" r:id="rId20"/>
    <p:sldId id="275" r:id="rId21"/>
    <p:sldId id="276" r:id="rId22"/>
    <p:sldId id="280" r:id="rId23"/>
    <p:sldId id="278" r:id="rId24"/>
    <p:sldId id="279" r:id="rId25"/>
    <p:sldId id="281" r:id="rId26"/>
    <p:sldId id="282" r:id="rId27"/>
    <p:sldId id="284" r:id="rId28"/>
    <p:sldId id="285" r:id="rId29"/>
    <p:sldId id="287" r:id="rId30"/>
    <p:sldId id="288" r:id="rId31"/>
    <p:sldId id="289" r:id="rId32"/>
    <p:sldId id="290" r:id="rId33"/>
    <p:sldId id="292" r:id="rId34"/>
    <p:sldId id="293" r:id="rId35"/>
    <p:sldId id="291" r:id="rId36"/>
    <p:sldId id="286" r:id="rId37"/>
    <p:sldId id="296" r:id="rId38"/>
    <p:sldId id="294" r:id="rId39"/>
    <p:sldId id="295" r:id="rId40"/>
    <p:sldId id="298" r:id="rId41"/>
    <p:sldId id="297" r:id="rId42"/>
    <p:sldId id="299" r:id="rId43"/>
    <p:sldId id="301" r:id="rId44"/>
    <p:sldId id="300"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лена Семёновна" initials="ЕС" lastIdx="1" clrIdx="0">
    <p:extLst>
      <p:ext uri="{19B8F6BF-5375-455C-9EA6-DF929625EA0E}">
        <p15:presenceInfo xmlns:p15="http://schemas.microsoft.com/office/powerpoint/2012/main" userId="ac4d15cd3bcb8c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28" autoAdjust="0"/>
    <p:restoredTop sz="94660"/>
  </p:normalViewPr>
  <p:slideViewPr>
    <p:cSldViewPr snapToGrid="0">
      <p:cViewPr varScale="1">
        <p:scale>
          <a:sx n="113" d="100"/>
          <a:sy n="113"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ru-RU"/>
              <a:t>Образец заголовка</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ru-BY"/>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96B2D937-46E0-4DDC-AACC-8CC6F5E969AC}" type="slidenum">
              <a:rPr lang="ru-BY" smtClean="0"/>
              <a:t>‹#›</a:t>
            </a:fld>
            <a:endParaRPr lang="ru-BY"/>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80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814924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03359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99116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ru-BY"/>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96B2D937-46E0-4DDC-AACC-8CC6F5E969AC}" type="slidenum">
              <a:rPr lang="ru-BY" smtClean="0"/>
              <a:t>‹#›</a:t>
            </a:fld>
            <a:endParaRPr lang="ru-BY"/>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908004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F5725E8-3A51-4547-80AB-426264D44C4D}" type="datetimeFigureOut">
              <a:rPr lang="ru-BY" smtClean="0"/>
              <a:t>10.02.2023</a:t>
            </a:fld>
            <a:endParaRPr lang="ru-BY"/>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5180246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941832" y="2909102"/>
            <a:ext cx="361188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4975398" y="2909102"/>
            <a:ext cx="361188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F5725E8-3A51-4547-80AB-426264D44C4D}" type="datetimeFigureOut">
              <a:rPr lang="ru-BY" smtClean="0"/>
              <a:t>10.02.2023</a:t>
            </a:fld>
            <a:endParaRPr lang="ru-BY"/>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11939622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F5725E8-3A51-4547-80AB-426264D44C4D}" type="datetimeFigureOut">
              <a:rPr lang="ru-BY" smtClean="0"/>
              <a:t>10.02.2023</a:t>
            </a:fld>
            <a:endParaRPr lang="ru-BY"/>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11385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725E8-3A51-4547-80AB-426264D44C4D}" type="datetimeFigureOut">
              <a:rPr lang="ru-BY" smtClean="0"/>
              <a:t>10.02.2023</a:t>
            </a:fld>
            <a:endParaRPr lang="ru-BY"/>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73417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ru-RU"/>
              <a:t>Образец заголовка</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73789" y="6375679"/>
            <a:ext cx="925016" cy="348462"/>
          </a:xfrm>
        </p:spPr>
        <p:txBody>
          <a:bodyPr/>
          <a:lstStyle/>
          <a:p>
            <a:fld id="{9F5725E8-3A51-4547-80AB-426264D44C4D}" type="datetimeFigureOut">
              <a:rPr lang="ru-BY" smtClean="0"/>
              <a:t>10.02.2023</a:t>
            </a:fld>
            <a:endParaRPr lang="ru-BY"/>
          </a:p>
        </p:txBody>
      </p:sp>
      <p:sp>
        <p:nvSpPr>
          <p:cNvPr id="6" name="Footer Placeholder 5"/>
          <p:cNvSpPr>
            <a:spLocks noGrp="1"/>
          </p:cNvSpPr>
          <p:nvPr>
            <p:ph type="ftr" sz="quarter" idx="11"/>
          </p:nvPr>
        </p:nvSpPr>
        <p:spPr>
          <a:xfrm>
            <a:off x="1577716" y="6375679"/>
            <a:ext cx="2611634" cy="345796"/>
          </a:xfrm>
        </p:spPr>
        <p:txBody>
          <a:bodyPr/>
          <a:lstStyle/>
          <a:p>
            <a:endParaRPr lang="ru-BY"/>
          </a:p>
        </p:txBody>
      </p:sp>
      <p:sp>
        <p:nvSpPr>
          <p:cNvPr id="7" name="Slide Number Placeholder 6"/>
          <p:cNvSpPr>
            <a:spLocks noGrp="1"/>
          </p:cNvSpPr>
          <p:nvPr>
            <p:ph type="sldNum" sz="quarter" idx="12"/>
          </p:nvPr>
        </p:nvSpPr>
        <p:spPr>
          <a:xfrm>
            <a:off x="4268261" y="6375679"/>
            <a:ext cx="924342" cy="345796"/>
          </a:xfrm>
        </p:spPr>
        <p:txBody>
          <a:bodyPr/>
          <a:lstStyle/>
          <a:p>
            <a:fld id="{96B2D937-46E0-4DDC-AACC-8CC6F5E969AC}" type="slidenum">
              <a:rPr lang="ru-BY" smtClean="0"/>
              <a:t>‹#›</a:t>
            </a:fld>
            <a:endParaRPr lang="ru-BY"/>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881879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ru-RU"/>
              <a:t>Образец заголовка</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74463" y="6375679"/>
            <a:ext cx="924342" cy="348462"/>
          </a:xfrm>
        </p:spPr>
        <p:txBody>
          <a:bodyPr/>
          <a:lstStyle/>
          <a:p>
            <a:fld id="{9F5725E8-3A51-4547-80AB-426264D44C4D}" type="datetimeFigureOut">
              <a:rPr lang="ru-BY" smtClean="0"/>
              <a:t>10.02.2023</a:t>
            </a:fld>
            <a:endParaRPr lang="ru-BY"/>
          </a:p>
        </p:txBody>
      </p:sp>
      <p:sp>
        <p:nvSpPr>
          <p:cNvPr id="6" name="Footer Placeholder 5"/>
          <p:cNvSpPr>
            <a:spLocks noGrp="1"/>
          </p:cNvSpPr>
          <p:nvPr>
            <p:ph type="ftr" sz="quarter" idx="11"/>
          </p:nvPr>
        </p:nvSpPr>
        <p:spPr>
          <a:xfrm>
            <a:off x="1577716" y="6375679"/>
            <a:ext cx="2611634" cy="345796"/>
          </a:xfrm>
        </p:spPr>
        <p:txBody>
          <a:bodyPr/>
          <a:lstStyle/>
          <a:p>
            <a:endParaRPr lang="ru-BY"/>
          </a:p>
        </p:txBody>
      </p:sp>
      <p:sp>
        <p:nvSpPr>
          <p:cNvPr id="7" name="Slide Number Placeholder 6"/>
          <p:cNvSpPr>
            <a:spLocks noGrp="1"/>
          </p:cNvSpPr>
          <p:nvPr>
            <p:ph type="sldNum" sz="quarter" idx="12"/>
          </p:nvPr>
        </p:nvSpPr>
        <p:spPr>
          <a:xfrm>
            <a:off x="4256153" y="6375679"/>
            <a:ext cx="947460" cy="345796"/>
          </a:xfrm>
        </p:spPr>
        <p:txBody>
          <a:bodyPr/>
          <a:lstStyle/>
          <a:p>
            <a:fld id="{96B2D937-46E0-4DDC-AACC-8CC6F5E969AC}" type="slidenum">
              <a:rPr lang="ru-BY" smtClean="0"/>
              <a:t>‹#›</a:t>
            </a:fld>
            <a:endParaRPr lang="ru-BY"/>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51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9F5725E8-3A51-4547-80AB-426264D44C4D}" type="datetimeFigureOut">
              <a:rPr lang="ru-BY" smtClean="0"/>
              <a:t>10.02.2023</a:t>
            </a:fld>
            <a:endParaRPr lang="ru-BY"/>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ru-BY"/>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96B2D937-46E0-4DDC-AACC-8CC6F5E969AC}" type="slidenum">
              <a:rPr lang="ru-BY" smtClean="0"/>
              <a:t>‹#›</a:t>
            </a:fld>
            <a:endParaRPr lang="ru-BY"/>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402975156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6B3536-9807-4035-BC57-889A2B5D630B}"/>
              </a:ext>
            </a:extLst>
          </p:cNvPr>
          <p:cNvSpPr>
            <a:spLocks noGrp="1"/>
          </p:cNvSpPr>
          <p:nvPr>
            <p:ph type="ctrTitle"/>
          </p:nvPr>
        </p:nvSpPr>
        <p:spPr>
          <a:xfrm>
            <a:off x="389468" y="1066800"/>
            <a:ext cx="8407400" cy="3877733"/>
          </a:xfrm>
        </p:spPr>
        <p:txBody>
          <a:bodyPr/>
          <a:lstStyle/>
          <a:p>
            <a:pPr algn="ctr"/>
            <a:r>
              <a:rPr lang="ru-RU" dirty="0"/>
              <a:t>МОДЕЛИ ДАННЫХ И СУБД</a:t>
            </a:r>
            <a:endParaRPr lang="ru-BY" dirty="0"/>
          </a:p>
        </p:txBody>
      </p:sp>
      <p:sp>
        <p:nvSpPr>
          <p:cNvPr id="3" name="Подзаголовок 2">
            <a:extLst>
              <a:ext uri="{FF2B5EF4-FFF2-40B4-BE49-F238E27FC236}">
                <a16:creationId xmlns:a16="http://schemas.microsoft.com/office/drawing/2014/main" id="{5F387583-9580-4693-8BEA-D79433EBAFD4}"/>
              </a:ext>
            </a:extLst>
          </p:cNvPr>
          <p:cNvSpPr>
            <a:spLocks noGrp="1"/>
          </p:cNvSpPr>
          <p:nvPr>
            <p:ph type="subTitle" idx="1"/>
          </p:nvPr>
        </p:nvSpPr>
        <p:spPr>
          <a:xfrm>
            <a:off x="4020245" y="6159260"/>
            <a:ext cx="5123755" cy="767910"/>
          </a:xfrm>
        </p:spPr>
        <p:txBody>
          <a:bodyPr>
            <a:normAutofit/>
          </a:bodyPr>
          <a:lstStyle/>
          <a:p>
            <a:r>
              <a:rPr lang="ru-RU" sz="1200" dirty="0">
                <a:latin typeface="Arial Black" panose="020B0A04020102020204" pitchFamily="34" charset="0"/>
              </a:rPr>
              <a:t>Кафедра информационных систем управления</a:t>
            </a:r>
          </a:p>
          <a:p>
            <a:r>
              <a:rPr lang="ru-RU" sz="1200" dirty="0">
                <a:latin typeface="Arial Black" panose="020B0A04020102020204" pitchFamily="34" charset="0"/>
              </a:rPr>
              <a:t>Ст. преподаватель Малашенко Е.С.</a:t>
            </a:r>
          </a:p>
          <a:p>
            <a:endParaRPr lang="ru-RU" sz="1200" dirty="0">
              <a:latin typeface="Arial Black" panose="020B0A04020102020204" pitchFamily="34" charset="0"/>
            </a:endParaRPr>
          </a:p>
          <a:p>
            <a:endParaRPr lang="ru-RU" sz="1200" dirty="0">
              <a:latin typeface="Arial Black" panose="020B0A04020102020204" pitchFamily="34" charset="0"/>
            </a:endParaRPr>
          </a:p>
          <a:p>
            <a:endParaRPr lang="ru-RU" sz="1200" dirty="0">
              <a:latin typeface="Arial Black" panose="020B0A04020102020204" pitchFamily="34" charset="0"/>
            </a:endParaRPr>
          </a:p>
        </p:txBody>
      </p:sp>
    </p:spTree>
    <p:extLst>
      <p:ext uri="{BB962C8B-B14F-4D97-AF65-F5344CB8AC3E}">
        <p14:creationId xmlns:p14="http://schemas.microsoft.com/office/powerpoint/2010/main" val="255899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4CC492-196C-402D-AFB0-573568033288}"/>
              </a:ext>
            </a:extLst>
          </p:cNvPr>
          <p:cNvSpPr>
            <a:spLocks noGrp="1"/>
          </p:cNvSpPr>
          <p:nvPr>
            <p:ph type="title"/>
          </p:nvPr>
        </p:nvSpPr>
        <p:spPr/>
        <p:txBody>
          <a:bodyPr>
            <a:normAutofit fontScale="90000"/>
          </a:bodyPr>
          <a:lstStyle/>
          <a:p>
            <a:pPr algn="ctr"/>
            <a:r>
              <a:rPr lang="ru-BY" b="1" dirty="0"/>
              <a:t>Классические модели данных</a:t>
            </a:r>
            <a:r>
              <a:rPr lang="ru-RU" b="1" dirty="0"/>
              <a:t>: </a:t>
            </a:r>
            <a:br>
              <a:rPr lang="ru-BY" dirty="0"/>
            </a:br>
            <a:endParaRPr lang="ru-BY" dirty="0"/>
          </a:p>
        </p:txBody>
      </p:sp>
      <p:sp>
        <p:nvSpPr>
          <p:cNvPr id="3" name="Объект 2">
            <a:extLst>
              <a:ext uri="{FF2B5EF4-FFF2-40B4-BE49-F238E27FC236}">
                <a16:creationId xmlns:a16="http://schemas.microsoft.com/office/drawing/2014/main" id="{EF213627-845F-4FC8-8264-6BF13F935BBB}"/>
              </a:ext>
            </a:extLst>
          </p:cNvPr>
          <p:cNvSpPr>
            <a:spLocks noGrp="1"/>
          </p:cNvSpPr>
          <p:nvPr>
            <p:ph idx="1"/>
          </p:nvPr>
        </p:nvSpPr>
        <p:spPr/>
        <p:txBody>
          <a:bodyPr/>
          <a:lstStyle/>
          <a:p>
            <a:r>
              <a:rPr lang="ru-BY" b="1" dirty="0"/>
              <a:t> </a:t>
            </a:r>
            <a:endParaRPr lang="ru-BY" dirty="0"/>
          </a:p>
          <a:p>
            <a:r>
              <a:rPr lang="ru-BY" b="1" dirty="0"/>
              <a:t>Все БД могут быть разделены на три основных (классических) типа: </a:t>
            </a:r>
            <a:endParaRPr lang="ru-RU" b="1" dirty="0"/>
          </a:p>
          <a:p>
            <a:r>
              <a:rPr lang="ru-BY" dirty="0"/>
              <a:t>иерархические, </a:t>
            </a:r>
            <a:endParaRPr lang="ru-RU" dirty="0"/>
          </a:p>
          <a:p>
            <a:r>
              <a:rPr lang="ru-BY" dirty="0"/>
              <a:t>сетевые </a:t>
            </a:r>
            <a:endParaRPr lang="ru-RU" dirty="0"/>
          </a:p>
          <a:p>
            <a:r>
              <a:rPr lang="ru-BY" dirty="0"/>
              <a:t>и реляционные. </a:t>
            </a:r>
            <a:endParaRPr lang="ru-RU" dirty="0"/>
          </a:p>
          <a:p>
            <a:pPr marL="0" indent="0">
              <a:buNone/>
            </a:pPr>
            <a:r>
              <a:rPr lang="ru-BY" i="1" dirty="0"/>
              <a:t>Назначение типа определяется тем, с помощью какой модели данных представлена информация. </a:t>
            </a:r>
          </a:p>
          <a:p>
            <a:endParaRPr lang="ru-BY" dirty="0"/>
          </a:p>
        </p:txBody>
      </p:sp>
    </p:spTree>
    <p:extLst>
      <p:ext uri="{BB962C8B-B14F-4D97-AF65-F5344CB8AC3E}">
        <p14:creationId xmlns:p14="http://schemas.microsoft.com/office/powerpoint/2010/main" val="3729685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00F9B5-74DF-4A6B-8E37-0B36CE7CB211}"/>
              </a:ext>
            </a:extLst>
          </p:cNvPr>
          <p:cNvSpPr>
            <a:spLocks noGrp="1"/>
          </p:cNvSpPr>
          <p:nvPr>
            <p:ph type="title"/>
          </p:nvPr>
        </p:nvSpPr>
        <p:spPr/>
        <p:txBody>
          <a:bodyPr/>
          <a:lstStyle/>
          <a:p>
            <a:r>
              <a:rPr lang="ru-RU" dirty="0"/>
              <a:t>Иерархическая модель данных</a:t>
            </a:r>
            <a:endParaRPr lang="ru-BY" dirty="0"/>
          </a:p>
        </p:txBody>
      </p:sp>
      <p:sp>
        <p:nvSpPr>
          <p:cNvPr id="3" name="Объект 2">
            <a:extLst>
              <a:ext uri="{FF2B5EF4-FFF2-40B4-BE49-F238E27FC236}">
                <a16:creationId xmlns:a16="http://schemas.microsoft.com/office/drawing/2014/main" id="{A85F0940-3EBA-4138-8BCE-C719EBB31D63}"/>
              </a:ext>
            </a:extLst>
          </p:cNvPr>
          <p:cNvSpPr>
            <a:spLocks noGrp="1"/>
          </p:cNvSpPr>
          <p:nvPr>
            <p:ph idx="1"/>
          </p:nvPr>
        </p:nvSpPr>
        <p:spPr/>
        <p:txBody>
          <a:bodyPr/>
          <a:lstStyle/>
          <a:p>
            <a:r>
              <a:rPr lang="ru-RU" dirty="0"/>
              <a:t>Её появление связано с тем, что в реальном мире многие связи соответствуют иерархии, когда один объект выступает как родительский, а с ним может быть связано множество подчинённых объектов (дочерних). </a:t>
            </a:r>
          </a:p>
          <a:p>
            <a:endParaRPr lang="ru-BY" dirty="0"/>
          </a:p>
        </p:txBody>
      </p:sp>
      <p:pic>
        <p:nvPicPr>
          <p:cNvPr id="4" name="Рисунок 3">
            <a:extLst>
              <a:ext uri="{FF2B5EF4-FFF2-40B4-BE49-F238E27FC236}">
                <a16:creationId xmlns:a16="http://schemas.microsoft.com/office/drawing/2014/main" id="{E016E240-1E80-4CFC-9776-8396EA6025CF}"/>
              </a:ext>
            </a:extLst>
          </p:cNvPr>
          <p:cNvPicPr>
            <a:picLocks noChangeAspect="1"/>
          </p:cNvPicPr>
          <p:nvPr/>
        </p:nvPicPr>
        <p:blipFill>
          <a:blip r:embed="rId2"/>
          <a:stretch>
            <a:fillRect/>
          </a:stretch>
        </p:blipFill>
        <p:spPr>
          <a:xfrm>
            <a:off x="1358240" y="3972730"/>
            <a:ext cx="6600481" cy="2392818"/>
          </a:xfrm>
          <a:prstGeom prst="rect">
            <a:avLst/>
          </a:prstGeom>
        </p:spPr>
      </p:pic>
    </p:spTree>
    <p:extLst>
      <p:ext uri="{BB962C8B-B14F-4D97-AF65-F5344CB8AC3E}">
        <p14:creationId xmlns:p14="http://schemas.microsoft.com/office/powerpoint/2010/main" val="841039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EF26CC-C2CF-49F9-9813-4352420CAB07}"/>
              </a:ext>
            </a:extLst>
          </p:cNvPr>
          <p:cNvSpPr>
            <a:spLocks noGrp="1"/>
          </p:cNvSpPr>
          <p:nvPr>
            <p:ph type="title"/>
          </p:nvPr>
        </p:nvSpPr>
        <p:spPr/>
        <p:txBody>
          <a:bodyPr/>
          <a:lstStyle/>
          <a:p>
            <a:r>
              <a:rPr lang="ru-RU" dirty="0"/>
              <a:t>Иерархическая модель данных</a:t>
            </a:r>
            <a:endParaRPr lang="ru-BY" dirty="0"/>
          </a:p>
        </p:txBody>
      </p:sp>
      <p:sp>
        <p:nvSpPr>
          <p:cNvPr id="3" name="Объект 2">
            <a:extLst>
              <a:ext uri="{FF2B5EF4-FFF2-40B4-BE49-F238E27FC236}">
                <a16:creationId xmlns:a16="http://schemas.microsoft.com/office/drawing/2014/main" id="{A64B6611-F54C-438A-8E13-371C037877F8}"/>
              </a:ext>
            </a:extLst>
          </p:cNvPr>
          <p:cNvSpPr>
            <a:spLocks noGrp="1"/>
          </p:cNvSpPr>
          <p:nvPr>
            <p:ph idx="1"/>
          </p:nvPr>
        </p:nvSpPr>
        <p:spPr/>
        <p:txBody>
          <a:bodyPr>
            <a:normAutofit fontScale="85000" lnSpcReduction="20000"/>
          </a:bodyPr>
          <a:lstStyle/>
          <a:p>
            <a:r>
              <a:rPr lang="ru-BY" dirty="0"/>
              <a:t>Основной структурой представления информации в иерархической модели данных является дерево. </a:t>
            </a:r>
            <a:endParaRPr lang="ru-RU" dirty="0"/>
          </a:p>
          <a:p>
            <a:r>
              <a:rPr lang="ru-BY" dirty="0"/>
              <a:t>Дерево определяют как  связный граф, не имеющий циклов. (Граф – это математическая конструкция, состоящая из вершин и рёбер)</a:t>
            </a:r>
            <a:r>
              <a:rPr lang="ru-RU" dirty="0"/>
              <a:t>.</a:t>
            </a:r>
            <a:r>
              <a:rPr lang="ru-BY" dirty="0"/>
              <a:t> Все вершины разбиты на уровни. </a:t>
            </a:r>
            <a:endParaRPr lang="ru-RU" dirty="0"/>
          </a:p>
          <a:p>
            <a:r>
              <a:rPr lang="ru-BY" dirty="0"/>
              <a:t>На самом высшем уровне находится только одна вершина, которая называется корнем дерева. </a:t>
            </a:r>
            <a:endParaRPr lang="ru-RU" dirty="0"/>
          </a:p>
          <a:p>
            <a:r>
              <a:rPr lang="ru-BY" dirty="0"/>
              <a:t>Любой уровень можно достигнуть через корень дерева. Он соединяется рёбрами со всеми вершинами, находящимися на втором уровне, и только с ними.</a:t>
            </a:r>
            <a:endParaRPr lang="ru-RU" dirty="0"/>
          </a:p>
          <a:p>
            <a:r>
              <a:rPr lang="ru-BY" dirty="0"/>
              <a:t> Вершины второго уровня соединяются с вершинами третьего уровня так, что каждая вершина третьего уровня соединяется только с одной вершиной второго уровня и т.д. </a:t>
            </a:r>
          </a:p>
        </p:txBody>
      </p:sp>
    </p:spTree>
    <p:extLst>
      <p:ext uri="{BB962C8B-B14F-4D97-AF65-F5344CB8AC3E}">
        <p14:creationId xmlns:p14="http://schemas.microsoft.com/office/powerpoint/2010/main" val="2774671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E826A6-759F-4D5F-9858-0929473B12D8}"/>
              </a:ext>
            </a:extLst>
          </p:cNvPr>
          <p:cNvSpPr>
            <a:spLocks noGrp="1"/>
          </p:cNvSpPr>
          <p:nvPr>
            <p:ph type="title"/>
          </p:nvPr>
        </p:nvSpPr>
        <p:spPr/>
        <p:txBody>
          <a:bodyPr/>
          <a:lstStyle/>
          <a:p>
            <a:r>
              <a:rPr lang="ru-RU" dirty="0"/>
              <a:t>Иерархическая модель данных</a:t>
            </a:r>
            <a:endParaRPr lang="ru-BY" dirty="0"/>
          </a:p>
        </p:txBody>
      </p:sp>
      <p:sp>
        <p:nvSpPr>
          <p:cNvPr id="3" name="Объект 2">
            <a:extLst>
              <a:ext uri="{FF2B5EF4-FFF2-40B4-BE49-F238E27FC236}">
                <a16:creationId xmlns:a16="http://schemas.microsoft.com/office/drawing/2014/main" id="{63586C48-7EFC-40ED-B78C-E934C06B988B}"/>
              </a:ext>
            </a:extLst>
          </p:cNvPr>
          <p:cNvSpPr>
            <a:spLocks noGrp="1"/>
          </p:cNvSpPr>
          <p:nvPr>
            <p:ph idx="1"/>
          </p:nvPr>
        </p:nvSpPr>
        <p:spPr>
          <a:xfrm>
            <a:off x="938757" y="1811868"/>
            <a:ext cx="7866575" cy="4927600"/>
          </a:xfrm>
        </p:spPr>
        <p:txBody>
          <a:bodyPr>
            <a:normAutofit/>
          </a:bodyPr>
          <a:lstStyle/>
          <a:p>
            <a:r>
              <a:rPr lang="ru-BY" b="1" dirty="0"/>
              <a:t>В дереве соотношение между верхними и нижними объектами имеет характер «один ко многим».  </a:t>
            </a:r>
            <a:endParaRPr lang="ru-BY" dirty="0"/>
          </a:p>
          <a:p>
            <a:r>
              <a:rPr lang="ru-BY" dirty="0"/>
              <a:t>О</a:t>
            </a:r>
            <a:r>
              <a:rPr lang="ru-BY" b="1" u="sng" dirty="0"/>
              <a:t>сновными информационными единицами </a:t>
            </a:r>
            <a:r>
              <a:rPr lang="ru-BY" b="1" dirty="0"/>
              <a:t>в иерархической модели данных являются сегменты поля. </a:t>
            </a:r>
          </a:p>
          <a:p>
            <a:r>
              <a:rPr lang="ru-BY" b="1" dirty="0"/>
              <a:t>Поле данных</a:t>
            </a:r>
            <a:r>
              <a:rPr lang="ru-BY" dirty="0"/>
              <a:t> – определяется как наименьшая неделимая единица данных доступная пользователю. </a:t>
            </a:r>
          </a:p>
          <a:p>
            <a:r>
              <a:rPr lang="ru-BY" b="1" dirty="0"/>
              <a:t>Для сегмента определяется тип и экземпляр сегмента. </a:t>
            </a:r>
            <a:endParaRPr lang="ru-RU" b="1" dirty="0"/>
          </a:p>
          <a:p>
            <a:r>
              <a:rPr lang="ru-BY" b="1" dirty="0"/>
              <a:t>Экземпляр сегмента </a:t>
            </a:r>
            <a:r>
              <a:rPr lang="ru-BY" dirty="0"/>
              <a:t>образуется из конкретных значений полей данных.  </a:t>
            </a:r>
          </a:p>
          <a:p>
            <a:r>
              <a:rPr lang="ru-BY" b="1" dirty="0"/>
              <a:t>Тип сегмента </a:t>
            </a:r>
            <a:r>
              <a:rPr lang="ru-BY" dirty="0"/>
              <a:t>– именованная совокупность входящих в него типов данных. </a:t>
            </a:r>
          </a:p>
          <a:p>
            <a:r>
              <a:rPr lang="ru-BY" dirty="0"/>
              <a:t>). </a:t>
            </a:r>
          </a:p>
        </p:txBody>
      </p:sp>
    </p:spTree>
    <p:extLst>
      <p:ext uri="{BB962C8B-B14F-4D97-AF65-F5344CB8AC3E}">
        <p14:creationId xmlns:p14="http://schemas.microsoft.com/office/powerpoint/2010/main" val="336097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C77B1F-DD27-4FA1-B094-563E09FB40B2}"/>
              </a:ext>
            </a:extLst>
          </p:cNvPr>
          <p:cNvSpPr>
            <a:spLocks noGrp="1"/>
          </p:cNvSpPr>
          <p:nvPr>
            <p:ph type="title"/>
          </p:nvPr>
        </p:nvSpPr>
        <p:spPr/>
        <p:txBody>
          <a:bodyPr/>
          <a:lstStyle/>
          <a:p>
            <a:r>
              <a:rPr lang="ru-RU" dirty="0"/>
              <a:t>Иерархическая модель данных</a:t>
            </a:r>
            <a:endParaRPr lang="ru-BY" dirty="0"/>
          </a:p>
        </p:txBody>
      </p:sp>
      <p:sp>
        <p:nvSpPr>
          <p:cNvPr id="3" name="Объект 2">
            <a:extLst>
              <a:ext uri="{FF2B5EF4-FFF2-40B4-BE49-F238E27FC236}">
                <a16:creationId xmlns:a16="http://schemas.microsoft.com/office/drawing/2014/main" id="{CB73FA67-D10E-47D3-A5C8-DFBDAB207C82}"/>
              </a:ext>
            </a:extLst>
          </p:cNvPr>
          <p:cNvSpPr>
            <a:spLocks noGrp="1"/>
          </p:cNvSpPr>
          <p:nvPr>
            <p:ph idx="1"/>
          </p:nvPr>
        </p:nvSpPr>
        <p:spPr/>
        <p:txBody>
          <a:bodyPr>
            <a:normAutofit fontScale="77500" lnSpcReduction="20000"/>
          </a:bodyPr>
          <a:lstStyle/>
          <a:p>
            <a:r>
              <a:rPr lang="ru-BY" dirty="0"/>
              <a:t>В иерархической модели данных </a:t>
            </a:r>
            <a:endParaRPr lang="ru-RU" dirty="0"/>
          </a:p>
          <a:p>
            <a:r>
              <a:rPr lang="ru-BY" dirty="0"/>
              <a:t>вершине графа соответствует тип сегмента или просто сегмент, </a:t>
            </a:r>
            <a:endParaRPr lang="ru-RU" dirty="0"/>
          </a:p>
          <a:p>
            <a:r>
              <a:rPr lang="ru-BY" dirty="0"/>
              <a:t>а дугам – типы связи (предок-потомок). В данных моделях сегмент, являющийся потомком должен иметь в точности одного предка. </a:t>
            </a:r>
          </a:p>
          <a:p>
            <a:r>
              <a:rPr lang="ru-BY" dirty="0"/>
              <a:t>Тип «дерево» является составным. Он включает в себя подтипы («поддеревья»), каждый из которых, в свою очередь, является типом «дерево». </a:t>
            </a:r>
            <a:endParaRPr lang="ru-RU" dirty="0"/>
          </a:p>
          <a:p>
            <a:r>
              <a:rPr lang="ru-BY" dirty="0"/>
              <a:t>Каждый из типов «дерево» состоит из одного «корневого» типа и упорядоченного набора (возможно пустого) подчиненных типов. </a:t>
            </a:r>
            <a:endParaRPr lang="ru-RU" dirty="0"/>
          </a:p>
          <a:p>
            <a:r>
              <a:rPr lang="ru-BY" dirty="0"/>
              <a:t>Каждый из элементарных типов, включенных в тип «дерево», является простым или составным типом «запись». </a:t>
            </a:r>
            <a:endParaRPr lang="ru-RU" dirty="0"/>
          </a:p>
          <a:p>
            <a:r>
              <a:rPr lang="ru-BY" dirty="0"/>
              <a:t>Простая запись состоит из одного типа, например числового, а составная «запись» объединяет некоторую совокупность типов, например целое, строку символов и указатель (ссылку</a:t>
            </a:r>
          </a:p>
        </p:txBody>
      </p:sp>
    </p:spTree>
    <p:extLst>
      <p:ext uri="{BB962C8B-B14F-4D97-AF65-F5344CB8AC3E}">
        <p14:creationId xmlns:p14="http://schemas.microsoft.com/office/powerpoint/2010/main" val="2196087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9B60D9-EB77-4817-AA9B-A0A4C5BBFEB9}"/>
              </a:ext>
            </a:extLst>
          </p:cNvPr>
          <p:cNvSpPr>
            <a:spLocks noGrp="1"/>
          </p:cNvSpPr>
          <p:nvPr>
            <p:ph type="title"/>
          </p:nvPr>
        </p:nvSpPr>
        <p:spPr/>
        <p:txBody>
          <a:bodyPr/>
          <a:lstStyle/>
          <a:p>
            <a:r>
              <a:rPr lang="ru-RU" dirty="0"/>
              <a:t>Иерархическая модель данных</a:t>
            </a:r>
            <a:endParaRPr lang="ru-BY" dirty="0"/>
          </a:p>
        </p:txBody>
      </p:sp>
      <p:sp>
        <p:nvSpPr>
          <p:cNvPr id="3" name="Объект 2">
            <a:extLst>
              <a:ext uri="{FF2B5EF4-FFF2-40B4-BE49-F238E27FC236}">
                <a16:creationId xmlns:a16="http://schemas.microsoft.com/office/drawing/2014/main" id="{309767FE-7D89-4D25-AF15-77669ECE2F10}"/>
              </a:ext>
            </a:extLst>
          </p:cNvPr>
          <p:cNvSpPr>
            <a:spLocks noGrp="1"/>
          </p:cNvSpPr>
          <p:nvPr>
            <p:ph idx="1"/>
          </p:nvPr>
        </p:nvSpPr>
        <p:spPr/>
        <p:txBody>
          <a:bodyPr/>
          <a:lstStyle/>
          <a:p>
            <a:r>
              <a:rPr lang="ru-BY" dirty="0"/>
              <a:t>				</a:t>
            </a:r>
            <a:r>
              <a:rPr lang="ru-RU" dirty="0"/>
              <a:t>ОТДЕЛ</a:t>
            </a:r>
          </a:p>
          <a:p>
            <a:endParaRPr lang="ru-RU" dirty="0"/>
          </a:p>
          <a:p>
            <a:endParaRPr lang="ru-RU" dirty="0"/>
          </a:p>
          <a:p>
            <a:endParaRPr lang="ru-RU" dirty="0"/>
          </a:p>
          <a:p>
            <a:endParaRPr lang="ru-RU" dirty="0"/>
          </a:p>
          <a:p>
            <a:endParaRPr lang="ru-RU" dirty="0"/>
          </a:p>
          <a:p>
            <a:r>
              <a:rPr lang="ru-BY" i="1" dirty="0"/>
              <a:t>Здесь Отдел является предком для Начальник и Сотрудники, </a:t>
            </a:r>
            <a:endParaRPr lang="ru-RU" i="1" dirty="0"/>
          </a:p>
          <a:p>
            <a:r>
              <a:rPr lang="ru-BY" i="1" dirty="0"/>
              <a:t>а Начальник и Сотрудники - потомки Отдел. </a:t>
            </a:r>
            <a:endParaRPr lang="ru-BY" dirty="0"/>
          </a:p>
          <a:p>
            <a:endParaRPr lang="ru-BY" dirty="0"/>
          </a:p>
        </p:txBody>
      </p:sp>
      <p:pic>
        <p:nvPicPr>
          <p:cNvPr id="5" name="Рисунок 4">
            <a:extLst>
              <a:ext uri="{FF2B5EF4-FFF2-40B4-BE49-F238E27FC236}">
                <a16:creationId xmlns:a16="http://schemas.microsoft.com/office/drawing/2014/main" id="{1504291A-E319-4711-8680-1678A9243501}"/>
              </a:ext>
            </a:extLst>
          </p:cNvPr>
          <p:cNvPicPr>
            <a:picLocks noChangeAspect="1"/>
          </p:cNvPicPr>
          <p:nvPr/>
        </p:nvPicPr>
        <p:blipFill>
          <a:blip r:embed="rId2"/>
          <a:stretch>
            <a:fillRect/>
          </a:stretch>
        </p:blipFill>
        <p:spPr>
          <a:xfrm>
            <a:off x="316493" y="2889469"/>
            <a:ext cx="8511013" cy="1961703"/>
          </a:xfrm>
          <a:prstGeom prst="rect">
            <a:avLst/>
          </a:prstGeom>
        </p:spPr>
      </p:pic>
    </p:spTree>
    <p:extLst>
      <p:ext uri="{BB962C8B-B14F-4D97-AF65-F5344CB8AC3E}">
        <p14:creationId xmlns:p14="http://schemas.microsoft.com/office/powerpoint/2010/main" val="1712434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A7F971-1DBF-4293-A153-607558D3F72A}"/>
              </a:ext>
            </a:extLst>
          </p:cNvPr>
          <p:cNvSpPr>
            <a:spLocks noGrp="1"/>
          </p:cNvSpPr>
          <p:nvPr>
            <p:ph type="title"/>
          </p:nvPr>
        </p:nvSpPr>
        <p:spPr/>
        <p:txBody>
          <a:bodyPr/>
          <a:lstStyle/>
          <a:p>
            <a:r>
              <a:rPr lang="ru-RU" dirty="0"/>
              <a:t>Иерархическая модель данных</a:t>
            </a:r>
            <a:endParaRPr lang="ru-BY" dirty="0"/>
          </a:p>
        </p:txBody>
      </p:sp>
      <p:sp>
        <p:nvSpPr>
          <p:cNvPr id="3" name="Объект 2">
            <a:extLst>
              <a:ext uri="{FF2B5EF4-FFF2-40B4-BE49-F238E27FC236}">
                <a16:creationId xmlns:a16="http://schemas.microsoft.com/office/drawing/2014/main" id="{43690490-5001-4C2E-A9F8-D000FA62E88D}"/>
              </a:ext>
            </a:extLst>
          </p:cNvPr>
          <p:cNvSpPr>
            <a:spLocks noGrp="1"/>
          </p:cNvSpPr>
          <p:nvPr>
            <p:ph idx="1"/>
          </p:nvPr>
        </p:nvSpPr>
        <p:spPr/>
        <p:txBody>
          <a:bodyPr/>
          <a:lstStyle/>
          <a:p>
            <a:r>
              <a:rPr lang="ru-BY" b="1" i="1" dirty="0"/>
              <a:t>Иерархическая БД представляет собой упорядоченную совокупность экземпляров данных типа «дерево» (деревьев), содержащих экземпляры типа «запись» (записи).</a:t>
            </a:r>
            <a:r>
              <a:rPr lang="ru-BY" i="1" dirty="0"/>
              <a:t> </a:t>
            </a:r>
            <a:endParaRPr lang="ru-RU" i="1" dirty="0"/>
          </a:p>
          <a:p>
            <a:r>
              <a:rPr lang="ru-BY" i="1" dirty="0"/>
              <a:t>Часто отношения родства между типами переносят на отношения между самими записями. </a:t>
            </a:r>
            <a:endParaRPr lang="ru-RU" i="1" dirty="0"/>
          </a:p>
          <a:p>
            <a:r>
              <a:rPr lang="ru-BY" i="1" dirty="0"/>
              <a:t>Поля записей хранят собственно числовые или символьные значения, составляющие основное содержание БД. </a:t>
            </a:r>
            <a:endParaRPr lang="ru-RU" i="1" dirty="0"/>
          </a:p>
          <a:p>
            <a:r>
              <a:rPr lang="ru-BY" i="1" dirty="0"/>
              <a:t>Обход всех элементов иерархической БД обычно производится сверху вниз слева направо. </a:t>
            </a:r>
            <a:endParaRPr lang="ru-BY" dirty="0"/>
          </a:p>
          <a:p>
            <a:endParaRPr lang="ru-BY" dirty="0"/>
          </a:p>
        </p:txBody>
      </p:sp>
    </p:spTree>
    <p:extLst>
      <p:ext uri="{BB962C8B-B14F-4D97-AF65-F5344CB8AC3E}">
        <p14:creationId xmlns:p14="http://schemas.microsoft.com/office/powerpoint/2010/main" val="4118511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BB8FF8-AC90-4B97-9ABF-4D797F54804A}"/>
              </a:ext>
            </a:extLst>
          </p:cNvPr>
          <p:cNvSpPr>
            <a:spLocks noGrp="1"/>
          </p:cNvSpPr>
          <p:nvPr>
            <p:ph type="title"/>
          </p:nvPr>
        </p:nvSpPr>
        <p:spPr/>
        <p:txBody>
          <a:bodyPr/>
          <a:lstStyle/>
          <a:p>
            <a:r>
              <a:rPr lang="ru-RU" dirty="0"/>
              <a:t>Иерархическая модель данных</a:t>
            </a:r>
            <a:endParaRPr lang="ru-BY" dirty="0"/>
          </a:p>
        </p:txBody>
      </p:sp>
      <p:sp>
        <p:nvSpPr>
          <p:cNvPr id="3" name="Объект 2">
            <a:extLst>
              <a:ext uri="{FF2B5EF4-FFF2-40B4-BE49-F238E27FC236}">
                <a16:creationId xmlns:a16="http://schemas.microsoft.com/office/drawing/2014/main" id="{BF2441E7-E5E5-4EA7-A7F1-29C3AC72AA95}"/>
              </a:ext>
            </a:extLst>
          </p:cNvPr>
          <p:cNvSpPr>
            <a:spLocks noGrp="1"/>
          </p:cNvSpPr>
          <p:nvPr>
            <p:ph idx="1"/>
          </p:nvPr>
        </p:nvSpPr>
        <p:spPr/>
        <p:txBody>
          <a:bodyPr/>
          <a:lstStyle/>
          <a:p>
            <a:r>
              <a:rPr lang="ru-BY" dirty="0"/>
              <a:t>В соответствии с определением типа «дерево», можно заключить, что между предками и потомками автоматически поддерживается контроль целостности связей. </a:t>
            </a:r>
            <a:endParaRPr lang="ru-RU" dirty="0"/>
          </a:p>
          <a:p>
            <a:r>
              <a:rPr lang="ru-BY" b="1" u="sng" dirty="0"/>
              <a:t>Основное правило контроля целостности звучит следующим образом: </a:t>
            </a:r>
            <a:endParaRPr lang="ru-RU" b="1" u="sng" dirty="0"/>
          </a:p>
          <a:p>
            <a:r>
              <a:rPr lang="ru-BY" b="1" u="sng" dirty="0"/>
              <a:t>потомок не может существовать без родителя, а у некоторых родителей может не быть потомков. </a:t>
            </a:r>
            <a:endParaRPr lang="ru-RU" b="1" u="sng" dirty="0"/>
          </a:p>
          <a:p>
            <a:r>
              <a:rPr lang="ru-BY" b="1" u="sng" dirty="0"/>
              <a:t>Механизмы поддержания целостности связей между записями различных деревьев отсутствуют</a:t>
            </a:r>
            <a:r>
              <a:rPr lang="ru-BY" dirty="0"/>
              <a:t>. </a:t>
            </a:r>
          </a:p>
          <a:p>
            <a:endParaRPr lang="ru-BY" dirty="0"/>
          </a:p>
        </p:txBody>
      </p:sp>
    </p:spTree>
    <p:extLst>
      <p:ext uri="{BB962C8B-B14F-4D97-AF65-F5344CB8AC3E}">
        <p14:creationId xmlns:p14="http://schemas.microsoft.com/office/powerpoint/2010/main" val="3516983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8286C96-ADE9-449F-9752-3102F31999DC}"/>
              </a:ext>
            </a:extLst>
          </p:cNvPr>
          <p:cNvSpPr>
            <a:spLocks noGrp="1"/>
          </p:cNvSpPr>
          <p:nvPr>
            <p:ph type="title"/>
          </p:nvPr>
        </p:nvSpPr>
        <p:spPr/>
        <p:txBody>
          <a:bodyPr/>
          <a:lstStyle/>
          <a:p>
            <a:r>
              <a:rPr lang="ru-RU" dirty="0"/>
              <a:t>Иерархическая модель данных</a:t>
            </a:r>
            <a:endParaRPr lang="ru-BY" dirty="0"/>
          </a:p>
        </p:txBody>
      </p:sp>
      <p:sp>
        <p:nvSpPr>
          <p:cNvPr id="3" name="Объект 2">
            <a:extLst>
              <a:ext uri="{FF2B5EF4-FFF2-40B4-BE49-F238E27FC236}">
                <a16:creationId xmlns:a16="http://schemas.microsoft.com/office/drawing/2014/main" id="{C4E7F2C6-E096-4884-86F5-32F41D099BD9}"/>
              </a:ext>
            </a:extLst>
          </p:cNvPr>
          <p:cNvSpPr>
            <a:spLocks noGrp="1"/>
          </p:cNvSpPr>
          <p:nvPr>
            <p:ph idx="1"/>
          </p:nvPr>
        </p:nvSpPr>
        <p:spPr>
          <a:xfrm>
            <a:off x="938758" y="2286002"/>
            <a:ext cx="7633742" cy="4478865"/>
          </a:xfrm>
        </p:spPr>
        <p:txBody>
          <a:bodyPr>
            <a:normAutofit fontScale="85000" lnSpcReduction="20000"/>
          </a:bodyPr>
          <a:lstStyle/>
          <a:p>
            <a:r>
              <a:rPr lang="ru-BY" b="1" u="sng" dirty="0"/>
              <a:t>К достоинствам иерархической модели </a:t>
            </a:r>
            <a:r>
              <a:rPr lang="ru-BY" dirty="0"/>
              <a:t>данных относятся </a:t>
            </a:r>
            <a:endParaRPr lang="ru-RU" dirty="0"/>
          </a:p>
          <a:p>
            <a:r>
              <a:rPr lang="ru-BY" dirty="0"/>
              <a:t>эффективное использование памяти ЭВМ и неплохие показатели времени выполнения основных операций над данными. Иерархическая модель удобна для работы с иерархически упорядоченной информацией. </a:t>
            </a:r>
          </a:p>
          <a:p>
            <a:r>
              <a:rPr lang="ru-BY" b="1" u="sng" dirty="0"/>
              <a:t>Недостатком иерархической модели является  </a:t>
            </a:r>
            <a:endParaRPr lang="ru-BY" dirty="0"/>
          </a:p>
          <a:p>
            <a:r>
              <a:rPr lang="ru-BY" dirty="0"/>
              <a:t>•	частично дублируется информация между записями (такие записи называются парными). В иерархической модели не предусмотрена поддержка соответствия между парными записями </a:t>
            </a:r>
          </a:p>
          <a:p>
            <a:r>
              <a:rPr lang="ru-BY" dirty="0"/>
              <a:t>•	иерархическая модель реализует отношения между исходной и дочерней записями по схеме 1:М, т.е. одной родительской записи может соответствовать любое число дочерних. </a:t>
            </a:r>
            <a:endParaRPr lang="ru-RU" dirty="0"/>
          </a:p>
          <a:p>
            <a:r>
              <a:rPr lang="ru-BY" dirty="0"/>
              <a:t>Возникает связь «1 ко многим» </a:t>
            </a:r>
          </a:p>
          <a:p>
            <a:r>
              <a:rPr lang="ru-BY" dirty="0"/>
              <a:t>•	ее громоздкость для обработки информации с достаточно сложными логическими связями, а также сложность понимания для обычного пользователя.</a:t>
            </a:r>
          </a:p>
          <a:p>
            <a:r>
              <a:rPr lang="ru-RU" dirty="0"/>
              <a:t> </a:t>
            </a:r>
            <a:endParaRPr lang="ru-BY" dirty="0"/>
          </a:p>
          <a:p>
            <a:endParaRPr lang="ru-BY" dirty="0"/>
          </a:p>
        </p:txBody>
      </p:sp>
    </p:spTree>
    <p:extLst>
      <p:ext uri="{BB962C8B-B14F-4D97-AF65-F5344CB8AC3E}">
        <p14:creationId xmlns:p14="http://schemas.microsoft.com/office/powerpoint/2010/main" val="2579226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D96C92-EB11-4394-91A4-EC08D1CF49C2}"/>
              </a:ext>
            </a:extLst>
          </p:cNvPr>
          <p:cNvSpPr>
            <a:spLocks noGrp="1"/>
          </p:cNvSpPr>
          <p:nvPr>
            <p:ph type="title"/>
          </p:nvPr>
        </p:nvSpPr>
        <p:spPr/>
        <p:txBody>
          <a:bodyPr/>
          <a:lstStyle/>
          <a:p>
            <a:r>
              <a:rPr lang="ru-RU" dirty="0"/>
              <a:t>Иерархическая модель данных</a:t>
            </a:r>
            <a:endParaRPr lang="ru-BY" dirty="0"/>
          </a:p>
        </p:txBody>
      </p:sp>
      <p:pic>
        <p:nvPicPr>
          <p:cNvPr id="7" name="Объект 6">
            <a:extLst>
              <a:ext uri="{FF2B5EF4-FFF2-40B4-BE49-F238E27FC236}">
                <a16:creationId xmlns:a16="http://schemas.microsoft.com/office/drawing/2014/main" id="{1CC9C49C-7887-4149-AA18-80A9CF1444F3}"/>
              </a:ext>
            </a:extLst>
          </p:cNvPr>
          <p:cNvPicPr>
            <a:picLocks noGrp="1" noChangeAspect="1"/>
          </p:cNvPicPr>
          <p:nvPr>
            <p:ph idx="1"/>
          </p:nvPr>
        </p:nvPicPr>
        <p:blipFill>
          <a:blip r:embed="rId2"/>
          <a:stretch>
            <a:fillRect/>
          </a:stretch>
        </p:blipFill>
        <p:spPr>
          <a:xfrm>
            <a:off x="964158" y="2167467"/>
            <a:ext cx="7720461" cy="4104948"/>
          </a:xfrm>
          <a:prstGeom prst="rect">
            <a:avLst/>
          </a:prstGeom>
        </p:spPr>
      </p:pic>
    </p:spTree>
    <p:extLst>
      <p:ext uri="{BB962C8B-B14F-4D97-AF65-F5344CB8AC3E}">
        <p14:creationId xmlns:p14="http://schemas.microsoft.com/office/powerpoint/2010/main" val="282389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A81100-8A24-4916-A9DC-AD8C7CEF330D}"/>
              </a:ext>
            </a:extLst>
          </p:cNvPr>
          <p:cNvSpPr>
            <a:spLocks noGrp="1"/>
          </p:cNvSpPr>
          <p:nvPr>
            <p:ph type="title"/>
          </p:nvPr>
        </p:nvSpPr>
        <p:spPr>
          <a:xfrm>
            <a:off x="938758" y="382385"/>
            <a:ext cx="7633742" cy="997682"/>
          </a:xfrm>
        </p:spPr>
        <p:txBody>
          <a:bodyPr>
            <a:normAutofit fontScale="90000"/>
          </a:bodyPr>
          <a:lstStyle/>
          <a:p>
            <a:pPr algn="ctr"/>
            <a:r>
              <a:rPr lang="ru-RU" b="1" dirty="0"/>
              <a:t>Модели данных </a:t>
            </a:r>
            <a:br>
              <a:rPr lang="ru-BY" dirty="0"/>
            </a:br>
            <a:endParaRPr lang="ru-BY" dirty="0"/>
          </a:p>
        </p:txBody>
      </p:sp>
      <p:sp>
        <p:nvSpPr>
          <p:cNvPr id="3" name="Объект 2">
            <a:extLst>
              <a:ext uri="{FF2B5EF4-FFF2-40B4-BE49-F238E27FC236}">
                <a16:creationId xmlns:a16="http://schemas.microsoft.com/office/drawing/2014/main" id="{85BEFA29-5C0E-430B-ADB4-E5E9784FA66B}"/>
              </a:ext>
            </a:extLst>
          </p:cNvPr>
          <p:cNvSpPr>
            <a:spLocks noGrp="1"/>
          </p:cNvSpPr>
          <p:nvPr>
            <p:ph idx="1"/>
          </p:nvPr>
        </p:nvSpPr>
        <p:spPr>
          <a:xfrm>
            <a:off x="938758" y="1490133"/>
            <a:ext cx="7633742" cy="5249334"/>
          </a:xfrm>
        </p:spPr>
        <p:txBody>
          <a:bodyPr>
            <a:normAutofit/>
          </a:bodyPr>
          <a:lstStyle/>
          <a:p>
            <a:pPr marL="0" indent="0">
              <a:buNone/>
            </a:pPr>
            <a:r>
              <a:rPr lang="ru-RU" dirty="0"/>
              <a:t>..</a:t>
            </a:r>
          </a:p>
          <a:p>
            <a:r>
              <a:rPr lang="ru-RU" b="1" dirty="0"/>
              <a:t>Понятие модели. </a:t>
            </a:r>
          </a:p>
          <a:p>
            <a:r>
              <a:rPr lang="ru-RU" b="1" dirty="0"/>
              <a:t>Классификация моделей: </a:t>
            </a:r>
            <a:r>
              <a:rPr lang="ru-RU" b="1" i="1" dirty="0"/>
              <a:t>Иерархическая, сетевая, реляционная модели данных. Объектно-ориентированная, многомерная, </a:t>
            </a:r>
            <a:r>
              <a:rPr lang="ru-RU" b="1" i="1" dirty="0" err="1"/>
              <a:t>постреляционная</a:t>
            </a:r>
            <a:r>
              <a:rPr lang="ru-RU" b="1" i="1" dirty="0"/>
              <a:t> модели данных. </a:t>
            </a:r>
          </a:p>
          <a:p>
            <a:r>
              <a:rPr lang="ru-RU" b="1" dirty="0"/>
              <a:t>Основные понятия и определения реляционной модели.</a:t>
            </a:r>
          </a:p>
          <a:p>
            <a:r>
              <a:rPr lang="ru-RU" b="1" dirty="0"/>
              <a:t> Элементы реляционной модели данных и формы их представления.</a:t>
            </a:r>
          </a:p>
          <a:p>
            <a:r>
              <a:rPr lang="ru-RU" b="1" dirty="0"/>
              <a:t> Математические основы реляционной модели данных.</a:t>
            </a:r>
          </a:p>
          <a:p>
            <a:r>
              <a:rPr lang="ru-RU" b="1" dirty="0"/>
              <a:t>Реляционная алгебра и реляционное исчисление. </a:t>
            </a:r>
            <a:endParaRPr lang="ru-BY" dirty="0"/>
          </a:p>
          <a:p>
            <a:endParaRPr lang="ru-RU" dirty="0"/>
          </a:p>
          <a:p>
            <a:endParaRPr lang="ru-BY" dirty="0"/>
          </a:p>
        </p:txBody>
      </p:sp>
    </p:spTree>
    <p:extLst>
      <p:ext uri="{BB962C8B-B14F-4D97-AF65-F5344CB8AC3E}">
        <p14:creationId xmlns:p14="http://schemas.microsoft.com/office/powerpoint/2010/main" val="1820001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3F0246-5648-44E9-AC9E-75E805E16D74}"/>
              </a:ext>
            </a:extLst>
          </p:cNvPr>
          <p:cNvSpPr>
            <a:spLocks noGrp="1"/>
          </p:cNvSpPr>
          <p:nvPr>
            <p:ph type="title"/>
          </p:nvPr>
        </p:nvSpPr>
        <p:spPr/>
        <p:txBody>
          <a:bodyPr/>
          <a:lstStyle/>
          <a:p>
            <a:pPr algn="ctr"/>
            <a:r>
              <a:rPr lang="ru-BY" b="1" i="1" dirty="0"/>
              <a:t>Сетевая модель данных</a:t>
            </a:r>
            <a:endParaRPr lang="ru-BY" dirty="0"/>
          </a:p>
        </p:txBody>
      </p:sp>
      <p:sp>
        <p:nvSpPr>
          <p:cNvPr id="3" name="Объект 2">
            <a:extLst>
              <a:ext uri="{FF2B5EF4-FFF2-40B4-BE49-F238E27FC236}">
                <a16:creationId xmlns:a16="http://schemas.microsoft.com/office/drawing/2014/main" id="{9EF424FB-D857-4BA3-AA29-99C27CDC77DE}"/>
              </a:ext>
            </a:extLst>
          </p:cNvPr>
          <p:cNvSpPr>
            <a:spLocks noGrp="1"/>
          </p:cNvSpPr>
          <p:nvPr>
            <p:ph idx="1"/>
          </p:nvPr>
        </p:nvSpPr>
        <p:spPr/>
        <p:txBody>
          <a:bodyPr/>
          <a:lstStyle/>
          <a:p>
            <a:r>
              <a:rPr lang="ru-BY" dirty="0"/>
              <a:t>Её основой является </a:t>
            </a:r>
            <a:r>
              <a:rPr lang="ru-BY" b="1" i="1" dirty="0"/>
              <a:t>сеть</a:t>
            </a:r>
            <a:r>
              <a:rPr lang="ru-BY" dirty="0"/>
              <a:t>, т</a:t>
            </a:r>
            <a:endParaRPr lang="ru-RU" dirty="0"/>
          </a:p>
          <a:p>
            <a:r>
              <a:rPr lang="ru-BY" dirty="0"/>
              <a:t>.е. произвольные графа, в вершинах, которых записана соответствующая информация, </a:t>
            </a:r>
            <a:endParaRPr lang="ru-RU" dirty="0"/>
          </a:p>
          <a:p>
            <a:r>
              <a:rPr lang="ru-BY" dirty="0"/>
              <a:t>а рёбра соответствуют связям между ними. </a:t>
            </a:r>
            <a:endParaRPr lang="ru-RU" dirty="0"/>
          </a:p>
          <a:p>
            <a:r>
              <a:rPr lang="ru-BY" dirty="0"/>
              <a:t>Каждое ребро соединяет две вершины.</a:t>
            </a:r>
            <a:endParaRPr lang="ru-RU" dirty="0"/>
          </a:p>
          <a:p>
            <a:r>
              <a:rPr lang="ru-BY" dirty="0"/>
              <a:t> </a:t>
            </a:r>
            <a:r>
              <a:rPr lang="ru-BY" b="1" dirty="0"/>
              <a:t>В сетевой структуре вершина может быть связана с любой другой</a:t>
            </a:r>
            <a:r>
              <a:rPr lang="ru-BY" dirty="0"/>
              <a:t>.</a:t>
            </a:r>
            <a:endParaRPr lang="ru-RU" dirty="0"/>
          </a:p>
          <a:p>
            <a:r>
              <a:rPr lang="ru-BY" dirty="0"/>
              <a:t> В сетевой структуре два уровня взаимосвязанных объектов: </a:t>
            </a:r>
            <a:r>
              <a:rPr lang="ru-BY" b="1" dirty="0"/>
              <a:t>соотношение между ними – «многие ко многим». </a:t>
            </a:r>
          </a:p>
          <a:p>
            <a:endParaRPr lang="ru-BY" dirty="0"/>
          </a:p>
        </p:txBody>
      </p:sp>
    </p:spTree>
    <p:extLst>
      <p:ext uri="{BB962C8B-B14F-4D97-AF65-F5344CB8AC3E}">
        <p14:creationId xmlns:p14="http://schemas.microsoft.com/office/powerpoint/2010/main" val="1877251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465D64-3BD5-462F-95ED-9A315B664E25}"/>
              </a:ext>
            </a:extLst>
          </p:cNvPr>
          <p:cNvSpPr>
            <a:spLocks noGrp="1"/>
          </p:cNvSpPr>
          <p:nvPr>
            <p:ph type="title"/>
          </p:nvPr>
        </p:nvSpPr>
        <p:spPr/>
        <p:txBody>
          <a:bodyPr/>
          <a:lstStyle/>
          <a:p>
            <a:r>
              <a:rPr lang="ru-BY" b="1" i="1" dirty="0"/>
              <a:t>Сетевая модель данных</a:t>
            </a:r>
            <a:endParaRPr lang="ru-BY" dirty="0"/>
          </a:p>
        </p:txBody>
      </p:sp>
      <p:pic>
        <p:nvPicPr>
          <p:cNvPr id="4" name="Объект 3">
            <a:extLst>
              <a:ext uri="{FF2B5EF4-FFF2-40B4-BE49-F238E27FC236}">
                <a16:creationId xmlns:a16="http://schemas.microsoft.com/office/drawing/2014/main" id="{501D88AA-FA20-4A21-B22D-2887C88EFF7A}"/>
              </a:ext>
            </a:extLst>
          </p:cNvPr>
          <p:cNvPicPr>
            <a:picLocks noGrp="1" noChangeAspect="1"/>
          </p:cNvPicPr>
          <p:nvPr>
            <p:ph idx="1"/>
          </p:nvPr>
        </p:nvPicPr>
        <p:blipFill>
          <a:blip r:embed="rId2"/>
          <a:stretch>
            <a:fillRect/>
          </a:stretch>
        </p:blipFill>
        <p:spPr>
          <a:xfrm>
            <a:off x="745067" y="1792783"/>
            <a:ext cx="8009466" cy="2719950"/>
          </a:xfrm>
          <a:prstGeom prst="rect">
            <a:avLst/>
          </a:prstGeom>
        </p:spPr>
      </p:pic>
    </p:spTree>
    <p:extLst>
      <p:ext uri="{BB962C8B-B14F-4D97-AF65-F5344CB8AC3E}">
        <p14:creationId xmlns:p14="http://schemas.microsoft.com/office/powerpoint/2010/main" val="15991216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10EEC1-1988-46A2-89FF-B2F4A383DBAF}"/>
              </a:ext>
            </a:extLst>
          </p:cNvPr>
          <p:cNvSpPr>
            <a:spLocks noGrp="1"/>
          </p:cNvSpPr>
          <p:nvPr>
            <p:ph type="title"/>
          </p:nvPr>
        </p:nvSpPr>
        <p:spPr/>
        <p:txBody>
          <a:bodyPr/>
          <a:lstStyle/>
          <a:p>
            <a:r>
              <a:rPr lang="ru-BY" b="1" i="1" dirty="0"/>
              <a:t>Сетевая модель данных</a:t>
            </a:r>
            <a:endParaRPr lang="ru-BY" dirty="0"/>
          </a:p>
        </p:txBody>
      </p:sp>
      <p:sp>
        <p:nvSpPr>
          <p:cNvPr id="3" name="Объект 2">
            <a:extLst>
              <a:ext uri="{FF2B5EF4-FFF2-40B4-BE49-F238E27FC236}">
                <a16:creationId xmlns:a16="http://schemas.microsoft.com/office/drawing/2014/main" id="{68294818-3A89-4C9E-9494-5EDC21EB4390}"/>
              </a:ext>
            </a:extLst>
          </p:cNvPr>
          <p:cNvSpPr>
            <a:spLocks noGrp="1"/>
          </p:cNvSpPr>
          <p:nvPr>
            <p:ph idx="1"/>
          </p:nvPr>
        </p:nvSpPr>
        <p:spPr/>
        <p:txBody>
          <a:bodyPr/>
          <a:lstStyle/>
          <a:p>
            <a:r>
              <a:rPr lang="ru-BY" dirty="0"/>
              <a:t>Типичным представителем является </a:t>
            </a:r>
            <a:r>
              <a:rPr lang="ru-BY" dirty="0" err="1"/>
              <a:t>Integrated</a:t>
            </a:r>
            <a:r>
              <a:rPr lang="ru-BY" dirty="0"/>
              <a:t>  </a:t>
            </a:r>
            <a:r>
              <a:rPr lang="ru-BY" dirty="0" err="1"/>
              <a:t>Database</a:t>
            </a:r>
            <a:r>
              <a:rPr lang="ru-BY" dirty="0"/>
              <a:t>  </a:t>
            </a:r>
            <a:r>
              <a:rPr lang="ru-BY" dirty="0" err="1"/>
              <a:t>Management</a:t>
            </a:r>
            <a:r>
              <a:rPr lang="ru-BY" dirty="0"/>
              <a:t>  </a:t>
            </a:r>
            <a:r>
              <a:rPr lang="ru-BY" dirty="0" err="1"/>
              <a:t>System</a:t>
            </a:r>
            <a:r>
              <a:rPr lang="ru-BY" dirty="0"/>
              <a:t> (IDMS) компании </a:t>
            </a:r>
            <a:r>
              <a:rPr lang="ru-BY" dirty="0" err="1"/>
              <a:t>Cullinet</a:t>
            </a:r>
            <a:r>
              <a:rPr lang="ru-BY" dirty="0"/>
              <a:t> </a:t>
            </a:r>
            <a:r>
              <a:rPr lang="ru-BY" dirty="0" err="1"/>
              <a:t>Software</a:t>
            </a:r>
            <a:r>
              <a:rPr lang="ru-BY" dirty="0"/>
              <a:t>, </a:t>
            </a:r>
            <a:r>
              <a:rPr lang="ru-BY" dirty="0" err="1"/>
              <a:t>Inc</a:t>
            </a:r>
            <a:r>
              <a:rPr lang="ru-BY" dirty="0"/>
              <a:t>., предназначенная для использования на машинах основного класса фирмы IBM под управлением большинства операционных систем. </a:t>
            </a:r>
            <a:endParaRPr lang="ru-RU" dirty="0"/>
          </a:p>
          <a:p>
            <a:r>
              <a:rPr lang="ru-BY" dirty="0"/>
              <a:t>Архитектура системы основана на предложениях </a:t>
            </a:r>
            <a:r>
              <a:rPr lang="ru-BY" dirty="0" err="1"/>
              <a:t>Data</a:t>
            </a:r>
            <a:r>
              <a:rPr lang="ru-BY" dirty="0"/>
              <a:t> </a:t>
            </a:r>
            <a:r>
              <a:rPr lang="ru-BY" dirty="0" err="1"/>
              <a:t>Base</a:t>
            </a:r>
            <a:r>
              <a:rPr lang="ru-BY" dirty="0"/>
              <a:t> </a:t>
            </a:r>
            <a:r>
              <a:rPr lang="ru-BY" dirty="0" err="1"/>
              <a:t>Task</a:t>
            </a:r>
            <a:r>
              <a:rPr lang="ru-BY" dirty="0"/>
              <a:t> </a:t>
            </a:r>
            <a:r>
              <a:rPr lang="ru-BY" dirty="0" err="1"/>
              <a:t>Group</a:t>
            </a:r>
            <a:r>
              <a:rPr lang="ru-BY" dirty="0"/>
              <a:t> (DBTG) Комитета по языкам программирования </a:t>
            </a:r>
            <a:r>
              <a:rPr lang="ru-BY" dirty="0" err="1"/>
              <a:t>Conference</a:t>
            </a:r>
            <a:r>
              <a:rPr lang="ru-BY" dirty="0"/>
              <a:t> </a:t>
            </a:r>
            <a:r>
              <a:rPr lang="ru-BY" dirty="0" err="1"/>
              <a:t>on</a:t>
            </a:r>
            <a:r>
              <a:rPr lang="ru-BY" dirty="0"/>
              <a:t> </a:t>
            </a:r>
            <a:r>
              <a:rPr lang="ru-BY" dirty="0" err="1"/>
              <a:t>Data</a:t>
            </a:r>
            <a:r>
              <a:rPr lang="ru-BY" dirty="0"/>
              <a:t> </a:t>
            </a:r>
            <a:r>
              <a:rPr lang="ru-BY" dirty="0" err="1"/>
              <a:t>Systems</a:t>
            </a:r>
            <a:r>
              <a:rPr lang="ru-BY" dirty="0"/>
              <a:t> </a:t>
            </a:r>
            <a:r>
              <a:rPr lang="ru-BY" dirty="0" err="1"/>
              <a:t>Languages</a:t>
            </a:r>
            <a:r>
              <a:rPr lang="ru-BY" dirty="0"/>
              <a:t> (CODASYL), организации, ответственной за  определение  языка  программирования Кобол.  </a:t>
            </a:r>
          </a:p>
          <a:p>
            <a:endParaRPr lang="ru-BY" dirty="0"/>
          </a:p>
        </p:txBody>
      </p:sp>
    </p:spTree>
    <p:extLst>
      <p:ext uri="{BB962C8B-B14F-4D97-AF65-F5344CB8AC3E}">
        <p14:creationId xmlns:p14="http://schemas.microsoft.com/office/powerpoint/2010/main" val="41100548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C80B7D-2C30-49E8-A347-A147D54BFA28}"/>
              </a:ext>
            </a:extLst>
          </p:cNvPr>
          <p:cNvSpPr>
            <a:spLocks noGrp="1"/>
          </p:cNvSpPr>
          <p:nvPr>
            <p:ph type="title"/>
          </p:nvPr>
        </p:nvSpPr>
        <p:spPr/>
        <p:txBody>
          <a:bodyPr/>
          <a:lstStyle/>
          <a:p>
            <a:r>
              <a:rPr lang="ru-BY" b="1" i="1" dirty="0"/>
              <a:t>Сетевая модель данных</a:t>
            </a:r>
            <a:endParaRPr lang="ru-BY" dirty="0"/>
          </a:p>
        </p:txBody>
      </p:sp>
      <p:sp>
        <p:nvSpPr>
          <p:cNvPr id="3" name="Объект 2">
            <a:extLst>
              <a:ext uri="{FF2B5EF4-FFF2-40B4-BE49-F238E27FC236}">
                <a16:creationId xmlns:a16="http://schemas.microsoft.com/office/drawing/2014/main" id="{57AF154E-EB49-4E34-91EF-29367A6867EA}"/>
              </a:ext>
            </a:extLst>
          </p:cNvPr>
          <p:cNvSpPr>
            <a:spLocks noGrp="1"/>
          </p:cNvSpPr>
          <p:nvPr>
            <p:ph idx="1"/>
          </p:nvPr>
        </p:nvSpPr>
        <p:spPr/>
        <p:txBody>
          <a:bodyPr/>
          <a:lstStyle/>
          <a:p>
            <a:r>
              <a:rPr lang="ru-BY" dirty="0"/>
              <a:t>Сетевой подход к организации данных является расширением иерархического. </a:t>
            </a:r>
            <a:endParaRPr lang="ru-RU" dirty="0"/>
          </a:p>
          <a:p>
            <a:r>
              <a:rPr lang="ru-BY" dirty="0"/>
              <a:t>В иерархических структурах запись-потомок должна иметь в точности одного предка; </a:t>
            </a:r>
            <a:endParaRPr lang="ru-RU" dirty="0"/>
          </a:p>
          <a:p>
            <a:r>
              <a:rPr lang="ru-BY" b="1" i="1" dirty="0"/>
              <a:t>в сетевой структуре данных потомок может иметь любое число предков.  </a:t>
            </a:r>
            <a:endParaRPr lang="ru-BY" dirty="0"/>
          </a:p>
          <a:p>
            <a:r>
              <a:rPr lang="ru-BY" dirty="0"/>
              <a:t>Сетевая БД состоит из набора экземпляров каждого типа записи и набора экземпляров каждого типа связи. </a:t>
            </a:r>
          </a:p>
          <a:p>
            <a:endParaRPr lang="ru-BY" dirty="0"/>
          </a:p>
        </p:txBody>
      </p:sp>
    </p:spTree>
    <p:extLst>
      <p:ext uri="{BB962C8B-B14F-4D97-AF65-F5344CB8AC3E}">
        <p14:creationId xmlns:p14="http://schemas.microsoft.com/office/powerpoint/2010/main" val="3331312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9E5C2B-D795-4CC6-AFBD-CDBD2B23BE1C}"/>
              </a:ext>
            </a:extLst>
          </p:cNvPr>
          <p:cNvSpPr>
            <a:spLocks noGrp="1"/>
          </p:cNvSpPr>
          <p:nvPr>
            <p:ph type="title"/>
          </p:nvPr>
        </p:nvSpPr>
        <p:spPr/>
        <p:txBody>
          <a:bodyPr/>
          <a:lstStyle/>
          <a:p>
            <a:r>
              <a:rPr lang="ru-BY" b="1" i="1" dirty="0"/>
              <a:t>Сетевая модель данных</a:t>
            </a:r>
            <a:endParaRPr lang="ru-BY" dirty="0"/>
          </a:p>
        </p:txBody>
      </p:sp>
      <p:sp>
        <p:nvSpPr>
          <p:cNvPr id="6" name="Объект 5">
            <a:extLst>
              <a:ext uri="{FF2B5EF4-FFF2-40B4-BE49-F238E27FC236}">
                <a16:creationId xmlns:a16="http://schemas.microsoft.com/office/drawing/2014/main" id="{E6B2EACB-87A2-4270-B0B6-BF85A40A7B8D}"/>
              </a:ext>
            </a:extLst>
          </p:cNvPr>
          <p:cNvSpPr>
            <a:spLocks noGrp="1"/>
          </p:cNvSpPr>
          <p:nvPr>
            <p:ph idx="1"/>
          </p:nvPr>
        </p:nvSpPr>
        <p:spPr/>
        <p:txBody>
          <a:bodyPr/>
          <a:lstStyle/>
          <a:p>
            <a:endParaRPr lang="ru-RU" dirty="0"/>
          </a:p>
          <a:p>
            <a:endParaRPr lang="ru-RU" dirty="0"/>
          </a:p>
          <a:p>
            <a:endParaRPr lang="ru-RU" dirty="0"/>
          </a:p>
          <a:p>
            <a:endParaRPr lang="ru-RU" dirty="0"/>
          </a:p>
          <a:p>
            <a:endParaRPr lang="ru-RU" dirty="0"/>
          </a:p>
          <a:p>
            <a:endParaRPr lang="ru-RU" dirty="0"/>
          </a:p>
          <a:p>
            <a:endParaRPr lang="ru-RU" dirty="0"/>
          </a:p>
          <a:p>
            <a:endParaRPr lang="ru-RU" dirty="0"/>
          </a:p>
          <a:p>
            <a:endParaRPr lang="ru-BY" dirty="0"/>
          </a:p>
        </p:txBody>
      </p:sp>
      <p:pic>
        <p:nvPicPr>
          <p:cNvPr id="7" name="Рисунок 6">
            <a:extLst>
              <a:ext uri="{FF2B5EF4-FFF2-40B4-BE49-F238E27FC236}">
                <a16:creationId xmlns:a16="http://schemas.microsoft.com/office/drawing/2014/main" id="{C7E55197-5668-4DA9-BA04-07F06823949D}"/>
              </a:ext>
            </a:extLst>
          </p:cNvPr>
          <p:cNvPicPr>
            <a:picLocks noChangeAspect="1"/>
          </p:cNvPicPr>
          <p:nvPr/>
        </p:nvPicPr>
        <p:blipFill>
          <a:blip r:embed="rId2"/>
          <a:stretch>
            <a:fillRect/>
          </a:stretch>
        </p:blipFill>
        <p:spPr>
          <a:xfrm>
            <a:off x="829418" y="1280160"/>
            <a:ext cx="7852422" cy="3977640"/>
          </a:xfrm>
          <a:prstGeom prst="rect">
            <a:avLst/>
          </a:prstGeom>
        </p:spPr>
      </p:pic>
    </p:spTree>
    <p:extLst>
      <p:ext uri="{BB962C8B-B14F-4D97-AF65-F5344CB8AC3E}">
        <p14:creationId xmlns:p14="http://schemas.microsoft.com/office/powerpoint/2010/main" val="1369703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9757D0-65C9-4D07-8A74-26FF040C25EB}"/>
              </a:ext>
            </a:extLst>
          </p:cNvPr>
          <p:cNvSpPr>
            <a:spLocks noGrp="1"/>
          </p:cNvSpPr>
          <p:nvPr>
            <p:ph type="title"/>
          </p:nvPr>
        </p:nvSpPr>
        <p:spPr>
          <a:xfrm>
            <a:off x="938758" y="382385"/>
            <a:ext cx="7633742" cy="1175482"/>
          </a:xfrm>
        </p:spPr>
        <p:txBody>
          <a:bodyPr/>
          <a:lstStyle/>
          <a:p>
            <a:r>
              <a:rPr lang="ru-BY" b="1" i="1" dirty="0"/>
              <a:t>Сетевая модель данных</a:t>
            </a:r>
            <a:endParaRPr lang="ru-BY" dirty="0"/>
          </a:p>
        </p:txBody>
      </p:sp>
      <p:sp>
        <p:nvSpPr>
          <p:cNvPr id="3" name="Объект 2">
            <a:extLst>
              <a:ext uri="{FF2B5EF4-FFF2-40B4-BE49-F238E27FC236}">
                <a16:creationId xmlns:a16="http://schemas.microsoft.com/office/drawing/2014/main" id="{EFF80F45-DCB0-44E7-ACB5-4638F51CC37D}"/>
              </a:ext>
            </a:extLst>
          </p:cNvPr>
          <p:cNvSpPr>
            <a:spLocks noGrp="1"/>
          </p:cNvSpPr>
          <p:nvPr>
            <p:ph idx="1"/>
          </p:nvPr>
        </p:nvSpPr>
        <p:spPr>
          <a:xfrm>
            <a:off x="938758" y="1964267"/>
            <a:ext cx="7705708" cy="4766733"/>
          </a:xfrm>
        </p:spPr>
        <p:txBody>
          <a:bodyPr>
            <a:normAutofit fontScale="85000" lnSpcReduction="20000"/>
          </a:bodyPr>
          <a:lstStyle/>
          <a:p>
            <a:r>
              <a:rPr lang="ru-BY" dirty="0"/>
              <a:t>Тип связи определяется для двух типов записи: предка и потомка. </a:t>
            </a:r>
            <a:endParaRPr lang="ru-RU" dirty="0"/>
          </a:p>
          <a:p>
            <a:r>
              <a:rPr lang="ru-BY" dirty="0"/>
              <a:t>Экземпляр типа связи состоит из одного экземпляра типа записи предка и упорядоченного набора экземпляров типа записи потомка</a:t>
            </a:r>
            <a:r>
              <a:rPr lang="ru-BY" b="1" dirty="0"/>
              <a:t>.</a:t>
            </a:r>
            <a:endParaRPr lang="ru-RU" b="1" dirty="0"/>
          </a:p>
          <a:p>
            <a:r>
              <a:rPr lang="ru-BY" b="1" dirty="0"/>
              <a:t> </a:t>
            </a:r>
            <a:r>
              <a:rPr lang="ru-BY" b="1" u="sng" dirty="0"/>
              <a:t>Для данного типа связи L с типом записи предка P и типом записи потомка C</a:t>
            </a:r>
            <a:r>
              <a:rPr lang="ru-BY" u="sng" dirty="0"/>
              <a:t> должны выполняться следующие два условия:  </a:t>
            </a:r>
          </a:p>
          <a:p>
            <a:pPr lvl="0" fontAlgn="base"/>
            <a:r>
              <a:rPr lang="ru-BY" b="1" u="sng" dirty="0"/>
              <a:t>каждый экземпляр типа P является предком только в одном экземпляре L;  </a:t>
            </a:r>
          </a:p>
          <a:p>
            <a:pPr lvl="0" fontAlgn="base"/>
            <a:r>
              <a:rPr lang="ru-BY" b="1" u="sng" dirty="0"/>
              <a:t>каждый экземпляр C является потомком не более чем в одном экземпляре L.</a:t>
            </a:r>
            <a:r>
              <a:rPr lang="ru-BY" dirty="0"/>
              <a:t>  </a:t>
            </a:r>
          </a:p>
          <a:p>
            <a:r>
              <a:rPr lang="ru-BY" u="sng" dirty="0"/>
              <a:t>На формирование типов связи не накладываются особые </a:t>
            </a:r>
            <a:r>
              <a:rPr lang="ru-BY" b="1" u="sng" dirty="0"/>
              <a:t>ограничения</a:t>
            </a:r>
            <a:r>
              <a:rPr lang="ru-BY" u="sng" dirty="0"/>
              <a:t>; возможны, например, следующие ситуации:  </a:t>
            </a:r>
          </a:p>
          <a:p>
            <a:pPr lvl="0" fontAlgn="base"/>
            <a:r>
              <a:rPr lang="ru-BY" b="1" dirty="0"/>
              <a:t>тип записи потомка в одном типе связи L1 может быть типом записи предка в другом типе связи L2 (как в иерархии);  </a:t>
            </a:r>
          </a:p>
          <a:p>
            <a:pPr lvl="0" fontAlgn="base"/>
            <a:r>
              <a:rPr lang="ru-BY" b="1" dirty="0"/>
              <a:t>данный тип записи P может быть типом записи предка в любом числе типов связи;  </a:t>
            </a:r>
          </a:p>
          <a:p>
            <a:pPr lvl="0" fontAlgn="base"/>
            <a:r>
              <a:rPr lang="ru-BY" b="1" dirty="0"/>
              <a:t>данный тип записи P может быть типом записи потомка в любом числе типов связи.  </a:t>
            </a:r>
          </a:p>
          <a:p>
            <a:endParaRPr lang="ru-BY" dirty="0"/>
          </a:p>
        </p:txBody>
      </p:sp>
    </p:spTree>
    <p:extLst>
      <p:ext uri="{BB962C8B-B14F-4D97-AF65-F5344CB8AC3E}">
        <p14:creationId xmlns:p14="http://schemas.microsoft.com/office/powerpoint/2010/main" val="36889552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254C8F-33D8-40A1-A60B-814BA7C00CBC}"/>
              </a:ext>
            </a:extLst>
          </p:cNvPr>
          <p:cNvSpPr>
            <a:spLocks noGrp="1"/>
          </p:cNvSpPr>
          <p:nvPr>
            <p:ph type="title"/>
          </p:nvPr>
        </p:nvSpPr>
        <p:spPr/>
        <p:txBody>
          <a:bodyPr/>
          <a:lstStyle/>
          <a:p>
            <a:r>
              <a:rPr lang="ru-BY" b="1" i="1" dirty="0"/>
              <a:t>Сетевая модель данных</a:t>
            </a:r>
            <a:endParaRPr lang="ru-BY" dirty="0"/>
          </a:p>
        </p:txBody>
      </p:sp>
      <p:sp>
        <p:nvSpPr>
          <p:cNvPr id="3" name="Объект 2">
            <a:extLst>
              <a:ext uri="{FF2B5EF4-FFF2-40B4-BE49-F238E27FC236}">
                <a16:creationId xmlns:a16="http://schemas.microsoft.com/office/drawing/2014/main" id="{A802C14E-A5C5-4959-B284-373FE34D04C4}"/>
              </a:ext>
            </a:extLst>
          </p:cNvPr>
          <p:cNvSpPr>
            <a:spLocks noGrp="1"/>
          </p:cNvSpPr>
          <p:nvPr>
            <p:ph idx="1"/>
          </p:nvPr>
        </p:nvSpPr>
        <p:spPr>
          <a:xfrm>
            <a:off x="1074225" y="2311400"/>
            <a:ext cx="7633742" cy="4237060"/>
          </a:xfrm>
        </p:spPr>
        <p:txBody>
          <a:bodyPr/>
          <a:lstStyle/>
          <a:p>
            <a:r>
              <a:rPr lang="ru-BY" b="1" dirty="0"/>
              <a:t>Примерный набор операций может быть следующим:  </a:t>
            </a:r>
            <a:endParaRPr lang="ru-BY" dirty="0"/>
          </a:p>
          <a:p>
            <a:pPr lvl="0" fontAlgn="base"/>
            <a:r>
              <a:rPr lang="ru-BY" dirty="0"/>
              <a:t>найти конкретную запись в наборе однотипных записей;  </a:t>
            </a:r>
          </a:p>
          <a:p>
            <a:pPr lvl="0" fontAlgn="base"/>
            <a:r>
              <a:rPr lang="ru-BY" dirty="0"/>
              <a:t>перейти от предка к первому потомку по некоторой связи;  </a:t>
            </a:r>
          </a:p>
          <a:p>
            <a:pPr lvl="0" fontAlgn="base"/>
            <a:r>
              <a:rPr lang="ru-BY" dirty="0"/>
              <a:t>перейти от потомка к предку по некоторой связи и т.д.  </a:t>
            </a:r>
          </a:p>
          <a:p>
            <a:r>
              <a:rPr lang="ru-BY" b="1" dirty="0"/>
              <a:t>Ограничения целостности  в принципе не требуется, но иногда требуется целостность по ссылкам </a:t>
            </a:r>
            <a:r>
              <a:rPr lang="ru-BY" dirty="0"/>
              <a:t>(как в иерархической модели).  </a:t>
            </a:r>
          </a:p>
          <a:p>
            <a:endParaRPr lang="ru-BY" dirty="0"/>
          </a:p>
        </p:txBody>
      </p:sp>
    </p:spTree>
    <p:extLst>
      <p:ext uri="{BB962C8B-B14F-4D97-AF65-F5344CB8AC3E}">
        <p14:creationId xmlns:p14="http://schemas.microsoft.com/office/powerpoint/2010/main" val="2194358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95DE37-ECF9-4DA9-B1E7-BFFDA499D186}"/>
              </a:ext>
            </a:extLst>
          </p:cNvPr>
          <p:cNvSpPr>
            <a:spLocks noGrp="1"/>
          </p:cNvSpPr>
          <p:nvPr>
            <p:ph type="title"/>
          </p:nvPr>
        </p:nvSpPr>
        <p:spPr/>
        <p:txBody>
          <a:bodyPr/>
          <a:lstStyle/>
          <a:p>
            <a:r>
              <a:rPr lang="ru-BY" b="1" i="1" dirty="0"/>
              <a:t>Сетевая модель данных</a:t>
            </a:r>
            <a:endParaRPr lang="ru-BY" dirty="0"/>
          </a:p>
        </p:txBody>
      </p:sp>
      <p:sp>
        <p:nvSpPr>
          <p:cNvPr id="3" name="Объект 2">
            <a:extLst>
              <a:ext uri="{FF2B5EF4-FFF2-40B4-BE49-F238E27FC236}">
                <a16:creationId xmlns:a16="http://schemas.microsoft.com/office/drawing/2014/main" id="{9259B72E-3FEC-4565-ADA0-223BB6B017FC}"/>
              </a:ext>
            </a:extLst>
          </p:cNvPr>
          <p:cNvSpPr>
            <a:spLocks noGrp="1"/>
          </p:cNvSpPr>
          <p:nvPr>
            <p:ph idx="1"/>
          </p:nvPr>
        </p:nvSpPr>
        <p:spPr>
          <a:xfrm>
            <a:off x="938758" y="2286002"/>
            <a:ext cx="7633742" cy="4284131"/>
          </a:xfrm>
        </p:spPr>
        <p:txBody>
          <a:bodyPr>
            <a:normAutofit fontScale="92500" lnSpcReduction="10000"/>
          </a:bodyPr>
          <a:lstStyle/>
          <a:p>
            <a:r>
              <a:rPr lang="ru-BY" b="1" dirty="0"/>
              <a:t>Достоинством </a:t>
            </a:r>
            <a:r>
              <a:rPr lang="ru-BY" dirty="0"/>
              <a:t>сетевой модели данных является возможность эффективной реализации по показателям затрат памяти и оперативности. </a:t>
            </a:r>
            <a:endParaRPr lang="ru-RU" dirty="0"/>
          </a:p>
          <a:p>
            <a:r>
              <a:rPr lang="ru-BY" dirty="0"/>
              <a:t>В сравнении с иерархической моделью сетевая модель предоставляет большие возможности в смысле допустимости образования произвольных связей. </a:t>
            </a:r>
          </a:p>
          <a:p>
            <a:r>
              <a:rPr lang="ru-BY" b="1" dirty="0"/>
              <a:t>Недостатком </a:t>
            </a:r>
            <a:r>
              <a:rPr lang="ru-BY" dirty="0"/>
              <a:t>сетевой модели данных является высокая сложность и жесткость схемы БД, построенной на ее основе, а также сложность для понимания и выполнения обработки информации в БД обычным пользователем. </a:t>
            </a:r>
            <a:endParaRPr lang="ru-RU" dirty="0"/>
          </a:p>
          <a:p>
            <a:r>
              <a:rPr lang="ru-BY" dirty="0"/>
              <a:t>Кроме того, в сетевой модели данных ослаблен контроль целостности связей вследствие допустимости установления произвольных связей между записями. </a:t>
            </a:r>
          </a:p>
          <a:p>
            <a:endParaRPr lang="ru-BY" dirty="0"/>
          </a:p>
        </p:txBody>
      </p:sp>
    </p:spTree>
    <p:extLst>
      <p:ext uri="{BB962C8B-B14F-4D97-AF65-F5344CB8AC3E}">
        <p14:creationId xmlns:p14="http://schemas.microsoft.com/office/powerpoint/2010/main" val="209562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72F6A9-098F-4170-B2D6-1F88D1148FEB}"/>
              </a:ext>
            </a:extLst>
          </p:cNvPr>
          <p:cNvSpPr>
            <a:spLocks noGrp="1"/>
          </p:cNvSpPr>
          <p:nvPr>
            <p:ph type="title"/>
          </p:nvPr>
        </p:nvSpPr>
        <p:spPr/>
        <p:txBody>
          <a:bodyPr/>
          <a:lstStyle/>
          <a:p>
            <a:pPr algn="ctr"/>
            <a:r>
              <a:rPr lang="ru-BY" b="1" i="1" dirty="0"/>
              <a:t>Реляционная модель данных</a:t>
            </a:r>
            <a:endParaRPr lang="ru-BY" dirty="0"/>
          </a:p>
        </p:txBody>
      </p:sp>
      <p:sp>
        <p:nvSpPr>
          <p:cNvPr id="3" name="Объект 2">
            <a:extLst>
              <a:ext uri="{FF2B5EF4-FFF2-40B4-BE49-F238E27FC236}">
                <a16:creationId xmlns:a16="http://schemas.microsoft.com/office/drawing/2014/main" id="{956DECF1-BEB0-4E39-AD2A-AC4C698EB751}"/>
              </a:ext>
            </a:extLst>
          </p:cNvPr>
          <p:cNvSpPr>
            <a:spLocks noGrp="1"/>
          </p:cNvSpPr>
          <p:nvPr>
            <p:ph idx="1"/>
          </p:nvPr>
        </p:nvSpPr>
        <p:spPr/>
        <p:txBody>
          <a:bodyPr>
            <a:normAutofit fontScale="92500" lnSpcReduction="20000"/>
          </a:bodyPr>
          <a:lstStyle/>
          <a:p>
            <a:r>
              <a:rPr lang="ru-BY" b="1" i="1" u="sng" dirty="0"/>
              <a:t>Реляционная модель данных.</a:t>
            </a:r>
            <a:r>
              <a:rPr lang="ru-BY" dirty="0"/>
              <a:t> </a:t>
            </a:r>
            <a:r>
              <a:rPr lang="ru-BY" b="1" dirty="0"/>
              <a:t>Представляет собой совокупность данных, содержащихся в двухмерных таблицах, соединённых между собой отношениями. </a:t>
            </a:r>
            <a:endParaRPr lang="ru-RU" b="1" dirty="0"/>
          </a:p>
          <a:p>
            <a:r>
              <a:rPr lang="ru-BY" dirty="0"/>
              <a:t>Любые данные можно преобразовать в простую таблицу. Такое представление является наиболее удобным и для пользователя, для и машины.  </a:t>
            </a:r>
          </a:p>
          <a:p>
            <a:r>
              <a:rPr lang="ru-BY" dirty="0"/>
              <a:t>Название данной модели происходит от латинского слова </a:t>
            </a:r>
            <a:r>
              <a:rPr lang="ru-BY" dirty="0" err="1"/>
              <a:t>relation</a:t>
            </a:r>
            <a:r>
              <a:rPr lang="ru-BY" dirty="0"/>
              <a:t>, что в переводе означает </a:t>
            </a:r>
            <a:r>
              <a:rPr lang="ru-BY" b="1" dirty="0"/>
              <a:t>отношение</a:t>
            </a:r>
            <a:r>
              <a:rPr lang="ru-BY" dirty="0"/>
              <a:t>. </a:t>
            </a:r>
          </a:p>
          <a:p>
            <a:r>
              <a:rPr lang="ru-BY" dirty="0"/>
              <a:t>Каждая строка представляет собой совокупность столбцов. Каждая строка описывает определённый объект. Каждый столбец содержит однородную информацию, т.е. элементы этого столбца имеют одинаковую природу (тип). </a:t>
            </a:r>
          </a:p>
        </p:txBody>
      </p:sp>
    </p:spTree>
    <p:extLst>
      <p:ext uri="{BB962C8B-B14F-4D97-AF65-F5344CB8AC3E}">
        <p14:creationId xmlns:p14="http://schemas.microsoft.com/office/powerpoint/2010/main" val="2128019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4A0877-E444-41A7-84AC-69D029546EF5}"/>
              </a:ext>
            </a:extLst>
          </p:cNvPr>
          <p:cNvSpPr>
            <a:spLocks noGrp="1"/>
          </p:cNvSpPr>
          <p:nvPr>
            <p:ph type="title"/>
          </p:nvPr>
        </p:nvSpPr>
        <p:spPr/>
        <p:txBody>
          <a:bodyPr/>
          <a:lstStyle/>
          <a:p>
            <a:r>
              <a:rPr lang="ru-BY" b="1" i="1" dirty="0"/>
              <a:t>Реляционная модель данных</a:t>
            </a:r>
            <a:endParaRPr lang="ru-BY" dirty="0"/>
          </a:p>
        </p:txBody>
      </p:sp>
      <p:sp>
        <p:nvSpPr>
          <p:cNvPr id="3" name="Объект 2">
            <a:extLst>
              <a:ext uri="{FF2B5EF4-FFF2-40B4-BE49-F238E27FC236}">
                <a16:creationId xmlns:a16="http://schemas.microsoft.com/office/drawing/2014/main" id="{C4547479-81E2-4763-BC76-17D66D0BB59B}"/>
              </a:ext>
            </a:extLst>
          </p:cNvPr>
          <p:cNvSpPr>
            <a:spLocks noGrp="1"/>
          </p:cNvSpPr>
          <p:nvPr>
            <p:ph idx="1"/>
          </p:nvPr>
        </p:nvSpPr>
        <p:spPr>
          <a:xfrm>
            <a:off x="938758" y="2311402"/>
            <a:ext cx="7633742" cy="4233331"/>
          </a:xfrm>
        </p:spPr>
        <p:txBody>
          <a:bodyPr>
            <a:normAutofit fontScale="85000" lnSpcReduction="20000"/>
          </a:bodyPr>
          <a:lstStyle/>
          <a:p>
            <a:r>
              <a:rPr lang="ru-BY" dirty="0"/>
              <a:t>Пример таблицы реляционной БД. </a:t>
            </a:r>
            <a:endParaRPr lang="ru-RU" dirty="0"/>
          </a:p>
          <a:p>
            <a:endParaRPr lang="ru-BY" dirty="0"/>
          </a:p>
          <a:p>
            <a:endParaRPr lang="ru-RU" dirty="0"/>
          </a:p>
          <a:p>
            <a:endParaRPr lang="ru-RU" dirty="0"/>
          </a:p>
          <a:p>
            <a:endParaRPr lang="ru-RU" dirty="0"/>
          </a:p>
          <a:p>
            <a:endParaRPr lang="ru-RU" dirty="0"/>
          </a:p>
          <a:p>
            <a:endParaRPr lang="ru-RU" dirty="0"/>
          </a:p>
          <a:p>
            <a:endParaRPr lang="ru-RU" dirty="0"/>
          </a:p>
          <a:p>
            <a:r>
              <a:rPr lang="ru-BY" dirty="0"/>
              <a:t>В терминах БД строку называют </a:t>
            </a:r>
            <a:r>
              <a:rPr lang="ru-BY" b="1" dirty="0"/>
              <a:t>записью</a:t>
            </a:r>
            <a:r>
              <a:rPr lang="ru-BY" dirty="0"/>
              <a:t>, столбец – </a:t>
            </a:r>
            <a:r>
              <a:rPr lang="ru-BY" b="1" dirty="0"/>
              <a:t>полем</a:t>
            </a:r>
            <a:r>
              <a:rPr lang="ru-BY" dirty="0"/>
              <a:t>.  БД состоит из записей, а записи делятся на поля. Запись является наименьшей единицей обмена данными между оперативной и внешней памятью; поле – наименьшая единица обработки данных.  </a:t>
            </a:r>
          </a:p>
          <a:p>
            <a:r>
              <a:rPr lang="ru-BY" b="1" dirty="0"/>
              <a:t> </a:t>
            </a:r>
            <a:endParaRPr lang="ru-BY" dirty="0"/>
          </a:p>
          <a:p>
            <a:endParaRPr lang="ru-BY" dirty="0"/>
          </a:p>
        </p:txBody>
      </p:sp>
      <p:graphicFrame>
        <p:nvGraphicFramePr>
          <p:cNvPr id="4" name="Таблица 3">
            <a:extLst>
              <a:ext uri="{FF2B5EF4-FFF2-40B4-BE49-F238E27FC236}">
                <a16:creationId xmlns:a16="http://schemas.microsoft.com/office/drawing/2014/main" id="{7976ADB3-A708-4B23-B8CC-BD66943E471F}"/>
              </a:ext>
            </a:extLst>
          </p:cNvPr>
          <p:cNvGraphicFramePr>
            <a:graphicFrameLocks noGrp="1"/>
          </p:cNvGraphicFramePr>
          <p:nvPr>
            <p:extLst>
              <p:ext uri="{D42A27DB-BD31-4B8C-83A1-F6EECF244321}">
                <p14:modId xmlns:p14="http://schemas.microsoft.com/office/powerpoint/2010/main" val="2946475449"/>
              </p:ext>
            </p:extLst>
          </p:nvPr>
        </p:nvGraphicFramePr>
        <p:xfrm>
          <a:off x="1837267" y="2650067"/>
          <a:ext cx="4888495" cy="1726479"/>
        </p:xfrm>
        <a:graphic>
          <a:graphicData uri="http://schemas.openxmlformats.org/drawingml/2006/table">
            <a:tbl>
              <a:tblPr firstRow="1" firstCol="1" bandRow="1">
                <a:tableStyleId>{5C22544A-7EE6-4342-B048-85BDC9FD1C3A}</a:tableStyleId>
              </a:tblPr>
              <a:tblGrid>
                <a:gridCol w="1913643">
                  <a:extLst>
                    <a:ext uri="{9D8B030D-6E8A-4147-A177-3AD203B41FA5}">
                      <a16:colId xmlns:a16="http://schemas.microsoft.com/office/drawing/2014/main" val="4134473596"/>
                    </a:ext>
                  </a:extLst>
                </a:gridCol>
                <a:gridCol w="1446459">
                  <a:extLst>
                    <a:ext uri="{9D8B030D-6E8A-4147-A177-3AD203B41FA5}">
                      <a16:colId xmlns:a16="http://schemas.microsoft.com/office/drawing/2014/main" val="803523525"/>
                    </a:ext>
                  </a:extLst>
                </a:gridCol>
                <a:gridCol w="1528393">
                  <a:extLst>
                    <a:ext uri="{9D8B030D-6E8A-4147-A177-3AD203B41FA5}">
                      <a16:colId xmlns:a16="http://schemas.microsoft.com/office/drawing/2014/main" val="2787206833"/>
                    </a:ext>
                  </a:extLst>
                </a:gridCol>
              </a:tblGrid>
              <a:tr h="1151985">
                <a:tc>
                  <a:txBody>
                    <a:bodyPr/>
                    <a:lstStyle/>
                    <a:p>
                      <a:pPr algn="ctr">
                        <a:lnSpc>
                          <a:spcPct val="107000"/>
                        </a:lnSpc>
                        <a:spcAft>
                          <a:spcPts val="0"/>
                        </a:spcAft>
                      </a:pPr>
                      <a:r>
                        <a:rPr lang="ru-BY" sz="1200" dirty="0">
                          <a:effectLst/>
                        </a:rPr>
                        <a:t>Ф И О студента </a:t>
                      </a:r>
                      <a:endParaRPr lang="ru-B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9540" marR="57785" marT="7620" marB="0"/>
                </a:tc>
                <a:tc>
                  <a:txBody>
                    <a:bodyPr/>
                    <a:lstStyle/>
                    <a:p>
                      <a:pPr algn="ctr">
                        <a:lnSpc>
                          <a:spcPct val="107000"/>
                        </a:lnSpc>
                        <a:spcAft>
                          <a:spcPts val="0"/>
                        </a:spcAft>
                      </a:pPr>
                      <a:r>
                        <a:rPr lang="ru-BY" sz="1200">
                          <a:effectLst/>
                        </a:rPr>
                        <a:t>Дата рождения </a:t>
                      </a:r>
                      <a:endParaRPr lang="ru-BY" sz="1100">
                        <a:effectLst/>
                        <a:latin typeface="Calibri" panose="020F0502020204030204" pitchFamily="34" charset="0"/>
                        <a:ea typeface="Calibri" panose="020F0502020204030204" pitchFamily="34" charset="0"/>
                        <a:cs typeface="Times New Roman" panose="02020603050405020304" pitchFamily="18" charset="0"/>
                      </a:endParaRPr>
                    </a:p>
                  </a:txBody>
                  <a:tcPr marL="129540" marR="57785" marT="7620" marB="0"/>
                </a:tc>
                <a:tc>
                  <a:txBody>
                    <a:bodyPr/>
                    <a:lstStyle/>
                    <a:p>
                      <a:pPr>
                        <a:lnSpc>
                          <a:spcPct val="107000"/>
                        </a:lnSpc>
                        <a:spcAft>
                          <a:spcPts val="0"/>
                        </a:spcAft>
                      </a:pPr>
                      <a:r>
                        <a:rPr lang="ru-BY" sz="1200">
                          <a:effectLst/>
                        </a:rPr>
                        <a:t>Домашний адрес </a:t>
                      </a:r>
                      <a:endParaRPr lang="ru-BY" sz="1100">
                        <a:effectLst/>
                        <a:latin typeface="Calibri" panose="020F0502020204030204" pitchFamily="34" charset="0"/>
                        <a:ea typeface="Calibri" panose="020F0502020204030204" pitchFamily="34" charset="0"/>
                        <a:cs typeface="Times New Roman" panose="02020603050405020304" pitchFamily="18" charset="0"/>
                      </a:endParaRPr>
                    </a:p>
                  </a:txBody>
                  <a:tcPr marL="129540" marR="57785" marT="7620" marB="0"/>
                </a:tc>
                <a:extLst>
                  <a:ext uri="{0D108BD9-81ED-4DB2-BD59-A6C34878D82A}">
                    <a16:rowId xmlns:a16="http://schemas.microsoft.com/office/drawing/2014/main" val="4164479221"/>
                  </a:ext>
                </a:extLst>
              </a:tr>
              <a:tr h="574494">
                <a:tc>
                  <a:txBody>
                    <a:bodyPr/>
                    <a:lstStyle/>
                    <a:p>
                      <a:pPr algn="ctr">
                        <a:lnSpc>
                          <a:spcPct val="107000"/>
                        </a:lnSpc>
                        <a:spcAft>
                          <a:spcPts val="0"/>
                        </a:spcAft>
                      </a:pPr>
                      <a:r>
                        <a:rPr lang="ru-BY" sz="1200">
                          <a:effectLst/>
                        </a:rPr>
                        <a:t> </a:t>
                      </a:r>
                      <a:endParaRPr lang="ru-BY" sz="1100">
                        <a:effectLst/>
                        <a:latin typeface="Calibri" panose="020F0502020204030204" pitchFamily="34" charset="0"/>
                        <a:ea typeface="Calibri" panose="020F0502020204030204" pitchFamily="34" charset="0"/>
                        <a:cs typeface="Times New Roman" panose="02020603050405020304" pitchFamily="18" charset="0"/>
                      </a:endParaRPr>
                    </a:p>
                  </a:txBody>
                  <a:tcPr marL="129540" marR="57785" marT="7620" marB="0"/>
                </a:tc>
                <a:tc>
                  <a:txBody>
                    <a:bodyPr/>
                    <a:lstStyle/>
                    <a:p>
                      <a:pPr algn="ctr">
                        <a:lnSpc>
                          <a:spcPct val="107000"/>
                        </a:lnSpc>
                        <a:spcAft>
                          <a:spcPts val="0"/>
                        </a:spcAft>
                      </a:pPr>
                      <a:r>
                        <a:rPr lang="ru-BY" sz="1200">
                          <a:effectLst/>
                        </a:rPr>
                        <a:t> </a:t>
                      </a:r>
                      <a:endParaRPr lang="ru-BY" sz="1100">
                        <a:effectLst/>
                        <a:latin typeface="Calibri" panose="020F0502020204030204" pitchFamily="34" charset="0"/>
                        <a:ea typeface="Calibri" panose="020F0502020204030204" pitchFamily="34" charset="0"/>
                        <a:cs typeface="Times New Roman" panose="02020603050405020304" pitchFamily="18" charset="0"/>
                      </a:endParaRPr>
                    </a:p>
                  </a:txBody>
                  <a:tcPr marL="129540" marR="57785" marT="7620" marB="0"/>
                </a:tc>
                <a:tc>
                  <a:txBody>
                    <a:bodyPr/>
                    <a:lstStyle/>
                    <a:p>
                      <a:pPr algn="ctr">
                        <a:lnSpc>
                          <a:spcPct val="107000"/>
                        </a:lnSpc>
                        <a:spcAft>
                          <a:spcPts val="0"/>
                        </a:spcAft>
                      </a:pPr>
                      <a:r>
                        <a:rPr lang="ru-BY" sz="1200" dirty="0">
                          <a:effectLst/>
                        </a:rPr>
                        <a:t> </a:t>
                      </a:r>
                      <a:endParaRPr lang="ru-BY"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129540" marR="57785" marT="7620" marB="0"/>
                </a:tc>
                <a:extLst>
                  <a:ext uri="{0D108BD9-81ED-4DB2-BD59-A6C34878D82A}">
                    <a16:rowId xmlns:a16="http://schemas.microsoft.com/office/drawing/2014/main" val="3438017291"/>
                  </a:ext>
                </a:extLst>
              </a:tr>
            </a:tbl>
          </a:graphicData>
        </a:graphic>
      </p:graphicFrame>
    </p:spTree>
    <p:extLst>
      <p:ext uri="{BB962C8B-B14F-4D97-AF65-F5344CB8AC3E}">
        <p14:creationId xmlns:p14="http://schemas.microsoft.com/office/powerpoint/2010/main" val="327142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C2EEB6-90A6-40AA-B991-590669C8D8F1}"/>
              </a:ext>
            </a:extLst>
          </p:cNvPr>
          <p:cNvSpPr>
            <a:spLocks noGrp="1"/>
          </p:cNvSpPr>
          <p:nvPr>
            <p:ph type="title"/>
          </p:nvPr>
        </p:nvSpPr>
        <p:spPr/>
        <p:txBody>
          <a:bodyPr/>
          <a:lstStyle/>
          <a:p>
            <a:pPr algn="ctr"/>
            <a:r>
              <a:rPr lang="ru-RU" b="1" dirty="0"/>
              <a:t>Понятие модели</a:t>
            </a:r>
            <a:endParaRPr lang="ru-BY" dirty="0"/>
          </a:p>
        </p:txBody>
      </p:sp>
      <p:sp>
        <p:nvSpPr>
          <p:cNvPr id="3" name="Объект 2">
            <a:extLst>
              <a:ext uri="{FF2B5EF4-FFF2-40B4-BE49-F238E27FC236}">
                <a16:creationId xmlns:a16="http://schemas.microsoft.com/office/drawing/2014/main" id="{7B42C899-652E-4EEF-B1CA-F227F82B21A9}"/>
              </a:ext>
            </a:extLst>
          </p:cNvPr>
          <p:cNvSpPr>
            <a:spLocks noGrp="1"/>
          </p:cNvSpPr>
          <p:nvPr>
            <p:ph idx="1"/>
          </p:nvPr>
        </p:nvSpPr>
        <p:spPr>
          <a:xfrm>
            <a:off x="821267" y="1109133"/>
            <a:ext cx="7916333" cy="6045201"/>
          </a:xfrm>
        </p:spPr>
        <p:txBody>
          <a:bodyPr>
            <a:normAutofit/>
          </a:bodyPr>
          <a:lstStyle/>
          <a:p>
            <a:r>
              <a:rPr lang="ru-BY" i="1" dirty="0"/>
              <a:t>Понятие </a:t>
            </a:r>
            <a:r>
              <a:rPr lang="ru-BY" b="1" i="1" dirty="0"/>
              <a:t>«данные» </a:t>
            </a:r>
            <a:r>
              <a:rPr lang="ru-BY" i="1" dirty="0"/>
              <a:t>в концепции баз данных — </a:t>
            </a:r>
            <a:r>
              <a:rPr lang="ru-BY" b="1" i="1" dirty="0"/>
              <a:t>это набор конкретных значений, параметров, характеризующих объект, условие, ситуацию или любые другие факторы в числовой, текстовой, графической, звуковой форме. </a:t>
            </a:r>
            <a:endParaRPr lang="ru-RU" b="1" i="1" dirty="0"/>
          </a:p>
          <a:p>
            <a:endParaRPr lang="ru-RU" b="1" i="1" dirty="0"/>
          </a:p>
          <a:p>
            <a:r>
              <a:rPr lang="ru-BY" b="1" i="1" dirty="0"/>
              <a:t>Примеры данных:</a:t>
            </a:r>
            <a:r>
              <a:rPr lang="ru-BY" i="1" dirty="0"/>
              <a:t> </a:t>
            </a:r>
            <a:endParaRPr lang="ru-BY" dirty="0"/>
          </a:p>
          <a:p>
            <a:r>
              <a:rPr lang="ru-BY" i="1" dirty="0"/>
              <a:t>«Иванов Иван Иванович $30» </a:t>
            </a:r>
            <a:endParaRPr lang="ru-BY" dirty="0"/>
          </a:p>
          <a:p>
            <a:r>
              <a:rPr lang="ru-BY" i="1" dirty="0"/>
              <a:t>«Арматура Д10 10 40» </a:t>
            </a:r>
            <a:endParaRPr lang="ru-BY" dirty="0"/>
          </a:p>
          <a:p>
            <a:r>
              <a:rPr lang="ru-BY" i="1" dirty="0"/>
              <a:t>Можно ли сказать, что представленные в примере данные являются информацией?</a:t>
            </a:r>
            <a:endParaRPr lang="ru-RU" i="1" dirty="0"/>
          </a:p>
          <a:p>
            <a:r>
              <a:rPr lang="ru-BY" i="1" dirty="0"/>
              <a:t> Что означают данные «Иванов Иван Иванович $30»? </a:t>
            </a:r>
            <a:endParaRPr lang="ru-RU" i="1" dirty="0"/>
          </a:p>
          <a:p>
            <a:r>
              <a:rPr lang="ru-BY" i="1" dirty="0"/>
              <a:t>Что означает «Арматура Д10 10 40»? </a:t>
            </a:r>
            <a:endParaRPr lang="ru-RU" i="1" dirty="0"/>
          </a:p>
          <a:p>
            <a:r>
              <a:rPr lang="ru-BY" i="1" dirty="0"/>
              <a:t>Ответить на этот вопрос сейчас невозможно, т.к. данные «Иванов» могут оказаться фамилией сотрудника, а могут фамилией поставщика</a:t>
            </a:r>
            <a:endParaRPr lang="ru-RU" i="1" dirty="0"/>
          </a:p>
          <a:p>
            <a:endParaRPr lang="ru-BY" dirty="0"/>
          </a:p>
        </p:txBody>
      </p:sp>
    </p:spTree>
    <p:extLst>
      <p:ext uri="{BB962C8B-B14F-4D97-AF65-F5344CB8AC3E}">
        <p14:creationId xmlns:p14="http://schemas.microsoft.com/office/powerpoint/2010/main" val="2546417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EF6239-7532-47A1-9084-564328C9B70B}"/>
              </a:ext>
            </a:extLst>
          </p:cNvPr>
          <p:cNvSpPr>
            <a:spLocks noGrp="1"/>
          </p:cNvSpPr>
          <p:nvPr>
            <p:ph type="title"/>
          </p:nvPr>
        </p:nvSpPr>
        <p:spPr/>
        <p:txBody>
          <a:bodyPr/>
          <a:lstStyle/>
          <a:p>
            <a:r>
              <a:rPr lang="ru-BY" b="1" i="1" dirty="0"/>
              <a:t>Реляционная модель данных</a:t>
            </a:r>
            <a:endParaRPr lang="ru-BY" dirty="0"/>
          </a:p>
        </p:txBody>
      </p:sp>
      <p:pic>
        <p:nvPicPr>
          <p:cNvPr id="4" name="Объект 3">
            <a:extLst>
              <a:ext uri="{FF2B5EF4-FFF2-40B4-BE49-F238E27FC236}">
                <a16:creationId xmlns:a16="http://schemas.microsoft.com/office/drawing/2014/main" id="{39C68095-2CD7-43F0-ADB3-87E4D69D507F}"/>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938758" y="2006599"/>
            <a:ext cx="7011441" cy="4021667"/>
          </a:xfrm>
          <a:prstGeom prst="rect">
            <a:avLst/>
          </a:prstGeom>
          <a:noFill/>
        </p:spPr>
      </p:pic>
    </p:spTree>
    <p:extLst>
      <p:ext uri="{BB962C8B-B14F-4D97-AF65-F5344CB8AC3E}">
        <p14:creationId xmlns:p14="http://schemas.microsoft.com/office/powerpoint/2010/main" val="8520742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DB41AC-7B96-4CEE-B9ED-DE6F24CB85DD}"/>
              </a:ext>
            </a:extLst>
          </p:cNvPr>
          <p:cNvSpPr>
            <a:spLocks noGrp="1"/>
          </p:cNvSpPr>
          <p:nvPr>
            <p:ph type="title"/>
          </p:nvPr>
        </p:nvSpPr>
        <p:spPr/>
        <p:txBody>
          <a:bodyPr/>
          <a:lstStyle/>
          <a:p>
            <a:r>
              <a:rPr lang="ru-BY" b="1" i="1" dirty="0"/>
              <a:t>Реляционная модель данных</a:t>
            </a:r>
            <a:endParaRPr lang="ru-BY" dirty="0"/>
          </a:p>
        </p:txBody>
      </p:sp>
      <p:sp>
        <p:nvSpPr>
          <p:cNvPr id="3" name="Объект 2">
            <a:extLst>
              <a:ext uri="{FF2B5EF4-FFF2-40B4-BE49-F238E27FC236}">
                <a16:creationId xmlns:a16="http://schemas.microsoft.com/office/drawing/2014/main" id="{0872F90C-EEE2-48EA-961B-CFCD882E9A8B}"/>
              </a:ext>
            </a:extLst>
          </p:cNvPr>
          <p:cNvSpPr>
            <a:spLocks noGrp="1"/>
          </p:cNvSpPr>
          <p:nvPr>
            <p:ph idx="1"/>
          </p:nvPr>
        </p:nvSpPr>
        <p:spPr>
          <a:xfrm>
            <a:off x="938758" y="1874517"/>
            <a:ext cx="7633742" cy="4898815"/>
          </a:xfrm>
        </p:spPr>
        <p:txBody>
          <a:bodyPr>
            <a:normAutofit fontScale="92500" lnSpcReduction="10000"/>
          </a:bodyPr>
          <a:lstStyle/>
          <a:p>
            <a:r>
              <a:rPr lang="ru-BY" b="1" i="1" dirty="0"/>
              <a:t>Первой формализованной и общепризнанной моделью данных была реляционная модель Кодда. </a:t>
            </a:r>
            <a:endParaRPr lang="ru-RU" b="1" i="1" dirty="0"/>
          </a:p>
          <a:p>
            <a:r>
              <a:rPr lang="ru-BY" b="1" i="1" dirty="0"/>
              <a:t>В этой модели, как и во всех следующих, выделялись три аспекта - структурный, целостный и манипуляционный. </a:t>
            </a:r>
            <a:endParaRPr lang="ru-RU" b="1" i="1" dirty="0"/>
          </a:p>
          <a:p>
            <a:r>
              <a:rPr lang="ru-BY" b="1" i="1" dirty="0"/>
              <a:t>Структуры данных в реляционной модели основываются на плоских нормализованных отношениях, </a:t>
            </a:r>
            <a:endParaRPr lang="ru-RU" b="1" i="1" dirty="0"/>
          </a:p>
          <a:p>
            <a:r>
              <a:rPr lang="ru-BY" b="1" i="1" dirty="0"/>
              <a:t>ограничения целостности выражаются с помощью средств логики первого порядка </a:t>
            </a:r>
            <a:endParaRPr lang="ru-RU" b="1" i="1" dirty="0"/>
          </a:p>
          <a:p>
            <a:r>
              <a:rPr lang="ru-BY" b="1" i="1" dirty="0"/>
              <a:t>и, наконец, манипулирование данными осуществляется на основе реляционной алгебры или равносильного ей реляционного исчисления.</a:t>
            </a:r>
            <a:endParaRPr lang="ru-RU" b="1" i="1" dirty="0"/>
          </a:p>
          <a:p>
            <a:r>
              <a:rPr lang="ru-BY" b="1" i="1" dirty="0"/>
              <a:t> Как отмечают многие исследователи, своим успехом реляционная модель данных во многом обязана тому, что опиралась на строгий математический аппарат теории множеств, отношений и логики первого порядка. </a:t>
            </a:r>
            <a:endParaRPr lang="ru-BY" dirty="0"/>
          </a:p>
          <a:p>
            <a:endParaRPr lang="ru-BY" dirty="0"/>
          </a:p>
        </p:txBody>
      </p:sp>
    </p:spTree>
    <p:extLst>
      <p:ext uri="{BB962C8B-B14F-4D97-AF65-F5344CB8AC3E}">
        <p14:creationId xmlns:p14="http://schemas.microsoft.com/office/powerpoint/2010/main" val="3805388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0D8EBC-72D8-43B4-8C43-653E9D9B4B79}"/>
              </a:ext>
            </a:extLst>
          </p:cNvPr>
          <p:cNvSpPr>
            <a:spLocks noGrp="1"/>
          </p:cNvSpPr>
          <p:nvPr>
            <p:ph type="title"/>
          </p:nvPr>
        </p:nvSpPr>
        <p:spPr/>
        <p:txBody>
          <a:bodyPr>
            <a:normAutofit fontScale="90000"/>
          </a:bodyPr>
          <a:lstStyle/>
          <a:p>
            <a:r>
              <a:rPr lang="ru-BY" sz="4400" b="1" dirty="0"/>
              <a:t>Объектно-ориентированная модель данных</a:t>
            </a:r>
            <a:br>
              <a:rPr lang="ru-BY" dirty="0"/>
            </a:br>
            <a:endParaRPr lang="ru-BY" dirty="0"/>
          </a:p>
        </p:txBody>
      </p:sp>
      <p:sp>
        <p:nvSpPr>
          <p:cNvPr id="3" name="Объект 2">
            <a:extLst>
              <a:ext uri="{FF2B5EF4-FFF2-40B4-BE49-F238E27FC236}">
                <a16:creationId xmlns:a16="http://schemas.microsoft.com/office/drawing/2014/main" id="{15815BD3-CF34-4172-85A9-BE42F2D76DC2}"/>
              </a:ext>
            </a:extLst>
          </p:cNvPr>
          <p:cNvSpPr>
            <a:spLocks noGrp="1"/>
          </p:cNvSpPr>
          <p:nvPr>
            <p:ph idx="1"/>
          </p:nvPr>
        </p:nvSpPr>
        <p:spPr/>
        <p:txBody>
          <a:bodyPr/>
          <a:lstStyle/>
          <a:p>
            <a:r>
              <a:rPr lang="ru-BY" dirty="0"/>
              <a:t>В наиболее общей и классической постановке объектно-ориентированный подход базируется на концепциях: </a:t>
            </a:r>
          </a:p>
          <a:p>
            <a:pPr lvl="0" fontAlgn="base"/>
            <a:r>
              <a:rPr lang="ru-BY" b="1" dirty="0"/>
              <a:t>объекта и идентификатора объекта; </a:t>
            </a:r>
          </a:p>
          <a:p>
            <a:pPr lvl="0" fontAlgn="base"/>
            <a:r>
              <a:rPr lang="ru-BY" b="1" dirty="0"/>
              <a:t>атрибутов и методов; </a:t>
            </a:r>
          </a:p>
          <a:p>
            <a:pPr lvl="0" fontAlgn="base"/>
            <a:r>
              <a:rPr lang="ru-BY" b="1" dirty="0"/>
              <a:t>классов; </a:t>
            </a:r>
          </a:p>
          <a:p>
            <a:pPr lvl="0" fontAlgn="base"/>
            <a:r>
              <a:rPr lang="ru-BY" b="1" dirty="0"/>
              <a:t>иерархии и наследования классов</a:t>
            </a:r>
            <a:r>
              <a:rPr lang="ru-BY" dirty="0"/>
              <a:t>. </a:t>
            </a:r>
          </a:p>
          <a:p>
            <a:endParaRPr lang="ru-BY" dirty="0"/>
          </a:p>
        </p:txBody>
      </p:sp>
    </p:spTree>
    <p:extLst>
      <p:ext uri="{BB962C8B-B14F-4D97-AF65-F5344CB8AC3E}">
        <p14:creationId xmlns:p14="http://schemas.microsoft.com/office/powerpoint/2010/main" val="277010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C8A09B-EC7D-4128-9E33-34F1B9BB0FC6}"/>
              </a:ext>
            </a:extLst>
          </p:cNvPr>
          <p:cNvSpPr>
            <a:spLocks noGrp="1"/>
          </p:cNvSpPr>
          <p:nvPr>
            <p:ph type="title"/>
          </p:nvPr>
        </p:nvSpPr>
        <p:spPr/>
        <p:txBody>
          <a:bodyPr>
            <a:normAutofit/>
          </a:bodyPr>
          <a:lstStyle/>
          <a:p>
            <a:r>
              <a:rPr lang="ru-BY" sz="4000" b="1" dirty="0"/>
              <a:t>Объектно-ориентированная модель данных</a:t>
            </a:r>
            <a:endParaRPr lang="ru-BY" sz="4000" dirty="0"/>
          </a:p>
        </p:txBody>
      </p:sp>
      <p:sp>
        <p:nvSpPr>
          <p:cNvPr id="3" name="Объект 2">
            <a:extLst>
              <a:ext uri="{FF2B5EF4-FFF2-40B4-BE49-F238E27FC236}">
                <a16:creationId xmlns:a16="http://schemas.microsoft.com/office/drawing/2014/main" id="{5ED368C0-1733-4B46-B50D-7BC3F60CB3E0}"/>
              </a:ext>
            </a:extLst>
          </p:cNvPr>
          <p:cNvSpPr>
            <a:spLocks noGrp="1"/>
          </p:cNvSpPr>
          <p:nvPr>
            <p:ph idx="1"/>
          </p:nvPr>
        </p:nvSpPr>
        <p:spPr>
          <a:xfrm>
            <a:off x="938758" y="2286002"/>
            <a:ext cx="7633742" cy="4326465"/>
          </a:xfrm>
        </p:spPr>
        <p:txBody>
          <a:bodyPr>
            <a:normAutofit fontScale="70000" lnSpcReduction="20000"/>
          </a:bodyPr>
          <a:lstStyle/>
          <a:p>
            <a:r>
              <a:rPr lang="ru-BY" b="1" dirty="0"/>
              <a:t>Любая сущность реального мира в объектно-ориентированных языках и системах моделируется в виде объекта.</a:t>
            </a:r>
            <a:r>
              <a:rPr lang="ru-BY" dirty="0"/>
              <a:t> Любой объект при своем создании получает генерируемый системой уникальный идентификатор, который связан с объектом во все время его существования и не меняется при изменении состояния объекта. </a:t>
            </a:r>
          </a:p>
          <a:p>
            <a:r>
              <a:rPr lang="ru-BY" b="1" dirty="0"/>
              <a:t>Каждый объект имеет состояние и поведение. Состояние объекта - набор значений его атрибутов</a:t>
            </a:r>
            <a:r>
              <a:rPr lang="ru-BY" dirty="0"/>
              <a:t>. Поведение объекта - набор методов (программный код), оперирующих над состоянием объекта. Значение атрибута объекта - это тоже некоторый объект или множество объектов. Состояние и поведение объекта инкапсулированы в объекте; взаимодействие между объектами производится на основе передачи сообщений и выполнении соответствующих методов. </a:t>
            </a:r>
          </a:p>
          <a:p>
            <a:r>
              <a:rPr lang="ru-BY" b="1" dirty="0"/>
              <a:t>Множество объектов с одним и тем же набором атрибутов и методов образует класс объектов.</a:t>
            </a:r>
            <a:r>
              <a:rPr lang="ru-BY" dirty="0"/>
              <a:t> Объект должен принадлежать только одному классу (если не учитывать возможности наследования). Допускается наличие примитивных предопределенных классов, объекты-</a:t>
            </a:r>
            <a:r>
              <a:rPr lang="ru-BY" dirty="0" err="1"/>
              <a:t>экземляры</a:t>
            </a:r>
            <a:r>
              <a:rPr lang="ru-BY" dirty="0"/>
              <a:t> которых не имеют атрибутов: целые, строки и т.д. Класс, объекты которого могут служить значениями атрибута объектов другого класса, называется доменом этого атрибута. </a:t>
            </a:r>
          </a:p>
          <a:p>
            <a:r>
              <a:rPr lang="ru-BY" b="1" dirty="0"/>
              <a:t>Допускается порождение нового класса на основе уже существующего класса - наследование.</a:t>
            </a:r>
            <a:r>
              <a:rPr lang="ru-BY" dirty="0"/>
              <a:t> В этом случае новый класс, называемый подклассом существующего класса (суперкласса) наследует все атрибуты и методы суперкласса. В подклассе, кроме того, могут быть определены дополнительные атрибуты и методы. </a:t>
            </a:r>
          </a:p>
          <a:p>
            <a:endParaRPr lang="ru-BY" dirty="0"/>
          </a:p>
        </p:txBody>
      </p:sp>
    </p:spTree>
    <p:extLst>
      <p:ext uri="{BB962C8B-B14F-4D97-AF65-F5344CB8AC3E}">
        <p14:creationId xmlns:p14="http://schemas.microsoft.com/office/powerpoint/2010/main" val="2668697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F2E1B0-1F59-4504-B92D-BA80DBBE0FE5}"/>
              </a:ext>
            </a:extLst>
          </p:cNvPr>
          <p:cNvSpPr>
            <a:spLocks noGrp="1"/>
          </p:cNvSpPr>
          <p:nvPr>
            <p:ph type="title"/>
          </p:nvPr>
        </p:nvSpPr>
        <p:spPr/>
        <p:txBody>
          <a:bodyPr/>
          <a:lstStyle/>
          <a:p>
            <a:r>
              <a:rPr lang="ru-BY" sz="4000" b="1" dirty="0">
                <a:solidFill>
                  <a:srgbClr val="2A1A00"/>
                </a:solidFill>
              </a:rPr>
              <a:t>Объектно-ориентированная модель данных</a:t>
            </a:r>
            <a:endParaRPr lang="ru-BY" dirty="0"/>
          </a:p>
        </p:txBody>
      </p:sp>
      <p:sp>
        <p:nvSpPr>
          <p:cNvPr id="3" name="Объект 2">
            <a:extLst>
              <a:ext uri="{FF2B5EF4-FFF2-40B4-BE49-F238E27FC236}">
                <a16:creationId xmlns:a16="http://schemas.microsoft.com/office/drawing/2014/main" id="{D67D13BB-57B3-42D6-8C2C-3140C54C519F}"/>
              </a:ext>
            </a:extLst>
          </p:cNvPr>
          <p:cNvSpPr>
            <a:spLocks noGrp="1"/>
          </p:cNvSpPr>
          <p:nvPr>
            <p:ph idx="1"/>
          </p:nvPr>
        </p:nvSpPr>
        <p:spPr>
          <a:xfrm>
            <a:off x="938758" y="2286002"/>
            <a:ext cx="7633742" cy="4571998"/>
          </a:xfrm>
        </p:spPr>
        <p:txBody>
          <a:bodyPr>
            <a:normAutofit fontScale="92500" lnSpcReduction="10000"/>
          </a:bodyPr>
          <a:lstStyle/>
          <a:p>
            <a:r>
              <a:rPr lang="ru-BY" dirty="0"/>
              <a:t>, на который могла бы опираться общая </a:t>
            </a:r>
            <a:r>
              <a:rPr lang="ru-BY" dirty="0" err="1"/>
              <a:t>объект</a:t>
            </a:r>
            <a:r>
              <a:rPr lang="ru-BY" b="1" dirty="0" err="1"/>
              <a:t>Основные</a:t>
            </a:r>
            <a:r>
              <a:rPr lang="ru-BY" b="1" dirty="0"/>
              <a:t> трудности объектно-ориентированного моделирования данных проистекают из того, что такого развитого математического </a:t>
            </a:r>
            <a:r>
              <a:rPr lang="ru-BY" b="1" dirty="0" err="1"/>
              <a:t>аппарата</a:t>
            </a:r>
            <a:r>
              <a:rPr lang="ru-BY" dirty="0" err="1"/>
              <a:t>но</a:t>
            </a:r>
            <a:r>
              <a:rPr lang="ru-BY" dirty="0"/>
              <a:t>-ориентированная модель данных, не существует. </a:t>
            </a:r>
          </a:p>
          <a:p>
            <a:r>
              <a:rPr lang="ru-RU" b="1" dirty="0"/>
              <a:t>К достоинствам ООМД</a:t>
            </a:r>
            <a:r>
              <a:rPr lang="ru-RU" dirty="0"/>
              <a:t> можно отнести широкие возможности моделирования предметной области, выразительный язык запросов и высокую производительность. </a:t>
            </a:r>
          </a:p>
          <a:p>
            <a:r>
              <a:rPr lang="ru-RU" dirty="0"/>
              <a:t>Каждый объект в ООМД имеет уникальный идентификатор (OID – </a:t>
            </a:r>
            <a:r>
              <a:rPr lang="ru-RU" dirty="0" err="1"/>
              <a:t>object</a:t>
            </a:r>
            <a:r>
              <a:rPr lang="ru-RU" dirty="0"/>
              <a:t> </a:t>
            </a:r>
            <a:r>
              <a:rPr lang="ru-RU" dirty="0" err="1"/>
              <a:t>identifier</a:t>
            </a:r>
            <a:r>
              <a:rPr lang="ru-RU" dirty="0"/>
              <a:t>). Обращение по OID происходит существенно быстрее, чем поиск в реляционной таблице. </a:t>
            </a:r>
          </a:p>
          <a:p>
            <a:r>
              <a:rPr lang="ru-RU" b="1" dirty="0"/>
              <a:t>Среди недостатков ООМД </a:t>
            </a:r>
            <a:r>
              <a:rPr lang="ru-RU" dirty="0"/>
              <a:t>следует отметить отсутствие общепринятой модели, недостаток опыта создания и эксплуатации ООБД, сложность использования и недостаточность средств защиты данных.</a:t>
            </a:r>
          </a:p>
          <a:p>
            <a:endParaRPr lang="ru-BY" dirty="0"/>
          </a:p>
        </p:txBody>
      </p:sp>
    </p:spTree>
    <p:extLst>
      <p:ext uri="{BB962C8B-B14F-4D97-AF65-F5344CB8AC3E}">
        <p14:creationId xmlns:p14="http://schemas.microsoft.com/office/powerpoint/2010/main" val="1042384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7F862E-6A99-4883-A437-E36E4F9939D9}"/>
              </a:ext>
            </a:extLst>
          </p:cNvPr>
          <p:cNvSpPr>
            <a:spLocks noGrp="1"/>
          </p:cNvSpPr>
          <p:nvPr>
            <p:ph type="title"/>
          </p:nvPr>
        </p:nvSpPr>
        <p:spPr/>
        <p:txBody>
          <a:bodyPr/>
          <a:lstStyle/>
          <a:p>
            <a:r>
              <a:rPr lang="ru-BY" b="1" u="sng" dirty="0"/>
              <a:t>Многомерная модель </a:t>
            </a:r>
            <a:endParaRPr lang="ru-BY" dirty="0"/>
          </a:p>
        </p:txBody>
      </p:sp>
      <p:sp>
        <p:nvSpPr>
          <p:cNvPr id="3" name="Объект 2">
            <a:extLst>
              <a:ext uri="{FF2B5EF4-FFF2-40B4-BE49-F238E27FC236}">
                <a16:creationId xmlns:a16="http://schemas.microsoft.com/office/drawing/2014/main" id="{17252631-E2BD-4C55-8C6C-FF199D7CE7FF}"/>
              </a:ext>
            </a:extLst>
          </p:cNvPr>
          <p:cNvSpPr>
            <a:spLocks noGrp="1"/>
          </p:cNvSpPr>
          <p:nvPr>
            <p:ph idx="1"/>
          </p:nvPr>
        </p:nvSpPr>
        <p:spPr>
          <a:xfrm>
            <a:off x="938758" y="1405467"/>
            <a:ext cx="7633742" cy="5274733"/>
          </a:xfrm>
        </p:spPr>
        <p:txBody>
          <a:bodyPr>
            <a:normAutofit fontScale="85000" lnSpcReduction="10000"/>
          </a:bodyPr>
          <a:lstStyle/>
          <a:p>
            <a:r>
              <a:rPr lang="ru-BY" dirty="0"/>
              <a:t>Рассмотрим основные понятия многомерных моделей данных, к числу которых относятся измерение и ячейка.  </a:t>
            </a:r>
          </a:p>
          <a:p>
            <a:r>
              <a:rPr lang="ru-BY" b="1" dirty="0"/>
              <a:t>Измерение</a:t>
            </a:r>
            <a:r>
              <a:rPr lang="ru-BY" dirty="0"/>
              <a:t> (</a:t>
            </a:r>
            <a:r>
              <a:rPr lang="ru-BY" dirty="0" err="1"/>
              <a:t>Dimension</a:t>
            </a:r>
            <a:r>
              <a:rPr lang="ru-BY" dirty="0"/>
              <a:t>) - это множество однотипных данных, образующих одну из граней гиперкуба. </a:t>
            </a:r>
            <a:endParaRPr lang="ru-RU" dirty="0"/>
          </a:p>
          <a:p>
            <a:r>
              <a:rPr lang="ru-BY" dirty="0"/>
              <a:t>Примерами наиболее часто используемых временных измерений являются Дни, Месяцы, Кварталы и Годы. В качестве географических измерений широко употребляются Города, Районы, Регионы и Страны. В многомерной модели данных измерения играют роль индексов, служащих для идентификации конкретных значений в ячейках гиперкуба.  </a:t>
            </a:r>
          </a:p>
          <a:p>
            <a:r>
              <a:rPr lang="ru-BY" b="1" dirty="0"/>
              <a:t>Ячейка</a:t>
            </a:r>
            <a:r>
              <a:rPr lang="ru-BY" dirty="0"/>
              <a:t> (</a:t>
            </a:r>
            <a:r>
              <a:rPr lang="ru-BY" dirty="0" err="1"/>
              <a:t>Cell</a:t>
            </a:r>
            <a:r>
              <a:rPr lang="ru-BY" dirty="0"/>
              <a:t>) или показатель - это поле, значение которого однозначно определяется фиксированным набором измерений. </a:t>
            </a:r>
            <a:endParaRPr lang="ru-RU" dirty="0"/>
          </a:p>
          <a:p>
            <a:r>
              <a:rPr lang="ru-BY" dirty="0"/>
              <a:t>Тип поля чаще всего определен как цифровой. В зависимости от того, как формируются значения некоторой ячейки, обычно она может быть переменной (значения изменяются и могут быть загружены из внешнего источника данных или сформированы </a:t>
            </a:r>
            <a:r>
              <a:rPr lang="ru-BY" dirty="0" err="1"/>
              <a:t>программно</a:t>
            </a:r>
            <a:r>
              <a:rPr lang="ru-BY" dirty="0"/>
              <a:t>) либо формулой (значения, подобно формульным ячейкам электронных таблиц, вычисляются по заранее заданным формулам).  </a:t>
            </a:r>
          </a:p>
          <a:p>
            <a:endParaRPr lang="ru-BY" dirty="0"/>
          </a:p>
        </p:txBody>
      </p:sp>
    </p:spTree>
    <p:extLst>
      <p:ext uri="{BB962C8B-B14F-4D97-AF65-F5344CB8AC3E}">
        <p14:creationId xmlns:p14="http://schemas.microsoft.com/office/powerpoint/2010/main" val="367117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0AA500-68B5-4F98-B02A-D513498D3636}"/>
              </a:ext>
            </a:extLst>
          </p:cNvPr>
          <p:cNvSpPr>
            <a:spLocks noGrp="1"/>
          </p:cNvSpPr>
          <p:nvPr>
            <p:ph type="title"/>
          </p:nvPr>
        </p:nvSpPr>
        <p:spPr/>
        <p:txBody>
          <a:bodyPr/>
          <a:lstStyle/>
          <a:p>
            <a:r>
              <a:rPr lang="ru-BY" b="1" dirty="0"/>
              <a:t>Многомерная модель </a:t>
            </a:r>
            <a:endParaRPr lang="ru-BY" dirty="0"/>
          </a:p>
        </p:txBody>
      </p:sp>
      <p:pic>
        <p:nvPicPr>
          <p:cNvPr id="4" name="Объект 3">
            <a:extLst>
              <a:ext uri="{FF2B5EF4-FFF2-40B4-BE49-F238E27FC236}">
                <a16:creationId xmlns:a16="http://schemas.microsoft.com/office/drawing/2014/main" id="{5234EFF1-2543-41DF-AC6A-4A7DADA08B4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38213" y="1769534"/>
            <a:ext cx="7633741" cy="3107266"/>
          </a:xfrm>
          <a:prstGeom prst="rect">
            <a:avLst/>
          </a:prstGeom>
          <a:noFill/>
          <a:ln>
            <a:noFill/>
          </a:ln>
        </p:spPr>
      </p:pic>
    </p:spTree>
    <p:extLst>
      <p:ext uri="{BB962C8B-B14F-4D97-AF65-F5344CB8AC3E}">
        <p14:creationId xmlns:p14="http://schemas.microsoft.com/office/powerpoint/2010/main" val="15550042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8B98BF-DF11-4C0E-BC88-CD4A20951446}"/>
              </a:ext>
            </a:extLst>
          </p:cNvPr>
          <p:cNvSpPr>
            <a:spLocks noGrp="1"/>
          </p:cNvSpPr>
          <p:nvPr>
            <p:ph type="title"/>
          </p:nvPr>
        </p:nvSpPr>
        <p:spPr/>
        <p:txBody>
          <a:bodyPr/>
          <a:lstStyle/>
          <a:p>
            <a:r>
              <a:rPr lang="ru-BY" b="1" dirty="0"/>
              <a:t>Многомерная модель </a:t>
            </a:r>
            <a:endParaRPr lang="ru-BY" dirty="0"/>
          </a:p>
        </p:txBody>
      </p:sp>
      <p:sp>
        <p:nvSpPr>
          <p:cNvPr id="3" name="Объект 2">
            <a:extLst>
              <a:ext uri="{FF2B5EF4-FFF2-40B4-BE49-F238E27FC236}">
                <a16:creationId xmlns:a16="http://schemas.microsoft.com/office/drawing/2014/main" id="{D1C02395-0460-4889-B893-780A3062511B}"/>
              </a:ext>
            </a:extLst>
          </p:cNvPr>
          <p:cNvSpPr>
            <a:spLocks noGrp="1"/>
          </p:cNvSpPr>
          <p:nvPr>
            <p:ph idx="1"/>
          </p:nvPr>
        </p:nvSpPr>
        <p:spPr>
          <a:xfrm>
            <a:off x="938758" y="2286002"/>
            <a:ext cx="7633742" cy="4478865"/>
          </a:xfrm>
        </p:spPr>
        <p:txBody>
          <a:bodyPr>
            <a:normAutofit fontScale="92500"/>
          </a:bodyPr>
          <a:lstStyle/>
          <a:p>
            <a:r>
              <a:rPr lang="ru-BY" dirty="0"/>
              <a:t>В существующих МСУБД используются два основных варианта (схемы) организации данных: </a:t>
            </a:r>
            <a:r>
              <a:rPr lang="ru-BY" dirty="0" err="1"/>
              <a:t>гиперкубическая</a:t>
            </a:r>
            <a:r>
              <a:rPr lang="ru-BY" dirty="0"/>
              <a:t> и </a:t>
            </a:r>
            <a:r>
              <a:rPr lang="ru-BY" dirty="0" err="1"/>
              <a:t>поликубическая</a:t>
            </a:r>
            <a:r>
              <a:rPr lang="ru-BY" dirty="0"/>
              <a:t>.  </a:t>
            </a:r>
          </a:p>
          <a:p>
            <a:r>
              <a:rPr lang="ru-BY" dirty="0"/>
              <a:t>В </a:t>
            </a:r>
            <a:r>
              <a:rPr lang="ru-BY" b="1" u="sng" dirty="0" err="1"/>
              <a:t>поликубической</a:t>
            </a:r>
            <a:r>
              <a:rPr lang="ru-BY" dirty="0"/>
              <a:t> схеме предполагается, что в БД может быть определено несколько гиперкубов с различной размерностью и с различными измерениями в качестве граней. </a:t>
            </a:r>
            <a:r>
              <a:rPr lang="ru-BY" b="1" dirty="0"/>
              <a:t>Примером системы, поддерживающей </a:t>
            </a:r>
            <a:r>
              <a:rPr lang="ru-BY" b="1" dirty="0" err="1"/>
              <a:t>поликубический</a:t>
            </a:r>
            <a:r>
              <a:rPr lang="ru-BY" b="1" dirty="0"/>
              <a:t> вариант БД, является сервер </a:t>
            </a:r>
            <a:r>
              <a:rPr lang="ru-BY" b="1" dirty="0" err="1"/>
              <a:t>Oracle</a:t>
            </a:r>
            <a:r>
              <a:rPr lang="ru-BY" b="1" dirty="0"/>
              <a:t> </a:t>
            </a:r>
            <a:r>
              <a:rPr lang="ru-BY" b="1" dirty="0" err="1"/>
              <a:t>Express</a:t>
            </a:r>
            <a:r>
              <a:rPr lang="ru-BY" b="1" dirty="0"/>
              <a:t> </a:t>
            </a:r>
            <a:r>
              <a:rPr lang="ru-BY" b="1" dirty="0" err="1"/>
              <a:t>Server</a:t>
            </a:r>
            <a:r>
              <a:rPr lang="ru-BY" b="1" dirty="0"/>
              <a:t>.  </a:t>
            </a:r>
            <a:endParaRPr lang="ru-BY" dirty="0"/>
          </a:p>
          <a:p>
            <a:r>
              <a:rPr lang="ru-BY" b="1" u="sng" dirty="0"/>
              <a:t>В случае </a:t>
            </a:r>
            <a:r>
              <a:rPr lang="ru-BY" b="1" u="sng" dirty="0" err="1"/>
              <a:t>гиперкубической</a:t>
            </a:r>
            <a:r>
              <a:rPr lang="ru-BY" b="1" u="sng" dirty="0"/>
              <a:t> схемы предполагается, что все показатели определяются одним и тем же набором измерений.</a:t>
            </a:r>
            <a:r>
              <a:rPr lang="ru-BY" dirty="0"/>
              <a:t> Это означает, что при наличии нескольких гиперкубов БД все они имеют одинаковую размерность и совпадающие измерения. Очевидно, в некоторых случаях информация в БД может быть избыточной (если требовать обязательное заполнение ячеек). </a:t>
            </a:r>
          </a:p>
          <a:p>
            <a:endParaRPr lang="ru-BY" dirty="0"/>
          </a:p>
        </p:txBody>
      </p:sp>
    </p:spTree>
    <p:extLst>
      <p:ext uri="{BB962C8B-B14F-4D97-AF65-F5344CB8AC3E}">
        <p14:creationId xmlns:p14="http://schemas.microsoft.com/office/powerpoint/2010/main" val="4061058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29732E7-CFCC-40BC-8F49-006E1365D77B}"/>
              </a:ext>
            </a:extLst>
          </p:cNvPr>
          <p:cNvSpPr>
            <a:spLocks noGrp="1"/>
          </p:cNvSpPr>
          <p:nvPr>
            <p:ph type="title"/>
          </p:nvPr>
        </p:nvSpPr>
        <p:spPr/>
        <p:txBody>
          <a:bodyPr/>
          <a:lstStyle/>
          <a:p>
            <a:r>
              <a:rPr lang="ru-BY" b="1" dirty="0"/>
              <a:t>Многомерная модель </a:t>
            </a:r>
            <a:endParaRPr lang="ru-BY" dirty="0"/>
          </a:p>
        </p:txBody>
      </p:sp>
      <p:sp>
        <p:nvSpPr>
          <p:cNvPr id="3" name="Объект 2">
            <a:extLst>
              <a:ext uri="{FF2B5EF4-FFF2-40B4-BE49-F238E27FC236}">
                <a16:creationId xmlns:a16="http://schemas.microsoft.com/office/drawing/2014/main" id="{78C7195F-00C1-45A5-A533-9FC3F00EABCF}"/>
              </a:ext>
            </a:extLst>
          </p:cNvPr>
          <p:cNvSpPr>
            <a:spLocks noGrp="1"/>
          </p:cNvSpPr>
          <p:nvPr>
            <p:ph idx="1"/>
          </p:nvPr>
        </p:nvSpPr>
        <p:spPr>
          <a:xfrm>
            <a:off x="938758" y="1473200"/>
            <a:ext cx="7633742" cy="5096933"/>
          </a:xfrm>
        </p:spPr>
        <p:txBody>
          <a:bodyPr>
            <a:normAutofit fontScale="70000" lnSpcReduction="20000"/>
          </a:bodyPr>
          <a:lstStyle/>
          <a:p>
            <a:r>
              <a:rPr lang="ru-BY" dirty="0"/>
              <a:t>В случае многомерной модели данных применяется </a:t>
            </a:r>
            <a:r>
              <a:rPr lang="ru-BY" b="1" dirty="0"/>
              <a:t>ряд специальных операций</a:t>
            </a:r>
            <a:r>
              <a:rPr lang="ru-BY" dirty="0"/>
              <a:t>, к которым относятся: </a:t>
            </a:r>
            <a:r>
              <a:rPr lang="ru-BY" b="1" u="sng" dirty="0"/>
              <a:t>формирование "среза", "вращение", агрегация и детализация. </a:t>
            </a:r>
            <a:endParaRPr lang="ru-BY" dirty="0"/>
          </a:p>
          <a:p>
            <a:r>
              <a:rPr lang="ru-BY" b="1" u="sng" dirty="0"/>
              <a:t>"Срез" (</a:t>
            </a:r>
            <a:r>
              <a:rPr lang="ru-BY" b="1" u="sng" dirty="0" err="1"/>
              <a:t>Slice</a:t>
            </a:r>
            <a:r>
              <a:rPr lang="ru-BY" b="1" u="sng" dirty="0"/>
              <a:t>)</a:t>
            </a:r>
            <a:r>
              <a:rPr lang="ru-BY" dirty="0"/>
              <a:t> представляет собой подмножество гиперкуба, полученное в результате фиксации одного или нескольких измерений. Формирование "срезов" выполняется для ограничения используемых пользователем значений, так как все значения гиперкуба практически никогда одновременно не используются. Например, если ограничить значения измерения Модель автомобиля в гиперкубе (рис. 3) маркой "Жигули", то получится двухмерная таблица продаж этой марки автомобиля различными менеджерами по годам. </a:t>
            </a:r>
          </a:p>
          <a:p>
            <a:r>
              <a:rPr lang="ru-BY" b="1" u="sng" dirty="0"/>
              <a:t>Операция "вращение" (</a:t>
            </a:r>
            <a:r>
              <a:rPr lang="ru-BY" b="1" u="sng" dirty="0" err="1"/>
              <a:t>Rotate</a:t>
            </a:r>
            <a:r>
              <a:rPr lang="ru-BY" b="1" u="sng" dirty="0"/>
              <a:t>)</a:t>
            </a:r>
            <a:r>
              <a:rPr lang="ru-BY" dirty="0"/>
              <a:t> применяется при двухмерном представлении данных. Суть ее заключается в изменении порядка измерений при визуальном представлении данных. Так, "вращение" двумерной таблицы, показанной на рис. 2(б), приведет к изменению ее вида таким образом, что по оси Х будет марка автомобиля, а по оси Y - время. </a:t>
            </a:r>
          </a:p>
          <a:p>
            <a:r>
              <a:rPr lang="ru-BY" b="1" dirty="0"/>
              <a:t>Операцию "вращение"</a:t>
            </a:r>
            <a:r>
              <a:rPr lang="ru-BY" dirty="0"/>
              <a:t> можно обобщить и на многомерный случай, если под ней понимать процедуру изменения порядка следования измерений. В простейшем случае, например, это может быть взаимная перестановка двух произвольных измерений. </a:t>
            </a:r>
          </a:p>
          <a:p>
            <a:r>
              <a:rPr lang="ru-BY" b="1" dirty="0"/>
              <a:t>Операции "агрегация"</a:t>
            </a:r>
            <a:r>
              <a:rPr lang="ru-BY" dirty="0"/>
              <a:t> (</a:t>
            </a:r>
            <a:r>
              <a:rPr lang="ru-BY" dirty="0" err="1"/>
              <a:t>Drill</a:t>
            </a:r>
            <a:r>
              <a:rPr lang="ru-BY" dirty="0"/>
              <a:t> </a:t>
            </a:r>
            <a:r>
              <a:rPr lang="ru-BY" dirty="0" err="1"/>
              <a:t>Up</a:t>
            </a:r>
            <a:r>
              <a:rPr lang="ru-BY" dirty="0"/>
              <a:t>) и "детализация" (</a:t>
            </a:r>
            <a:r>
              <a:rPr lang="ru-BY" dirty="0" err="1"/>
              <a:t>Drill</a:t>
            </a:r>
            <a:r>
              <a:rPr lang="ru-BY" dirty="0"/>
              <a:t> </a:t>
            </a:r>
            <a:r>
              <a:rPr lang="ru-BY" dirty="0" err="1"/>
              <a:t>Down</a:t>
            </a:r>
            <a:r>
              <a:rPr lang="ru-BY" dirty="0"/>
              <a:t>) означают соответственно переход к более общему и к более детальному представлению информации пользователю из гиперкуба. Для иллюстрации смысла операции "агрегация" предположим, что у нас имеется гиперкуб, в котором помимо измерений гиперкуба, приведенного на рис., имеются еще измерения: Подразделение, Регион, Фирма, Страна. Заметим, что в этом случае в гиперкубе существует иерархия (снизу вверх) отношений между измерениями: Менеджер, Подразделение, Регион, Фирма, Страна.  </a:t>
            </a:r>
          </a:p>
          <a:p>
            <a:endParaRPr lang="ru-BY" dirty="0"/>
          </a:p>
        </p:txBody>
      </p:sp>
    </p:spTree>
    <p:extLst>
      <p:ext uri="{BB962C8B-B14F-4D97-AF65-F5344CB8AC3E}">
        <p14:creationId xmlns:p14="http://schemas.microsoft.com/office/powerpoint/2010/main" val="6889697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7D2DCC-7F7B-4A21-AAFD-9658D14268E4}"/>
              </a:ext>
            </a:extLst>
          </p:cNvPr>
          <p:cNvSpPr>
            <a:spLocks noGrp="1"/>
          </p:cNvSpPr>
          <p:nvPr>
            <p:ph type="title"/>
          </p:nvPr>
        </p:nvSpPr>
        <p:spPr/>
        <p:txBody>
          <a:bodyPr/>
          <a:lstStyle/>
          <a:p>
            <a:r>
              <a:rPr lang="ru-BY" b="1" dirty="0"/>
              <a:t>Многомерная модель </a:t>
            </a:r>
            <a:endParaRPr lang="ru-BY" dirty="0"/>
          </a:p>
        </p:txBody>
      </p:sp>
      <p:sp>
        <p:nvSpPr>
          <p:cNvPr id="3" name="Объект 2">
            <a:extLst>
              <a:ext uri="{FF2B5EF4-FFF2-40B4-BE49-F238E27FC236}">
                <a16:creationId xmlns:a16="http://schemas.microsoft.com/office/drawing/2014/main" id="{F2F3D775-6C50-443A-95BB-7D2455D9F49D}"/>
              </a:ext>
            </a:extLst>
          </p:cNvPr>
          <p:cNvSpPr>
            <a:spLocks noGrp="1"/>
          </p:cNvSpPr>
          <p:nvPr>
            <p:ph idx="1"/>
          </p:nvPr>
        </p:nvSpPr>
        <p:spPr>
          <a:xfrm>
            <a:off x="938758" y="1312334"/>
            <a:ext cx="7633742" cy="5486400"/>
          </a:xfrm>
        </p:spPr>
        <p:txBody>
          <a:bodyPr>
            <a:normAutofit/>
          </a:bodyPr>
          <a:lstStyle/>
          <a:p>
            <a:r>
              <a:rPr lang="ru-RU" b="1" dirty="0"/>
              <a:t>Основным достоинством </a:t>
            </a:r>
            <a:r>
              <a:rPr lang="ru-RU" dirty="0"/>
              <a:t>многомерной модели данных является </a:t>
            </a:r>
          </a:p>
          <a:p>
            <a:r>
              <a:rPr lang="ru-RU" dirty="0"/>
              <a:t>удобство и эффективность аналитической обработки больших объемов данных, связанных со временем.. </a:t>
            </a:r>
          </a:p>
          <a:p>
            <a:r>
              <a:rPr lang="ru-RU" b="1" dirty="0"/>
              <a:t>Недостатком многомерной модели </a:t>
            </a:r>
            <a:r>
              <a:rPr lang="ru-RU" dirty="0"/>
              <a:t>данных является ее громоздкость для простейших задач обычной оперативной обработки информации. </a:t>
            </a:r>
          </a:p>
          <a:p>
            <a:r>
              <a:rPr lang="ru-RU" b="1" dirty="0"/>
              <a:t>Примерами систем, </a:t>
            </a:r>
            <a:r>
              <a:rPr lang="ru-RU" dirty="0"/>
              <a:t>поддерживающими многомерные модели данных, являются </a:t>
            </a:r>
            <a:r>
              <a:rPr lang="ru-RU" dirty="0" err="1"/>
              <a:t>Essbase</a:t>
            </a:r>
            <a:r>
              <a:rPr lang="ru-RU" dirty="0"/>
              <a:t> (</a:t>
            </a:r>
            <a:r>
              <a:rPr lang="ru-RU" dirty="0" err="1"/>
              <a:t>Arbor</a:t>
            </a:r>
            <a:r>
              <a:rPr lang="ru-RU" dirty="0"/>
              <a:t> </a:t>
            </a:r>
            <a:r>
              <a:rPr lang="ru-RU" dirty="0" err="1"/>
              <a:t>Software</a:t>
            </a:r>
            <a:r>
              <a:rPr lang="ru-RU" dirty="0"/>
              <a:t>), </a:t>
            </a:r>
            <a:r>
              <a:rPr lang="ru-RU" dirty="0" err="1"/>
              <a:t>Media</a:t>
            </a:r>
            <a:r>
              <a:rPr lang="ru-RU" dirty="0"/>
              <a:t> </a:t>
            </a:r>
            <a:r>
              <a:rPr lang="ru-RU" dirty="0" err="1"/>
              <a:t>Multi-matrix</a:t>
            </a:r>
            <a:r>
              <a:rPr lang="ru-RU" dirty="0"/>
              <a:t> (</a:t>
            </a:r>
            <a:r>
              <a:rPr lang="ru-RU" dirty="0" err="1"/>
              <a:t>Speedware</a:t>
            </a:r>
            <a:r>
              <a:rPr lang="ru-RU" dirty="0"/>
              <a:t>), </a:t>
            </a:r>
            <a:r>
              <a:rPr lang="ru-RU" dirty="0" err="1"/>
              <a:t>Oracle</a:t>
            </a:r>
            <a:r>
              <a:rPr lang="ru-RU" dirty="0"/>
              <a:t> </a:t>
            </a:r>
            <a:r>
              <a:rPr lang="ru-RU" dirty="0" err="1"/>
              <a:t>Express</a:t>
            </a:r>
            <a:r>
              <a:rPr lang="ru-RU" dirty="0"/>
              <a:t> </a:t>
            </a:r>
            <a:r>
              <a:rPr lang="ru-RU" dirty="0" err="1"/>
              <a:t>Server</a:t>
            </a:r>
            <a:r>
              <a:rPr lang="ru-RU" dirty="0"/>
              <a:t> (</a:t>
            </a:r>
            <a:r>
              <a:rPr lang="ru-RU" dirty="0" err="1"/>
              <a:t>Oracle</a:t>
            </a:r>
            <a:r>
              <a:rPr lang="ru-RU" dirty="0"/>
              <a:t>) и </a:t>
            </a:r>
            <a:r>
              <a:rPr lang="ru-RU" dirty="0" err="1"/>
              <a:t>Cache</a:t>
            </a:r>
            <a:r>
              <a:rPr lang="ru-RU" dirty="0"/>
              <a:t> (</a:t>
            </a:r>
            <a:r>
              <a:rPr lang="ru-RU" dirty="0" err="1"/>
              <a:t>InterSystems</a:t>
            </a:r>
            <a:r>
              <a:rPr lang="ru-RU" dirty="0"/>
              <a:t>). </a:t>
            </a:r>
          </a:p>
          <a:p>
            <a:r>
              <a:rPr lang="ru-RU" dirty="0"/>
              <a:t>Некоторые программные продукты, например </a:t>
            </a:r>
            <a:r>
              <a:rPr lang="ru-RU" dirty="0" err="1"/>
              <a:t>Media</a:t>
            </a:r>
            <a:r>
              <a:rPr lang="ru-RU" dirty="0"/>
              <a:t>/ MR (</a:t>
            </a:r>
            <a:r>
              <a:rPr lang="ru-RU" dirty="0" err="1"/>
              <a:t>Speedware</a:t>
            </a:r>
            <a:r>
              <a:rPr lang="ru-RU" dirty="0"/>
              <a:t>), позволяют одновременно работать с многомерными и с реляционными БД. В СУБД </a:t>
            </a:r>
            <a:r>
              <a:rPr lang="ru-RU" dirty="0" err="1"/>
              <a:t>Cache</a:t>
            </a:r>
            <a:r>
              <a:rPr lang="ru-RU" dirty="0"/>
              <a:t>, в которой внутренней моделью данных является многомерная модель, реализованы три способа доступа к данным: прямой (на уровне узлов многомерных массивов), объектный и реляционный.</a:t>
            </a:r>
          </a:p>
          <a:p>
            <a:endParaRPr lang="ru-BY" dirty="0"/>
          </a:p>
        </p:txBody>
      </p:sp>
    </p:spTree>
    <p:extLst>
      <p:ext uri="{BB962C8B-B14F-4D97-AF65-F5344CB8AC3E}">
        <p14:creationId xmlns:p14="http://schemas.microsoft.com/office/powerpoint/2010/main" val="4073833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986E6A4-A4E7-494F-BE55-967B7F70C688}"/>
              </a:ext>
            </a:extLst>
          </p:cNvPr>
          <p:cNvSpPr>
            <a:spLocks noGrp="1"/>
          </p:cNvSpPr>
          <p:nvPr>
            <p:ph type="title"/>
          </p:nvPr>
        </p:nvSpPr>
        <p:spPr/>
        <p:txBody>
          <a:bodyPr/>
          <a:lstStyle/>
          <a:p>
            <a:pPr algn="ctr"/>
            <a:r>
              <a:rPr lang="ru-RU" b="1" dirty="0"/>
              <a:t>Понятие модели</a:t>
            </a:r>
            <a:endParaRPr lang="ru-BY" dirty="0"/>
          </a:p>
        </p:txBody>
      </p:sp>
      <p:sp>
        <p:nvSpPr>
          <p:cNvPr id="3" name="Объект 2">
            <a:extLst>
              <a:ext uri="{FF2B5EF4-FFF2-40B4-BE49-F238E27FC236}">
                <a16:creationId xmlns:a16="http://schemas.microsoft.com/office/drawing/2014/main" id="{911630FB-97DE-4746-960A-14FDEA1FCDE6}"/>
              </a:ext>
            </a:extLst>
          </p:cNvPr>
          <p:cNvSpPr>
            <a:spLocks noGrp="1"/>
          </p:cNvSpPr>
          <p:nvPr>
            <p:ph idx="1"/>
          </p:nvPr>
        </p:nvSpPr>
        <p:spPr>
          <a:xfrm>
            <a:off x="938758" y="2286002"/>
            <a:ext cx="7633742" cy="4368798"/>
          </a:xfrm>
        </p:spPr>
        <p:txBody>
          <a:bodyPr>
            <a:normAutofit fontScale="92500"/>
          </a:bodyPr>
          <a:lstStyle/>
          <a:p>
            <a:r>
              <a:rPr lang="ru-BY" b="1" i="1" dirty="0"/>
              <a:t>Модель данных</a:t>
            </a:r>
            <a:r>
              <a:rPr lang="ru-BY" dirty="0"/>
              <a:t> – это совокупность функциональных характеристик объектов и особенностей представления информации. </a:t>
            </a:r>
          </a:p>
          <a:p>
            <a:r>
              <a:rPr lang="ru-BY" b="1" i="1" dirty="0"/>
              <a:t>Модель данных</a:t>
            </a:r>
            <a:r>
              <a:rPr lang="ru-BY" b="1" dirty="0"/>
              <a:t> – это совокупность, трёх составляющих: </a:t>
            </a:r>
            <a:endParaRPr lang="ru-BY" dirty="0"/>
          </a:p>
          <a:p>
            <a:r>
              <a:rPr lang="ru-RU" dirty="0"/>
              <a:t>- </a:t>
            </a:r>
            <a:r>
              <a:rPr lang="ru-BY" dirty="0"/>
              <a:t>набора типов данных (являющихся блоками при построении БД); </a:t>
            </a:r>
          </a:p>
          <a:p>
            <a:r>
              <a:rPr lang="ru-RU" dirty="0"/>
              <a:t>- </a:t>
            </a:r>
            <a:r>
              <a:rPr lang="ru-BY" dirty="0"/>
              <a:t>набора операторов или правил вывода, предназначенных чтобы находить, выдавать или преобразовывать информацию, содержащуюся в любых частях структуры; </a:t>
            </a:r>
          </a:p>
          <a:p>
            <a:r>
              <a:rPr lang="ru-RU" dirty="0"/>
              <a:t>- </a:t>
            </a:r>
            <a:r>
              <a:rPr lang="ru-BY" dirty="0"/>
              <a:t>набор правил целостности, которые определяют множество непротиворечивых состояний базы данных. </a:t>
            </a:r>
          </a:p>
          <a:p>
            <a:r>
              <a:rPr lang="ru-BY" b="1" i="1" dirty="0"/>
              <a:t>Модель данных</a:t>
            </a:r>
            <a:r>
              <a:rPr lang="ru-BY" dirty="0"/>
              <a:t> - схема (порядок, совокупность принципов, система) организации данных в единое целое для создания, накопления, обработки и управления. </a:t>
            </a:r>
          </a:p>
          <a:p>
            <a:endParaRPr lang="ru-BY" dirty="0"/>
          </a:p>
        </p:txBody>
      </p:sp>
    </p:spTree>
    <p:extLst>
      <p:ext uri="{BB962C8B-B14F-4D97-AF65-F5344CB8AC3E}">
        <p14:creationId xmlns:p14="http://schemas.microsoft.com/office/powerpoint/2010/main" val="1130264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D8D741-AE3D-4D54-8133-7FB9ED626BB6}"/>
              </a:ext>
            </a:extLst>
          </p:cNvPr>
          <p:cNvSpPr>
            <a:spLocks noGrp="1"/>
          </p:cNvSpPr>
          <p:nvPr>
            <p:ph type="title"/>
          </p:nvPr>
        </p:nvSpPr>
        <p:spPr/>
        <p:txBody>
          <a:bodyPr/>
          <a:lstStyle/>
          <a:p>
            <a:r>
              <a:rPr lang="ru-BY" b="1" u="sng" dirty="0" err="1"/>
              <a:t>Постреляционная</a:t>
            </a:r>
            <a:r>
              <a:rPr lang="ru-BY" b="1" u="sng" dirty="0"/>
              <a:t> модель </a:t>
            </a:r>
            <a:endParaRPr lang="ru-BY" dirty="0"/>
          </a:p>
        </p:txBody>
      </p:sp>
      <p:sp>
        <p:nvSpPr>
          <p:cNvPr id="3" name="Объект 2">
            <a:extLst>
              <a:ext uri="{FF2B5EF4-FFF2-40B4-BE49-F238E27FC236}">
                <a16:creationId xmlns:a16="http://schemas.microsoft.com/office/drawing/2014/main" id="{F5A315DC-E29F-4430-8A01-C67DE6A55EEC}"/>
              </a:ext>
            </a:extLst>
          </p:cNvPr>
          <p:cNvSpPr>
            <a:spLocks noGrp="1"/>
          </p:cNvSpPr>
          <p:nvPr>
            <p:ph idx="1"/>
          </p:nvPr>
        </p:nvSpPr>
        <p:spPr/>
        <p:txBody>
          <a:bodyPr/>
          <a:lstStyle/>
          <a:p>
            <a:r>
              <a:rPr lang="ru-BY" i="1" dirty="0"/>
              <a:t>Классическая реляционная модель предполагает неделимость данных, хранящихся в полях записей таблиц. </a:t>
            </a:r>
            <a:endParaRPr lang="ru-BY" dirty="0"/>
          </a:p>
          <a:p>
            <a:r>
              <a:rPr lang="ru-BY" b="1" u="sng" dirty="0" err="1"/>
              <a:t>Постреляционная</a:t>
            </a:r>
            <a:r>
              <a:rPr lang="ru-BY" b="1" u="sng" dirty="0"/>
              <a:t> модель данных представляет собой расширенную реляционную модель, снимающую ограничение неделимости данных, хранящихся в записях таблиц.</a:t>
            </a:r>
            <a:endParaRPr lang="ru-RU" b="1" u="sng" dirty="0"/>
          </a:p>
          <a:p>
            <a:r>
              <a:rPr lang="ru-BY" dirty="0" err="1"/>
              <a:t>Постреляционная</a:t>
            </a:r>
            <a:r>
              <a:rPr lang="ru-BY" dirty="0"/>
              <a:t> модель данных допускает многозначные поля - поля, значения которых состоят из </a:t>
            </a:r>
            <a:r>
              <a:rPr lang="ru-BY" dirty="0" err="1"/>
              <a:t>подзначений</a:t>
            </a:r>
            <a:r>
              <a:rPr lang="ru-BY" dirty="0"/>
              <a:t>. </a:t>
            </a:r>
            <a:endParaRPr lang="ru-RU" dirty="0"/>
          </a:p>
          <a:p>
            <a:r>
              <a:rPr lang="ru-BY" dirty="0"/>
              <a:t>Набор значений многозначных полей считается самостоятельной таблицей, встроенной в основную таблицу</a:t>
            </a:r>
          </a:p>
        </p:txBody>
      </p:sp>
    </p:spTree>
    <p:extLst>
      <p:ext uri="{BB962C8B-B14F-4D97-AF65-F5344CB8AC3E}">
        <p14:creationId xmlns:p14="http://schemas.microsoft.com/office/powerpoint/2010/main" val="6615540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9934E6-241E-4E25-BBB7-BDDE8943DE84}"/>
              </a:ext>
            </a:extLst>
          </p:cNvPr>
          <p:cNvSpPr>
            <a:spLocks noGrp="1"/>
          </p:cNvSpPr>
          <p:nvPr>
            <p:ph type="title"/>
          </p:nvPr>
        </p:nvSpPr>
        <p:spPr>
          <a:xfrm>
            <a:off x="938758" y="382385"/>
            <a:ext cx="7633742" cy="1116215"/>
          </a:xfrm>
        </p:spPr>
        <p:txBody>
          <a:bodyPr>
            <a:normAutofit fontScale="90000"/>
          </a:bodyPr>
          <a:lstStyle/>
          <a:p>
            <a:r>
              <a:rPr lang="ru-BY" b="1" u="sng" dirty="0" err="1"/>
              <a:t>Постреляционная</a:t>
            </a:r>
            <a:r>
              <a:rPr lang="ru-BY" b="1" u="sng" dirty="0"/>
              <a:t> модель </a:t>
            </a:r>
            <a:endParaRPr lang="ru-BY" dirty="0"/>
          </a:p>
        </p:txBody>
      </p:sp>
      <p:sp>
        <p:nvSpPr>
          <p:cNvPr id="3" name="Объект 2">
            <a:extLst>
              <a:ext uri="{FF2B5EF4-FFF2-40B4-BE49-F238E27FC236}">
                <a16:creationId xmlns:a16="http://schemas.microsoft.com/office/drawing/2014/main" id="{B30F6FC9-9E05-4471-82D1-87C1F8053122}"/>
              </a:ext>
            </a:extLst>
          </p:cNvPr>
          <p:cNvSpPr>
            <a:spLocks noGrp="1"/>
          </p:cNvSpPr>
          <p:nvPr>
            <p:ph idx="1"/>
          </p:nvPr>
        </p:nvSpPr>
        <p:spPr>
          <a:xfrm>
            <a:off x="938758" y="1778000"/>
            <a:ext cx="7633742" cy="4978400"/>
          </a:xfrm>
        </p:spPr>
        <p:txBody>
          <a:bodyPr>
            <a:normAutofit fontScale="85000" lnSpcReduction="20000"/>
          </a:bodyPr>
          <a:lstStyle/>
          <a:p>
            <a:r>
              <a:rPr lang="ru-BY" dirty="0"/>
              <a:t>. На примере информации о накладных и товарах для сравнения приведено представление одних и тех же данных с помощью </a:t>
            </a:r>
            <a:r>
              <a:rPr lang="ru-BY" b="1" dirty="0"/>
              <a:t>реляционной (а) и </a:t>
            </a:r>
            <a:r>
              <a:rPr lang="ru-BY" b="1" dirty="0" err="1"/>
              <a:t>постреляционной</a:t>
            </a:r>
            <a:r>
              <a:rPr lang="ru-BY" b="1" dirty="0"/>
              <a:t> (б) моделей. </a:t>
            </a:r>
            <a:endParaRPr lang="ru-RU" b="1" dirty="0"/>
          </a:p>
          <a:p>
            <a:endParaRPr lang="ru-BY" dirty="0"/>
          </a:p>
          <a:p>
            <a:endParaRPr lang="ru-RU" dirty="0"/>
          </a:p>
          <a:p>
            <a:endParaRPr lang="ru-RU" dirty="0"/>
          </a:p>
          <a:p>
            <a:endParaRPr lang="ru-RU" dirty="0"/>
          </a:p>
          <a:p>
            <a:endParaRPr lang="ru-RU" dirty="0"/>
          </a:p>
          <a:p>
            <a:endParaRPr lang="ru-RU" dirty="0"/>
          </a:p>
          <a:p>
            <a:endParaRPr lang="ru-RU" dirty="0"/>
          </a:p>
          <a:p>
            <a:endParaRPr lang="ru-RU" dirty="0"/>
          </a:p>
          <a:p>
            <a:r>
              <a:rPr lang="ru-BY" dirty="0"/>
              <a:t>Таблица Накладные содержит данные о номерах накладных (</a:t>
            </a:r>
            <a:r>
              <a:rPr lang="ru-BY" b="1" dirty="0" err="1"/>
              <a:t>Н_Nо</a:t>
            </a:r>
            <a:r>
              <a:rPr lang="ru-BY" dirty="0"/>
              <a:t>) и номерах покупателей (</a:t>
            </a:r>
            <a:r>
              <a:rPr lang="ru-BY" b="1" dirty="0" err="1"/>
              <a:t>П_Nо</a:t>
            </a:r>
            <a:r>
              <a:rPr lang="ru-BY" dirty="0"/>
              <a:t>). В таблице </a:t>
            </a:r>
            <a:r>
              <a:rPr lang="ru-BY" b="1" dirty="0" err="1"/>
              <a:t>Накладные.Товары</a:t>
            </a:r>
            <a:r>
              <a:rPr lang="ru-BY" dirty="0"/>
              <a:t> содержатся данные о каждой из накладных: номер накладной (</a:t>
            </a:r>
            <a:r>
              <a:rPr lang="ru-BY" b="1" dirty="0" err="1"/>
              <a:t>Н_Nо</a:t>
            </a:r>
            <a:r>
              <a:rPr lang="ru-BY" dirty="0"/>
              <a:t>), название товара (</a:t>
            </a:r>
            <a:r>
              <a:rPr lang="ru-BY" dirty="0" err="1"/>
              <a:t>Назв_Т</a:t>
            </a:r>
            <a:r>
              <a:rPr lang="ru-BY" dirty="0"/>
              <a:t>) и количество товара (Кол-</a:t>
            </a:r>
            <a:r>
              <a:rPr lang="ru-BY" dirty="0" err="1"/>
              <a:t>во_T</a:t>
            </a:r>
            <a:r>
              <a:rPr lang="ru-BY" dirty="0"/>
              <a:t>). Таблица </a:t>
            </a:r>
            <a:r>
              <a:rPr lang="ru-BY" b="1" dirty="0"/>
              <a:t>Накладные</a:t>
            </a:r>
            <a:r>
              <a:rPr lang="ru-BY" dirty="0"/>
              <a:t> связана с таблицей </a:t>
            </a:r>
            <a:r>
              <a:rPr lang="ru-BY" b="1" dirty="0" err="1"/>
              <a:t>Накладные.Товары</a:t>
            </a:r>
            <a:r>
              <a:rPr lang="ru-BY" dirty="0"/>
              <a:t> по полю </a:t>
            </a:r>
            <a:r>
              <a:rPr lang="ru-BY" b="1" dirty="0" err="1"/>
              <a:t>Н_Nо</a:t>
            </a:r>
            <a:r>
              <a:rPr lang="ru-BY" dirty="0"/>
              <a:t>.  </a:t>
            </a:r>
          </a:p>
          <a:p>
            <a:endParaRPr lang="ru-BY" dirty="0"/>
          </a:p>
        </p:txBody>
      </p:sp>
      <p:pic>
        <p:nvPicPr>
          <p:cNvPr id="4" name="Рисунок 3">
            <a:extLst>
              <a:ext uri="{FF2B5EF4-FFF2-40B4-BE49-F238E27FC236}">
                <a16:creationId xmlns:a16="http://schemas.microsoft.com/office/drawing/2014/main" id="{9FFA43C8-B2F9-4085-B37D-DCBE95AA929D}"/>
              </a:ext>
            </a:extLst>
          </p:cNvPr>
          <p:cNvPicPr>
            <a:picLocks noChangeAspect="1"/>
          </p:cNvPicPr>
          <p:nvPr/>
        </p:nvPicPr>
        <p:blipFill>
          <a:blip r:embed="rId2"/>
          <a:stretch>
            <a:fillRect/>
          </a:stretch>
        </p:blipFill>
        <p:spPr>
          <a:xfrm>
            <a:off x="1143000" y="2560244"/>
            <a:ext cx="6841067" cy="2155689"/>
          </a:xfrm>
          <a:prstGeom prst="rect">
            <a:avLst/>
          </a:prstGeom>
        </p:spPr>
      </p:pic>
    </p:spTree>
    <p:extLst>
      <p:ext uri="{BB962C8B-B14F-4D97-AF65-F5344CB8AC3E}">
        <p14:creationId xmlns:p14="http://schemas.microsoft.com/office/powerpoint/2010/main" val="4201643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6C4A8E54-0212-4C9F-B6F6-64703C1C9449}"/>
              </a:ext>
            </a:extLst>
          </p:cNvPr>
          <p:cNvSpPr>
            <a:spLocks noGrp="1"/>
          </p:cNvSpPr>
          <p:nvPr>
            <p:ph idx="1"/>
          </p:nvPr>
        </p:nvSpPr>
        <p:spPr>
          <a:xfrm>
            <a:off x="938758" y="2286002"/>
            <a:ext cx="7633742" cy="3920065"/>
          </a:xfrm>
        </p:spPr>
        <p:txBody>
          <a:bodyPr>
            <a:normAutofit fontScale="92500" lnSpcReduction="10000"/>
          </a:bodyPr>
          <a:lstStyle/>
          <a:p>
            <a:r>
              <a:rPr lang="ru-BY" b="1" dirty="0"/>
              <a:t>Достоинством </a:t>
            </a:r>
            <a:r>
              <a:rPr lang="ru-BY" b="1" dirty="0" err="1"/>
              <a:t>постреляционной</a:t>
            </a:r>
            <a:r>
              <a:rPr lang="ru-BY" b="1" dirty="0"/>
              <a:t> модели является возможность представления совокупности связанных реляционных таблиц одной </a:t>
            </a:r>
            <a:r>
              <a:rPr lang="ru-BY" b="1" dirty="0" err="1"/>
              <a:t>постреляционной</a:t>
            </a:r>
            <a:r>
              <a:rPr lang="ru-BY" b="1" dirty="0"/>
              <a:t> таблицей.</a:t>
            </a:r>
            <a:r>
              <a:rPr lang="ru-BY" dirty="0"/>
              <a:t> </a:t>
            </a:r>
            <a:endParaRPr lang="ru-RU" dirty="0"/>
          </a:p>
          <a:p>
            <a:r>
              <a:rPr lang="ru-BY" dirty="0"/>
              <a:t>Это обеспечивает высокую наглядность представления информации и повышение эффективности ее обработки.  </a:t>
            </a:r>
          </a:p>
          <a:p>
            <a:r>
              <a:rPr lang="ru-BY" b="1" dirty="0"/>
              <a:t>Недостатком </a:t>
            </a:r>
            <a:r>
              <a:rPr lang="ru-BY" b="1" dirty="0" err="1"/>
              <a:t>постреляционной</a:t>
            </a:r>
            <a:r>
              <a:rPr lang="ru-BY" b="1" dirty="0"/>
              <a:t> модели является сложность решения проблемы обеспечения целостности и непротиворечивости хранимых данных. </a:t>
            </a:r>
            <a:endParaRPr lang="ru-BY" dirty="0"/>
          </a:p>
          <a:p>
            <a:r>
              <a:rPr lang="ru-BY" dirty="0"/>
              <a:t>Рассмотренная нами </a:t>
            </a:r>
            <a:r>
              <a:rPr lang="ru-BY" dirty="0" err="1"/>
              <a:t>постреляционная</a:t>
            </a:r>
            <a:r>
              <a:rPr lang="ru-BY" dirty="0"/>
              <a:t> модель данных поддерживается СУБД </a:t>
            </a:r>
            <a:r>
              <a:rPr lang="ru-BY" dirty="0" err="1"/>
              <a:t>uniVers</a:t>
            </a:r>
            <a:r>
              <a:rPr lang="ru-BY" dirty="0"/>
              <a:t>. К числу других СУБД, основанных на </a:t>
            </a:r>
            <a:r>
              <a:rPr lang="ru-BY" dirty="0" err="1"/>
              <a:t>постреляционной</a:t>
            </a:r>
            <a:r>
              <a:rPr lang="ru-BY" dirty="0"/>
              <a:t> модели данных, относятся также системы </a:t>
            </a:r>
            <a:r>
              <a:rPr lang="ru-BY" dirty="0" err="1"/>
              <a:t>Bubba</a:t>
            </a:r>
            <a:r>
              <a:rPr lang="ru-BY" dirty="0"/>
              <a:t> и </a:t>
            </a:r>
            <a:r>
              <a:rPr lang="ru-BY" dirty="0" err="1"/>
              <a:t>Dasdb</a:t>
            </a:r>
            <a:r>
              <a:rPr lang="ru-BY" dirty="0"/>
              <a:t>.</a:t>
            </a:r>
          </a:p>
          <a:p>
            <a:endParaRPr lang="ru-BY" dirty="0"/>
          </a:p>
        </p:txBody>
      </p:sp>
      <p:sp>
        <p:nvSpPr>
          <p:cNvPr id="4" name="Заголовок 1">
            <a:extLst>
              <a:ext uri="{FF2B5EF4-FFF2-40B4-BE49-F238E27FC236}">
                <a16:creationId xmlns:a16="http://schemas.microsoft.com/office/drawing/2014/main" id="{4F99D933-5E35-468B-B219-066D960E297E}"/>
              </a:ext>
            </a:extLst>
          </p:cNvPr>
          <p:cNvSpPr>
            <a:spLocks noGrp="1"/>
          </p:cNvSpPr>
          <p:nvPr>
            <p:ph type="title"/>
          </p:nvPr>
        </p:nvSpPr>
        <p:spPr>
          <a:xfrm>
            <a:off x="938213" y="382588"/>
            <a:ext cx="7634287" cy="1149879"/>
          </a:xfrm>
        </p:spPr>
        <p:txBody>
          <a:bodyPr>
            <a:normAutofit fontScale="90000"/>
          </a:bodyPr>
          <a:lstStyle/>
          <a:p>
            <a:r>
              <a:rPr lang="ru-BY" b="1" u="sng" dirty="0" err="1"/>
              <a:t>Постреляционная</a:t>
            </a:r>
            <a:r>
              <a:rPr lang="ru-BY" b="1" u="sng" dirty="0"/>
              <a:t> модель </a:t>
            </a:r>
            <a:endParaRPr lang="ru-BY" dirty="0"/>
          </a:p>
        </p:txBody>
      </p:sp>
    </p:spTree>
    <p:extLst>
      <p:ext uri="{BB962C8B-B14F-4D97-AF65-F5344CB8AC3E}">
        <p14:creationId xmlns:p14="http://schemas.microsoft.com/office/powerpoint/2010/main" val="33735621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5EAA0B-F96E-43F9-BDAE-020BEB73BF5B}"/>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3F72AC0B-A4EF-4DC2-A638-F2B51CC78FB9}"/>
              </a:ext>
            </a:extLst>
          </p:cNvPr>
          <p:cNvSpPr>
            <a:spLocks noGrp="1"/>
          </p:cNvSpPr>
          <p:nvPr>
            <p:ph idx="1"/>
          </p:nvPr>
        </p:nvSpPr>
        <p:spPr/>
        <p:txBody>
          <a:bodyPr/>
          <a:lstStyle/>
          <a:p>
            <a:endParaRPr lang="ru-BY"/>
          </a:p>
        </p:txBody>
      </p:sp>
    </p:spTree>
    <p:extLst>
      <p:ext uri="{BB962C8B-B14F-4D97-AF65-F5344CB8AC3E}">
        <p14:creationId xmlns:p14="http://schemas.microsoft.com/office/powerpoint/2010/main" val="2776369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D66A48-FBF1-4B71-8C06-BA9D14EB7932}"/>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09AF24B8-E14B-4793-9306-5311B9B81E19}"/>
              </a:ext>
            </a:extLst>
          </p:cNvPr>
          <p:cNvSpPr>
            <a:spLocks noGrp="1"/>
          </p:cNvSpPr>
          <p:nvPr>
            <p:ph idx="1"/>
          </p:nvPr>
        </p:nvSpPr>
        <p:spPr/>
        <p:txBody>
          <a:bodyPr/>
          <a:lstStyle/>
          <a:p>
            <a:endParaRPr lang="ru-BY"/>
          </a:p>
        </p:txBody>
      </p:sp>
    </p:spTree>
    <p:extLst>
      <p:ext uri="{BB962C8B-B14F-4D97-AF65-F5344CB8AC3E}">
        <p14:creationId xmlns:p14="http://schemas.microsoft.com/office/powerpoint/2010/main" val="200339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EEB904-67CE-43A2-95EA-A04320EABDDF}"/>
              </a:ext>
            </a:extLst>
          </p:cNvPr>
          <p:cNvSpPr>
            <a:spLocks noGrp="1"/>
          </p:cNvSpPr>
          <p:nvPr>
            <p:ph type="title"/>
          </p:nvPr>
        </p:nvSpPr>
        <p:spPr/>
        <p:txBody>
          <a:bodyPr/>
          <a:lstStyle/>
          <a:p>
            <a:pPr algn="ctr"/>
            <a:r>
              <a:rPr lang="ru-RU" b="1" dirty="0"/>
              <a:t>Понятие модели</a:t>
            </a:r>
            <a:endParaRPr lang="ru-BY" dirty="0"/>
          </a:p>
        </p:txBody>
      </p:sp>
      <p:sp>
        <p:nvSpPr>
          <p:cNvPr id="3" name="Объект 2">
            <a:extLst>
              <a:ext uri="{FF2B5EF4-FFF2-40B4-BE49-F238E27FC236}">
                <a16:creationId xmlns:a16="http://schemas.microsoft.com/office/drawing/2014/main" id="{CE5CF418-BFAD-4D38-A5AE-F4CC71B688E7}"/>
              </a:ext>
            </a:extLst>
          </p:cNvPr>
          <p:cNvSpPr>
            <a:spLocks noGrp="1"/>
          </p:cNvSpPr>
          <p:nvPr>
            <p:ph idx="1"/>
          </p:nvPr>
        </p:nvSpPr>
        <p:spPr>
          <a:xfrm>
            <a:off x="938758" y="1786469"/>
            <a:ext cx="7633742" cy="3593591"/>
          </a:xfrm>
        </p:spPr>
        <p:txBody>
          <a:bodyPr/>
          <a:lstStyle/>
          <a:p>
            <a:endParaRPr lang="ru-RU" b="1" u="sng" dirty="0"/>
          </a:p>
          <a:p>
            <a:endParaRPr lang="ru-RU" b="1" u="sng" dirty="0"/>
          </a:p>
          <a:p>
            <a:pPr marL="0" indent="0">
              <a:buNone/>
            </a:pPr>
            <a:r>
              <a:rPr lang="ru-RU" sz="3200" b="1" dirty="0">
                <a:solidFill>
                  <a:schemeClr val="accent3">
                    <a:lumMod val="50000"/>
                  </a:schemeClr>
                </a:solidFill>
              </a:rPr>
              <a:t>М</a:t>
            </a:r>
            <a:r>
              <a:rPr lang="ru-BY" sz="3200" b="1" dirty="0" err="1">
                <a:solidFill>
                  <a:schemeClr val="accent3">
                    <a:lumMod val="50000"/>
                  </a:schemeClr>
                </a:solidFill>
              </a:rPr>
              <a:t>одель</a:t>
            </a:r>
            <a:r>
              <a:rPr lang="ru-BY" sz="3200" b="1" dirty="0">
                <a:solidFill>
                  <a:schemeClr val="accent3">
                    <a:lumMod val="50000"/>
                  </a:schemeClr>
                </a:solidFill>
              </a:rPr>
              <a:t> данных – </a:t>
            </a:r>
            <a:endParaRPr lang="ru-RU" sz="3200" b="1" dirty="0">
              <a:solidFill>
                <a:schemeClr val="accent3">
                  <a:lumMod val="50000"/>
                </a:schemeClr>
              </a:solidFill>
            </a:endParaRPr>
          </a:p>
          <a:p>
            <a:pPr marL="0" indent="0">
              <a:buNone/>
            </a:pPr>
            <a:r>
              <a:rPr lang="ru-BY" sz="3200" b="1" dirty="0">
                <a:solidFill>
                  <a:schemeClr val="accent3">
                    <a:lumMod val="50000"/>
                  </a:schemeClr>
                </a:solidFill>
              </a:rPr>
              <a:t>совокупность структур данных и операций по их обработке.</a:t>
            </a:r>
            <a:r>
              <a:rPr lang="ru-BY" sz="3200" dirty="0">
                <a:solidFill>
                  <a:schemeClr val="accent3">
                    <a:lumMod val="50000"/>
                  </a:schemeClr>
                </a:solidFill>
              </a:rPr>
              <a:t> </a:t>
            </a:r>
          </a:p>
          <a:p>
            <a:endParaRPr lang="ru-BY" dirty="0"/>
          </a:p>
        </p:txBody>
      </p:sp>
    </p:spTree>
    <p:extLst>
      <p:ext uri="{BB962C8B-B14F-4D97-AF65-F5344CB8AC3E}">
        <p14:creationId xmlns:p14="http://schemas.microsoft.com/office/powerpoint/2010/main" val="1515697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C40C9E-FD88-4AD0-AE78-349208F60138}"/>
              </a:ext>
            </a:extLst>
          </p:cNvPr>
          <p:cNvSpPr>
            <a:spLocks noGrp="1"/>
          </p:cNvSpPr>
          <p:nvPr>
            <p:ph type="title"/>
          </p:nvPr>
        </p:nvSpPr>
        <p:spPr/>
        <p:txBody>
          <a:bodyPr/>
          <a:lstStyle/>
          <a:p>
            <a:pPr algn="ctr"/>
            <a:r>
              <a:rPr lang="ru-BY" b="1" dirty="0"/>
              <a:t>Классификация моделей данных</a:t>
            </a:r>
            <a:endParaRPr lang="ru-BY" dirty="0"/>
          </a:p>
        </p:txBody>
      </p:sp>
      <p:sp>
        <p:nvSpPr>
          <p:cNvPr id="3" name="Объект 2">
            <a:extLst>
              <a:ext uri="{FF2B5EF4-FFF2-40B4-BE49-F238E27FC236}">
                <a16:creationId xmlns:a16="http://schemas.microsoft.com/office/drawing/2014/main" id="{56997868-9E11-432E-83A0-DAC4DF366DA7}"/>
              </a:ext>
            </a:extLst>
          </p:cNvPr>
          <p:cNvSpPr>
            <a:spLocks noGrp="1"/>
          </p:cNvSpPr>
          <p:nvPr>
            <p:ph idx="1"/>
          </p:nvPr>
        </p:nvSpPr>
        <p:spPr>
          <a:xfrm>
            <a:off x="938758" y="2286002"/>
            <a:ext cx="7633742" cy="4317998"/>
          </a:xfrm>
        </p:spPr>
        <p:txBody>
          <a:bodyPr>
            <a:normAutofit/>
          </a:bodyPr>
          <a:lstStyle/>
          <a:p>
            <a:r>
              <a:rPr lang="ru-BY" dirty="0"/>
              <a:t>Кроме трех рассмотренных уровней абстракции, </a:t>
            </a:r>
            <a:r>
              <a:rPr lang="ru-BY" b="1" dirty="0"/>
              <a:t>при проектировании БД существует еще один уровень, предшествующий им. </a:t>
            </a:r>
            <a:endParaRPr lang="ru-RU" b="1" dirty="0"/>
          </a:p>
          <a:p>
            <a:r>
              <a:rPr lang="ru-BY" b="1" dirty="0"/>
              <a:t>Модель этого уровня должна выражать информацию о предметной области в виде, независимом от используемой СУБД. </a:t>
            </a:r>
            <a:endParaRPr lang="ru-RU" b="1" dirty="0"/>
          </a:p>
          <a:p>
            <a:r>
              <a:rPr lang="ru-BY" b="1" dirty="0"/>
              <a:t>Эти модели называются </a:t>
            </a:r>
            <a:r>
              <a:rPr lang="ru-BY" b="1" i="1" dirty="0"/>
              <a:t>инфологическими, </a:t>
            </a:r>
            <a:r>
              <a:rPr lang="ru-BY" b="1" dirty="0"/>
              <a:t>или </a:t>
            </a:r>
            <a:r>
              <a:rPr lang="ru-BY" b="1" i="1" dirty="0"/>
              <a:t>семантическими</a:t>
            </a:r>
            <a:r>
              <a:rPr lang="ru-BY" i="1" dirty="0"/>
              <a:t>, </a:t>
            </a:r>
            <a:r>
              <a:rPr lang="ru-BY" dirty="0"/>
              <a:t>и отражают в естественной и удобной для разработчиков и других пользователей форме </a:t>
            </a:r>
            <a:r>
              <a:rPr lang="ru-BY" dirty="0" err="1"/>
              <a:t>информационн</a:t>
            </a:r>
            <a:r>
              <a:rPr lang="ru-RU" dirty="0"/>
              <a:t> </a:t>
            </a:r>
            <a:r>
              <a:rPr lang="ru-BY" dirty="0"/>
              <a:t>логический уровень абстрагирования, связанный с фиксацией и описанием объектов предметной области, их свойств и их взаимосвязей. </a:t>
            </a:r>
          </a:p>
          <a:p>
            <a:endParaRPr lang="ru-BY" dirty="0"/>
          </a:p>
        </p:txBody>
      </p:sp>
    </p:spTree>
    <p:extLst>
      <p:ext uri="{BB962C8B-B14F-4D97-AF65-F5344CB8AC3E}">
        <p14:creationId xmlns:p14="http://schemas.microsoft.com/office/powerpoint/2010/main" val="3922016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E5E678-85F7-4AFB-BCCA-C378DB88DF04}"/>
              </a:ext>
            </a:extLst>
          </p:cNvPr>
          <p:cNvSpPr>
            <a:spLocks noGrp="1"/>
          </p:cNvSpPr>
          <p:nvPr>
            <p:ph type="title"/>
          </p:nvPr>
        </p:nvSpPr>
        <p:spPr/>
        <p:txBody>
          <a:bodyPr/>
          <a:lstStyle/>
          <a:p>
            <a:pPr algn="ctr"/>
            <a:r>
              <a:rPr lang="ru-BY" b="1" dirty="0"/>
              <a:t>Классификация моделей данных</a:t>
            </a:r>
            <a:endParaRPr lang="ru-BY" dirty="0"/>
          </a:p>
        </p:txBody>
      </p:sp>
      <p:pic>
        <p:nvPicPr>
          <p:cNvPr id="4" name="Объект 3">
            <a:extLst>
              <a:ext uri="{FF2B5EF4-FFF2-40B4-BE49-F238E27FC236}">
                <a16:creationId xmlns:a16="http://schemas.microsoft.com/office/drawing/2014/main" id="{AC339B87-A777-469D-B53B-CAE967FF7E41}"/>
              </a:ext>
            </a:extLst>
          </p:cNvPr>
          <p:cNvPicPr>
            <a:picLocks noGrp="1" noChangeAspect="1"/>
          </p:cNvPicPr>
          <p:nvPr>
            <p:ph idx="1"/>
          </p:nvPr>
        </p:nvPicPr>
        <p:blipFill>
          <a:blip r:embed="rId2"/>
          <a:stretch>
            <a:fillRect/>
          </a:stretch>
        </p:blipFill>
        <p:spPr>
          <a:xfrm>
            <a:off x="762000" y="2003520"/>
            <a:ext cx="7408333" cy="4854480"/>
          </a:xfrm>
          <a:prstGeom prst="rect">
            <a:avLst/>
          </a:prstGeom>
        </p:spPr>
      </p:pic>
    </p:spTree>
    <p:extLst>
      <p:ext uri="{BB962C8B-B14F-4D97-AF65-F5344CB8AC3E}">
        <p14:creationId xmlns:p14="http://schemas.microsoft.com/office/powerpoint/2010/main" val="425272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36841B-82F6-408A-8FA9-EB6E5F7C529D}"/>
              </a:ext>
            </a:extLst>
          </p:cNvPr>
          <p:cNvSpPr>
            <a:spLocks noGrp="1"/>
          </p:cNvSpPr>
          <p:nvPr>
            <p:ph type="title"/>
          </p:nvPr>
        </p:nvSpPr>
        <p:spPr/>
        <p:txBody>
          <a:bodyPr/>
          <a:lstStyle/>
          <a:p>
            <a:pPr algn="ctr"/>
            <a:r>
              <a:rPr lang="ru-BY" b="1" dirty="0"/>
              <a:t>Классификация моделей данных</a:t>
            </a:r>
            <a:endParaRPr lang="ru-BY" dirty="0"/>
          </a:p>
        </p:txBody>
      </p:sp>
      <p:sp>
        <p:nvSpPr>
          <p:cNvPr id="3" name="Объект 2">
            <a:extLst>
              <a:ext uri="{FF2B5EF4-FFF2-40B4-BE49-F238E27FC236}">
                <a16:creationId xmlns:a16="http://schemas.microsoft.com/office/drawing/2014/main" id="{3962CFEB-6394-4557-A55A-77EBC1F32C86}"/>
              </a:ext>
            </a:extLst>
          </p:cNvPr>
          <p:cNvSpPr>
            <a:spLocks noGrp="1"/>
          </p:cNvSpPr>
          <p:nvPr>
            <p:ph idx="1"/>
          </p:nvPr>
        </p:nvSpPr>
        <p:spPr>
          <a:xfrm>
            <a:off x="938758" y="2286002"/>
            <a:ext cx="7633742" cy="4351865"/>
          </a:xfrm>
        </p:spPr>
        <p:txBody>
          <a:bodyPr>
            <a:normAutofit fontScale="92500"/>
          </a:bodyPr>
          <a:lstStyle/>
          <a:p>
            <a:r>
              <a:rPr lang="ru-BY" b="1" i="1" dirty="0"/>
              <a:t>Инфологические модели </a:t>
            </a:r>
            <a:r>
              <a:rPr lang="ru-BY" dirty="0"/>
              <a:t>данных используются на ранних стадиях проектирования для описания структур данных в процессе разработки приложения, </a:t>
            </a:r>
            <a:endParaRPr lang="ru-RU" dirty="0"/>
          </a:p>
          <a:p>
            <a:r>
              <a:rPr lang="ru-RU" b="1" i="1" dirty="0"/>
              <a:t>Д</a:t>
            </a:r>
            <a:r>
              <a:rPr lang="ru-BY" b="1" i="1" dirty="0" err="1"/>
              <a:t>аталогические</a:t>
            </a:r>
            <a:r>
              <a:rPr lang="ru-BY" b="1" i="1" dirty="0"/>
              <a:t> модели </a:t>
            </a:r>
            <a:r>
              <a:rPr lang="ru-BY" dirty="0"/>
              <a:t>уже поддерживаются конкретной СУБД. </a:t>
            </a:r>
          </a:p>
          <a:p>
            <a:r>
              <a:rPr lang="ru-BY" b="1" i="1" dirty="0"/>
              <a:t>Физические модели </a:t>
            </a:r>
            <a:r>
              <a:rPr lang="ru-BY" dirty="0"/>
              <a:t>описывают структуры и принципы их хранения во внешней памяти, а также доступа к ним в зависимости от используемых аппаратных средств и программного обеспечения низкого уровня. </a:t>
            </a:r>
          </a:p>
          <a:p>
            <a:r>
              <a:rPr lang="ru-BY" dirty="0"/>
              <a:t>Среди разновидностей </a:t>
            </a:r>
            <a:r>
              <a:rPr lang="ru-BY" b="1" u="sng" dirty="0"/>
              <a:t>инфологических моделей </a:t>
            </a:r>
            <a:r>
              <a:rPr lang="ru-BY" dirty="0"/>
              <a:t>наибольшее распространение получили </a:t>
            </a:r>
            <a:endParaRPr lang="ru-RU" dirty="0"/>
          </a:p>
          <a:p>
            <a:r>
              <a:rPr lang="ru-BY" b="1" i="1" u="sng" dirty="0"/>
              <a:t>модели сущность-связь</a:t>
            </a:r>
            <a:r>
              <a:rPr lang="ru-BY" b="1" i="1" dirty="0"/>
              <a:t>, </a:t>
            </a:r>
            <a:r>
              <a:rPr lang="ru-BY" dirty="0"/>
              <a:t>подробное рассмотрение которых будет приведено позже. </a:t>
            </a:r>
          </a:p>
          <a:p>
            <a:endParaRPr lang="ru-BY" dirty="0"/>
          </a:p>
        </p:txBody>
      </p:sp>
    </p:spTree>
    <p:extLst>
      <p:ext uri="{BB962C8B-B14F-4D97-AF65-F5344CB8AC3E}">
        <p14:creationId xmlns:p14="http://schemas.microsoft.com/office/powerpoint/2010/main" val="201460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E07E9F-5CFE-4578-AF4F-12E4C5D26F52}"/>
              </a:ext>
            </a:extLst>
          </p:cNvPr>
          <p:cNvSpPr>
            <a:spLocks noGrp="1"/>
          </p:cNvSpPr>
          <p:nvPr>
            <p:ph type="title"/>
          </p:nvPr>
        </p:nvSpPr>
        <p:spPr/>
        <p:txBody>
          <a:bodyPr/>
          <a:lstStyle/>
          <a:p>
            <a:pPr algn="ctr"/>
            <a:r>
              <a:rPr lang="ru-RU" b="1" dirty="0"/>
              <a:t>Документальные модели</a:t>
            </a:r>
            <a:endParaRPr lang="ru-BY" dirty="0"/>
          </a:p>
        </p:txBody>
      </p:sp>
      <p:sp>
        <p:nvSpPr>
          <p:cNvPr id="3" name="Объект 2">
            <a:extLst>
              <a:ext uri="{FF2B5EF4-FFF2-40B4-BE49-F238E27FC236}">
                <a16:creationId xmlns:a16="http://schemas.microsoft.com/office/drawing/2014/main" id="{C92F62D8-32C0-4002-81B3-837349EB80C0}"/>
              </a:ext>
            </a:extLst>
          </p:cNvPr>
          <p:cNvSpPr>
            <a:spLocks noGrp="1"/>
          </p:cNvSpPr>
          <p:nvPr>
            <p:ph idx="1"/>
          </p:nvPr>
        </p:nvSpPr>
        <p:spPr>
          <a:xfrm>
            <a:off x="938758" y="2286002"/>
            <a:ext cx="7633742" cy="4775198"/>
          </a:xfrm>
        </p:spPr>
        <p:txBody>
          <a:bodyPr>
            <a:normAutofit fontScale="85000" lnSpcReduction="10000"/>
          </a:bodyPr>
          <a:lstStyle/>
          <a:p>
            <a:r>
              <a:rPr lang="ru-RU" b="1" u="sng" dirty="0"/>
              <a:t>Документальные модели данных </a:t>
            </a:r>
            <a:r>
              <a:rPr lang="ru-RU" b="1" dirty="0"/>
              <a:t>соответствуют представлению о слабоструктурированной информации, ориентированной в основном на свободные форматы документов, текстов на естественном языке</a:t>
            </a:r>
            <a:r>
              <a:rPr lang="ru-RU" dirty="0"/>
              <a:t>. </a:t>
            </a:r>
          </a:p>
          <a:p>
            <a:r>
              <a:rPr lang="ru-BY" b="1" i="1" dirty="0"/>
              <a:t>Модели, ориентированные на формат документа, </a:t>
            </a:r>
            <a:r>
              <a:rPr lang="ru-BY" dirty="0"/>
              <a:t>основаны на языках разметки документов и связаны прежде всего со стандартным общим языком разметки – SGML</a:t>
            </a:r>
            <a:r>
              <a:rPr lang="ru-RU" dirty="0"/>
              <a:t>(</a:t>
            </a:r>
            <a:r>
              <a:rPr lang="en-US" dirty="0"/>
              <a:t>HTML </a:t>
            </a:r>
            <a:r>
              <a:rPr lang="ru-RU" dirty="0"/>
              <a:t>,</a:t>
            </a:r>
            <a:r>
              <a:rPr lang="en-US" dirty="0"/>
              <a:t> </a:t>
            </a:r>
            <a:r>
              <a:rPr lang="en-US" u="sng" dirty="0"/>
              <a:t>XML</a:t>
            </a:r>
            <a:r>
              <a:rPr lang="ru-RU" u="sng" dirty="0"/>
              <a:t>)</a:t>
            </a:r>
          </a:p>
          <a:p>
            <a:r>
              <a:rPr lang="ru-BY" b="1" i="1" dirty="0"/>
              <a:t>Тезаурусные модели </a:t>
            </a:r>
            <a:r>
              <a:rPr lang="ru-BY" dirty="0"/>
              <a:t>основаны на принципе организации словарей, содержат определенные языковые конструкции и принципы их взаимодействия в заданной грамматике.</a:t>
            </a:r>
            <a:endParaRPr lang="ru-RU" dirty="0"/>
          </a:p>
          <a:p>
            <a:r>
              <a:rPr lang="ru-BY" b="1" i="1" dirty="0"/>
              <a:t>Дескрипторные модели </a:t>
            </a:r>
            <a:r>
              <a:rPr lang="ru-BY" dirty="0"/>
              <a:t>— самые простые из документальных моделей, они широко использовались на ранних стадиях использования документальных </a:t>
            </a:r>
            <a:r>
              <a:rPr lang="ru-BY" i="1" dirty="0"/>
              <a:t>баз </a:t>
            </a:r>
            <a:r>
              <a:rPr lang="ru-BY" dirty="0"/>
              <a:t>данных. </a:t>
            </a:r>
            <a:r>
              <a:rPr lang="ru-BY" u="sng" dirty="0"/>
              <a:t>В этих моделях каждому документу соответствовал дескриптор — описатель. Э</a:t>
            </a:r>
            <a:r>
              <a:rPr lang="ru-BY" dirty="0"/>
              <a:t>тот дескриптор имел жесткую структуру и описывал документ в соответствии с теми характеристиками, которые требуются для работы с документами в разрабатываемой документальной БД.</a:t>
            </a:r>
            <a:endParaRPr lang="ru-RU" dirty="0"/>
          </a:p>
          <a:p>
            <a:endParaRPr lang="ru-BY" dirty="0"/>
          </a:p>
        </p:txBody>
      </p:sp>
    </p:spTree>
    <p:extLst>
      <p:ext uri="{BB962C8B-B14F-4D97-AF65-F5344CB8AC3E}">
        <p14:creationId xmlns:p14="http://schemas.microsoft.com/office/powerpoint/2010/main" val="590844684"/>
      </p:ext>
    </p:extLst>
  </p:cSld>
  <p:clrMapOvr>
    <a:masterClrMapping/>
  </p:clrMapOvr>
</p:sld>
</file>

<file path=ppt/theme/theme1.xml><?xml version="1.0" encoding="utf-8"?>
<a:theme xmlns:a="http://schemas.openxmlformats.org/drawingml/2006/main" name="Эмблема">
  <a:themeElements>
    <a:clrScheme name="Эмблема">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Эмблема">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Эмблем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TM10001106[[fn=Эмблема]]</Template>
  <TotalTime>579</TotalTime>
  <Words>3237</Words>
  <Application>Microsoft Office PowerPoint</Application>
  <PresentationFormat>Экран (4:3)</PresentationFormat>
  <Paragraphs>245</Paragraphs>
  <Slides>44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44</vt:i4>
      </vt:variant>
    </vt:vector>
  </HeadingPairs>
  <TitlesOfParts>
    <vt:vector size="51" baseType="lpstr">
      <vt:lpstr>Arial</vt:lpstr>
      <vt:lpstr>Arial Black</vt:lpstr>
      <vt:lpstr>Calibri</vt:lpstr>
      <vt:lpstr>Corbel</vt:lpstr>
      <vt:lpstr>Gill Sans MT</vt:lpstr>
      <vt:lpstr>Impact</vt:lpstr>
      <vt:lpstr>Эмблема</vt:lpstr>
      <vt:lpstr>МОДЕЛИ ДАННЫХ И СУБД</vt:lpstr>
      <vt:lpstr>Модели данных  </vt:lpstr>
      <vt:lpstr>Понятие модели</vt:lpstr>
      <vt:lpstr>Понятие модели</vt:lpstr>
      <vt:lpstr>Понятие модели</vt:lpstr>
      <vt:lpstr>Классификация моделей данных</vt:lpstr>
      <vt:lpstr>Классификация моделей данных</vt:lpstr>
      <vt:lpstr>Классификация моделей данных</vt:lpstr>
      <vt:lpstr>Документальные модели</vt:lpstr>
      <vt:lpstr>Классические модели данных:  </vt:lpstr>
      <vt:lpstr>Иерархическая модель данных</vt:lpstr>
      <vt:lpstr>Иерархическая модель данных</vt:lpstr>
      <vt:lpstr>Иерархическая модель данных</vt:lpstr>
      <vt:lpstr>Иерархическая модель данных</vt:lpstr>
      <vt:lpstr>Иерархическая модель данных</vt:lpstr>
      <vt:lpstr>Иерархическая модель данных</vt:lpstr>
      <vt:lpstr>Иерархическая модель данных</vt:lpstr>
      <vt:lpstr>Иерархическая модель данных</vt:lpstr>
      <vt:lpstr>Иерархическая модель данных</vt:lpstr>
      <vt:lpstr>Сетевая модель данных</vt:lpstr>
      <vt:lpstr>Сетевая модель данных</vt:lpstr>
      <vt:lpstr>Сетевая модель данных</vt:lpstr>
      <vt:lpstr>Сетевая модель данных</vt:lpstr>
      <vt:lpstr>Сетевая модель данных</vt:lpstr>
      <vt:lpstr>Сетевая модель данных</vt:lpstr>
      <vt:lpstr>Сетевая модель данных</vt:lpstr>
      <vt:lpstr>Сетевая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Объектно-ориентированная модель данных </vt:lpstr>
      <vt:lpstr>Объектно-ориентированная модель данных</vt:lpstr>
      <vt:lpstr>Объектно-ориентированная модель данных</vt:lpstr>
      <vt:lpstr>Многомерная модель </vt:lpstr>
      <vt:lpstr>Многомерная модель </vt:lpstr>
      <vt:lpstr>Многомерная модель </vt:lpstr>
      <vt:lpstr>Многомерная модель </vt:lpstr>
      <vt:lpstr>Многомерная модель </vt:lpstr>
      <vt:lpstr>Постреляционная модель </vt:lpstr>
      <vt:lpstr>Постреляционная модель </vt:lpstr>
      <vt:lpstr>Постреляционная модель </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 ДАННЫХ И СУБД</dc:title>
  <dc:creator>Елена Семёновна</dc:creator>
  <cp:lastModifiedBy>Елена Семёновна</cp:lastModifiedBy>
  <cp:revision>17</cp:revision>
  <dcterms:created xsi:type="dcterms:W3CDTF">2023-02-09T14:03:26Z</dcterms:created>
  <dcterms:modified xsi:type="dcterms:W3CDTF">2023-02-10T03:37:51Z</dcterms:modified>
</cp:coreProperties>
</file>