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257" r:id="rId3"/>
    <p:sldId id="315" r:id="rId4"/>
    <p:sldId id="316" r:id="rId5"/>
    <p:sldId id="319" r:id="rId6"/>
    <p:sldId id="318" r:id="rId7"/>
    <p:sldId id="317" r:id="rId8"/>
    <p:sldId id="320" r:id="rId9"/>
    <p:sldId id="321" r:id="rId10"/>
    <p:sldId id="322" r:id="rId11"/>
    <p:sldId id="324" r:id="rId12"/>
    <p:sldId id="323" r:id="rId13"/>
    <p:sldId id="327" r:id="rId14"/>
    <p:sldId id="326" r:id="rId15"/>
    <p:sldId id="325" r:id="rId16"/>
    <p:sldId id="328" r:id="rId17"/>
    <p:sldId id="331" r:id="rId18"/>
    <p:sldId id="330" r:id="rId19"/>
    <p:sldId id="329" r:id="rId20"/>
    <p:sldId id="332" r:id="rId21"/>
    <p:sldId id="333" r:id="rId22"/>
    <p:sldId id="335" r:id="rId23"/>
    <p:sldId id="334" r:id="rId24"/>
    <p:sldId id="337" r:id="rId25"/>
    <p:sldId id="336" r:id="rId26"/>
    <p:sldId id="338" r:id="rId27"/>
    <p:sldId id="339" r:id="rId28"/>
    <p:sldId id="340" r:id="rId29"/>
    <p:sldId id="343" r:id="rId30"/>
    <p:sldId id="342" r:id="rId31"/>
    <p:sldId id="344" r:id="rId32"/>
    <p:sldId id="341" r:id="rId33"/>
    <p:sldId id="345" r:id="rId34"/>
    <p:sldId id="347" r:id="rId35"/>
    <p:sldId id="346" r:id="rId36"/>
    <p:sldId id="348" r:id="rId37"/>
    <p:sldId id="349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Семёновна" initials="ЕС" lastIdx="1" clrIdx="0">
    <p:extLst>
      <p:ext uri="{19B8F6BF-5375-455C-9EA6-DF929625EA0E}">
        <p15:presenceInfo xmlns:p15="http://schemas.microsoft.com/office/powerpoint/2012/main" userId="ac4d15cd3bcb8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8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49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35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1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80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80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9396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38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41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8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16.02.2023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97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3536-9807-4035-BC57-889A2B5D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68" y="1066800"/>
            <a:ext cx="8407400" cy="3877733"/>
          </a:xfrm>
        </p:spPr>
        <p:txBody>
          <a:bodyPr/>
          <a:lstStyle/>
          <a:p>
            <a:pPr algn="ctr"/>
            <a:r>
              <a:rPr lang="ru-RU" dirty="0"/>
              <a:t>МОДЕЛИ ДАННЫХ И СУБД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87583-9580-4693-8BEA-D79433EB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45" y="6159260"/>
            <a:ext cx="5123755" cy="76791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Arial Black" panose="020B0A04020102020204" pitchFamily="34" charset="0"/>
              </a:rPr>
              <a:t>Кафедра информационных систем управления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Ст. преподаватель Малашенко Е.С.</a:t>
            </a: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FE963-59C4-464F-BBFC-89494DE26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141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Операции реляционной алгебры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E01E4D-8C1A-4289-A6D8-A997D831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22400"/>
            <a:ext cx="7633742" cy="4457193"/>
          </a:xfrm>
        </p:spPr>
        <p:txBody>
          <a:bodyPr/>
          <a:lstStyle/>
          <a:p>
            <a:r>
              <a:rPr lang="ru-RU" dirty="0"/>
              <a:t>Будем говорить, что два отношения </a:t>
            </a:r>
            <a:r>
              <a:rPr lang="ru-RU" b="1" dirty="0"/>
              <a:t>совместимы по типу, если у них идентичные заголовки, а точнее: </a:t>
            </a:r>
          </a:p>
          <a:p>
            <a:r>
              <a:rPr lang="ru-RU" b="1" dirty="0"/>
              <a:t>если каждое из них имеет одно и то же множество имен атрибутов </a:t>
            </a:r>
            <a:r>
              <a:rPr lang="ru-RU" dirty="0"/>
              <a:t> (они должны иметь одну и ту же степень); </a:t>
            </a:r>
          </a:p>
          <a:p>
            <a:r>
              <a:rPr lang="ru-RU" dirty="0"/>
              <a:t>если соответствующие атрибуты (т.е. атрибуты с теми же самыми именами в двух отношениях) определены на одном и том же домене; </a:t>
            </a:r>
          </a:p>
          <a:p>
            <a:r>
              <a:rPr lang="ru-RU" b="1" dirty="0"/>
              <a:t>операции объединения, пересечения и вычитания требуют от операндов совместимости по типу. </a:t>
            </a:r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1240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84F6A-080E-4ECB-B2E8-228EAAF5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6221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Операции реляционной алгебры</a:t>
            </a:r>
            <a:br>
              <a:rPr lang="ru-RU" sz="2700" dirty="0"/>
            </a:br>
            <a:r>
              <a:rPr lang="ru-RU" sz="2700" b="1" dirty="0"/>
              <a:t>Т</a:t>
            </a:r>
            <a:r>
              <a:rPr lang="ru-BY" sz="2700" b="1" dirty="0" err="1"/>
              <a:t>радиционные</a:t>
            </a:r>
            <a:r>
              <a:rPr lang="ru-BY" sz="2700" b="1" dirty="0"/>
              <a:t> операции над множествами</a:t>
            </a:r>
            <a:r>
              <a:rPr lang="ru-RU" sz="2700" b="1" dirty="0"/>
              <a:t>:</a:t>
            </a:r>
            <a:br>
              <a:rPr lang="ru-RU" sz="2700" dirty="0"/>
            </a:br>
            <a:br>
              <a:rPr lang="ru-BY" dirty="0"/>
            </a:br>
            <a:br>
              <a:rPr lang="ru-RU" sz="3200" dirty="0"/>
            </a:b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688E1-D1FE-4FC8-B23A-7EC0CB66A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97000"/>
            <a:ext cx="7633742" cy="4482593"/>
          </a:xfrm>
        </p:spPr>
        <p:txBody>
          <a:bodyPr>
            <a:normAutofit fontScale="92500" lnSpcReduction="10000"/>
          </a:bodyPr>
          <a:lstStyle/>
          <a:p>
            <a:r>
              <a:rPr lang="ru-RU" b="1" i="1" u="sng" dirty="0">
                <a:solidFill>
                  <a:schemeClr val="accent1">
                    <a:lumMod val="50000"/>
                  </a:schemeClr>
                </a:solidFill>
              </a:rPr>
              <a:t>1) </a:t>
            </a:r>
            <a:r>
              <a:rPr lang="ru-BY" b="1" i="1" u="sng" dirty="0">
                <a:solidFill>
                  <a:schemeClr val="accent1">
                    <a:lumMod val="50000"/>
                  </a:schemeClr>
                </a:solidFill>
              </a:rPr>
              <a:t>Объединением двух совместимых</a:t>
            </a:r>
            <a:r>
              <a:rPr lang="ru-BY" dirty="0">
                <a:solidFill>
                  <a:schemeClr val="accent1">
                    <a:lumMod val="50000"/>
                  </a:schemeClr>
                </a:solidFill>
              </a:rPr>
              <a:t> по типу отношений А и В </a:t>
            </a:r>
            <a:r>
              <a:rPr lang="ru-BY" b="1" dirty="0">
                <a:solidFill>
                  <a:schemeClr val="accent1">
                    <a:lumMod val="50000"/>
                  </a:schemeClr>
                </a:solidFill>
              </a:rPr>
              <a:t>(A UNION B</a:t>
            </a:r>
            <a:r>
              <a:rPr lang="ru-BY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ru-BY" dirty="0"/>
              <a:t>называется отношение с тем же заголовком, как и в отношениях А и В, и с телом, состоящим из множества всех кортежей, принадлежащих А или В или обоим отношениям. </a:t>
            </a:r>
          </a:p>
          <a:p>
            <a:r>
              <a:rPr lang="ru-RU" i="1" u="sng" dirty="0">
                <a:solidFill>
                  <a:schemeClr val="accent1">
                    <a:lumMod val="50000"/>
                  </a:schemeClr>
                </a:solidFill>
              </a:rPr>
              <a:t>2) </a:t>
            </a:r>
            <a:r>
              <a:rPr lang="ru-BY" i="1" u="sng" dirty="0">
                <a:solidFill>
                  <a:schemeClr val="accent1">
                    <a:lumMod val="50000"/>
                  </a:schemeClr>
                </a:solidFill>
              </a:rPr>
              <a:t>Пересечением двух совместимых по типу отношений А и В</a:t>
            </a:r>
            <a:r>
              <a:rPr lang="ru-BY" dirty="0">
                <a:solidFill>
                  <a:schemeClr val="accent1">
                    <a:lumMod val="50000"/>
                  </a:schemeClr>
                </a:solidFill>
              </a:rPr>
              <a:t> (A INTERSECT B)   </a:t>
            </a:r>
            <a:r>
              <a:rPr lang="ru-BY" dirty="0"/>
              <a:t>называется   отношение   с    тем   же  заголовком,  как  и  в отношениях А и В, и с телом, состоящим из множества всех кортежей, принадлежащих одновременно обоим отношениям A и B. </a:t>
            </a:r>
          </a:p>
          <a:p>
            <a:r>
              <a:rPr lang="ru-RU" b="1" u="sng" dirty="0">
                <a:solidFill>
                  <a:schemeClr val="accent1">
                    <a:lumMod val="50000"/>
                  </a:schemeClr>
                </a:solidFill>
              </a:rPr>
              <a:t>3) 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Вычитанием двух совместимых по типу отношений А и В (A MINUS B) </a:t>
            </a:r>
            <a:r>
              <a:rPr lang="ru-BY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BY" dirty="0"/>
              <a:t> называется   отношение    с    тем    же    заголовком,   как  и  в  отношениях   А   и   В, и   с   телом, состоящим  из  множества всех кортежей, принадлежащих отношению A и не принадлежащих отношению B. </a:t>
            </a:r>
          </a:p>
          <a:p>
            <a:r>
              <a:rPr lang="ru-BY" dirty="0"/>
              <a:t> 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07474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6BA57-026C-43C2-BA61-305E0030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21482"/>
          </a:xfrm>
        </p:spPr>
        <p:txBody>
          <a:bodyPr>
            <a:normAutofit fontScale="90000"/>
          </a:bodyPr>
          <a:lstStyle/>
          <a:p>
            <a:r>
              <a:rPr lang="ru-BY" sz="3200" b="1" dirty="0"/>
              <a:t>операции над множествами</a:t>
            </a:r>
            <a:r>
              <a:rPr lang="ru-RU" sz="3200" b="1" dirty="0"/>
              <a:t> (</a:t>
            </a:r>
            <a:r>
              <a:rPr lang="ru-RU" sz="3200" b="1" dirty="0" err="1"/>
              <a:t>примеРЫ</a:t>
            </a:r>
            <a:r>
              <a:rPr lang="ru-RU" sz="3200" b="1" dirty="0"/>
              <a:t>)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1.</a:t>
            </a:r>
            <a:br>
              <a:rPr lang="ru-BY" sz="3200" dirty="0"/>
            </a:br>
            <a:endParaRPr lang="ru-BY" sz="32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5045AC7-3983-44F2-B62D-66065B0FC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600200"/>
            <a:ext cx="7634287" cy="388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3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01E59-D353-4C2F-B6CC-BB7BBE22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60615"/>
          </a:xfrm>
        </p:spPr>
        <p:txBody>
          <a:bodyPr>
            <a:normAutofit fontScale="90000"/>
          </a:bodyPr>
          <a:lstStyle/>
          <a:p>
            <a:r>
              <a:rPr lang="ru-RU" sz="2700" b="1" dirty="0"/>
              <a:t>Т</a:t>
            </a:r>
            <a:r>
              <a:rPr lang="ru-BY" sz="2700" b="1" dirty="0" err="1"/>
              <a:t>радиционные</a:t>
            </a:r>
            <a:r>
              <a:rPr lang="ru-BY" sz="2700" b="1" dirty="0"/>
              <a:t> операции над множествами</a:t>
            </a:r>
            <a:r>
              <a:rPr lang="ru-RU" sz="2700" b="1" dirty="0"/>
              <a:t> (Примеры): </a:t>
            </a:r>
            <a:br>
              <a:rPr lang="ru-RU" sz="2700" b="1" dirty="0"/>
            </a:br>
            <a:r>
              <a:rPr lang="ru-RU" sz="2700" b="1" dirty="0"/>
              <a:t>2.</a:t>
            </a:r>
            <a:br>
              <a:rPr lang="ru-BY" dirty="0"/>
            </a:b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CE1CBAC-0FD9-469F-8A6D-538A87D6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339" y="1447800"/>
            <a:ext cx="7646162" cy="364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3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DFC9B-54E1-4CE2-8064-C4247D0F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515082"/>
          </a:xfrm>
        </p:spPr>
        <p:txBody>
          <a:bodyPr>
            <a:normAutofit fontScale="90000"/>
          </a:bodyPr>
          <a:lstStyle/>
          <a:p>
            <a:r>
              <a:rPr lang="ru-BY" sz="2400" b="1" dirty="0"/>
              <a:t>операции над множествами</a:t>
            </a:r>
            <a:r>
              <a:rPr lang="ru-RU" sz="2400" b="1" dirty="0"/>
              <a:t> (</a:t>
            </a:r>
            <a:r>
              <a:rPr lang="ru-RU" sz="2400" b="1" dirty="0" err="1"/>
              <a:t>примеРЫ</a:t>
            </a:r>
            <a:r>
              <a:rPr lang="ru-RU" sz="2400" b="1" dirty="0"/>
              <a:t>)</a:t>
            </a:r>
            <a:br>
              <a:rPr lang="ru-RU" sz="2400" b="1" dirty="0"/>
            </a:br>
            <a:br>
              <a:rPr lang="ru-RU" sz="2400" b="1" dirty="0"/>
            </a:br>
            <a:r>
              <a:rPr lang="ru-RU" sz="2400" b="1" dirty="0"/>
              <a:t>3.</a:t>
            </a:r>
            <a:br>
              <a:rPr lang="ru-BY" sz="2400" dirty="0"/>
            </a:br>
            <a:endParaRPr lang="ru-BY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655CC3B-A4ED-4095-B901-CEDE4C68A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1473200"/>
            <a:ext cx="7634287" cy="353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81D38-9CF6-4BD2-9198-65F358C2B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596022"/>
          </a:xfrm>
        </p:spPr>
        <p:txBody>
          <a:bodyPr>
            <a:normAutofit fontScale="90000"/>
          </a:bodyPr>
          <a:lstStyle/>
          <a:p>
            <a:r>
              <a:rPr lang="ru-BY" sz="3100" b="1" dirty="0"/>
              <a:t>операции над множествами</a:t>
            </a:r>
            <a:r>
              <a:rPr lang="ru-RU" sz="3100" b="1" dirty="0"/>
              <a:t> (</a:t>
            </a:r>
            <a:r>
              <a:rPr lang="ru-RU" sz="3100" b="1" dirty="0" err="1"/>
              <a:t>примеРЫ</a:t>
            </a:r>
            <a:br>
              <a:rPr lang="ru-RU" sz="5400" b="1" dirty="0"/>
            </a:br>
            <a:br>
              <a:rPr lang="ru-RU" sz="5400" b="1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E473F-3392-475B-A300-A73D8C48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49868"/>
            <a:ext cx="7633742" cy="5300132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4. </a:t>
            </a:r>
          </a:p>
          <a:p>
            <a:r>
              <a:rPr lang="ru-RU" b="1" u="sng" dirty="0"/>
              <a:t>Произведение</a:t>
            </a:r>
            <a:r>
              <a:rPr lang="ru-RU" dirty="0"/>
              <a:t>. В математике </a:t>
            </a:r>
            <a:r>
              <a:rPr lang="ru-RU" b="1" dirty="0"/>
              <a:t>декартово произведение </a:t>
            </a:r>
            <a:r>
              <a:rPr lang="ru-RU" dirty="0"/>
              <a:t>(или для краткости произведение) двух множеств является </a:t>
            </a:r>
            <a:r>
              <a:rPr lang="ru-RU" b="1" dirty="0"/>
              <a:t>множеством всех таких упорядоченных пар элементов, что первый элемент в каждой паре берется из первого множества, а второй элемент в каждой паре берется из второго множества. </a:t>
            </a:r>
          </a:p>
          <a:p>
            <a:r>
              <a:rPr lang="ru-RU" dirty="0"/>
              <a:t>Декартово произведение двух отношений </a:t>
            </a:r>
            <a:r>
              <a:rPr lang="ru-RU" b="1" dirty="0"/>
              <a:t>А и В (A TIMES B), </a:t>
            </a:r>
            <a:r>
              <a:rPr lang="ru-RU" dirty="0"/>
              <a:t>где А и В  не имеют общих имен атрибутов, определяется как отношение с заголовком, который, </a:t>
            </a:r>
            <a:r>
              <a:rPr lang="ru-RU" b="1" dirty="0"/>
              <a:t>представляет собой сцепление двух заголовков исходных отношений А и В и телом, состоящим из множества всех кортежей t </a:t>
            </a:r>
            <a:r>
              <a:rPr lang="ru-RU" dirty="0"/>
              <a:t>таких, что </a:t>
            </a:r>
            <a:r>
              <a:rPr lang="ru-RU" b="1" dirty="0"/>
              <a:t>t представляет собой сцепление кортежа a, принадлежащего отношению А, и кортежа b, принадлежащего отношению В. </a:t>
            </a:r>
          </a:p>
          <a:p>
            <a:r>
              <a:rPr lang="ru-RU" dirty="0"/>
              <a:t>Кардинальное число результата равняется произведению кардинальных чисел исходных отношений А и В, а степень равняется сумме их степеней. </a:t>
            </a:r>
          </a:p>
          <a:p>
            <a:r>
              <a:rPr lang="ru-RU" b="1" u="sng" dirty="0"/>
              <a:t>Пример операции декартова произведения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83868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736E3-B3EA-479F-99B4-C259A149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92882"/>
          </a:xfrm>
        </p:spPr>
        <p:txBody>
          <a:bodyPr>
            <a:normAutofit/>
          </a:bodyPr>
          <a:lstStyle/>
          <a:p>
            <a:r>
              <a:rPr lang="ru-BY" sz="2800" b="1" dirty="0"/>
              <a:t>операции над множествами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FA3A0-545B-4764-AA3C-1C62B060F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59933"/>
            <a:ext cx="7633742" cy="5315681"/>
          </a:xfrm>
        </p:spPr>
        <p:txBody>
          <a:bodyPr/>
          <a:lstStyle/>
          <a:p>
            <a:r>
              <a:rPr lang="ru-RU" b="1" dirty="0"/>
              <a:t>4. Произведение</a:t>
            </a:r>
          </a:p>
          <a:p>
            <a:endParaRPr lang="ru-RU" b="1" dirty="0"/>
          </a:p>
          <a:p>
            <a:endParaRPr lang="ru-BY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208572-312A-4408-A5B6-251F6E36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2" y="2198205"/>
            <a:ext cx="7340601" cy="394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8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B26B9-3449-4D0C-B5C2-76A61721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29948"/>
          </a:xfrm>
        </p:spPr>
        <p:txBody>
          <a:bodyPr>
            <a:normAutofit/>
          </a:bodyPr>
          <a:lstStyle/>
          <a:p>
            <a:r>
              <a:rPr lang="ru-BY" sz="2800" b="1" dirty="0"/>
              <a:t>операции над множествам</a:t>
            </a:r>
            <a:r>
              <a:rPr lang="ru-RU" sz="2800" b="1" dirty="0"/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2CAF4-B215-4423-886C-7DEEBB12D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BY" b="1" dirty="0">
                <a:solidFill>
                  <a:schemeClr val="accent1">
                    <a:lumMod val="50000"/>
                  </a:schemeClr>
                </a:solidFill>
              </a:rPr>
              <a:t>Явное использование операции декартова произведения требуется только для очень сложных запросов. Эта операция включена в реляционную алгебру главным образом по концептуальным соображениям</a:t>
            </a:r>
            <a:r>
              <a:rPr lang="ru-BY" b="1" dirty="0"/>
              <a:t>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3472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B1AC0-75B4-4FEB-BB69-6EA4D690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86015"/>
          </a:xfrm>
        </p:spPr>
        <p:txBody>
          <a:bodyPr>
            <a:normAutofit/>
          </a:bodyPr>
          <a:lstStyle/>
          <a:p>
            <a:r>
              <a:rPr lang="ru-RU" sz="2800" dirty="0"/>
              <a:t>операции над множествами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7B90F-1FE5-4E4C-A6FE-D0848215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65200"/>
            <a:ext cx="7633742" cy="4914393"/>
          </a:xfrm>
        </p:spPr>
        <p:txBody>
          <a:bodyPr>
            <a:normAutofit fontScale="92500" lnSpcReduction="20000"/>
          </a:bodyPr>
          <a:lstStyle/>
          <a:p>
            <a:r>
              <a:rPr lang="ru-BY" b="1" u="sng" dirty="0"/>
              <a:t>Операции объединения, пересечения и декартова произведения (но не вычитания) обладают свойствами ассоциативности и коммутативности.  </a:t>
            </a:r>
            <a:endParaRPr lang="ru-BY" dirty="0"/>
          </a:p>
          <a:p>
            <a:r>
              <a:rPr lang="ru-BY" dirty="0"/>
              <a:t>Пусть А, В и С – произвольные реляционные выражения (дающие совместимые    по   типу   отношения ).   Тогда операция  объединения (A UNION В) UNION С эквивалентна операции А UNION (В UNION С) (</a:t>
            </a:r>
            <a:r>
              <a:rPr lang="ru-BY" b="1" dirty="0"/>
              <a:t>свойство ассоциативности</a:t>
            </a:r>
            <a:r>
              <a:rPr lang="ru-BY" dirty="0"/>
              <a:t>), </a:t>
            </a:r>
            <a:endParaRPr lang="ru-RU" dirty="0"/>
          </a:p>
          <a:p>
            <a:r>
              <a:rPr lang="ru-BY" dirty="0"/>
              <a:t>а операция объединения А UNION B эквивалентна операции В UNION A (</a:t>
            </a:r>
            <a:r>
              <a:rPr lang="ru-BY" b="1" dirty="0"/>
              <a:t>свойство коммутативности</a:t>
            </a:r>
            <a:r>
              <a:rPr lang="ru-BY" dirty="0"/>
              <a:t>). Аналогично свойства ассоциативности и коммутативности определяются для остальных операций. </a:t>
            </a:r>
          </a:p>
          <a:p>
            <a:r>
              <a:rPr lang="ru-BY" dirty="0"/>
              <a:t>Свойство ассоциативности позволяет записывать последовательные операторы объединения (пересечения и декартова произведения )   </a:t>
            </a:r>
            <a:r>
              <a:rPr lang="ru-BY" b="1" dirty="0"/>
              <a:t>без  использования круглых  скобок; таким  образом, выражение  из предыдущего примера можно однозначно упростить: </a:t>
            </a:r>
          </a:p>
          <a:p>
            <a:r>
              <a:rPr lang="ru-BY" dirty="0"/>
              <a:t>A UNION В UNION С.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50911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DFA23-7529-4089-8142-0498F384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11415"/>
          </a:xfrm>
        </p:spPr>
        <p:txBody>
          <a:bodyPr>
            <a:normAutofit/>
          </a:bodyPr>
          <a:lstStyle/>
          <a:p>
            <a:r>
              <a:rPr lang="ru-BY" sz="2800" b="1" dirty="0"/>
              <a:t>операции над множествам</a:t>
            </a:r>
            <a:r>
              <a:rPr lang="ru-RU" sz="2800" b="1" dirty="0"/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6A9D4-F18E-46D8-8A21-9975A9C0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73668"/>
            <a:ext cx="7633742" cy="4905926"/>
          </a:xfrm>
        </p:spPr>
        <p:txBody>
          <a:bodyPr>
            <a:normAutofit fontScale="92500"/>
          </a:bodyPr>
          <a:lstStyle/>
          <a:p>
            <a:r>
              <a:rPr lang="ru-BY" u="sng" dirty="0"/>
              <a:t>Специальные реляционные операции</a:t>
            </a:r>
            <a:r>
              <a:rPr lang="ru-RU" u="sng" dirty="0"/>
              <a:t>.</a:t>
            </a:r>
            <a:endParaRPr lang="ru-BY" dirty="0"/>
          </a:p>
          <a:p>
            <a:r>
              <a:rPr lang="ru-BY" dirty="0"/>
              <a:t> </a:t>
            </a:r>
          </a:p>
          <a:p>
            <a:pPr lvl="0" eaLnBrk="0" hangingPunct="0"/>
            <a:r>
              <a:rPr lang="ru-RU" sz="2200" b="1" u="sng" dirty="0">
                <a:solidFill>
                  <a:schemeClr val="accent1">
                    <a:lumMod val="50000"/>
                  </a:schemeClr>
                </a:solidFill>
              </a:rPr>
              <a:t>5. В</a:t>
            </a:r>
            <a:r>
              <a:rPr lang="ru-BY" sz="2200" b="1" u="sng" dirty="0" err="1">
                <a:solidFill>
                  <a:schemeClr val="accent1">
                    <a:lumMod val="50000"/>
                  </a:schemeClr>
                </a:solidFill>
              </a:rPr>
              <a:t>ыборка</a:t>
            </a:r>
            <a:r>
              <a:rPr lang="ru-BY" sz="2200" u="sng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eaLnBrk="0" hangingPunct="0"/>
            <a:r>
              <a:rPr lang="ru-BY" dirty="0"/>
              <a:t>Выборка – это сокращенное название Q-выборки, где Q обозначает любой  скалярный  оператор  сравнения  (=, &gt;,  ≤, &lt;).  </a:t>
            </a:r>
          </a:p>
          <a:p>
            <a:pPr eaLnBrk="0" hangingPunct="0"/>
            <a:r>
              <a:rPr lang="ru-BY" b="1" dirty="0"/>
              <a:t>Q-выборкой  из отношения A по атрибутам Х и Y (в этом порядке):</a:t>
            </a:r>
            <a:endParaRPr lang="ru-BY" dirty="0"/>
          </a:p>
          <a:p>
            <a:pPr eaLnBrk="0" hangingPunct="0"/>
            <a:r>
              <a:rPr lang="ru-BY" b="1" dirty="0"/>
              <a:t>A WHERE X Q Y</a:t>
            </a:r>
            <a:endParaRPr lang="ru-BY" dirty="0"/>
          </a:p>
          <a:p>
            <a:pPr eaLnBrk="0" hangingPunct="0"/>
            <a:r>
              <a:rPr lang="ru-BY" b="1" dirty="0"/>
              <a:t>называется отношение, имеющее тот же заголовок, что и отношение А, и тело, содержащее множество всех кортежей отношения А, для которых проверка условия  X Q Y  дает  значение  истина.  Атрибуты  X  и  Y  должны  быть определены на одном и том же домене, а оператор должен иметь смысл для этого домена. 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088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81100-8A24-4916-A9DC-AD8C7CEF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9768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Модели данных </a:t>
            </a: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BEFA29-5C0E-430B-ADB4-E5E9784F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90133"/>
            <a:ext cx="7633742" cy="5249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..</a:t>
            </a:r>
          </a:p>
          <a:p>
            <a:r>
              <a:rPr lang="ru-RU" b="1" dirty="0">
                <a:solidFill>
                  <a:schemeClr val="accent6"/>
                </a:solidFill>
              </a:rPr>
              <a:t>Понятие модели. </a:t>
            </a:r>
          </a:p>
          <a:p>
            <a:r>
              <a:rPr lang="ru-RU" b="1" dirty="0">
                <a:solidFill>
                  <a:schemeClr val="accent6"/>
                </a:solidFill>
              </a:rPr>
              <a:t>Классификация моделей: </a:t>
            </a:r>
            <a:r>
              <a:rPr lang="ru-RU" b="1" i="1" dirty="0">
                <a:solidFill>
                  <a:schemeClr val="accent6"/>
                </a:solidFill>
              </a:rPr>
              <a:t>Иерархическая, сетевая, реляционная модели данных. Объектно-ориентированная, многомерная, </a:t>
            </a:r>
            <a:r>
              <a:rPr lang="ru-RU" b="1" i="1" dirty="0" err="1">
                <a:solidFill>
                  <a:schemeClr val="accent6"/>
                </a:solidFill>
              </a:rPr>
              <a:t>постреляционная</a:t>
            </a:r>
            <a:r>
              <a:rPr lang="ru-RU" b="1" i="1" dirty="0">
                <a:solidFill>
                  <a:schemeClr val="accent6"/>
                </a:solidFill>
              </a:rPr>
              <a:t> модели данных. </a:t>
            </a:r>
          </a:p>
          <a:p>
            <a:r>
              <a:rPr lang="ru-RU" b="1" dirty="0">
                <a:solidFill>
                  <a:schemeClr val="accent6"/>
                </a:solidFill>
              </a:rPr>
              <a:t>Основные понятия и определения реляционной модели.</a:t>
            </a:r>
          </a:p>
          <a:p>
            <a:r>
              <a:rPr lang="ru-RU" b="1" dirty="0">
                <a:solidFill>
                  <a:schemeClr val="accent6"/>
                </a:solidFill>
              </a:rPr>
              <a:t> Элементы реляционной модели данных и формы их представления.</a:t>
            </a:r>
          </a:p>
          <a:p>
            <a:r>
              <a:rPr lang="ru-RU" b="1" dirty="0">
                <a:solidFill>
                  <a:srgbClr val="FF0000"/>
                </a:solidFill>
              </a:rPr>
              <a:t> Математические основы реляционной модели данных.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Реляционная алгебра и реляционное исчисление. </a:t>
            </a:r>
            <a:endParaRPr lang="ru-BY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20001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9CA3E-BBD2-42A4-9A9C-535AF887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18282"/>
          </a:xfrm>
        </p:spPr>
        <p:txBody>
          <a:bodyPr>
            <a:normAutofit/>
          </a:bodyPr>
          <a:lstStyle/>
          <a:p>
            <a:r>
              <a:rPr lang="ru-BY" sz="2800" b="1" dirty="0"/>
              <a:t>операции над множествам</a:t>
            </a:r>
            <a:r>
              <a:rPr lang="ru-RU" sz="2800" b="1" dirty="0"/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48CE5-7C66-49F7-954E-D543EEB3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u="sng" dirty="0">
                <a:solidFill>
                  <a:schemeClr val="accent1">
                    <a:lumMod val="50000"/>
                  </a:schemeClr>
                </a:solidFill>
              </a:rPr>
              <a:t>5. Пример (Выборка)</a:t>
            </a:r>
          </a:p>
          <a:p>
            <a:endParaRPr lang="ru-RU" b="1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8EBCDB-8F49-459E-940D-A5685ED0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34" y="2969430"/>
            <a:ext cx="7633743" cy="222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59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92BDE-3B2B-40DE-A19B-DAC84022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77548"/>
          </a:xfrm>
        </p:spPr>
        <p:txBody>
          <a:bodyPr>
            <a:normAutofit/>
          </a:bodyPr>
          <a:lstStyle/>
          <a:p>
            <a:r>
              <a:rPr lang="ru-BY" sz="2800" b="1" dirty="0"/>
              <a:t>операции над множествам</a:t>
            </a:r>
            <a:r>
              <a:rPr lang="ru-RU" sz="2800" b="1" dirty="0"/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496D4A-7A19-411C-8519-1757523A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48267"/>
            <a:ext cx="7633742" cy="5664199"/>
          </a:xfrm>
        </p:spPr>
        <p:txBody>
          <a:bodyPr>
            <a:normAutofit fontScale="85000" lnSpcReduction="10000"/>
          </a:bodyPr>
          <a:lstStyle/>
          <a:p>
            <a:pPr lvl="0" eaLnBrk="0" hangingPunct="0"/>
            <a:r>
              <a:rPr lang="ru-RU" b="1" u="sng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Проекция. </a:t>
            </a:r>
            <a:endParaRPr lang="ru-RU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hangingPunct="0"/>
            <a:endParaRPr lang="ru-BY" b="1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BY" b="1" dirty="0"/>
              <a:t>Проекцией отношения А по атрибутам X, Y,..., Z, где каждый из атрибутов принадлежит отношению А:  </a:t>
            </a:r>
            <a:endParaRPr lang="ru-RU" b="1" dirty="0"/>
          </a:p>
          <a:p>
            <a:pPr marL="0" indent="0" algn="ctr">
              <a:buNone/>
            </a:pPr>
            <a:r>
              <a:rPr lang="ru-BY" dirty="0"/>
              <a:t>A [ X, Y, …, Z ], </a:t>
            </a:r>
            <a:endParaRPr lang="ru-RU" dirty="0"/>
          </a:p>
          <a:p>
            <a:pPr marL="0" indent="0">
              <a:buNone/>
            </a:pPr>
            <a:r>
              <a:rPr lang="ru-BY" dirty="0"/>
              <a:t>называется отношение с </a:t>
            </a:r>
            <a:r>
              <a:rPr lang="ru-BY" b="1" dirty="0"/>
              <a:t>заголовком {X, Y,..., Z} и телом, содержащим множество всех кортежей {</a:t>
            </a:r>
            <a:r>
              <a:rPr lang="ru-BY" b="1" dirty="0" err="1"/>
              <a:t>Х:х</a:t>
            </a:r>
            <a:r>
              <a:rPr lang="ru-BY" b="1" dirty="0"/>
              <a:t>, Y:y,..., Z:z}, таких, для которых в отношении А значение атрибута Х равно х, атрибута Y равно y, ..., атрибута Z равно z. </a:t>
            </a:r>
            <a:endParaRPr lang="ru-RU" b="1" dirty="0"/>
          </a:p>
          <a:p>
            <a:endParaRPr lang="ru-BY" b="1" dirty="0"/>
          </a:p>
          <a:p>
            <a:r>
              <a:rPr lang="ru-BY" dirty="0"/>
              <a:t>Таким образом, с помощью оператора проекции </a:t>
            </a:r>
            <a:r>
              <a:rPr lang="ru-BY" b="1" dirty="0"/>
              <a:t>получено «вертикальное» подмножество данного отношения, т.е. подмножество, получаемое исключением всех атрибутов, не указанных в списке атрибутов, и последующим исключением дублирующих кортежей</a:t>
            </a:r>
            <a:r>
              <a:rPr lang="ru-RU" b="1" dirty="0"/>
              <a:t>.</a:t>
            </a:r>
            <a:endParaRPr lang="ru-BY" b="1" dirty="0"/>
          </a:p>
          <a:p>
            <a:r>
              <a:rPr lang="ru-BY" dirty="0"/>
              <a:t>Никакой атрибут не может быть указан в списке атрибутов более одного раза. Действие такой операции эквивалентно указанию списка всех атрибутов исходного отношения, т.е. такая операция представляет собой</a:t>
            </a:r>
            <a:r>
              <a:rPr lang="ru-BY" b="1" dirty="0"/>
              <a:t> </a:t>
            </a:r>
            <a:r>
              <a:rPr lang="ru-BY" dirty="0"/>
              <a:t>тождественную проекцию. Другими словами, имя отношения является допустимым реляционным выражением. 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38835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C268B-A11F-4DF6-82FF-BEA07A9C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28348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2C4589-5B83-4A84-B1F5-954D8B9D0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515534"/>
            <a:ext cx="7633742" cy="4364060"/>
          </a:xfrm>
        </p:spPr>
        <p:txBody>
          <a:bodyPr>
            <a:normAutofit/>
          </a:bodyPr>
          <a:lstStyle/>
          <a:p>
            <a:pPr lvl="0" eaLnBrk="0" hangingPunct="0"/>
            <a:r>
              <a:rPr lang="ru-RU" b="1" u="sng" dirty="0">
                <a:solidFill>
                  <a:schemeClr val="accent1">
                    <a:lumMod val="50000"/>
                  </a:schemeClr>
                </a:solidFill>
              </a:rPr>
              <a:t>6. 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Проекция. </a:t>
            </a:r>
            <a:endParaRPr lang="ru-BY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/>
          </a:p>
          <a:p>
            <a:endParaRPr lang="ru-BY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D06EFC-E486-45E3-992E-66A9CC3C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2592461"/>
            <a:ext cx="7196668" cy="359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1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77812-94D1-4D0B-8CB4-BB84A29C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77548"/>
          </a:xfrm>
        </p:spPr>
        <p:txBody>
          <a:bodyPr>
            <a:normAutofit/>
          </a:bodyPr>
          <a:lstStyle/>
          <a:p>
            <a:pPr algn="ctr"/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BBF173-E840-448E-ABBF-D8B89AF7B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05468"/>
            <a:ext cx="7633742" cy="447412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7)	 Естественное соединение. </a:t>
            </a:r>
          </a:p>
          <a:p>
            <a:r>
              <a:rPr lang="ru-RU" dirty="0"/>
              <a:t>Пусть отношения А и В 	имеют заголовки {</a:t>
            </a:r>
            <a:r>
              <a:rPr lang="ru-RU" dirty="0" err="1"/>
              <a:t>Xl</a:t>
            </a:r>
            <a:r>
              <a:rPr lang="ru-RU" dirty="0"/>
              <a:t>, X2, ..., </a:t>
            </a:r>
            <a:r>
              <a:rPr lang="ru-RU" dirty="0" err="1"/>
              <a:t>Xm</a:t>
            </a:r>
            <a:r>
              <a:rPr lang="ru-RU" dirty="0"/>
              <a:t>, Y1, Y2, ..., </a:t>
            </a:r>
            <a:r>
              <a:rPr lang="ru-RU" dirty="0" err="1"/>
              <a:t>Yn</a:t>
            </a:r>
            <a:r>
              <a:rPr lang="ru-RU" dirty="0"/>
              <a:t>} и {</a:t>
            </a:r>
            <a:r>
              <a:rPr lang="ru-RU" dirty="0" err="1"/>
              <a:t>Yl</a:t>
            </a:r>
            <a:r>
              <a:rPr lang="ru-RU" dirty="0"/>
              <a:t>, Y2, ..., </a:t>
            </a:r>
            <a:r>
              <a:rPr lang="ru-RU" dirty="0" err="1"/>
              <a:t>Yn</a:t>
            </a:r>
            <a:r>
              <a:rPr lang="ru-RU" dirty="0"/>
              <a:t>, </a:t>
            </a:r>
            <a:r>
              <a:rPr lang="ru-RU" dirty="0" err="1"/>
              <a:t>Zl</a:t>
            </a:r>
            <a:r>
              <a:rPr lang="ru-RU" dirty="0"/>
              <a:t>, Z2, ..., </a:t>
            </a:r>
            <a:r>
              <a:rPr lang="ru-RU" dirty="0" err="1"/>
              <a:t>Zp</a:t>
            </a:r>
            <a:r>
              <a:rPr lang="ru-RU" dirty="0"/>
              <a:t>} соответственно; т</a:t>
            </a:r>
            <a:r>
              <a:rPr lang="ru-RU" b="1" dirty="0"/>
              <a:t>.е. атрибуты </a:t>
            </a:r>
            <a:r>
              <a:rPr lang="ru-RU" b="1" dirty="0" err="1"/>
              <a:t>Yl</a:t>
            </a:r>
            <a:r>
              <a:rPr lang="ru-RU" b="1" dirty="0"/>
              <a:t>, Y2, ..., </a:t>
            </a:r>
            <a:r>
              <a:rPr lang="ru-RU" b="1" dirty="0" err="1"/>
              <a:t>Yn</a:t>
            </a:r>
            <a:r>
              <a:rPr lang="ru-RU" b="1" dirty="0"/>
              <a:t> (и только они) - общие </a:t>
            </a:r>
            <a:r>
              <a:rPr lang="ru-RU" dirty="0"/>
              <a:t>для двух отношений; Х1, Х2, ... ,</a:t>
            </a:r>
            <a:r>
              <a:rPr lang="ru-RU" dirty="0" err="1"/>
              <a:t>Хm</a:t>
            </a:r>
            <a:r>
              <a:rPr lang="ru-RU" dirty="0"/>
              <a:t> – остальные атрибуты отношения A; </a:t>
            </a:r>
            <a:r>
              <a:rPr lang="ru-RU" dirty="0" err="1"/>
              <a:t>Zl</a:t>
            </a:r>
            <a:r>
              <a:rPr lang="ru-RU" dirty="0"/>
              <a:t>, Z2, ..., </a:t>
            </a:r>
            <a:r>
              <a:rPr lang="ru-RU" dirty="0" err="1"/>
              <a:t>Zp</a:t>
            </a:r>
            <a:r>
              <a:rPr lang="ru-RU" dirty="0"/>
              <a:t> - остальные атрибуты отношения В. Предположим также, что соответствующие атрибуты (т.е. атрибуты с одинаковыми именами) определены на одном и том же домене.</a:t>
            </a:r>
          </a:p>
          <a:p>
            <a:r>
              <a:rPr lang="ru-RU" dirty="0"/>
              <a:t> Рассматривать выражения {X1, Х2, ..., </a:t>
            </a:r>
            <a:r>
              <a:rPr lang="ru-RU" dirty="0" err="1"/>
              <a:t>Хm</a:t>
            </a:r>
            <a:r>
              <a:rPr lang="ru-RU" dirty="0"/>
              <a:t>}, {Y1, Y2, ..., </a:t>
            </a:r>
            <a:r>
              <a:rPr lang="ru-RU" dirty="0" err="1"/>
              <a:t>Yn</a:t>
            </a:r>
            <a:r>
              <a:rPr lang="ru-RU" dirty="0"/>
              <a:t>} и {</a:t>
            </a:r>
            <a:r>
              <a:rPr lang="ru-RU" dirty="0" err="1"/>
              <a:t>Zl</a:t>
            </a:r>
            <a:r>
              <a:rPr lang="ru-RU" dirty="0"/>
              <a:t>, Z2, ..., </a:t>
            </a:r>
            <a:r>
              <a:rPr lang="ru-RU" dirty="0" err="1"/>
              <a:t>Zp</a:t>
            </a:r>
            <a:r>
              <a:rPr lang="ru-RU" dirty="0"/>
              <a:t>} как три составных атрибута X, Y и Z соответственно. </a:t>
            </a:r>
          </a:p>
          <a:p>
            <a:r>
              <a:rPr lang="ru-RU" b="1" dirty="0"/>
              <a:t>Тогда естественным соединением отношений А и В (A </a:t>
            </a:r>
            <a:r>
              <a:rPr lang="ru-RU" b="1" u="sng" dirty="0"/>
              <a:t>JOIN</a:t>
            </a:r>
            <a:r>
              <a:rPr lang="ru-RU" b="1" dirty="0"/>
              <a:t> B) </a:t>
            </a:r>
            <a:r>
              <a:rPr lang="ru-RU" dirty="0"/>
              <a:t>называется отношение с заголовком {X, Y, Z} и телом, содержащим множество всех кортежей {</a:t>
            </a:r>
            <a:r>
              <a:rPr lang="ru-RU" dirty="0" err="1"/>
              <a:t>Х:х</a:t>
            </a:r>
            <a:r>
              <a:rPr lang="ru-RU" dirty="0"/>
              <a:t>, Y:y, Z:z}, таких, для которых в отношении А значение атрибута X равно х, а атрибута Y равно у, и в отношении В значение атрибута Y равно у, а атрибута Z равно z.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77767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E1EF5-9B47-4646-980A-ED1E8A95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F06037-E60A-4C16-848C-510F5242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270000"/>
            <a:ext cx="8390466" cy="547793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Пример операции естественного соединения </a:t>
            </a:r>
          </a:p>
          <a:p>
            <a:endParaRPr lang="ru-BY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91FECF-0192-4FDC-A571-CE7BD8FE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8" y="2402393"/>
            <a:ext cx="7248509" cy="278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1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72B06-A3AA-4576-95F7-FCCAA5F4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52148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93EB05-9AD2-45AA-9ED9-DE95013C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34534"/>
            <a:ext cx="7633742" cy="5494866"/>
          </a:xfrm>
        </p:spPr>
        <p:txBody>
          <a:bodyPr>
            <a:normAutofit fontScale="70000" lnSpcReduction="20000"/>
          </a:bodyPr>
          <a:lstStyle/>
          <a:p>
            <a:r>
              <a:rPr lang="ru-BY" b="1" dirty="0"/>
              <a:t>Соединение обладает свойствами </a:t>
            </a:r>
            <a:r>
              <a:rPr lang="ru-BY" b="1" u="sng" dirty="0"/>
              <a:t>ассоциативности</a:t>
            </a:r>
            <a:r>
              <a:rPr lang="ru-BY" b="1" dirty="0"/>
              <a:t> и </a:t>
            </a:r>
            <a:r>
              <a:rPr lang="ru-BY" b="1" u="sng" dirty="0"/>
              <a:t>коммутативности</a:t>
            </a:r>
            <a:r>
              <a:rPr lang="ru-BY" b="1" dirty="0"/>
              <a:t>. </a:t>
            </a:r>
            <a:endParaRPr lang="ru-BY" dirty="0"/>
          </a:p>
          <a:p>
            <a:r>
              <a:rPr lang="ru-BY" dirty="0"/>
              <a:t>Отсюда следует, что выражения: (</a:t>
            </a:r>
            <a:r>
              <a:rPr lang="ru-BY" b="1" dirty="0"/>
              <a:t>A JOIN В) JOIN С и A JOIN (В JOIN С) </a:t>
            </a:r>
            <a:r>
              <a:rPr lang="ru-BY" dirty="0"/>
              <a:t>могут быть однозначно упрощены к следующему:</a:t>
            </a:r>
            <a:r>
              <a:rPr lang="ru-BY" b="1" dirty="0"/>
              <a:t>  A JOIN В JOIN С. </a:t>
            </a:r>
          </a:p>
          <a:p>
            <a:r>
              <a:rPr lang="ru-BY" dirty="0"/>
              <a:t>Кроме того, выражения </a:t>
            </a:r>
            <a:r>
              <a:rPr lang="ru-BY" b="1" dirty="0"/>
              <a:t>A JOIN В и В JOIN A эквивалентн</a:t>
            </a:r>
            <a:r>
              <a:rPr lang="ru-BY" dirty="0"/>
              <a:t>ы. </a:t>
            </a:r>
          </a:p>
          <a:p>
            <a:r>
              <a:rPr lang="ru-BY" dirty="0"/>
              <a:t> </a:t>
            </a:r>
          </a:p>
          <a:p>
            <a:pPr eaLnBrk="0" hangingPunct="0"/>
            <a:r>
              <a:rPr lang="ru-BY" b="1" u="sng" dirty="0"/>
              <a:t>Q-соединение.</a:t>
            </a:r>
            <a:endParaRPr lang="ru-BY" dirty="0"/>
          </a:p>
          <a:p>
            <a:pPr eaLnBrk="0" hangingPunct="0"/>
            <a:r>
              <a:rPr lang="ru-BY" dirty="0"/>
              <a:t>Операция Q-соединения предназначается для тех случаев когда нам</a:t>
            </a:r>
            <a:r>
              <a:rPr lang="ru-RU" dirty="0"/>
              <a:t> н</a:t>
            </a:r>
            <a:r>
              <a:rPr lang="ru-BY" dirty="0" err="1"/>
              <a:t>ужно</a:t>
            </a:r>
            <a:r>
              <a:rPr lang="ru-BY" dirty="0"/>
              <a:t> соединить вместе два отношения на основе некоторых условий, отличных от эквивалентности.</a:t>
            </a:r>
          </a:p>
          <a:p>
            <a:pPr eaLnBrk="0" hangingPunct="0"/>
            <a:r>
              <a:rPr lang="ru-BY" dirty="0"/>
              <a:t>Пусть отношения А и В не имеют общих имен атрибутов (как и в рассмотренной выше операции декартова произведения) и Q определяется так же, как и в операции выборки.</a:t>
            </a:r>
          </a:p>
          <a:p>
            <a:pPr eaLnBrk="0" hangingPunct="0"/>
            <a:r>
              <a:rPr lang="ru-BY" dirty="0"/>
              <a:t>Тогда Q-соединением отношения А по атрибуту Х с отношением В по атрибуту Y называется результат вычисления выражения:</a:t>
            </a:r>
          </a:p>
          <a:p>
            <a:pPr eaLnBrk="0" hangingPunct="0"/>
            <a:r>
              <a:rPr lang="ru-BY" b="1" dirty="0"/>
              <a:t>(A TIMES В) WHERE X Q Y.</a:t>
            </a:r>
          </a:p>
          <a:p>
            <a:pPr eaLnBrk="0" hangingPunct="0"/>
            <a:r>
              <a:rPr lang="ru-BY" dirty="0"/>
              <a:t>Q-соединение, таким образом, </a:t>
            </a:r>
            <a:r>
              <a:rPr lang="ru-BY" b="1" dirty="0"/>
              <a:t>это отношение с тем же заголовком, что и при декартовом произведении отношений A и B, и с телом, содержащим множество  кортежей,  принадлежащих  этому  декартову  произведению  и вычисление условия XQY дает значение истина для этого кортежа. </a:t>
            </a:r>
            <a:r>
              <a:rPr lang="ru-BY" dirty="0"/>
              <a:t>Атрибуты Х и У должны быть определены на одном и том же домене, а операция должна иметь смысл для этого домена.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15423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272E7-F1A4-4BE3-8BFB-1B5295EFD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26748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FFEC2-1BFF-45CE-9FCD-C2D2AA53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82134"/>
            <a:ext cx="7633742" cy="4897460"/>
          </a:xfrm>
        </p:spPr>
        <p:txBody>
          <a:bodyPr>
            <a:normAutofit fontScale="85000" lnSpcReduction="20000"/>
          </a:bodyPr>
          <a:lstStyle/>
          <a:p>
            <a:r>
              <a:rPr lang="ru-RU" b="1" u="sng" dirty="0">
                <a:solidFill>
                  <a:schemeClr val="accent1">
                    <a:lumMod val="50000"/>
                  </a:schemeClr>
                </a:solidFill>
              </a:rPr>
              <a:t>8)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 Деление. </a:t>
            </a:r>
            <a:endParaRPr lang="ru-RU" b="1" u="sng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BY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BY" dirty="0"/>
              <a:t>Пусть отношения А и В имеют заголовки {X1, X2,..., </a:t>
            </a:r>
            <a:r>
              <a:rPr lang="ru-BY" dirty="0" err="1"/>
              <a:t>Xm</a:t>
            </a:r>
            <a:r>
              <a:rPr lang="ru-BY" dirty="0"/>
              <a:t>, Y1, Y2, ..., </a:t>
            </a:r>
            <a:r>
              <a:rPr lang="ru-BY" dirty="0" err="1"/>
              <a:t>Yn</a:t>
            </a:r>
            <a:r>
              <a:rPr lang="ru-BY" dirty="0"/>
              <a:t>} и {Y1, Y2, ..., </a:t>
            </a:r>
            <a:r>
              <a:rPr lang="ru-BY" dirty="0" err="1"/>
              <a:t>Yn</a:t>
            </a:r>
            <a:r>
              <a:rPr lang="ru-BY" dirty="0"/>
              <a:t>} соответственно</a:t>
            </a:r>
            <a:r>
              <a:rPr lang="ru-BY" b="1" dirty="0"/>
              <a:t>, т.е. атрибуты Y1, Y2,..., </a:t>
            </a:r>
            <a:r>
              <a:rPr lang="ru-BY" b="1" dirty="0" err="1"/>
              <a:t>Yn</a:t>
            </a:r>
            <a:r>
              <a:rPr lang="ru-BY" b="1" dirty="0"/>
              <a:t> — общие для двух отношений,</a:t>
            </a:r>
            <a:r>
              <a:rPr lang="ru-BY" dirty="0"/>
              <a:t> и отношение A имеет дополнительные атрибуты X1, Х2, ... ,</a:t>
            </a:r>
            <a:r>
              <a:rPr lang="ru-BY" dirty="0" err="1"/>
              <a:t>Хm</a:t>
            </a:r>
            <a:r>
              <a:rPr lang="ru-BY" dirty="0"/>
              <a:t>, </a:t>
            </a:r>
            <a:r>
              <a:rPr lang="ru-BY" u="sng" dirty="0"/>
              <a:t>а отношение В не имеет дополнительных атрибутов</a:t>
            </a:r>
            <a:r>
              <a:rPr lang="ru-BY" dirty="0"/>
              <a:t>. </a:t>
            </a:r>
            <a:endParaRPr lang="ru-RU" dirty="0"/>
          </a:p>
          <a:p>
            <a:r>
              <a:rPr lang="ru-BY" dirty="0"/>
              <a:t>(</a:t>
            </a:r>
            <a:r>
              <a:rPr lang="ru-BY" b="1" dirty="0"/>
              <a:t>Отношения А и В представляют соответственно делимое и делитель.)</a:t>
            </a:r>
            <a:r>
              <a:rPr lang="ru-RU" b="1" dirty="0"/>
              <a:t>. </a:t>
            </a:r>
            <a:r>
              <a:rPr lang="ru-BY" dirty="0"/>
              <a:t>Предположим также, что соответствующие атрибуты (т.е. атрибуты с одинаковыми именами) определены на одном и том же домене. Пусть теперь выражения {X1, Х2, ..., </a:t>
            </a:r>
            <a:r>
              <a:rPr lang="ru-BY" dirty="0" err="1"/>
              <a:t>Хm</a:t>
            </a:r>
            <a:r>
              <a:rPr lang="ru-BY" dirty="0"/>
              <a:t>} и {Y1, Y2, ..., </a:t>
            </a:r>
            <a:r>
              <a:rPr lang="ru-BY" dirty="0" err="1"/>
              <a:t>Yn</a:t>
            </a:r>
            <a:r>
              <a:rPr lang="ru-BY" dirty="0"/>
              <a:t>} обозначают два составных атрибута Х и Y соответственно.  </a:t>
            </a:r>
          </a:p>
          <a:p>
            <a:r>
              <a:rPr lang="ru-BY" dirty="0"/>
              <a:t>Тогда делением</a:t>
            </a:r>
            <a:r>
              <a:rPr lang="ru-BY" b="1" dirty="0"/>
              <a:t> </a:t>
            </a:r>
            <a:r>
              <a:rPr lang="ru-BY" dirty="0"/>
              <a:t>отношений А на В </a:t>
            </a:r>
            <a:r>
              <a:rPr lang="ru-BY" b="1" dirty="0"/>
              <a:t>(A DIVIDEBY B</a:t>
            </a:r>
            <a:r>
              <a:rPr lang="ru-BY" dirty="0"/>
              <a:t>) называется отношение с заголовком {X} и телом, содержащим множество всех кортежей {</a:t>
            </a:r>
            <a:r>
              <a:rPr lang="ru-BY" dirty="0" err="1"/>
              <a:t>X:x</a:t>
            </a:r>
            <a:r>
              <a:rPr lang="ru-BY" dirty="0"/>
              <a:t>}, </a:t>
            </a:r>
            <a:r>
              <a:rPr lang="ru-BY" b="1" dirty="0"/>
              <a:t>таких, что существует кортеж {</a:t>
            </a:r>
            <a:r>
              <a:rPr lang="ru-BY" b="1" dirty="0" err="1"/>
              <a:t>Х:х</a:t>
            </a:r>
            <a:r>
              <a:rPr lang="ru-BY" b="1" dirty="0"/>
              <a:t>, Y:y}, который принадлежит отношению A для всех кортежей {</a:t>
            </a:r>
            <a:r>
              <a:rPr lang="ru-BY" b="1" dirty="0" err="1"/>
              <a:t>Y:y</a:t>
            </a:r>
            <a:r>
              <a:rPr lang="ru-BY" b="1" dirty="0"/>
              <a:t>}, принадлежащих отношению В. </a:t>
            </a:r>
          </a:p>
          <a:p>
            <a:r>
              <a:rPr lang="ru-BY" dirty="0"/>
              <a:t>Нестрого это можно сформулировать так: </a:t>
            </a:r>
            <a:r>
              <a:rPr lang="ru-BY" b="1" dirty="0"/>
              <a:t>результат содержит такие X значения из отношения А, для которых соответствующие Y-значения (из А) включают все Y-значения из отношения В. 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41951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DE4BC-4A7F-4D15-A0F4-B5753B97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92882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74E98-0FA0-4B6B-8259-E807EFF1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75268"/>
            <a:ext cx="7633742" cy="5528732"/>
          </a:xfrm>
        </p:spPr>
        <p:txBody>
          <a:bodyPr/>
          <a:lstStyle/>
          <a:p>
            <a:r>
              <a:rPr lang="ru-RU" b="1" u="sng" dirty="0">
                <a:solidFill>
                  <a:schemeClr val="accent1">
                    <a:lumMod val="50000"/>
                  </a:schemeClr>
                </a:solidFill>
              </a:rPr>
              <a:t>8)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 Деление. </a:t>
            </a:r>
            <a:endParaRPr lang="ru-RU" b="1" u="sng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u-RU" dirty="0"/>
              <a:t>Отношение M является проекцией отношения </a:t>
            </a:r>
            <a:r>
              <a:rPr lang="ru-RU" dirty="0" err="1"/>
              <a:t>Marks</a:t>
            </a:r>
            <a:r>
              <a:rPr lang="ru-RU" dirty="0"/>
              <a:t>, а отношение S – проекцией отношения </a:t>
            </a:r>
            <a:r>
              <a:rPr lang="ru-RU" dirty="0" err="1"/>
              <a:t>Subjects</a:t>
            </a:r>
            <a:r>
              <a:rPr lang="ru-RU" dirty="0"/>
              <a:t>. Результат операции деления </a:t>
            </a:r>
            <a:r>
              <a:rPr lang="ru-RU" b="1" dirty="0"/>
              <a:t>M DIVIDE BY </a:t>
            </a:r>
            <a:r>
              <a:rPr lang="ru-RU" dirty="0"/>
              <a:t>S фактически содержит номера студентов, которые </a:t>
            </a:r>
            <a:r>
              <a:rPr lang="ru-RU" b="1" u="sng" dirty="0"/>
              <a:t>сдавали дисциплины с номерами 1 и 5.</a:t>
            </a:r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1F0A38-9B3B-4435-9681-15888315F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65" y="3549890"/>
            <a:ext cx="6062135" cy="267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0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2AFB3-250B-416D-8093-7DC62B97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52148"/>
          </a:xfrm>
        </p:spPr>
        <p:txBody>
          <a:bodyPr>
            <a:normAutofit/>
          </a:bodyPr>
          <a:lstStyle/>
          <a:p>
            <a:pPr algn="ctr"/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2D70EA-7B18-4F89-97CC-674F983A9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10733"/>
            <a:ext cx="7633742" cy="55117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r>
              <a:rPr lang="ru-BY" b="1" i="1" u="sng" dirty="0"/>
              <a:t>Существует пять основных операций РА и три вспомогательных, которые могут быть выражены через основные.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1449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2449B-A2F4-4AA3-9330-F3331B09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52148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AE654-5399-4682-856F-AA2498A8A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7" y="745067"/>
            <a:ext cx="7756509" cy="5134527"/>
          </a:xfrm>
        </p:spPr>
        <p:txBody>
          <a:bodyPr/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pPr eaLnBrk="0" hangingPunct="0"/>
            <a:r>
              <a:rPr lang="ru-BY" sz="1800" b="1" u="sng" dirty="0">
                <a:solidFill>
                  <a:schemeClr val="accent1">
                    <a:lumMod val="50000"/>
                  </a:schemeClr>
                </a:solidFill>
              </a:rPr>
              <a:t>1.	Проекция (</a:t>
            </a:r>
            <a:r>
              <a:rPr lang="ru-BY" sz="1800" b="1" u="sng" dirty="0" err="1">
                <a:solidFill>
                  <a:schemeClr val="accent1">
                    <a:lumMod val="50000"/>
                  </a:schemeClr>
                </a:solidFill>
              </a:rPr>
              <a:t>project</a:t>
            </a:r>
            <a:r>
              <a:rPr lang="ru-BY" sz="1800" b="1" u="sng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ru-BY" sz="1800" dirty="0">
              <a:solidFill>
                <a:schemeClr val="accent1">
                  <a:lumMod val="50000"/>
                </a:schemeClr>
              </a:solidFill>
            </a:endParaRPr>
          </a:p>
          <a:p>
            <a:pPr eaLnBrk="0" hangingPunct="0"/>
            <a:r>
              <a:rPr lang="ru-BY" sz="1800" dirty="0"/>
              <a:t> Это унарная операция (выполняемая над одним отношением), служащая для выбора подмножества атрибутов (столбцов) из отношения R. </a:t>
            </a:r>
            <a:r>
              <a:rPr lang="ru-BY" sz="1800" b="1" dirty="0"/>
              <a:t>Она уменьшает арность результирующего отношения (количество столбцов) и может уменьшить мощность результирующего отношения (количество строк) за счёт исключения одинаковых кортежей.</a:t>
            </a:r>
          </a:p>
          <a:p>
            <a:pPr eaLnBrk="0" hangingPunct="0"/>
            <a:r>
              <a:rPr lang="ru-BY" sz="1800" dirty="0"/>
              <a:t> </a:t>
            </a:r>
            <a:r>
              <a:rPr lang="ru-BY" sz="1800" dirty="0">
                <a:solidFill>
                  <a:schemeClr val="accent1">
                    <a:lumMod val="50000"/>
                  </a:schemeClr>
                </a:solidFill>
              </a:rPr>
              <a:t>Пример. Для отношение R(A,B,C), проекция πA,C(R) (по атрибутам A и C) будет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pPr eaLnBrk="0" hangingPunct="0"/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pPr eaLnBrk="0" hangingPunct="0"/>
            <a:endParaRPr lang="ru-BY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1168DF-30B6-4D88-83F6-E583DC5D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26" y="4006180"/>
            <a:ext cx="678274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15832-35E2-4065-9C2A-B4FA17B2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89215"/>
          </a:xfrm>
        </p:spPr>
        <p:txBody>
          <a:bodyPr>
            <a:normAutofit/>
          </a:bodyPr>
          <a:lstStyle/>
          <a:p>
            <a:pPr algn="ctr"/>
            <a:r>
              <a:rPr lang="ru-BY" sz="3200" b="1" u="sng" dirty="0"/>
              <a:t>Математические основы реляционной модели данных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0549D0-7E67-4D9B-863D-1A28FFB6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25600"/>
            <a:ext cx="7633742" cy="4969933"/>
          </a:xfrm>
        </p:spPr>
        <p:txBody>
          <a:bodyPr>
            <a:normAutofit/>
          </a:bodyPr>
          <a:lstStyle/>
          <a:p>
            <a:pPr eaLnBrk="0" hangingPunct="0"/>
            <a:r>
              <a:rPr lang="ru-BY" b="1" dirty="0"/>
              <a:t>Реляционная модель данных основывается на математических принципах, которые вытекают </a:t>
            </a:r>
            <a:r>
              <a:rPr lang="ru-BY" b="1" u="sng" dirty="0"/>
              <a:t>из теории множеств и логики предикатов.</a:t>
            </a:r>
            <a:r>
              <a:rPr lang="ru-BY" u="sng" dirty="0"/>
              <a:t> </a:t>
            </a:r>
            <a:r>
              <a:rPr lang="ru-BY" dirty="0"/>
              <a:t>Эти принципы впервые были применены в области моделирования данных в конце 1960-х гг. доктором Коддом, а впервые опубликованы - в 1970 г. </a:t>
            </a:r>
            <a:r>
              <a:rPr lang="ru-RU" dirty="0"/>
              <a:t>,</a:t>
            </a:r>
          </a:p>
          <a:p>
            <a:pPr eaLnBrk="0" hangingPunct="0"/>
            <a:r>
              <a:rPr lang="ru-BY" dirty="0"/>
              <a:t>Тогда же появились первые прототипы реляционных систем управления базами данных (СУБД), но долгое время считалось невозможным добиться эффективной реализации таких систем. Постепенное накопление методов и алгоритмов организации реляционных баз данных и управления ими привели к тому, что уже в середине 80-х годов реляционные системы практически вытеснили с мирового рынка ранние СУБД.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49359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E3FDD-AF11-4188-9D11-AE4E0BBA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26748"/>
          </a:xfrm>
        </p:spPr>
        <p:txBody>
          <a:bodyPr>
            <a:normAutofit/>
          </a:bodyPr>
          <a:lstStyle/>
          <a:p>
            <a:r>
              <a:rPr lang="ru-RU" sz="2800" dirty="0"/>
              <a:t>операции над множествами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21962F-DF8B-4883-97E0-9DDBC84F7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7" y="804333"/>
            <a:ext cx="7739575" cy="567128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r>
              <a:rPr lang="ru-RU" u="sng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Селекция (</a:t>
            </a:r>
            <a:r>
              <a:rPr lang="ru-BY" b="1" u="sng" dirty="0" err="1">
                <a:solidFill>
                  <a:schemeClr val="accent1">
                    <a:lumMod val="50000"/>
                  </a:schemeClr>
                </a:solidFill>
              </a:rPr>
              <a:t>select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ru-BY" dirty="0">
              <a:solidFill>
                <a:schemeClr val="accent1">
                  <a:lumMod val="50000"/>
                </a:schemeClr>
              </a:solidFill>
            </a:endParaRPr>
          </a:p>
          <a:p>
            <a:pPr eaLnBrk="0" hangingPunct="0"/>
            <a:r>
              <a:rPr lang="ru-BY" b="1" dirty="0"/>
              <a:t> </a:t>
            </a:r>
            <a:r>
              <a:rPr lang="ru-BY" dirty="0"/>
              <a:t>Это унарная операция, результатом которой </a:t>
            </a:r>
            <a:r>
              <a:rPr lang="ru-BY" b="1" dirty="0"/>
              <a:t>является подмножество кортежей исходного отношения, соответствующих условиям, которые накладываются на значения одного или нескольких атрибутов. </a:t>
            </a:r>
            <a:r>
              <a:rPr lang="ru-BY" dirty="0"/>
              <a:t>Арность результирующего отношения (количество столбцов) в итоге селекции не меняется.</a:t>
            </a:r>
          </a:p>
          <a:p>
            <a:pPr eaLnBrk="0" hangingPunct="0"/>
            <a:r>
              <a:rPr lang="ru-BY" dirty="0"/>
              <a:t> Пример. Для отношения R(A,B,C), селекция </a:t>
            </a:r>
            <a:r>
              <a:rPr lang="ru-BY" dirty="0" err="1"/>
              <a:t>σC</a:t>
            </a:r>
            <a:r>
              <a:rPr lang="ru-BY" dirty="0"/>
              <a:t>=d(R) (при условии "значение атрибута C равно величине d") будет такой как на рис.:</a:t>
            </a:r>
            <a:endParaRPr lang="ru-RU" dirty="0"/>
          </a:p>
          <a:p>
            <a:pPr eaLnBrk="0" hangingPunct="0"/>
            <a:endParaRPr lang="ru-BY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B0E0AE-24D1-4FC9-8A4C-86D4CAC0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70" y="4708409"/>
            <a:ext cx="626832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7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6CF17-6973-4814-8A40-B48DE827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692882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E0E98C-50C9-457C-8148-52C697A92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753534"/>
            <a:ext cx="7633742" cy="5126060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pPr marL="0" indent="0">
              <a:buNone/>
            </a:pPr>
            <a:r>
              <a:rPr lang="ru-RU" u="sng" dirty="0"/>
              <a:t>3</a:t>
            </a:r>
            <a:r>
              <a:rPr lang="ru-RU" b="1" u="sng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Декартово произведение (</a:t>
            </a:r>
            <a:r>
              <a:rPr lang="ru-BY" b="1" u="sng" dirty="0" err="1">
                <a:solidFill>
                  <a:schemeClr val="accent1">
                    <a:lumMod val="50000"/>
                  </a:schemeClr>
                </a:solidFill>
              </a:rPr>
              <a:t>сartesian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BY" b="1" u="sng" dirty="0" err="1">
                <a:solidFill>
                  <a:schemeClr val="accent1">
                    <a:lumMod val="50000"/>
                  </a:schemeClr>
                </a:solidFill>
              </a:rPr>
              <a:t>product</a:t>
            </a:r>
            <a:r>
              <a:rPr lang="ru-BY" b="1" u="sng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ru-BY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0" hangingPunct="0"/>
            <a:r>
              <a:rPr lang="ru-BY" dirty="0"/>
              <a:t>Это бинарная операция над </a:t>
            </a:r>
            <a:r>
              <a:rPr lang="ru-BY" dirty="0" err="1"/>
              <a:t>разносхемными</a:t>
            </a:r>
            <a:r>
              <a:rPr lang="ru-BY" dirty="0"/>
              <a:t> отношениями, соответствующая определению декартова произведения для РМД. </a:t>
            </a:r>
            <a:r>
              <a:rPr lang="ru-BY" b="1" dirty="0"/>
              <a:t>Кортежи результирующего отношения состоят из всех атрибутов исходных отношений</a:t>
            </a:r>
            <a:r>
              <a:rPr lang="ru-BY" dirty="0"/>
              <a:t>. </a:t>
            </a:r>
          </a:p>
          <a:p>
            <a:r>
              <a:rPr lang="ru-BY" dirty="0"/>
              <a:t>Пример. Для отношений R(A,B,C) и S(D,E), декартово произведение R×S будет как на рис</a:t>
            </a:r>
            <a:endParaRPr lang="ru-RU" dirty="0"/>
          </a:p>
          <a:p>
            <a:endParaRPr lang="ru-BY" dirty="0"/>
          </a:p>
          <a:p>
            <a:pPr marL="0" indent="0">
              <a:buNone/>
            </a:pP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BCB329-1EAD-457B-8710-179A25FF4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08" y="4013199"/>
            <a:ext cx="6435296" cy="223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98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0601A-1503-44B2-BDF7-AAC11E19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87615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957C4-B423-4CCF-8993-24607912E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787400"/>
            <a:ext cx="7633742" cy="591820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ru-BY" b="1" dirty="0">
                <a:solidFill>
                  <a:schemeClr val="accent1">
                    <a:lumMod val="50000"/>
                  </a:schemeClr>
                </a:solidFill>
              </a:rPr>
              <a:t>Объединение (</a:t>
            </a:r>
            <a:r>
              <a:rPr lang="ru-BY" b="1" dirty="0" err="1">
                <a:solidFill>
                  <a:schemeClr val="accent1">
                    <a:lumMod val="50000"/>
                  </a:schemeClr>
                </a:solidFill>
              </a:rPr>
              <a:t>union</a:t>
            </a:r>
            <a:r>
              <a:rPr lang="ru-BY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BY" dirty="0">
              <a:solidFill>
                <a:schemeClr val="accent1">
                  <a:lumMod val="50000"/>
                </a:schemeClr>
              </a:solidFill>
            </a:endParaRPr>
          </a:p>
          <a:p>
            <a:pPr eaLnBrk="0" hangingPunct="0"/>
            <a:r>
              <a:rPr lang="ru-BY" dirty="0"/>
              <a:t>Объединение – бинарная операция над односхемными отношениями результатом является отношение, которое </a:t>
            </a:r>
            <a:r>
              <a:rPr lang="ru-BY" b="1" dirty="0"/>
              <a:t>включает в себя все кортежи обоих исходных отношений без повторов; </a:t>
            </a:r>
            <a:r>
              <a:rPr lang="ru-BY" b="1" u="sng" dirty="0"/>
              <a:t>причём, имена полей односхемных отношений могут быть разными</a:t>
            </a:r>
            <a:r>
              <a:rPr lang="ru-BY" b="1" dirty="0"/>
              <a:t>, </a:t>
            </a:r>
            <a:r>
              <a:rPr lang="ru-BY" b="1" dirty="0">
                <a:solidFill>
                  <a:schemeClr val="accent1">
                    <a:lumMod val="50000"/>
                  </a:schemeClr>
                </a:solidFill>
              </a:rPr>
              <a:t>достаточно, чтобы совпадало количество полей и типы данных соответствующих полей.</a:t>
            </a:r>
          </a:p>
          <a:p>
            <a:pPr eaLnBrk="0" hangingPunct="0"/>
            <a:r>
              <a:rPr lang="ru-BY" dirty="0"/>
              <a:t> </a:t>
            </a:r>
            <a:r>
              <a:rPr lang="ru-RU" dirty="0"/>
              <a:t>П</a:t>
            </a:r>
            <a:r>
              <a:rPr lang="ru-BY" dirty="0" err="1"/>
              <a:t>ример</a:t>
            </a:r>
            <a:r>
              <a:rPr lang="ru-BY" dirty="0"/>
              <a:t>. </a:t>
            </a:r>
            <a:r>
              <a:rPr lang="ru-BY" dirty="0">
                <a:solidFill>
                  <a:schemeClr val="accent1">
                    <a:lumMod val="50000"/>
                  </a:schemeClr>
                </a:solidFill>
              </a:rPr>
              <a:t>Для отношений R(A,B,C) и S(A,D,E), объединение R U S будет таким как на рис.:</a:t>
            </a:r>
          </a:p>
          <a:p>
            <a:pPr marL="0" indent="0">
              <a:buNone/>
            </a:pP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E68C2-6EBA-4B89-A58A-2472A2B2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986866"/>
            <a:ext cx="6637865" cy="17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28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D07C8-2488-4057-8F22-41761924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36815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B6820-E3CC-4DA5-8695-3AFDC35C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12800"/>
            <a:ext cx="7633742" cy="5799667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Вспомогательные операции реляционной алгебры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6. Пересечение (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intersect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pPr marL="0" indent="0">
              <a:buNone/>
            </a:pPr>
            <a:r>
              <a:rPr lang="ru-RU" b="1" dirty="0"/>
              <a:t>Пересечение</a:t>
            </a:r>
            <a:r>
              <a:rPr lang="ru-RU" dirty="0"/>
              <a:t> – бинарная операция над односхемными отношениями. </a:t>
            </a:r>
            <a:r>
              <a:rPr lang="ru-RU" b="1" dirty="0"/>
              <a:t>Пересечение односхемных отношений R и S есть подмножество кортежей, принадлежащих обоим отношениям; причём, имена полей односхемных отношений могут быть разными, </a:t>
            </a:r>
            <a:r>
              <a:rPr lang="ru-RU" dirty="0"/>
              <a:t>достаточно, </a:t>
            </a:r>
            <a:r>
              <a:rPr lang="ru-RU" u="sng" dirty="0"/>
              <a:t>чтобы совпадало количество полей и типы данных соответствующих полей. Пересечение можно выразить через разность так: R ∩ S = R – (R – S).</a:t>
            </a:r>
          </a:p>
          <a:p>
            <a:pPr marL="0" indent="0">
              <a:buNone/>
            </a:pPr>
            <a:endParaRPr lang="ru-RU" u="sng" dirty="0"/>
          </a:p>
          <a:p>
            <a:pPr marL="0" indent="0">
              <a:buNone/>
            </a:pPr>
            <a:endParaRPr lang="ru-RU" u="sng" dirty="0"/>
          </a:p>
          <a:p>
            <a:endParaRPr lang="ru-RU" dirty="0"/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49571-4841-4234-B54E-2F5426A7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5046133"/>
            <a:ext cx="8223451" cy="14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19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C53C3D-E8EC-43D5-92D9-1B8A2F212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43682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31A1F-A2DF-4535-BAA7-56A010F41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72068"/>
            <a:ext cx="7633742" cy="621453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r>
              <a:rPr lang="ru-RU" sz="1800" b="1" dirty="0">
                <a:solidFill>
                  <a:schemeClr val="accent1">
                    <a:lumMod val="50000"/>
                  </a:schemeClr>
                </a:solidFill>
              </a:rPr>
              <a:t>7.	Соединение (</a:t>
            </a:r>
            <a:r>
              <a:rPr lang="ru-RU" sz="1800" b="1" dirty="0" err="1">
                <a:solidFill>
                  <a:schemeClr val="accent1">
                    <a:lumMod val="50000"/>
                  </a:schemeClr>
                </a:solidFill>
              </a:rPr>
              <a:t>join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</a:rPr>
              <a:t>).</a:t>
            </a:r>
          </a:p>
          <a:p>
            <a:r>
              <a:rPr lang="ru-RU" sz="1800" dirty="0"/>
              <a:t>Соединения – бинарная операция над </a:t>
            </a:r>
            <a:r>
              <a:rPr lang="ru-RU" sz="1800" dirty="0" err="1"/>
              <a:t>разносхемными</a:t>
            </a:r>
            <a:r>
              <a:rPr lang="ru-RU" sz="1800" dirty="0"/>
              <a:t> отношениями. </a:t>
            </a:r>
            <a:r>
              <a:rPr lang="ru-RU" sz="1800" b="1" dirty="0"/>
              <a:t>Эта операция определяет подмножество декартова произведения двух </a:t>
            </a:r>
            <a:r>
              <a:rPr lang="ru-RU" sz="1800" b="1" dirty="0" err="1"/>
              <a:t>разносхемных</a:t>
            </a:r>
            <a:r>
              <a:rPr lang="ru-RU" sz="1800" b="1" dirty="0"/>
              <a:t> отношений. </a:t>
            </a:r>
            <a:r>
              <a:rPr lang="ru-RU" sz="1800" dirty="0"/>
              <a:t>Кортеж декартова произведения входит в результирующее отношение, если выполняется условие соединения F, которое задаёт соотношение значений атрибутов разных таблиц.</a:t>
            </a:r>
          </a:p>
          <a:p>
            <a:r>
              <a:rPr lang="ru-RU" sz="1800" b="1" dirty="0"/>
              <a:t>Соединение можно выразить через селекцию так: R&gt;F&lt;S=</a:t>
            </a:r>
            <a:r>
              <a:rPr lang="ru-RU" sz="1800" b="1" dirty="0" err="1"/>
              <a:t>σF</a:t>
            </a:r>
            <a:r>
              <a:rPr lang="ru-RU" sz="1800" b="1" dirty="0"/>
              <a:t> (R×S).</a:t>
            </a:r>
          </a:p>
          <a:p>
            <a:r>
              <a:rPr lang="ru-RU" sz="1800" dirty="0"/>
              <a:t>Если условием является равенство значений двух атрибутов исходных отношений, такая операция называется эквисоединением.</a:t>
            </a:r>
          </a:p>
          <a:p>
            <a:r>
              <a:rPr lang="ru-RU" sz="1800" b="1" dirty="0"/>
              <a:t>Естественным называется эквисоединение по одинаковым атрибутам исходных отношений.</a:t>
            </a:r>
          </a:p>
          <a:p>
            <a:endParaRPr lang="ru-RU" sz="1800" b="1" dirty="0"/>
          </a:p>
          <a:p>
            <a:endParaRPr lang="ru-RU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27050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9F760-122C-4C1B-A2E1-BBAE04B8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45282"/>
          </a:xfrm>
        </p:spPr>
        <p:txBody>
          <a:bodyPr>
            <a:normAutofit/>
          </a:bodyPr>
          <a:lstStyle/>
          <a:p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EDDBC-5AEA-48C2-BE3B-6B69A792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14400"/>
            <a:ext cx="7633742" cy="496519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r>
              <a:rPr lang="ru-BY" dirty="0"/>
              <a:t>Пример. Для отношений R(A,B,C) и S(A,D,E), </a:t>
            </a:r>
            <a:r>
              <a:rPr lang="ru-BY" dirty="0">
                <a:solidFill>
                  <a:schemeClr val="accent1">
                    <a:lumMod val="50000"/>
                  </a:schemeClr>
                </a:solidFill>
              </a:rPr>
              <a:t>естественное соединение R &gt;&lt; S будет как на рис.</a:t>
            </a:r>
            <a:r>
              <a:rPr lang="ru-BY" dirty="0"/>
              <a:t>, условие F не пишется, подразумевается равенство атрибутов</a:t>
            </a:r>
            <a:r>
              <a:rPr lang="ru-RU" dirty="0"/>
              <a:t>.</a:t>
            </a:r>
          </a:p>
          <a:p>
            <a:endParaRPr lang="ru-BY" dirty="0"/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3CE4FC-1817-4BDB-BBFA-7472CBF50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08" y="3401417"/>
            <a:ext cx="7092334" cy="24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784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A1F79-AA3A-4631-8C45-4828A411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02948"/>
          </a:xfrm>
        </p:spPr>
        <p:txBody>
          <a:bodyPr>
            <a:normAutofit/>
          </a:bodyPr>
          <a:lstStyle/>
          <a:p>
            <a:pPr algn="ctr"/>
            <a:r>
              <a:rPr lang="ru-BY" sz="2800" b="1" dirty="0">
                <a:solidFill>
                  <a:schemeClr val="tx1"/>
                </a:solidFill>
              </a:rPr>
              <a:t>операции над множествам</a:t>
            </a:r>
            <a:r>
              <a:rPr lang="ru-RU" sz="2800" b="1" dirty="0">
                <a:solidFill>
                  <a:schemeClr val="tx1"/>
                </a:solidFill>
              </a:rPr>
              <a:t>и</a:t>
            </a:r>
            <a:endParaRPr lang="ru-BY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C5A9BA-4686-48D6-94BC-7BBD7A0D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38199"/>
            <a:ext cx="7967133" cy="5637415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chemeClr val="accent1">
                    <a:lumMod val="50000"/>
                  </a:schemeClr>
                </a:solidFill>
              </a:rPr>
              <a:t>Дополнительные примеры (повтор)</a:t>
            </a:r>
          </a:p>
          <a:p>
            <a:pPr eaLnBrk="0" hangingPunct="0"/>
            <a:r>
              <a:rPr lang="ru-BY" sz="1800" dirty="0"/>
              <a:t>8.	Деление (</a:t>
            </a:r>
            <a:r>
              <a:rPr lang="ru-BY" sz="1800" dirty="0" err="1"/>
              <a:t>division</a:t>
            </a:r>
            <a:r>
              <a:rPr lang="ru-BY" sz="1800" dirty="0"/>
              <a:t>).</a:t>
            </a:r>
          </a:p>
          <a:p>
            <a:pPr eaLnBrk="0" hangingPunct="0"/>
            <a:r>
              <a:rPr lang="ru-BY" sz="1800" dirty="0"/>
              <a:t>Деление – бинарная операция над </a:t>
            </a:r>
            <a:r>
              <a:rPr lang="ru-BY" sz="1800" dirty="0" err="1"/>
              <a:t>разносхемными</a:t>
            </a:r>
            <a:r>
              <a:rPr lang="ru-BY" sz="1800" dirty="0"/>
              <a:t> отношениями. </a:t>
            </a:r>
            <a:r>
              <a:rPr lang="ru-BY" sz="1800" b="1" dirty="0"/>
              <a:t>Пусть отношение R содержит атрибуты{r1,r2,...,</a:t>
            </a:r>
            <a:r>
              <a:rPr lang="ru-BY" sz="1800" b="1" dirty="0" err="1"/>
              <a:t>rk</a:t>
            </a:r>
            <a:r>
              <a:rPr lang="ru-BY" sz="1800" b="1" dirty="0"/>
              <a:t>, rk+1,...,</a:t>
            </a:r>
            <a:r>
              <a:rPr lang="ru-BY" sz="1800" b="1" dirty="0" err="1"/>
              <a:t>rn</a:t>
            </a:r>
            <a:r>
              <a:rPr lang="ru-BY" sz="1800" b="1" dirty="0"/>
              <a:t>}, а отношение S – атрибуты {rk+1,...,</a:t>
            </a:r>
            <a:r>
              <a:rPr lang="ru-BY" sz="1800" b="1" dirty="0" err="1"/>
              <a:t>rn</a:t>
            </a:r>
            <a:r>
              <a:rPr lang="ru-BY" sz="1800" b="1" dirty="0"/>
              <a:t>}. Тогда результирующее отношение R/S содержит атрибуты {r1,r2,...,</a:t>
            </a:r>
            <a:r>
              <a:rPr lang="ru-BY" sz="1800" b="1" dirty="0" err="1"/>
              <a:t>rk</a:t>
            </a:r>
            <a:r>
              <a:rPr lang="ru-BY" sz="1800" b="1" dirty="0"/>
              <a:t>}. </a:t>
            </a:r>
            <a:r>
              <a:rPr lang="ru-BY" sz="1800" dirty="0"/>
              <a:t>Кортеж отношения R включается в результирующее отношение R/S, если его декартово произведение с отношением S входит в R.</a:t>
            </a:r>
          </a:p>
          <a:p>
            <a:pPr eaLnBrk="0" hangingPunct="0"/>
            <a:r>
              <a:rPr lang="ru-BY" sz="1800" dirty="0"/>
              <a:t> Деление можно выразить через проекцию так: R / S = πr1,...,</a:t>
            </a:r>
            <a:r>
              <a:rPr lang="ru-BY" sz="1800" dirty="0" err="1"/>
              <a:t>rk</a:t>
            </a:r>
            <a:r>
              <a:rPr lang="ru-BY" sz="1800" dirty="0"/>
              <a:t> (R) – πr1,...,</a:t>
            </a:r>
            <a:r>
              <a:rPr lang="ru-BY" sz="1800" dirty="0" err="1"/>
              <a:t>rk</a:t>
            </a:r>
            <a:r>
              <a:rPr lang="ru-BY" sz="1800" dirty="0"/>
              <a:t> ((πr1,...,</a:t>
            </a:r>
            <a:r>
              <a:rPr lang="ru-BY" sz="1800" dirty="0" err="1"/>
              <a:t>rk</a:t>
            </a:r>
            <a:r>
              <a:rPr lang="ru-BY" sz="1800" dirty="0"/>
              <a:t> (R) × S) – R).</a:t>
            </a:r>
          </a:p>
          <a:p>
            <a:pPr eaLnBrk="0" hangingPunct="0"/>
            <a:r>
              <a:rPr lang="ru-BY" sz="1800" dirty="0"/>
              <a:t>Пример. </a:t>
            </a:r>
            <a:r>
              <a:rPr lang="ru-BY" sz="1800" b="1" dirty="0">
                <a:solidFill>
                  <a:schemeClr val="accent1">
                    <a:lumMod val="50000"/>
                  </a:schemeClr>
                </a:solidFill>
              </a:rPr>
              <a:t>Для отношений R(A,B,C) и S(A,B), частное R/S будет таким как показано на рис</a:t>
            </a:r>
            <a:r>
              <a:rPr lang="ru-RU" sz="1800" b="1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eaLnBrk="0" hangingPunct="0"/>
            <a:endParaRPr lang="ru-RU" sz="1800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0" hangingPunct="0"/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  <a:p>
            <a:pPr eaLnBrk="0" hangingPunct="0"/>
            <a:endParaRPr lang="ru-BY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C30A2D-BD99-462A-BD4F-979F9E31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597" y="4999591"/>
            <a:ext cx="6493935" cy="175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02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79BCB-8F18-43E9-B622-FF5207E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259B-9C9C-4489-8625-8875E408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6267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2731B-1A7A-4808-B0FD-256CB8EB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4688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/>
              <a:t>Математические основы реляционной модели данных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44D485-83F9-4D4F-9B50-24F129D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29267"/>
            <a:ext cx="7929033" cy="5528733"/>
          </a:xfrm>
        </p:spPr>
        <p:txBody>
          <a:bodyPr>
            <a:normAutofit fontScale="25000" lnSpcReduction="20000"/>
          </a:bodyPr>
          <a:lstStyle/>
          <a:p>
            <a:pPr eaLnBrk="0" hangingPunct="0"/>
            <a:r>
              <a:rPr lang="ru-BY" sz="4200" b="1" u="sng" dirty="0"/>
              <a:t>Е.Ф. Кодд определил 13 правил реляционной модели, но, счёт начал с 0.</a:t>
            </a:r>
            <a:r>
              <a:rPr lang="ru-BY" sz="4200" u="sng" dirty="0"/>
              <a:t> </a:t>
            </a:r>
          </a:p>
          <a:p>
            <a:pPr lvl="0" eaLnBrk="0" hangingPunct="0"/>
            <a:r>
              <a:rPr lang="ru-BY" sz="4200" b="1" dirty="0"/>
              <a:t>Реляционная СУБД должна быть способна полностью управлять базой данных через ее реляционные возможности.</a:t>
            </a:r>
          </a:p>
          <a:p>
            <a:pPr lvl="0" eaLnBrk="0" hangingPunct="0"/>
            <a:r>
              <a:rPr lang="ru-BY" sz="4200" b="1" dirty="0"/>
              <a:t>Информационное правило - вся информация в реляционной БД (включая имена таблиц и столбцов) должна определяться строго как значения в таблицах.</a:t>
            </a:r>
          </a:p>
          <a:p>
            <a:pPr lvl="0" eaLnBrk="0" hangingPunct="0"/>
            <a:r>
              <a:rPr lang="ru-BY" sz="4200" b="1" dirty="0"/>
              <a:t>Гарантированный доступ - любое значение в реляционной БД должно быть гарантированно доступно для использования через комбинацию имени таблицы, значения первичного ключа и имени столбца</a:t>
            </a:r>
          </a:p>
          <a:p>
            <a:pPr lvl="0" eaLnBrk="0" hangingPunct="0"/>
            <a:r>
              <a:rPr lang="ru-BY" sz="4200" b="1" dirty="0"/>
              <a:t>Поддержка пустых значений (</a:t>
            </a:r>
            <a:r>
              <a:rPr lang="ru-BY" sz="4200" b="1" dirty="0" err="1"/>
              <a:t>null</a:t>
            </a:r>
            <a:r>
              <a:rPr lang="ru-BY" sz="4200" b="1" dirty="0"/>
              <a:t> </a:t>
            </a:r>
            <a:r>
              <a:rPr lang="ru-BY" sz="4200" b="1" dirty="0" err="1"/>
              <a:t>value</a:t>
            </a:r>
            <a:r>
              <a:rPr lang="ru-BY" sz="4200" b="1" dirty="0"/>
              <a:t>) - СУБД должна уметь работать с пустыми значениями (неизвестными или неиспользованными значениями), в отличие от значений по умолчанию и независимо для любых доменов.</a:t>
            </a:r>
          </a:p>
          <a:p>
            <a:pPr lvl="0" eaLnBrk="0" hangingPunct="0"/>
            <a:r>
              <a:rPr lang="ru-BY" sz="4200" b="1" dirty="0"/>
              <a:t>Онлайновый реляционный каталог - описание БД и ее содержания должны быть представлены на логическом уровне как таблицы, к которым можно применять запросы, используя язык базы данных.</a:t>
            </a:r>
          </a:p>
          <a:p>
            <a:pPr lvl="0" eaLnBrk="0" hangingPunct="0"/>
            <a:r>
              <a:rPr lang="ru-BY" sz="4200" b="1" dirty="0"/>
              <a:t>Исчерпывающий язык управления данными - по крайней мере, один из поддерживаемых языков должен иметь четко определенный синтаксис и быть всеобъемлющим. Он должен поддерживать описание структуры данных и манипулирование ими, правила целостности, авторизацию и транзакции.</a:t>
            </a:r>
          </a:p>
          <a:p>
            <a:pPr lvl="0" eaLnBrk="0" hangingPunct="0"/>
            <a:r>
              <a:rPr lang="ru-BY" sz="4200" b="1" dirty="0"/>
              <a:t>Правило обновления представлений (</a:t>
            </a:r>
            <a:r>
              <a:rPr lang="ru-BY" sz="4200" b="1" dirty="0" err="1"/>
              <a:t>views</a:t>
            </a:r>
            <a:r>
              <a:rPr lang="ru-BY" sz="4200" b="1" dirty="0"/>
              <a:t>) - все представления, теоретически обновляемые, могут быть обновлены через систему.</a:t>
            </a:r>
          </a:p>
          <a:p>
            <a:pPr lvl="0" eaLnBrk="0" hangingPunct="0"/>
            <a:r>
              <a:rPr lang="ru-BY" sz="4200" b="1" dirty="0"/>
              <a:t>Вставка, обновление и удаление - СУБД поддерживает не только запрос на отбор данных, но и вставку, обновление и удаление</a:t>
            </a:r>
          </a:p>
          <a:p>
            <a:pPr lvl="0" eaLnBrk="0" hangingPunct="0"/>
            <a:r>
              <a:rPr lang="ru-BY" sz="4200" b="1" dirty="0"/>
              <a:t>Физическая независимость данных - на программы-приложения и специальные программы логически не влияют изменения физических методов доступа к данным и структур хранилищ данных.</a:t>
            </a:r>
          </a:p>
          <a:p>
            <a:pPr lvl="0" eaLnBrk="0" hangingPunct="0"/>
            <a:r>
              <a:rPr lang="ru-BY" sz="4200" b="1" dirty="0"/>
              <a:t>Логическая независимость данных - изменения структур таблиц, в пределах разумного, на программы-приложения и специальные программы логически не влияют.</a:t>
            </a:r>
          </a:p>
          <a:p>
            <a:pPr lvl="0" eaLnBrk="0" hangingPunct="0"/>
            <a:r>
              <a:rPr lang="ru-BY" sz="4200" b="1" dirty="0"/>
              <a:t>Независимость целостности - язык БД должен быть способен определять правила целостности. Они должны сохраняться в онлайновом справочнике, и не должно существовать способа их обойти.</a:t>
            </a:r>
          </a:p>
          <a:p>
            <a:pPr lvl="0" eaLnBrk="0" hangingPunct="0"/>
            <a:r>
              <a:rPr lang="ru-BY" sz="4200" b="1" dirty="0"/>
              <a:t>Независимость распределения - на программы-приложения и специальные программы логически не влияет, первый раз используются данные или повторно.</a:t>
            </a:r>
          </a:p>
          <a:p>
            <a:pPr lvl="0" eaLnBrk="0" hangingPunct="0"/>
            <a:r>
              <a:rPr lang="ru-BY" sz="4200" b="1" dirty="0" err="1"/>
              <a:t>Неподрывность</a:t>
            </a:r>
            <a:r>
              <a:rPr lang="ru-BY" sz="4200" b="1" dirty="0"/>
              <a:t> - невозможность обойти правила целостности, определенные через язык базы данных, использованием языков низкого уровня.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280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BB496-2A16-4585-9DBA-A9CB6101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56948"/>
          </a:xfrm>
        </p:spPr>
        <p:txBody>
          <a:bodyPr>
            <a:normAutofit/>
          </a:bodyPr>
          <a:lstStyle/>
          <a:p>
            <a:r>
              <a:rPr lang="ru-BY" sz="3200" b="1" u="sng" dirty="0"/>
              <a:t>Математические основы реляционной модели данных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5C2D2-2CE9-4951-9B1E-9CFFEB00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sz="3200" u="sng" dirty="0">
                <a:solidFill>
                  <a:schemeClr val="accent6"/>
                </a:solidFill>
              </a:rPr>
              <a:t>Кодд предложил применение </a:t>
            </a:r>
            <a:r>
              <a:rPr lang="ru-BY" sz="3200" b="1" u="sng" dirty="0">
                <a:solidFill>
                  <a:schemeClr val="accent6"/>
                </a:solidFill>
              </a:rPr>
              <a:t>реляционной алгебры в СУРБД</a:t>
            </a:r>
            <a:r>
              <a:rPr lang="ru-BY" sz="3200" u="sng" dirty="0">
                <a:solidFill>
                  <a:schemeClr val="accent6"/>
                </a:solidFill>
              </a:rPr>
              <a:t>, для разбиения данных в связанные наборы. Он организовал свою систему БД вокруг теории, основанной на </a:t>
            </a:r>
            <a:r>
              <a:rPr lang="ru-BY" sz="3200" b="1" u="sng" dirty="0">
                <a:solidFill>
                  <a:schemeClr val="accent6"/>
                </a:solidFill>
              </a:rPr>
              <a:t>наборах данных</a:t>
            </a:r>
            <a:r>
              <a:rPr lang="ru-BY" sz="3200" u="sng" dirty="0"/>
              <a:t>.</a:t>
            </a:r>
            <a:endParaRPr lang="ru-BY" sz="3200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9453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30117-3F00-49D7-A483-116446B77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099282"/>
          </a:xfrm>
        </p:spPr>
        <p:txBody>
          <a:bodyPr>
            <a:normAutofit/>
          </a:bodyPr>
          <a:lstStyle/>
          <a:p>
            <a:pPr algn="ctr"/>
            <a:r>
              <a:rPr lang="ru-BY" sz="3200" b="1" u="sng" dirty="0"/>
              <a:t>Математические основы реляционной модели данных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98B5E9-2F09-4B94-B1BA-C4F3E576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0" hangingPunct="0"/>
            <a:r>
              <a:rPr lang="ru-BY" dirty="0"/>
              <a:t>Формулируя принципы реляционной модели, доктор Кодд выбрал термин </a:t>
            </a:r>
            <a:r>
              <a:rPr lang="ru-BY" dirty="0">
                <a:solidFill>
                  <a:schemeClr val="accent6"/>
                </a:solidFill>
              </a:rPr>
              <a:t>"</a:t>
            </a:r>
            <a:r>
              <a:rPr lang="ru-BY" b="1" dirty="0">
                <a:solidFill>
                  <a:schemeClr val="accent6"/>
                </a:solidFill>
              </a:rPr>
              <a:t>отношение" (</a:t>
            </a:r>
            <a:r>
              <a:rPr lang="ru-BY" b="1" dirty="0" err="1">
                <a:solidFill>
                  <a:schemeClr val="accent6"/>
                </a:solidFill>
              </a:rPr>
              <a:t>relation</a:t>
            </a:r>
            <a:r>
              <a:rPr lang="ru-BY" b="1" dirty="0">
                <a:solidFill>
                  <a:schemeClr val="accent6"/>
                </a:solidFill>
              </a:rPr>
              <a:t>), </a:t>
            </a:r>
            <a:r>
              <a:rPr lang="ru-BY" dirty="0"/>
              <a:t>т.к. он считал, что этот термин </a:t>
            </a:r>
            <a:r>
              <a:rPr lang="ru-BY" b="1" dirty="0">
                <a:solidFill>
                  <a:schemeClr val="accent6"/>
                </a:solidFill>
              </a:rPr>
              <a:t>однозначен</a:t>
            </a:r>
            <a:r>
              <a:rPr lang="ru-BY" dirty="0"/>
              <a:t> (в то время как, например, термин "таблица" имеет множество различных видов - таблица в тексте, электронная таблица и т.д.). </a:t>
            </a:r>
            <a:endParaRPr lang="ru-RU" dirty="0"/>
          </a:p>
          <a:p>
            <a:pPr eaLnBrk="0" hangingPunct="0"/>
            <a:endParaRPr lang="ru-RU" dirty="0"/>
          </a:p>
          <a:p>
            <a:pPr eaLnBrk="0" hangingPunct="0"/>
            <a:r>
              <a:rPr lang="ru-BY" dirty="0"/>
              <a:t>Весьма распространено </a:t>
            </a:r>
            <a:r>
              <a:rPr lang="ru-BY" b="1" u="sng" dirty="0"/>
              <a:t>следующее заблуждение</a:t>
            </a:r>
            <a:r>
              <a:rPr lang="ru-BY" dirty="0"/>
              <a:t>: реляционная модель названа так потому, что она определяет связи между таблицами. На самом деле, название этой модели происходит </a:t>
            </a:r>
            <a:r>
              <a:rPr lang="ru-BY" b="1" dirty="0"/>
              <a:t>от отношений</a:t>
            </a:r>
            <a:r>
              <a:rPr lang="ru-BY" dirty="0"/>
              <a:t> (таблиц базы данных), лежащих в ее основе.</a:t>
            </a:r>
          </a:p>
          <a:p>
            <a:pPr eaLnBrk="0" hangingPunct="0"/>
            <a:r>
              <a:rPr lang="ru-BY" b="1" dirty="0"/>
              <a:t> 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8563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6561B7-8305-475E-BE80-CC9B6A14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09815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Операции реляционной алгебры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0D95DF-2F09-4F78-8C9F-6D75D10F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19200"/>
            <a:ext cx="7633742" cy="5638800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Терминология.</a:t>
            </a:r>
          </a:p>
          <a:p>
            <a:r>
              <a:rPr lang="ru-RU" dirty="0"/>
              <a:t>В основе </a:t>
            </a:r>
            <a:r>
              <a:rPr lang="ru-RU" b="1" dirty="0"/>
              <a:t>РМД лежит понятие </a:t>
            </a:r>
            <a:r>
              <a:rPr lang="ru-RU" b="1" u="sng" dirty="0">
                <a:solidFill>
                  <a:schemeClr val="accent6"/>
                </a:solidFill>
              </a:rPr>
              <a:t>отношения</a:t>
            </a:r>
            <a:r>
              <a:rPr lang="ru-RU" dirty="0"/>
              <a:t>, представляющего собой подмножество декартова произведения доменов. </a:t>
            </a:r>
          </a:p>
          <a:p>
            <a:r>
              <a:rPr lang="ru-RU" b="1" dirty="0"/>
              <a:t>Элементы отношения называют </a:t>
            </a:r>
            <a:r>
              <a:rPr lang="ru-RU" b="1" dirty="0">
                <a:solidFill>
                  <a:schemeClr val="accent6"/>
                </a:solidFill>
              </a:rPr>
              <a:t>кортежами</a:t>
            </a:r>
            <a:r>
              <a:rPr lang="ru-RU" dirty="0"/>
              <a:t>, </a:t>
            </a:r>
          </a:p>
          <a:p>
            <a:r>
              <a:rPr lang="ru-RU" b="1" dirty="0"/>
              <a:t>элементы кортежа – </a:t>
            </a:r>
            <a:r>
              <a:rPr lang="ru-RU" b="1" dirty="0">
                <a:solidFill>
                  <a:schemeClr val="accent6"/>
                </a:solidFill>
              </a:rPr>
              <a:t>атрибутами</a:t>
            </a:r>
            <a:r>
              <a:rPr lang="ru-RU" b="1" dirty="0"/>
              <a:t> (полями). </a:t>
            </a:r>
          </a:p>
          <a:p>
            <a:r>
              <a:rPr lang="ru-RU" b="1" dirty="0"/>
              <a:t>Длина кортежа (количество атрибутов) определяет </a:t>
            </a:r>
            <a:r>
              <a:rPr lang="ru-RU" b="1" dirty="0">
                <a:solidFill>
                  <a:schemeClr val="accent6"/>
                </a:solidFill>
              </a:rPr>
              <a:t>арность отношения</a:t>
            </a:r>
            <a:r>
              <a:rPr lang="ru-RU" dirty="0"/>
              <a:t>,</a:t>
            </a:r>
          </a:p>
          <a:p>
            <a:r>
              <a:rPr lang="ru-RU" dirty="0"/>
              <a:t> </a:t>
            </a:r>
            <a:r>
              <a:rPr lang="ru-RU" b="1" dirty="0"/>
              <a:t>количество кортежей </a:t>
            </a:r>
            <a:r>
              <a:rPr lang="ru-RU" b="1" dirty="0">
                <a:solidFill>
                  <a:srgbClr val="0070C0"/>
                </a:solidFill>
              </a:rPr>
              <a:t>– </a:t>
            </a:r>
            <a:r>
              <a:rPr lang="ru-RU" b="1" dirty="0">
                <a:solidFill>
                  <a:schemeClr val="accent6"/>
                </a:solidFill>
              </a:rPr>
              <a:t>мощность отношения</a:t>
            </a:r>
            <a:r>
              <a:rPr lang="ru-RU" dirty="0"/>
              <a:t>.</a:t>
            </a:r>
          </a:p>
          <a:p>
            <a:r>
              <a:rPr lang="ru-RU" dirty="0"/>
              <a:t>Обращение </a:t>
            </a:r>
            <a:r>
              <a:rPr lang="ru-RU" b="1" dirty="0"/>
              <a:t>к таблице происходит по имени</a:t>
            </a:r>
            <a:r>
              <a:rPr lang="ru-RU" dirty="0"/>
              <a:t>. </a:t>
            </a:r>
          </a:p>
          <a:p>
            <a:r>
              <a:rPr lang="ru-RU" dirty="0"/>
              <a:t>Каждый </a:t>
            </a:r>
            <a:r>
              <a:rPr lang="ru-RU" b="1" u="sng" dirty="0">
                <a:solidFill>
                  <a:schemeClr val="accent6"/>
                </a:solidFill>
              </a:rPr>
              <a:t>атрибут</a:t>
            </a:r>
            <a:r>
              <a:rPr lang="ru-RU" dirty="0">
                <a:solidFill>
                  <a:schemeClr val="accent6"/>
                </a:solidFill>
              </a:rPr>
              <a:t> также </a:t>
            </a:r>
            <a:r>
              <a:rPr lang="ru-RU" b="1" dirty="0">
                <a:solidFill>
                  <a:schemeClr val="accent6"/>
                </a:solidFill>
              </a:rPr>
              <a:t>имеет имя</a:t>
            </a:r>
            <a:r>
              <a:rPr lang="ru-RU" b="1" dirty="0"/>
              <a:t>, принадлежит к определённому типу данных </a:t>
            </a:r>
            <a:r>
              <a:rPr lang="ru-RU" dirty="0"/>
              <a:t>и характеризуется размером памяти, выделяемой под его хранение. </a:t>
            </a:r>
          </a:p>
          <a:p>
            <a:r>
              <a:rPr lang="ru-RU" dirty="0">
                <a:solidFill>
                  <a:schemeClr val="accent6"/>
                </a:solidFill>
              </a:rPr>
              <a:t>Перечень атрибутов отношения с их типами и размерами </a:t>
            </a:r>
            <a:r>
              <a:rPr lang="ru-RU" b="1" u="sng" dirty="0">
                <a:solidFill>
                  <a:srgbClr val="FF0000"/>
                </a:solidFill>
              </a:rPr>
              <a:t>называется схемой отношения. </a:t>
            </a:r>
          </a:p>
          <a:p>
            <a:r>
              <a:rPr lang="ru-RU" b="1" dirty="0"/>
              <a:t>Отношения, построенные по одинаковой схеме, называют односхемными; по разным схемам – </a:t>
            </a:r>
            <a:r>
              <a:rPr lang="ru-RU" b="1" dirty="0" err="1"/>
              <a:t>разносхемными</a:t>
            </a:r>
            <a:r>
              <a:rPr lang="ru-RU" dirty="0"/>
              <a:t>.</a:t>
            </a:r>
          </a:p>
          <a:p>
            <a:r>
              <a:rPr lang="ru-RU" b="1" dirty="0">
                <a:solidFill>
                  <a:srgbClr val="FF0000"/>
                </a:solidFill>
              </a:rPr>
              <a:t>На атрибут (группу атрибутов) могут накладываться ограничения целостности, т</a:t>
            </a:r>
            <a:r>
              <a:rPr lang="ru-RU" dirty="0"/>
              <a:t>.е. правила, которым должно соответствовать значение атрибута (или соотношение значений атрибутов).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4409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9B2D1-6FE2-41B4-917B-1D09B30C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735215"/>
          </a:xfrm>
        </p:spPr>
        <p:txBody>
          <a:bodyPr>
            <a:normAutofit/>
          </a:bodyPr>
          <a:lstStyle/>
          <a:p>
            <a:r>
              <a:rPr lang="ru-RU" sz="3200" dirty="0"/>
              <a:t>Операции реляционной алгебры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33E933-772F-4A12-A0DE-79B79F4F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61534"/>
            <a:ext cx="7633742" cy="4618060"/>
          </a:xfrm>
        </p:spPr>
        <p:txBody>
          <a:bodyPr/>
          <a:lstStyle/>
          <a:p>
            <a:pPr eaLnBrk="0" hangingPunct="0"/>
            <a:r>
              <a:rPr lang="ru-BY" dirty="0">
                <a:solidFill>
                  <a:srgbClr val="C00000"/>
                </a:solidFill>
              </a:rPr>
              <a:t>В стандартах SQL используются другие термины: </a:t>
            </a:r>
            <a:r>
              <a:rPr lang="ru-BY" b="1" dirty="0">
                <a:solidFill>
                  <a:schemeClr val="tx2"/>
                </a:solidFill>
              </a:rPr>
              <a:t>отношение </a:t>
            </a:r>
            <a:r>
              <a:rPr lang="ru-BY" dirty="0">
                <a:solidFill>
                  <a:srgbClr val="C00000"/>
                </a:solidFill>
              </a:rPr>
              <a:t>принято называть </a:t>
            </a:r>
            <a:r>
              <a:rPr lang="ru-BY" b="1" i="1" dirty="0">
                <a:solidFill>
                  <a:schemeClr val="tx2"/>
                </a:solidFill>
              </a:rPr>
              <a:t>таблицей</a:t>
            </a:r>
            <a:r>
              <a:rPr lang="ru-BY" dirty="0">
                <a:solidFill>
                  <a:srgbClr val="C00000"/>
                </a:solidFill>
              </a:rPr>
              <a:t>, кортеж – </a:t>
            </a:r>
            <a:r>
              <a:rPr lang="ru-BY" b="1" i="1" dirty="0">
                <a:solidFill>
                  <a:schemeClr val="tx2"/>
                </a:solidFill>
              </a:rPr>
              <a:t>строкой</a:t>
            </a:r>
            <a:r>
              <a:rPr lang="ru-BY" dirty="0">
                <a:solidFill>
                  <a:srgbClr val="C00000"/>
                </a:solidFill>
              </a:rPr>
              <a:t>, а атрибут – </a:t>
            </a:r>
            <a:r>
              <a:rPr lang="ru-BY" b="1" i="1" dirty="0">
                <a:solidFill>
                  <a:schemeClr val="tx2"/>
                </a:solidFill>
              </a:rPr>
              <a:t>столбцом</a:t>
            </a:r>
            <a:r>
              <a:rPr lang="ru-BY" b="1" i="1" dirty="0">
                <a:solidFill>
                  <a:srgbClr val="C00000"/>
                </a:solidFill>
              </a:rPr>
              <a:t> </a:t>
            </a:r>
            <a:r>
              <a:rPr lang="ru-BY" dirty="0">
                <a:solidFill>
                  <a:srgbClr val="C00000"/>
                </a:solidFill>
              </a:rPr>
              <a:t>таблицы</a:t>
            </a:r>
            <a:r>
              <a:rPr lang="ru-BY" dirty="0"/>
              <a:t>.</a:t>
            </a:r>
          </a:p>
          <a:p>
            <a:pPr eaLnBrk="0" hangingPunct="0"/>
            <a:r>
              <a:rPr lang="ru-BY" dirty="0"/>
              <a:t> </a:t>
            </a:r>
          </a:p>
          <a:p>
            <a:pPr eaLnBrk="0" hangingPunct="0"/>
            <a:r>
              <a:rPr lang="ru-BY" dirty="0"/>
              <a:t>Каждая таблица хранит данные об одном типе объекта (сущности) предметной области,</a:t>
            </a:r>
            <a:endParaRPr lang="ru-RU" dirty="0"/>
          </a:p>
          <a:p>
            <a:pPr eaLnBrk="0" hangingPunct="0"/>
            <a:r>
              <a:rPr lang="ru-BY" dirty="0"/>
              <a:t>причём одна строка таблицы содержит данные </a:t>
            </a:r>
            <a:r>
              <a:rPr lang="ru-BY" b="1" dirty="0"/>
              <a:t>об одном экземпляре</a:t>
            </a:r>
            <a:r>
              <a:rPr lang="ru-BY" dirty="0"/>
              <a:t> объекта данного типа. </a:t>
            </a:r>
            <a:endParaRPr lang="ru-RU" dirty="0"/>
          </a:p>
          <a:p>
            <a:pPr eaLnBrk="0" hangingPunct="0"/>
            <a:r>
              <a:rPr lang="ru-BY" dirty="0"/>
              <a:t>Например, таблица </a:t>
            </a:r>
            <a:r>
              <a:rPr lang="ru-BY" i="1" dirty="0"/>
              <a:t>СТУДЕНТЫ </a:t>
            </a:r>
            <a:r>
              <a:rPr lang="ru-BY" dirty="0"/>
              <a:t>может хранить данные обо всех студентах института,</a:t>
            </a:r>
            <a:endParaRPr lang="ru-RU" dirty="0"/>
          </a:p>
          <a:p>
            <a:pPr eaLnBrk="0" hangingPunct="0"/>
            <a:r>
              <a:rPr lang="ru-BY" dirty="0"/>
              <a:t> а отдельная строка этой таблицы – данные о конкретном студенте.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2896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C4D7A-F605-48FA-9C8C-6BCA19E8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836815"/>
          </a:xfrm>
        </p:spPr>
        <p:txBody>
          <a:bodyPr>
            <a:normAutofit/>
          </a:bodyPr>
          <a:lstStyle/>
          <a:p>
            <a:r>
              <a:rPr lang="ru-RU" sz="3200" dirty="0"/>
              <a:t>Операции реляционной алгебры</a:t>
            </a:r>
            <a:endParaRPr lang="ru-BY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3C8822-F2F2-4BEE-87DE-83D6E159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0067"/>
            <a:ext cx="7633742" cy="5095547"/>
          </a:xfrm>
        </p:spPr>
        <p:txBody>
          <a:bodyPr>
            <a:normAutofit lnSpcReduction="10000"/>
          </a:bodyPr>
          <a:lstStyle/>
          <a:p>
            <a:r>
              <a:rPr lang="ru-BY" b="1" u="sng" dirty="0"/>
              <a:t>Данные в отношениях обрабатываются с помощью операций реляционной алгебры.</a:t>
            </a:r>
            <a:endParaRPr lang="ru-RU" b="1" u="sng" dirty="0"/>
          </a:p>
          <a:p>
            <a:r>
              <a:rPr lang="ru-BY" dirty="0"/>
              <a:t>Операции реляционной алгебры (РА) применимы к реляционным отношениям (таблицам).</a:t>
            </a:r>
            <a:endParaRPr lang="ru-RU" dirty="0"/>
          </a:p>
          <a:p>
            <a:r>
              <a:rPr lang="ru-BY" dirty="0"/>
              <a:t> Результатом выполнения операции реляционной алгебры также является </a:t>
            </a:r>
            <a:r>
              <a:rPr lang="ru-BY" b="1" u="sng" dirty="0"/>
              <a:t>отношение, построенное на основе одного или более исходных отношений.</a:t>
            </a:r>
            <a:endParaRPr lang="ru-BY" dirty="0"/>
          </a:p>
          <a:p>
            <a:r>
              <a:rPr lang="ru-BY" b="1" dirty="0"/>
              <a:t>Замкнутость в реляционной алгебре</a:t>
            </a:r>
            <a:r>
              <a:rPr lang="ru-RU" b="1" dirty="0"/>
              <a:t>. </a:t>
            </a:r>
            <a:r>
              <a:rPr lang="ru-BY" dirty="0"/>
              <a:t>Результат каждой операции над отношением (или реляционной операции) также является отношением. </a:t>
            </a:r>
            <a:r>
              <a:rPr lang="ru-BY" b="1" u="sng" dirty="0"/>
              <a:t>Это реляционное свойство называется свойством замкнутости</a:t>
            </a:r>
            <a:r>
              <a:rPr lang="ru-BY" dirty="0"/>
              <a:t>. </a:t>
            </a:r>
            <a:endParaRPr lang="ru-RU" dirty="0"/>
          </a:p>
          <a:p>
            <a:r>
              <a:rPr lang="ru-BY" dirty="0"/>
              <a:t>Поскольку результат любой операции имеет тот же тип, что и исходные объекты (отношения), то результат одной операции может использоваться в качестве исходных данных для другой.  </a:t>
            </a:r>
          </a:p>
          <a:p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61097979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722</TotalTime>
  <Words>3326</Words>
  <Application>Microsoft Office PowerPoint</Application>
  <PresentationFormat>Экран (4:3)</PresentationFormat>
  <Paragraphs>195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Corbel</vt:lpstr>
      <vt:lpstr>Gill Sans MT</vt:lpstr>
      <vt:lpstr>Impact</vt:lpstr>
      <vt:lpstr>Эмблема</vt:lpstr>
      <vt:lpstr>МОДЕЛИ ДАННЫХ И СУБД</vt:lpstr>
      <vt:lpstr>Модели данных  </vt:lpstr>
      <vt:lpstr>Математические основы реляционной модели данных</vt:lpstr>
      <vt:lpstr>Математические основы реляционной модели данных</vt:lpstr>
      <vt:lpstr>Математические основы реляционной модели данных</vt:lpstr>
      <vt:lpstr>Математические основы реляционной модели данных</vt:lpstr>
      <vt:lpstr>Операции реляционной алгебры</vt:lpstr>
      <vt:lpstr>Операции реляционной алгебры</vt:lpstr>
      <vt:lpstr>Операции реляционной алгебры</vt:lpstr>
      <vt:lpstr>Операции реляционной алгебры</vt:lpstr>
      <vt:lpstr>Операции реляционной алгебры Традиционные операции над множествами:   </vt:lpstr>
      <vt:lpstr>операции над множествами (примеРЫ)  1. </vt:lpstr>
      <vt:lpstr>Традиционные операции над множествами (Примеры):  2. </vt:lpstr>
      <vt:lpstr>операции над множествами (примеРЫ)  3. </vt:lpstr>
      <vt:lpstr>операции над множествами (примеРЫ  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операции над множествами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 И СУБД</dc:title>
  <dc:creator>Елена Семёновна</dc:creator>
  <cp:lastModifiedBy>Елена Семёновна</cp:lastModifiedBy>
  <cp:revision>39</cp:revision>
  <dcterms:created xsi:type="dcterms:W3CDTF">2023-02-09T14:03:26Z</dcterms:created>
  <dcterms:modified xsi:type="dcterms:W3CDTF">2023-02-16T13:15:54Z</dcterms:modified>
</cp:coreProperties>
</file>