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349" r:id="rId3"/>
    <p:sldId id="350" r:id="rId4"/>
    <p:sldId id="351" r:id="rId5"/>
    <p:sldId id="354" r:id="rId6"/>
    <p:sldId id="353" r:id="rId7"/>
    <p:sldId id="352" r:id="rId8"/>
    <p:sldId id="355" r:id="rId9"/>
    <p:sldId id="360" r:id="rId10"/>
    <p:sldId id="359" r:id="rId11"/>
    <p:sldId id="361" r:id="rId12"/>
    <p:sldId id="358" r:id="rId13"/>
    <p:sldId id="357" r:id="rId14"/>
    <p:sldId id="356" r:id="rId15"/>
    <p:sldId id="362" r:id="rId16"/>
    <p:sldId id="364" r:id="rId17"/>
    <p:sldId id="363" r:id="rId18"/>
    <p:sldId id="365" r:id="rId19"/>
    <p:sldId id="367" r:id="rId20"/>
    <p:sldId id="368" r:id="rId21"/>
    <p:sldId id="366" r:id="rId22"/>
    <p:sldId id="369" r:id="rId23"/>
    <p:sldId id="370" r:id="rId24"/>
    <p:sldId id="374" r:id="rId25"/>
    <p:sldId id="373" r:id="rId26"/>
    <p:sldId id="372" r:id="rId27"/>
    <p:sldId id="371" r:id="rId28"/>
    <p:sldId id="375" r:id="rId29"/>
    <p:sldId id="376" r:id="rId30"/>
    <p:sldId id="377" r:id="rId31"/>
    <p:sldId id="380" r:id="rId32"/>
    <p:sldId id="379" r:id="rId33"/>
    <p:sldId id="378" r:id="rId34"/>
    <p:sldId id="381" r:id="rId35"/>
    <p:sldId id="382" r:id="rId36"/>
    <p:sldId id="384" r:id="rId37"/>
    <p:sldId id="385" r:id="rId38"/>
    <p:sldId id="383" r:id="rId39"/>
    <p:sldId id="386" r:id="rId40"/>
    <p:sldId id="387" r:id="rId41"/>
    <p:sldId id="388" r:id="rId42"/>
    <p:sldId id="389" r:id="rId43"/>
    <p:sldId id="391" r:id="rId44"/>
    <p:sldId id="392" r:id="rId45"/>
    <p:sldId id="394" r:id="rId46"/>
    <p:sldId id="393" r:id="rId47"/>
    <p:sldId id="390" r:id="rId48"/>
    <p:sldId id="395" r:id="rId49"/>
    <p:sldId id="396" r:id="rId50"/>
    <p:sldId id="398" r:id="rId51"/>
    <p:sldId id="399" r:id="rId52"/>
    <p:sldId id="397" r:id="rId53"/>
    <p:sldId id="400" r:id="rId54"/>
    <p:sldId id="402" r:id="rId55"/>
    <p:sldId id="401" r:id="rId56"/>
    <p:sldId id="403" r:id="rId57"/>
    <p:sldId id="404" r:id="rId58"/>
    <p:sldId id="405" r:id="rId59"/>
    <p:sldId id="406" r:id="rId60"/>
    <p:sldId id="407" r:id="rId61"/>
    <p:sldId id="408" r:id="rId62"/>
    <p:sldId id="409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лена Семёновна" initials="ЕС" lastIdx="1" clrIdx="0">
    <p:extLst>
      <p:ext uri="{19B8F6BF-5375-455C-9EA6-DF929625EA0E}">
        <p15:presenceInfo xmlns:p15="http://schemas.microsoft.com/office/powerpoint/2012/main" userId="ac4d15cd3bcb8c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58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149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3359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9116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0800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18024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93962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1385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3417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8818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513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297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B3536-9807-4035-BC57-889A2B5D6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468" y="1066800"/>
            <a:ext cx="8407400" cy="3877733"/>
          </a:xfrm>
        </p:spPr>
        <p:txBody>
          <a:bodyPr/>
          <a:lstStyle/>
          <a:p>
            <a:pPr algn="ctr"/>
            <a:r>
              <a:rPr lang="ru-RU" dirty="0"/>
              <a:t>МОДЕЛИ ДАННЫХ И СУБД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387583-9580-4693-8BEA-D79433EB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0245" y="6159260"/>
            <a:ext cx="5123755" cy="767910"/>
          </a:xfrm>
        </p:spPr>
        <p:txBody>
          <a:bodyPr>
            <a:normAutofit/>
          </a:bodyPr>
          <a:lstStyle/>
          <a:p>
            <a:r>
              <a:rPr lang="ru-RU" sz="1200" dirty="0">
                <a:latin typeface="Arial Black" panose="020B0A04020102020204" pitchFamily="34" charset="0"/>
              </a:rPr>
              <a:t>Кафедра информационных систем управления</a:t>
            </a:r>
          </a:p>
          <a:p>
            <a:r>
              <a:rPr lang="ru-RU" sz="1200" dirty="0">
                <a:latin typeface="Arial Black" panose="020B0A04020102020204" pitchFamily="34" charset="0"/>
              </a:rPr>
              <a:t>Ст. преподаватель Малашенко Е.С.</a:t>
            </a:r>
          </a:p>
          <a:p>
            <a:endParaRPr lang="ru-RU" sz="1200" dirty="0">
              <a:latin typeface="Arial Black" panose="020B0A04020102020204" pitchFamily="34" charset="0"/>
            </a:endParaRPr>
          </a:p>
          <a:p>
            <a:endParaRPr lang="ru-RU" sz="1200" dirty="0">
              <a:latin typeface="Arial Black" panose="020B0A04020102020204" pitchFamily="34" charset="0"/>
            </a:endParaRPr>
          </a:p>
          <a:p>
            <a:endParaRPr lang="ru-RU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9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1C852-0C10-4705-8337-8D5E748D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Основные этапы проектирования БД. </a:t>
            </a:r>
            <a:b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Жизненный цикл БД.</a:t>
            </a:r>
            <a:b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1800" b="1" u="sng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Проектирование базы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5A567-8EAB-4458-B1A5-372F53BC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 проектирования БД должен опираться на определенную модель данных (</a:t>
            </a:r>
            <a:r>
              <a:rPr lang="ru-RU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реляционная, сетевая, иерархическая),</a:t>
            </a: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которая определяется типом предполагаемой для реализации информационной системы СУБД.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Концептуальное и логическое проектирование — это итеративные процессы, которые включают в себя ряд уточнений, продолжающиеся до тех пор, пока не будет получен наиболее соответствующий структуре предприятия продукт.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4108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6D334-323E-45E1-B67F-A06895CE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Основные этапы проектирования БД. </a:t>
            </a:r>
            <a:b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Жизненный цикл БД.</a:t>
            </a:r>
            <a:b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1800" b="1" u="sng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Проектирование базы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3F7D75-F02F-4A01-B1FE-BE905ADF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4478865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Физическое проектирование базы данных</a:t>
            </a:r>
          </a:p>
          <a:p>
            <a:r>
              <a:rPr lang="ru-RU" dirty="0"/>
              <a:t>Целью проектирования на данном этапе является </a:t>
            </a:r>
            <a:r>
              <a:rPr lang="ru-RU" b="1" dirty="0"/>
              <a:t>создание описания СУБД ориентированной модели БД.</a:t>
            </a:r>
          </a:p>
          <a:p>
            <a:pPr marL="0" indent="0">
              <a:buNone/>
            </a:pPr>
            <a:r>
              <a:rPr lang="ru-RU" dirty="0"/>
              <a:t>Остановимся на реляционной модели данных</a:t>
            </a:r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 В этом случае под физическим проектированием подразумевается</a:t>
            </a:r>
            <a:r>
              <a:rPr lang="ru-RU" dirty="0"/>
              <a:t>:</a:t>
            </a:r>
          </a:p>
          <a:p>
            <a:r>
              <a:rPr lang="ru-RU" dirty="0"/>
              <a:t>- </a:t>
            </a:r>
            <a:r>
              <a:rPr lang="ru-RU" b="1" dirty="0"/>
              <a:t>создание описания набора реляционных таблиц и ограничений </a:t>
            </a:r>
            <a:r>
              <a:rPr lang="ru-RU" dirty="0"/>
              <a:t>для них на основе информации, представленной в глобальной логической модели данных;</a:t>
            </a:r>
          </a:p>
          <a:p>
            <a:r>
              <a:rPr lang="ru-RU" dirty="0"/>
              <a:t>- </a:t>
            </a:r>
            <a:r>
              <a:rPr lang="ru-RU" b="1" dirty="0"/>
              <a:t>определение конкретных структур хранения данных и методов </a:t>
            </a:r>
            <a:r>
              <a:rPr lang="ru-RU" dirty="0"/>
              <a:t>доступа к ним, обеспечивающих оптимальную производительность системы с базой данных;</a:t>
            </a:r>
          </a:p>
          <a:p>
            <a:r>
              <a:rPr lang="ru-RU" dirty="0"/>
              <a:t>- </a:t>
            </a:r>
            <a:r>
              <a:rPr lang="ru-RU" b="1" dirty="0"/>
              <a:t>разработка средств зашиты создаваемой системы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167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2690B-5F00-4A92-8B5E-91640118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Основные этапы проектирования БД. </a:t>
            </a:r>
            <a:b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Жизненный цикл БД.</a:t>
            </a:r>
            <a:b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F77EFC-AA26-4028-AFAF-F6BE15BE4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27667"/>
            <a:ext cx="7633742" cy="5799665"/>
          </a:xfrm>
        </p:spPr>
        <p:txBody>
          <a:bodyPr>
            <a:normAutofit fontScale="85000" lnSpcReduction="2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Разработка приложений</a:t>
            </a:r>
            <a:endParaRPr lang="ru-BY" sz="18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Параллельно с проектированием системы базы данных выполняется разработка приложений. </a:t>
            </a: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Главные составляющие данного процесса — это проектирование транзакций и пользовательского интерфейса.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Проектирование транзакций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Транзакции представляют некоторые события реального мира.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Транзакция может состоять из нескольких операций, однако с точки зрения пользователя эти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операции представляют собой единое целое, переводящее базу данных из одного непротиворечивого состояния в другое.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Проектирование транзакций заключается в определении:</a:t>
            </a:r>
            <a:endParaRPr lang="ru-BY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данных, которые используются транзакцией;</a:t>
            </a:r>
            <a:endParaRPr lang="ru-BY" dirty="0"/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функциональных характеристик транзакции;</a:t>
            </a:r>
            <a:endParaRPr lang="ru-BY" dirty="0"/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выходных данных, формируемых транзакцией;</a:t>
            </a:r>
            <a:endParaRPr lang="ru-BY" dirty="0"/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степени важности и интенсивности использования транзакции.</a:t>
            </a:r>
            <a:endParaRPr lang="ru-BY" dirty="0"/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Проектирование пользовательского интерфейса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 должен быть удобным и обеспечивать все функциональные возможности, предусмотренные в спецификациях требований пользователей.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9919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FA0AA-0C39-4FC4-8C56-CD778F2A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Основные этапы проектирования БД. </a:t>
            </a:r>
            <a:b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Жизненный цикл БД.</a:t>
            </a:r>
            <a:b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589B4A-E9CC-4FEC-8160-C27F9BFE5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02268"/>
            <a:ext cx="7633742" cy="4677326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Реализация</a:t>
            </a:r>
            <a:endParaRPr lang="ru-BY" sz="18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данном этапе осуществляется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физическая реализация базы данных и разработанных приложений, позволяющих пользователю формулировать требуемые запросы к БД и манипулировать данными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БД.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База данных описывается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языке определения данных выбранной СУБД.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результате компиляции его команд и их выполнения создаются схемы и пустые файлы базы данных. На этом же этапе определяются и все специфические пользовательские представления.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5990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9174F-F5BA-4AB1-98D9-7FDE8F67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Основные этапы проектирования БД. </a:t>
            </a:r>
            <a:b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Жизненный цикл БД.</a:t>
            </a:r>
            <a:b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467228-E665-4C18-B8D6-E847269C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Загрузка данных</a:t>
            </a:r>
            <a:endParaRPr lang="ru-BY" sz="18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этом этапе созданные в соответствии со схемой базы данных пустые файлы, предназначенные для хранения информации, должны быть заполнены данными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Наполнение базы данных может протекать по-разному, в зависимости от того, создается ли база данных вновь или новая база данных предназначена для замены старой.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557758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0CCF5-1E5A-4D52-9899-265D9FE8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Основные этапы проектирования БД. </a:t>
            </a:r>
            <a:b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Жизненный цикл БД.</a:t>
            </a:r>
            <a:b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51428-871C-483D-A501-CDB77856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Тестирование</a:t>
            </a:r>
            <a:endParaRPr lang="ru-BY" sz="18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оценки законченности и корректности выполнения приложения базы данных может использоваться несколько различных стратегий тестирования: нисходящее тестирование; восходящее тестирование; тестирование потоков; интенсивное тестирование.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1650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C642B-615B-4825-AB5A-6A7ADA7C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Основные этапы проектирования БД. </a:t>
            </a:r>
            <a:b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Жизненный цикл БД.</a:t>
            </a:r>
            <a:b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14CEE-F130-4831-9E88-DF6B258C5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Эксплуатация и сопровождение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действия, связанные с этим этапом сводятся к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наблюдению за созданной системой и поддержке ее нормального функционирования по окончании развертывания.</a:t>
            </a:r>
            <a:endParaRPr lang="ru-BY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Поддержка БД предполагает разрешение проблем, возникающих в процессе эксплуатации БД и связанных как с ошибками реализации БД, так и с изменениями в самой предметной области, созданием дополнительных программных компонент или модернизацией самой БД.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55264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1B982-975C-48A1-8282-1FB28433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63815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Концептуальное проектирование БД. Модель "Сущность - Связь"</a:t>
            </a:r>
            <a:br>
              <a:rPr lang="ru-BY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ru-BY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243FBC-973C-4B76-B8A8-F22CEFDD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76868"/>
            <a:ext cx="7633742" cy="5469465"/>
          </a:xfrm>
        </p:spPr>
        <p:txBody>
          <a:bodyPr>
            <a:normAutofit fontScale="92500" lnSpcReduction="10000"/>
          </a:bodyPr>
          <a:lstStyle/>
          <a:p>
            <a:pPr eaLnBrk="0" hangingPunct="0"/>
            <a:r>
              <a:rPr lang="ru-RU" dirty="0"/>
              <a:t>С точки зрения теории реляционных БД, </a:t>
            </a:r>
            <a:r>
              <a:rPr lang="ru-RU" b="1" dirty="0"/>
              <a:t>основные принципы реляционной модели на концептуальном уровне можно сформулировать следующим образом:</a:t>
            </a:r>
            <a:endParaRPr lang="ru-BY" dirty="0"/>
          </a:p>
          <a:p>
            <a:pPr eaLnBrk="0" hangingPunct="0"/>
            <a:r>
              <a:rPr lang="ru-RU" b="1" dirty="0"/>
              <a:t> </a:t>
            </a:r>
            <a:endParaRPr lang="ru-BY" dirty="0"/>
          </a:p>
          <a:p>
            <a:pPr eaLnBrk="0" hangingPunct="0"/>
            <a:r>
              <a:rPr lang="ru-RU" dirty="0"/>
              <a:t>•	все данные представляются в виде упорядоченной структуры, определенной </a:t>
            </a:r>
            <a:r>
              <a:rPr lang="ru-RU" b="1" dirty="0"/>
              <a:t>в виде строк и столбцов и называемой отношением;</a:t>
            </a:r>
            <a:endParaRPr lang="ru-BY" b="1" dirty="0"/>
          </a:p>
          <a:p>
            <a:pPr eaLnBrk="0" hangingPunct="0"/>
            <a:r>
              <a:rPr lang="ru-RU" dirty="0"/>
              <a:t>•	</a:t>
            </a:r>
            <a:r>
              <a:rPr lang="ru-RU" b="1" dirty="0"/>
              <a:t>все значения являются скалярами</a:t>
            </a:r>
            <a:r>
              <a:rPr lang="ru-RU" dirty="0"/>
              <a:t>. Это означает, что для любой строки и столбца любого отношения </a:t>
            </a:r>
            <a:r>
              <a:rPr lang="ru-RU" b="1" dirty="0"/>
              <a:t>существует одно и только одно значение;</a:t>
            </a:r>
            <a:endParaRPr lang="ru-BY" b="1" dirty="0"/>
          </a:p>
          <a:p>
            <a:pPr eaLnBrk="0" hangingPunct="0"/>
            <a:r>
              <a:rPr lang="ru-RU" dirty="0"/>
              <a:t>•	все операции выполняются </a:t>
            </a:r>
            <a:r>
              <a:rPr lang="ru-RU" b="1" dirty="0"/>
              <a:t>над целым отношением, и результатом их выполнения также является целое отношение. Этот принцип называется замыканием</a:t>
            </a:r>
            <a:r>
              <a:rPr lang="ru-RU" dirty="0"/>
              <a:t>.</a:t>
            </a:r>
          </a:p>
          <a:p>
            <a:pPr eaLnBrk="0" hangingPunct="0"/>
            <a:r>
              <a:rPr lang="ru-RU" b="1" dirty="0"/>
              <a:t>Каждая строка отношения, содержащая данные, называется кортежем, каждый столбец отношения называется атрибутом </a:t>
            </a:r>
            <a:r>
              <a:rPr lang="ru-RU" dirty="0"/>
              <a:t>(на уровне практической работы с современными реляционными БД используются термины "</a:t>
            </a:r>
            <a:r>
              <a:rPr lang="ru-RU" b="1" dirty="0"/>
              <a:t>таблица", "запись" и "поле").</a:t>
            </a:r>
          </a:p>
          <a:p>
            <a:pPr eaLnBrk="0" hangingPunct="0"/>
            <a:endParaRPr lang="ru-RU" dirty="0"/>
          </a:p>
          <a:p>
            <a:pPr eaLnBrk="0" hangingPunct="0"/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4801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F1694-CAA1-4661-8C43-23632D9C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200" b="1" dirty="0">
                <a:solidFill>
                  <a:srgbClr val="2A1A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Концептуальное проектирование БД. Модель "Сущность - Связь"</a:t>
            </a:r>
            <a:br>
              <a:rPr lang="ru-BY" sz="1800" dirty="0">
                <a:solidFill>
                  <a:srgbClr val="2A1A00">
                    <a:lumMod val="75000"/>
                    <a:lumOff val="2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1F32B-2B05-4156-AE24-B3338DD7C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092200"/>
            <a:ext cx="7633742" cy="4787393"/>
          </a:xfrm>
        </p:spPr>
        <p:txBody>
          <a:bodyPr>
            <a:normAutofit fontScale="92500" lnSpcReduction="20000"/>
          </a:bodyPr>
          <a:lstStyle/>
          <a:p>
            <a:pPr indent="90170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Модель "Сущность - Связь". </a:t>
            </a:r>
            <a:r>
              <a:rPr lang="ru-RU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Элементы ER-модели.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Эта модель предметной области, которая используется на этапе концептуального проектирования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"сущности-связи" (</a:t>
            </a:r>
            <a:r>
              <a:rPr lang="ru-RU" b="1" u="sng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Entity-Relationship</a:t>
            </a:r>
            <a:r>
              <a:rPr lang="ru-RU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ru-RU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или ERD) служит для описания схемы базы на концептуальном уровне проектирования. Метод был предложен в 1976 г. Питером </a:t>
            </a:r>
            <a:r>
              <a:rPr lang="ru-RU" b="1" u="sng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Шань Ченом (</a:t>
            </a:r>
            <a:r>
              <a:rPr lang="ru-RU" b="1" u="sng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Peter</a:t>
            </a:r>
            <a:r>
              <a:rPr lang="ru-RU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Shan</a:t>
            </a:r>
            <a:r>
              <a:rPr lang="ru-RU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Chen</a:t>
            </a:r>
            <a:r>
              <a:rPr lang="ru-RU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0" hangingPunct="0"/>
            <a:endParaRPr lang="ru-RU" dirty="0"/>
          </a:p>
          <a:p>
            <a:pPr eaLnBrk="0" hangingPunct="0"/>
            <a:r>
              <a:rPr lang="ru-RU" dirty="0"/>
              <a:t>В дальнейшем многими авторами были разработаны свои варианты подобных моделей (нотация Мартина, нотация IDEF1X, нотация </a:t>
            </a:r>
            <a:r>
              <a:rPr lang="ru-RU" dirty="0" err="1"/>
              <a:t>Баркера</a:t>
            </a:r>
            <a:r>
              <a:rPr lang="ru-RU" dirty="0"/>
              <a:t> и др.).</a:t>
            </a:r>
            <a:endParaRPr lang="ru-BY" dirty="0"/>
          </a:p>
          <a:p>
            <a:pPr eaLnBrk="0" hangingPunct="0"/>
            <a:r>
              <a:rPr lang="ru-RU" dirty="0"/>
              <a:t>,</a:t>
            </a:r>
            <a:endParaRPr lang="ru-BY" dirty="0"/>
          </a:p>
          <a:p>
            <a:pPr eaLnBrk="0" hangingPunct="0"/>
            <a:r>
              <a:rPr lang="ru-RU" dirty="0"/>
              <a:t>,</a:t>
            </a:r>
            <a:r>
              <a:rPr lang="ru-RU" u="sng" dirty="0"/>
              <a:t>Все такие диаграммы используют графическое изображение сущностей предметной области, их свойств (атрибутов), и взаимосвязей между сущностями.</a:t>
            </a:r>
            <a:endParaRPr lang="ru-BY" dirty="0"/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endParaRPr lang="ru-RU" sz="1800" b="1" u="sng" spc="-1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45733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BD9A6-A7C0-4AEE-AF02-247976EC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200" b="1" dirty="0">
                <a:solidFill>
                  <a:srgbClr val="2A1A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Концептуальное проектирование БД. Модель "Сущность - Связь"</a:t>
            </a:r>
            <a:br>
              <a:rPr lang="ru-BY" sz="1800" dirty="0">
                <a:solidFill>
                  <a:srgbClr val="2A1A00">
                    <a:lumMod val="75000"/>
                    <a:lumOff val="2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F7548A-F0EA-4D1E-A843-5BEAAA727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4301065"/>
          </a:xfrm>
        </p:spPr>
        <p:txBody>
          <a:bodyPr>
            <a:normAutofit fontScale="92500" lnSpcReduction="10000"/>
          </a:bodyPr>
          <a:lstStyle/>
          <a:p>
            <a:pPr lvl="0" eaLnBrk="0" hangingPunct="0"/>
            <a:r>
              <a:rPr lang="ru-RU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1) Сущность</a:t>
            </a:r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/>
              <a:t>- некоторый обособленный объект или событие, </a:t>
            </a:r>
            <a:r>
              <a:rPr lang="ru-RU" b="1" dirty="0"/>
              <a:t>информацию о котором необходимо сохранять в базе данных, имеющий определенный набор свойств - атрибутов.</a:t>
            </a:r>
            <a:endParaRPr lang="ru-BY" b="1" dirty="0"/>
          </a:p>
          <a:p>
            <a:pPr eaLnBrk="0" hangingPunct="0"/>
            <a:r>
              <a:rPr lang="ru-RU" dirty="0"/>
              <a:t>Сущности могут быть </a:t>
            </a:r>
            <a:r>
              <a:rPr lang="ru-RU" b="1" dirty="0"/>
              <a:t>как физические </a:t>
            </a:r>
            <a:r>
              <a:rPr lang="ru-RU" dirty="0"/>
              <a:t>(реально существующие объекты: например, СТУДЕНТ с атрибутами - № зачетной книжки, фамилия, его факультет, специальность, № группы и т.д.), </a:t>
            </a:r>
            <a:r>
              <a:rPr lang="ru-RU" b="1" dirty="0"/>
              <a:t>так и абстрактные </a:t>
            </a:r>
            <a:r>
              <a:rPr lang="ru-RU" dirty="0"/>
              <a:t>(например, ЭКЗАМЕН с атрибутами - дисциплина, дата, преподаватель, аудитория и пр.).</a:t>
            </a:r>
            <a:endParaRPr lang="ru-BY" dirty="0"/>
          </a:p>
          <a:p>
            <a:pPr eaLnBrk="0" hangingPunct="0"/>
            <a:r>
              <a:rPr lang="ru-RU" i="1" dirty="0"/>
              <a:t>	</a:t>
            </a:r>
            <a:r>
              <a:rPr lang="ru-RU" b="1" i="1" dirty="0"/>
              <a:t>Сущность - это абстракция какого-либо объекта</a:t>
            </a:r>
            <a:r>
              <a:rPr lang="ru-RU" i="1" dirty="0"/>
              <a:t>, процесса или явления реального мира, о котором нужно хранить информацию. В качестве сущности могут выступать материальные (предприятие, товар) и нематериальные (описание явления, реферат статьи) объекты.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7291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79BCB-8F18-43E9-B622-FF5207E1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Проектирование баз данных </a:t>
            </a:r>
            <a:br>
              <a:rPr lang="ru-BY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97259B-9C9C-4489-8625-8875E4083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874517"/>
            <a:ext cx="7633742" cy="4517815"/>
          </a:xfrm>
        </p:spPr>
        <p:txBody>
          <a:bodyPr/>
          <a:lstStyle/>
          <a:p>
            <a:endParaRPr lang="ru-BY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Основные этапы проектирования БД. Жизненный цикл БД. Концептуальное и логическое проектирование реляционной БД. Модель "Сущность - Связь". Методология построения ER-диаграмм. Логическое проектирование реляционных баз данных. </a:t>
            </a:r>
            <a:r>
              <a:rPr lang="ru-RU" dirty="0"/>
              <a:t>Проектирование реляционных баз данных на основе нормализации. Нормальные формы (НФ). Понятие 1НФ, 2НФ, 3НФ.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6267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C944F-E3AB-4A43-9599-69E85EE3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200" b="1" dirty="0">
                <a:solidFill>
                  <a:srgbClr val="2A1A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Концептуальное проектирование БД. Модель "Сущность - Связь"</a:t>
            </a:r>
            <a:br>
              <a:rPr lang="ru-BY" sz="1800" dirty="0">
                <a:solidFill>
                  <a:srgbClr val="2A1A00">
                    <a:lumMod val="75000"/>
                    <a:lumOff val="2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B51F72-94A7-4757-A93C-602956A6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18269"/>
            <a:ext cx="7633742" cy="3593591"/>
          </a:xfrm>
        </p:spPr>
        <p:txBody>
          <a:bodyPr>
            <a:normAutofit fontScale="85000" lnSpcReduction="20000"/>
          </a:bodyPr>
          <a:lstStyle/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сущностей различают ее тип и экземпляр. </a:t>
            </a: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 сущности характеризуется именем и списком свойств, а экземпляр - конкретными значениями свойств.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 сущности определяет набор однородных объектов, а экземпляр сущности - конкретный объект в наборе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Каждый тип сущности </a:t>
            </a:r>
            <a:r>
              <a:rPr lang="ru-RU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обладает одним или несколькими атрибутами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Каждому </a:t>
            </a:r>
            <a:r>
              <a:rPr lang="ru-RU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типу сущности должно быть дано уникальное имя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К одному и тому же имени должна всегда применяться одна и та же интерпретация.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Для </a:t>
            </a:r>
            <a:r>
              <a:rPr lang="ru-RU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идентификации конкретных экземпляров сущностей используются атрибуты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идентификаторы (один или несколько), которые позволяют однозначно отличать один экземпляр сущности от другого.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Каждая сущность может обладать </a:t>
            </a:r>
            <a:r>
              <a:rPr lang="ru-RU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любым количеством связей с другими сущностями модели.</a:t>
            </a:r>
            <a:endParaRPr lang="ru-BY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E6ACDA-0984-4970-8C91-5CC146ED1A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883" y="1309159"/>
            <a:ext cx="952500" cy="666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5045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D70AF-AC92-47F3-879B-E9F4176B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200" b="1" dirty="0">
                <a:solidFill>
                  <a:srgbClr val="2A1A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Концептуальное проектирование БД. Модель "Сущность - Связь"</a:t>
            </a:r>
            <a:br>
              <a:rPr lang="ru-BY" sz="1800" dirty="0">
                <a:solidFill>
                  <a:srgbClr val="2A1A00">
                    <a:lumMod val="75000"/>
                    <a:lumOff val="2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08161F-43A3-43C6-8576-6BAC7DAF3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02268"/>
            <a:ext cx="7633742" cy="4677326"/>
          </a:xfrm>
        </p:spPr>
        <p:txBody>
          <a:bodyPr/>
          <a:lstStyle/>
          <a:p>
            <a:pPr marL="0" lvl="0" indent="0">
              <a:buNone/>
            </a:pPr>
            <a:r>
              <a:rPr lang="ru-RU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2) Атрибут</a:t>
            </a:r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/>
              <a:t>- </a:t>
            </a:r>
            <a:r>
              <a:rPr lang="ru-RU" b="1" dirty="0"/>
              <a:t>это поименованная характеристика сущности, которая принимает значения из некоторого множества значений. </a:t>
            </a:r>
            <a:endParaRPr lang="ru-BY" dirty="0"/>
          </a:p>
          <a:p>
            <a:r>
              <a:rPr lang="ru-RU" dirty="0"/>
              <a:t>Чтобы задать атрибут в модели, необходимо присвоить ему наименование, привести смысловое описание атрибута, определить множество его допустимых значений и указать, для чего он используется.</a:t>
            </a:r>
          </a:p>
          <a:p>
            <a:endParaRPr lang="ru-RU" dirty="0"/>
          </a:p>
          <a:p>
            <a:endParaRPr lang="ru-BY" dirty="0"/>
          </a:p>
          <a:p>
            <a:endParaRPr lang="ru-RU" dirty="0"/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138267-CB39-4ACA-B5D0-E64EC2DF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52" y="3346197"/>
            <a:ext cx="1707028" cy="12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47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2B383-6457-4030-A5F7-C46609DB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200" b="1" dirty="0">
                <a:solidFill>
                  <a:srgbClr val="2A1A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Концептуальное проектирование БД. Модель "Сущность - Связь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EC38EB-D67E-44B0-87B0-E362B3B4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80068"/>
            <a:ext cx="7633742" cy="5283200"/>
          </a:xfrm>
        </p:spPr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Основное назначение атрибута - описание свойства сущности, а также идентификация экземпляров сущности.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Атрибут может быть либо обязательным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либо необязательным. </a:t>
            </a:r>
            <a:r>
              <a:rPr lang="ru-RU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Обязательность означает, что атрибут не может принимать неопределенных значений (</a:t>
            </a:r>
            <a:r>
              <a:rPr lang="ru-RU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ru-RU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Атрибут может быть либо описательным, </a:t>
            </a:r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либо входить в состав уникального идентификатора (первичного ключа). </a:t>
            </a:r>
            <a:endParaRPr lang="ru-BY" sz="18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Первичный ключ</a:t>
            </a:r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набор атрибутов, значения которого однозначно определяют экземпляр сущности.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18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18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1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Внешний ключ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набор атрибутов, используемый для представления связей между сущностями.</a:t>
            </a:r>
            <a:endParaRPr lang="ru-BY" sz="16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BY" sz="18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AC75C4-9248-4D31-84FA-17B612AD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118" y="4256558"/>
            <a:ext cx="1713124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30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288B3-80F8-48CC-811A-1D20907F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200" b="1" dirty="0">
                <a:solidFill>
                  <a:srgbClr val="2A1A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Концептуальное проектирование БД. Модель "Сущность - Связь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65F640-E81E-462C-AFED-C963819F3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73200"/>
            <a:ext cx="7633742" cy="4406393"/>
          </a:xfrm>
        </p:spPr>
        <p:txBody>
          <a:bodyPr>
            <a:normAutofit lnSpcReduction="10000"/>
          </a:bodyPr>
          <a:lstStyle/>
          <a:p>
            <a:pPr indent="0" algn="just" eaLnBrk="0" hangingPunc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b="1" spc="-1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Атрибуты сущности бывают:</a:t>
            </a:r>
            <a:endParaRPr lang="ru-BY" sz="18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Идентифицирующие и описательные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b="1" spc="-1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Идентифицирующие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атрибуты имеют уникальное значение для сущностей данного типа </a:t>
            </a:r>
            <a:r>
              <a:rPr lang="ru-RU" u="sng" spc="-1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являются потенциальными ключами</a:t>
            </a:r>
            <a:r>
              <a:rPr lang="ru-RU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Они позволяют однозначно распознавать экземпляры сущности.</a:t>
            </a:r>
          </a:p>
          <a:p>
            <a:pPr marL="457200"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 потенциальных ключей выбирается один первичный ключ (ПК).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качестве ПК обычно выбирается потенциальный ключ, по которому чаще происходит обращение к экземплярам записи. ПК должен включать в свой состав </a:t>
            </a:r>
            <a:r>
              <a:rPr lang="ru-RU" spc="-1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минимально необходимое для идентификации количество атрибутов. </a:t>
            </a:r>
            <a:r>
              <a:rPr lang="ru-RU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Остальные атрибуты называются описательными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449798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08609-483E-4290-AF1F-6A4471B8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200" b="1" dirty="0">
                <a:solidFill>
                  <a:srgbClr val="2A1A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Концептуальное проектирование БД. Модель "Сущность - Связь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E148B-37E2-486D-AAAA-F24C48449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032934"/>
            <a:ext cx="7633742" cy="5240866"/>
          </a:xfrm>
        </p:spPr>
        <p:txBody>
          <a:bodyPr>
            <a:normAutofit/>
          </a:bodyPr>
          <a:lstStyle/>
          <a:p>
            <a:pPr lvl="0" algn="just" eaLnBrk="0" hangingPunct="0">
              <a:lnSpc>
                <a:spcPct val="107000"/>
              </a:lnSpc>
              <a:buClr>
                <a:srgbClr val="2A1A00"/>
              </a:buClr>
            </a:pPr>
            <a:r>
              <a:rPr lang="ru-RU" b="1" spc="-10" dirty="0">
                <a:solidFill>
                  <a:srgbClr val="2A1A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Атрибуты сущности бывают:</a:t>
            </a:r>
            <a:endParaRPr lang="ru-BY" sz="1800" dirty="0">
              <a:solidFill>
                <a:srgbClr val="2A1A00">
                  <a:lumMod val="75000"/>
                  <a:lumOff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Простые и составные.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Простой атрибут состоит из одного компонента, его значение неделимо. </a:t>
            </a:r>
            <a:r>
              <a:rPr lang="ru-RU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Составной атрибут является комбинацией нескольких компонентов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возможно, принадлежащих разным типам и доменам данных (например, адрес).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Однозначные и многозначные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могут иметь соответственно одно или много значений для каждого экземпляра сущности.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и производные.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Значение основного атрибута не зависит от других атрибутов. Значение производного атрибута вычисляется на основе значений других атрибутов (например, возраст человека вычисляется на основе даты его рождения и текущей даты).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80299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77F98-0CBD-4088-B1B9-1168AB50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200" b="1" dirty="0">
                <a:solidFill>
                  <a:srgbClr val="2A1A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Концептуальное проектирование БД. Модель "Сущность - Связь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DE903-947B-4B08-A2EE-2E7B7A99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566334"/>
            <a:ext cx="7633742" cy="4313260"/>
          </a:xfrm>
        </p:spPr>
        <p:txBody>
          <a:bodyPr/>
          <a:lstStyle/>
          <a:p>
            <a:pPr lvl="0" algn="just" eaLnBrk="0" hangingPunct="0">
              <a:lnSpc>
                <a:spcPct val="107000"/>
              </a:lnSpc>
              <a:buClr>
                <a:srgbClr val="2A1A00"/>
              </a:buClr>
            </a:pPr>
            <a:r>
              <a:rPr lang="ru-RU" b="1" spc="-10" dirty="0">
                <a:solidFill>
                  <a:srgbClr val="2A1A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Атрибуты:</a:t>
            </a: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sz="1800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Спецификация атрибута состоит</a:t>
            </a:r>
            <a:r>
              <a:rPr lang="ru-RU" sz="1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из его </a:t>
            </a:r>
            <a:r>
              <a:rPr lang="ru-RU" sz="1800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названия, указания типа данных и описания ограничений целостности - множества значений (или домена), которые может принимать данный атрибут</a:t>
            </a:r>
            <a:r>
              <a:rPr lang="ru-RU" sz="1800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sz="18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Домен - это набор всех допустимых значений, которые может содержать атрибут.</a:t>
            </a:r>
            <a:r>
              <a:rPr lang="ru-RU" sz="1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Понятие "домен" часто путают с понятием "тип данных". Необходимо различать эти два понятия.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sz="18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 данных - это физическая концепция, а домен - логическая. </a:t>
            </a:r>
            <a:r>
              <a:rPr lang="ru-RU" sz="1800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Например, "целое число" - это тип данных, а "возраст" - это домен.</a:t>
            </a:r>
            <a:endParaRPr lang="ru-BY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sz="18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eaLnBrk="0" hangingPunct="0">
              <a:lnSpc>
                <a:spcPct val="107000"/>
              </a:lnSpc>
              <a:buClr>
                <a:srgbClr val="2A1A00"/>
              </a:buClr>
            </a:pPr>
            <a:endParaRPr lang="ru-BY" sz="1800" dirty="0">
              <a:solidFill>
                <a:srgbClr val="2A1A00">
                  <a:lumMod val="75000"/>
                  <a:lumOff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69626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20912-3986-412C-9579-40F1672D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200" b="1" dirty="0">
                <a:solidFill>
                  <a:srgbClr val="2A1A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Концептуальное проектирование БД. Модель "Сущность - Связь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E7F48-710F-41B4-9083-0DFF92B2C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032934"/>
            <a:ext cx="7633742" cy="5825066"/>
          </a:xfrm>
        </p:spPr>
        <p:txBody>
          <a:bodyPr>
            <a:normAutofit/>
          </a:bodyPr>
          <a:lstStyle/>
          <a:p>
            <a:pPr marL="342900" lvl="0" indent="-342900" algn="just" eaLnBrk="0" hangingPunct="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Связи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на концептуальном уровне представляют собой простые ассоциации между сущностями. Например</a:t>
            </a:r>
            <a:r>
              <a:rPr lang="ru-RU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утверждение "Покупатели приобретают продукты" указывает, что между сущностями "ПОКУПАТЕЛЬ" и "ПРОДУКТ" существует связь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поименованная ассоциация между двумя сущностями, значимая для рассматриваемой предметной облас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 – это средство, с помощью которого представляются отношения между сущностями, имеющие место в предметной области. Связи может даваться имя, выражаемое грамматическим оборотом глагола. Имя каждой связи между двумя данными сущностями должно быть уникальным, но имена связей в модели не обязаны быть уникальными.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D0E8F5-5A8C-4D2C-A2E0-ECE19636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551" y="5879593"/>
            <a:ext cx="3340898" cy="9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46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491AB-2D41-42CB-B6A1-D2DAF901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031548"/>
          </a:xfrm>
        </p:spPr>
        <p:txBody>
          <a:bodyPr/>
          <a:lstStyle/>
          <a:p>
            <a:r>
              <a:rPr lang="ru-RU" sz="2200" b="1" dirty="0">
                <a:solidFill>
                  <a:srgbClr val="2A1A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Концептуальное проектирование БД. Модель "Сущность - Связь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54DCFF-19D6-4E70-8AE3-D45E9D54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29267"/>
            <a:ext cx="7633742" cy="5621865"/>
          </a:xfrm>
        </p:spPr>
        <p:txBody>
          <a:bodyPr>
            <a:normAutofit/>
          </a:bodyPr>
          <a:lstStyle/>
          <a:p>
            <a:r>
              <a:rPr lang="ru-RU" b="1" dirty="0"/>
              <a:t>Связи</a:t>
            </a:r>
            <a:r>
              <a:rPr lang="ru-RU" dirty="0"/>
              <a:t> могут быть между двумя (бинарные), тремя (тернарные) и более сущностями. Чаще всего используются бинарные. Они классифицируются следующим образом:</a:t>
            </a:r>
            <a:endParaRPr lang="ru-BY" dirty="0"/>
          </a:p>
          <a:p>
            <a:pPr eaLnBrk="0" hangingPunct="0"/>
            <a:r>
              <a:rPr lang="ru-RU" b="1" dirty="0"/>
              <a:t>Пример бинарной связи</a:t>
            </a:r>
            <a:r>
              <a:rPr lang="ru-RU" dirty="0"/>
              <a:t> - связь работают между сущностями ОТДЕЛ и СОТРУДНИК.</a:t>
            </a:r>
            <a:endParaRPr lang="ru-BY" dirty="0"/>
          </a:p>
          <a:p>
            <a:pPr eaLnBrk="0" hangingPunct="0"/>
            <a:r>
              <a:rPr lang="ru-RU" b="1" dirty="0"/>
              <a:t>Пример тернарной связи</a:t>
            </a:r>
            <a:r>
              <a:rPr lang="ru-RU" dirty="0"/>
              <a:t> – связь экзаменуют(</a:t>
            </a:r>
            <a:r>
              <a:rPr lang="ru-RU" dirty="0" err="1"/>
              <a:t>ся</a:t>
            </a:r>
            <a:r>
              <a:rPr lang="ru-RU" dirty="0"/>
              <a:t>) между сущностями ДИСЦИПЛИНА, СТУДЕНТ, ПРЕПОДАВАТЕЛЬ.</a:t>
            </a:r>
            <a:endParaRPr lang="ru-BY" dirty="0"/>
          </a:p>
          <a:p>
            <a:pPr eaLnBrk="0" hangingPunct="0"/>
            <a:r>
              <a:rPr lang="ru-RU" b="1" dirty="0"/>
              <a:t>Атрибуты связи</a:t>
            </a:r>
            <a:r>
              <a:rPr lang="ru-RU" dirty="0"/>
              <a:t>. Из последнего примера видно, что связь также может иметь атрибуты (в данном случае для связи экзаменуются - это Дата экзамена и Оценка).</a:t>
            </a:r>
            <a:endParaRPr lang="ru-BY" dirty="0"/>
          </a:p>
          <a:p>
            <a:pPr eaLnBrk="0" hangingPunct="0"/>
            <a:r>
              <a:rPr lang="ru-RU" dirty="0"/>
              <a:t> </a:t>
            </a:r>
            <a:endParaRPr lang="ru-BY" dirty="0"/>
          </a:p>
          <a:p>
            <a:pPr eaLnBrk="0" hangingPunct="0"/>
            <a:r>
              <a:rPr lang="ru-RU" b="1" u="sng" dirty="0"/>
              <a:t>Спецификация связи</a:t>
            </a:r>
            <a:r>
              <a:rPr lang="ru-RU" b="1" dirty="0"/>
              <a:t>.</a:t>
            </a:r>
            <a:r>
              <a:rPr lang="ru-RU" b="1" u="sng" dirty="0"/>
              <a:t> Каждая связь в реляционной модели характеризуется именем, типом, обязательностью, степенью и, возможно, атрибутами</a:t>
            </a:r>
            <a:r>
              <a:rPr lang="ru-RU" b="1" dirty="0"/>
              <a:t>:</a:t>
            </a:r>
            <a:endParaRPr lang="ru-BY" b="1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64190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9AB38-5820-4BD4-8BB8-4F582785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21482"/>
          </a:xfrm>
        </p:spPr>
        <p:txBody>
          <a:bodyPr/>
          <a:lstStyle/>
          <a:p>
            <a:r>
              <a:rPr lang="ru-RU" sz="2200" b="1" dirty="0">
                <a:solidFill>
                  <a:srgbClr val="2A1A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Концептуальное проектирование БД. Модель "Сущность - Связь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7B38E3-1408-4633-95E2-7894337E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25" y="1092200"/>
            <a:ext cx="7633742" cy="598593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Типы  связей  (кардинальность).  Существует  несколько  типов  связей  между двумя сущностями: это связи "один к одному", "один ко многим" и "многие ко многим".</a:t>
            </a:r>
          </a:p>
          <a:p>
            <a:r>
              <a:rPr lang="ru-RU" dirty="0"/>
              <a:t>	</a:t>
            </a:r>
            <a:r>
              <a:rPr lang="ru-RU" b="1" dirty="0"/>
              <a:t>Связь "один - к - одному" (1:1). </a:t>
            </a:r>
            <a:r>
              <a:rPr lang="ru-RU" dirty="0"/>
              <a:t>Когда каждому экземпляру сущности А соответствует один и только один экземпляр сущности Б, и наоборот. Связь двунаправленная.</a:t>
            </a:r>
          </a:p>
          <a:p>
            <a:r>
              <a:rPr lang="ru-RU" dirty="0"/>
              <a:t>	</a:t>
            </a:r>
            <a:r>
              <a:rPr lang="ru-RU" b="1" dirty="0"/>
              <a:t>Связь "один - ко - многим" (1:М). </a:t>
            </a:r>
            <a:r>
              <a:rPr lang="ru-RU" dirty="0"/>
              <a:t>Это такой тип связи, когда каждому экземпляру сущности А может соответствовать ни одного, один или несколько экземпляров сущности Б, однако каждому экземпляру сущности Б соответствует один и только один экземпляр сущности А.</a:t>
            </a:r>
          </a:p>
          <a:p>
            <a:r>
              <a:rPr lang="ru-RU" dirty="0"/>
              <a:t>	</a:t>
            </a:r>
            <a:r>
              <a:rPr lang="ru-RU" b="1" dirty="0"/>
              <a:t>Связь "многие - к - одному" (М:1). </a:t>
            </a:r>
            <a:r>
              <a:rPr lang="ru-RU" dirty="0"/>
              <a:t>Это отображение обратно предыдущему.</a:t>
            </a:r>
          </a:p>
          <a:p>
            <a:r>
              <a:rPr lang="ru-RU" dirty="0"/>
              <a:t>	</a:t>
            </a:r>
            <a:r>
              <a:rPr lang="ru-RU" b="1" dirty="0"/>
              <a:t>Связь "многие - ко - многим" </a:t>
            </a:r>
            <a:r>
              <a:rPr lang="ru-RU" dirty="0"/>
              <a:t>(отображение М:N). Это такой тип связи, при котором каждому экземпляру сущности А может соответствовать ни одного, один или несколько экземпляров сущности Б, и наоборот.</a:t>
            </a:r>
          </a:p>
          <a:p>
            <a:r>
              <a:rPr lang="ru-RU" dirty="0"/>
              <a:t>Класс связи (обязательность). Если сущность одного типа оказывается по необходимости связанной с сущностью другого типа, то между этими типами объектов существует обязательная связь. Иначе связь является факультативной (необязательной).</a:t>
            </a:r>
          </a:p>
          <a:p>
            <a:r>
              <a:rPr lang="ru-RU" dirty="0"/>
              <a:t>Степень связи определяется количеством сущностей, которые охвачены данной связью.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51306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6492E-010F-4A97-A87F-C98A9E9A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596022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Построение ER-диаграммы для схемы базы данных.</a:t>
            </a:r>
            <a:br>
              <a:rPr lang="ru-BY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ru-BY" sz="1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127BE7-5741-47DF-808F-C472A96A0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978408"/>
            <a:ext cx="7633742" cy="4901186"/>
          </a:xfrm>
        </p:spPr>
        <p:txBody>
          <a:bodyPr>
            <a:normAutofit/>
          </a:bodyPr>
          <a:lstStyle/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"сущности-связи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(</a:t>
            </a:r>
            <a:r>
              <a:rPr lang="ru-RU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Entity-Relationship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или </a:t>
            </a:r>
            <a:r>
              <a:rPr lang="ru-RU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служит </a:t>
            </a:r>
            <a:r>
              <a:rPr lang="ru-RU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описания схемы базы на концептуальном уровне проектирования. </a:t>
            </a: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был предложен в 1976 г. Питером </a:t>
            </a:r>
            <a:r>
              <a:rPr lang="ru-RU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Шань Ченом (</a:t>
            </a:r>
            <a:r>
              <a:rPr lang="ru-RU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Peter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Shan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Chen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дальнейшем многими авторами были разработаны свои варианты подобных моделей(нотация Мартина, нотация IDEF1X, нотация </a:t>
            </a:r>
            <a:r>
              <a:rPr lang="ru-RU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Баркера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др.).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 eaLnBrk="0" hangingPunct="0">
              <a:lnSpc>
                <a:spcPct val="107000"/>
              </a:lnSpc>
              <a:spcAft>
                <a:spcPts val="0"/>
              </a:spcAft>
              <a:buNone/>
            </a:pP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1662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2E8A7-FA77-4379-95B4-53FABBA8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183948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Основные этапы проектирования БД. </a:t>
            </a:r>
            <a:br>
              <a:rPr lang="ru-RU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Жизненный цикл БД.</a:t>
            </a:r>
            <a:endParaRPr lang="ru-BY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7E3C7-1968-49AB-8202-2959B4F9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29268"/>
            <a:ext cx="7633742" cy="4550326"/>
          </a:xfrm>
        </p:spPr>
        <p:txBody>
          <a:bodyPr/>
          <a:lstStyle/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и любой программный продукт, база данных обладает собственным жизненным циклом (ЖЦБД). Главной составляющей в жизненном цикле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БД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является создание единой базы данных и программ, необходимых для ее работы.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ЖЦБД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включает в себя следующие основные этапы:</a:t>
            </a: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F00BC8-F777-4E74-B89E-94A64D6B1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95" y="3220607"/>
            <a:ext cx="5615423" cy="347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90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5B16F-50B4-47A5-9710-97C27EF4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2A1A00">
                    <a:lumMod val="75000"/>
                    <a:lumOff val="25000"/>
                  </a:srgbClr>
                </a:solidFill>
              </a:rPr>
              <a:t>Построение ER-диаграммы для схемы базы данных.</a:t>
            </a:r>
            <a:br>
              <a:rPr lang="ru-BY" sz="18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058EB0-A5D3-42E8-A829-5DF4A3087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821268"/>
            <a:ext cx="7633742" cy="5757332"/>
          </a:xfrm>
        </p:spPr>
        <p:txBody>
          <a:bodyPr/>
          <a:lstStyle/>
          <a:p>
            <a:pPr marL="342900" lvl="0" indent="-342900" algn="just" eaLnBrk="0" hangingPunct="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Нотация Чена.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8CDC74-E2C3-4DD7-A46E-E70C8287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14" y="1388533"/>
            <a:ext cx="8127253" cy="50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95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F757-F161-4F9A-AE60-549BB2CA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2A1A00">
                    <a:lumMod val="75000"/>
                    <a:lumOff val="25000"/>
                  </a:srgbClr>
                </a:solidFill>
              </a:rPr>
              <a:t>Построение ER-диаграммы для схемы базы данных.</a:t>
            </a:r>
            <a:br>
              <a:rPr lang="ru-BY" sz="18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FB9C12-A90A-48EA-B42B-ED5CA3DD5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19200"/>
            <a:ext cx="7633742" cy="4660393"/>
          </a:xfrm>
        </p:spPr>
        <p:txBody>
          <a:bodyPr/>
          <a:lstStyle/>
          <a:p>
            <a:r>
              <a:rPr lang="ru-RU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2) Нотация Мартина</a:t>
            </a:r>
          </a:p>
          <a:p>
            <a:endParaRPr lang="ru-BY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D3A194-19D4-40CF-8A22-2E5A8EE46D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667932"/>
            <a:ext cx="6637867" cy="504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614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E1CB0-E307-4D33-9B0C-ACB47B53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2A1A00">
                    <a:lumMod val="75000"/>
                    <a:lumOff val="25000"/>
                  </a:srgbClr>
                </a:solidFill>
              </a:rPr>
              <a:t>Построение ER-диаграммы для схемы базы данных.</a:t>
            </a:r>
            <a:br>
              <a:rPr lang="ru-BY" sz="18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2A7305-5254-4EB0-B6A7-DAAFC317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12334"/>
            <a:ext cx="7633742" cy="456726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3) Нотация </a:t>
            </a:r>
            <a:r>
              <a:rPr lang="en-US" b="1" dirty="0"/>
              <a:t>IDEF1X.</a:t>
            </a:r>
            <a:endParaRPr lang="ru-RU" b="1" dirty="0"/>
          </a:p>
          <a:p>
            <a:pPr marL="0" indent="0">
              <a:buNone/>
            </a:pPr>
            <a:endParaRPr lang="ru-BY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972063-0A6E-4F06-BF6D-B314EFF37C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1805939"/>
            <a:ext cx="6859042" cy="4567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653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C8A39-FB01-4D6C-AA0A-4A1F6176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040015"/>
          </a:xfrm>
        </p:spPr>
        <p:txBody>
          <a:bodyPr/>
          <a:lstStyle/>
          <a:p>
            <a:r>
              <a:rPr lang="ru-RU" sz="1800" b="1" dirty="0">
                <a:solidFill>
                  <a:srgbClr val="2A1A00">
                    <a:lumMod val="75000"/>
                    <a:lumOff val="25000"/>
                  </a:srgbClr>
                </a:solidFill>
              </a:rPr>
              <a:t>Построение ER-диаграммы для схемы базы данных.</a:t>
            </a:r>
            <a:br>
              <a:rPr lang="ru-BY" sz="18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796A2E-2036-44CC-B2F8-82891DBB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4)	Нотация </a:t>
            </a:r>
            <a:r>
              <a:rPr lang="ru-RU" b="1" dirty="0" err="1"/>
              <a:t>Баркера</a:t>
            </a:r>
            <a:endParaRPr lang="en-US" b="1" dirty="0"/>
          </a:p>
          <a:p>
            <a:endParaRPr lang="ru-BY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214834-1626-465A-9BEF-4B26015D25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20" y="2992966"/>
            <a:ext cx="6865922" cy="3865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17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6F41B-D28F-4219-8748-0E08BA30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2A1A00">
                    <a:lumMod val="75000"/>
                    <a:lumOff val="25000"/>
                  </a:srgbClr>
                </a:solidFill>
              </a:rPr>
              <a:t>Построение ER-диаграммы для схемы базы данных.</a:t>
            </a:r>
            <a:br>
              <a:rPr lang="ru-BY" sz="18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24D35-4728-4EA1-A88D-9F0D1E267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Различные программные средства, реализующие даже одну и ту же нотацию, могут отличаться своими возможностями. Рекомендуется использовать один из инструментов создания ERD, </a:t>
            </a: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 </a:t>
            </a:r>
            <a:r>
              <a:rPr lang="ru-RU" b="1" u="sng" spc="-1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Draw.io (draw.io)</a:t>
            </a:r>
            <a:r>
              <a:rPr lang="ru-RU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u="sng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LucidChart</a:t>
            </a:r>
            <a:r>
              <a:rPr lang="ru-RU" b="1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(lucidchart.com).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RU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75814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95D49-FCF7-4A29-A51F-B518CFEC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2A1A00">
                    <a:lumMod val="75000"/>
                    <a:lumOff val="25000"/>
                  </a:srgbClr>
                </a:solidFill>
              </a:rPr>
              <a:t>Построение ER-диаграммы для схемы базы данных.</a:t>
            </a:r>
            <a:br>
              <a:rPr lang="ru-BY" sz="18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br>
              <a:rPr lang="ru-RU" sz="18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1800" dirty="0" err="1"/>
              <a:t>ПРимер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E4099-3180-4F18-A8FD-2E0D653B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54668"/>
            <a:ext cx="7633742" cy="45249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1</a:t>
            </a:r>
            <a:r>
              <a:rPr lang="ru-RU" b="1" dirty="0"/>
              <a:t>)	Методология Питера Чена.</a:t>
            </a:r>
            <a:endParaRPr lang="ru-RU" dirty="0"/>
          </a:p>
          <a:p>
            <a:endParaRPr lang="ru-RU" dirty="0"/>
          </a:p>
          <a:p>
            <a:r>
              <a:rPr lang="ru-RU" dirty="0"/>
              <a:t>Сущности.</a:t>
            </a:r>
          </a:p>
          <a:p>
            <a:r>
              <a:rPr lang="ru-RU" dirty="0"/>
              <a:t>Независимая сущность отображается на диаграммах прямоугольником с одинарной рамкой, зависимая – с двойной</a:t>
            </a:r>
          </a:p>
          <a:p>
            <a:r>
              <a:rPr lang="ru-RU" b="1" dirty="0"/>
              <a:t>Атрибуты</a:t>
            </a:r>
            <a:r>
              <a:rPr lang="ru-RU" dirty="0"/>
              <a:t> отображаются за пределами графического обозначения сущности в виде эллипсов, связанных одинарной линией с ним.</a:t>
            </a:r>
          </a:p>
          <a:p>
            <a:r>
              <a:rPr lang="ru-RU" b="1" dirty="0"/>
              <a:t>Атрибуты, входящие в первичный ключ сущности, выделяются подчеркиванием имени</a:t>
            </a:r>
            <a:r>
              <a:rPr lang="ru-RU" dirty="0"/>
              <a:t>. </a:t>
            </a:r>
          </a:p>
          <a:p>
            <a:r>
              <a:rPr lang="ru-RU" b="1" dirty="0"/>
              <a:t>Эллипс многозначных атрибутов изображается с двойным контур</a:t>
            </a:r>
            <a:r>
              <a:rPr lang="ru-RU" dirty="0"/>
              <a:t>ом, производных – пунктирным. </a:t>
            </a:r>
          </a:p>
          <a:p>
            <a:r>
              <a:rPr lang="ru-RU" b="1" dirty="0"/>
              <a:t>Если атрибут является составным</a:t>
            </a:r>
            <a:r>
              <a:rPr lang="ru-RU" dirty="0"/>
              <a:t>, то атрибуты-компоненты отображаются в виде присоединенных к нему эллипсов.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05443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3243E-F845-45FA-9818-AC4B103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2A1A00">
                    <a:lumMod val="75000"/>
                    <a:lumOff val="25000"/>
                  </a:srgbClr>
                </a:solidFill>
              </a:rPr>
              <a:t>Построение ER-диаграммы для схемы базы данных.</a:t>
            </a:r>
            <a:br>
              <a:rPr lang="ru-BY" sz="18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br>
              <a:rPr lang="ru-RU" sz="18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1800" dirty="0" err="1">
                <a:solidFill>
                  <a:srgbClr val="2A1A00"/>
                </a:solidFill>
              </a:rPr>
              <a:t>ПРимер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A98B-4675-45A0-AE14-8D340211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2A1A00"/>
              </a:buClr>
            </a:pPr>
            <a:r>
              <a:rPr lang="ru-RU" sz="1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ru-RU" sz="1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	Методология Питера Чена.</a:t>
            </a:r>
          </a:p>
          <a:p>
            <a:pPr lvl="0">
              <a:buClr>
                <a:srgbClr val="2A1A00"/>
              </a:buClr>
            </a:pPr>
            <a:endParaRPr lang="ru-RU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BC5652-405F-4BC0-BDB9-049B08553F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30309"/>
            <a:ext cx="6002867" cy="2721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9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B9672-006D-4FD4-82C1-6B71FAB2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2A1A00">
                    <a:lumMod val="75000"/>
                    <a:lumOff val="25000"/>
                  </a:srgbClr>
                </a:solidFill>
              </a:rPr>
              <a:t>Построение ER-диаграммы для схемы базы данных.</a:t>
            </a:r>
            <a:br>
              <a:rPr lang="ru-BY" sz="18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br>
              <a:rPr lang="ru-RU" sz="18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1800" dirty="0" err="1">
                <a:solidFill>
                  <a:srgbClr val="2A1A00"/>
                </a:solidFill>
              </a:rPr>
              <a:t>ПРимер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CC75C3-D855-47E4-87B3-95F510A9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68400"/>
            <a:ext cx="7633742" cy="5689600"/>
          </a:xfrm>
        </p:spPr>
        <p:txBody>
          <a:bodyPr/>
          <a:lstStyle/>
          <a:p>
            <a:r>
              <a:rPr lang="ru-RU" b="1" dirty="0"/>
              <a:t>1</a:t>
            </a:r>
            <a:r>
              <a:rPr lang="ru-RU" sz="1600" b="1" dirty="0"/>
              <a:t>)	Методология Питера Чена.</a:t>
            </a: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BY" sz="16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Связи.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 eaLnBrk="0" hangingPunct="0">
              <a:lnSpc>
                <a:spcPct val="107000"/>
              </a:lnSpc>
              <a:spcAft>
                <a:spcPts val="0"/>
              </a:spcAft>
              <a:buNone/>
            </a:pPr>
            <a:r>
              <a:rPr lang="ru-BY" sz="16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 между </a:t>
            </a:r>
            <a:r>
              <a:rPr lang="ru-BY" sz="16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сущностями показывается в виде ромба </a:t>
            </a:r>
            <a:r>
              <a:rPr lang="ru-BY" sz="16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указанием имени связи внутри него. При этом, если ромб имеет двойную рамку, то связь – идентифицирующая, одинарную – </a:t>
            </a:r>
            <a:r>
              <a:rPr lang="ru-BY" sz="16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неидентифицирующая</a:t>
            </a:r>
            <a:r>
              <a:rPr lang="ru-BY" sz="16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BY" sz="16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Обязательность связи отображается двойной линией. </a:t>
            </a:r>
            <a:endParaRPr lang="ru-RU" sz="1600" spc="-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BY" sz="16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частности на рисунке б) отдел обязательно должен состоять из сотрудников, а сотрудник (например, руководитель) необязательно входить в штат отдела</a:t>
            </a:r>
            <a:endParaRPr lang="ru-RU" sz="1600" spc="-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endParaRPr lang="ru-RU" spc="-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/>
          </a:p>
          <a:p>
            <a:endParaRPr lang="ru-RU" b="1" dirty="0"/>
          </a:p>
          <a:p>
            <a:endParaRPr lang="ru-RU" dirty="0"/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0CD5E5-4C42-4D2B-AEAF-C3114E1F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16" y="4047068"/>
            <a:ext cx="6793317" cy="294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26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C9E54-0260-4EDF-A7C1-E8C44F92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2A1A00">
                    <a:lumMod val="75000"/>
                    <a:lumOff val="25000"/>
                  </a:srgbClr>
                </a:solidFill>
              </a:rPr>
              <a:t>Построение ER-диаграммы для схемы базы данных.</a:t>
            </a:r>
            <a:br>
              <a:rPr lang="ru-BY" sz="18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br>
              <a:rPr lang="ru-RU" sz="18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1800" dirty="0" err="1">
                <a:solidFill>
                  <a:srgbClr val="2A1A00"/>
                </a:solidFill>
              </a:rPr>
              <a:t>ПРимер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34B9FF-032E-4336-A07F-DF3582CD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78468"/>
            <a:ext cx="7633742" cy="4601126"/>
          </a:xfrm>
        </p:spPr>
        <p:txBody>
          <a:bodyPr/>
          <a:lstStyle/>
          <a:p>
            <a:r>
              <a:rPr lang="ru-RU" b="1" dirty="0"/>
              <a:t>1)	Методология Питера Чена.</a:t>
            </a:r>
          </a:p>
          <a:p>
            <a:pPr eaLnBrk="0" hangingPunct="0"/>
            <a:r>
              <a:rPr lang="ru-BY" b="1" dirty="0"/>
              <a:t>Атрибуты связи.</a:t>
            </a:r>
            <a:endParaRPr lang="ru-BY" dirty="0"/>
          </a:p>
          <a:p>
            <a:pPr eaLnBrk="0" hangingPunct="0"/>
            <a:r>
              <a:rPr lang="ru-BY" dirty="0"/>
              <a:t>Связь</a:t>
            </a:r>
            <a:r>
              <a:rPr lang="ru-RU" dirty="0"/>
              <a:t>, </a:t>
            </a:r>
            <a:r>
              <a:rPr lang="ru-BY" dirty="0"/>
              <a:t>как и сущность, может иметь собственные	атрибуты, отображаемые в виде присоединенных к ней эллипсов.</a:t>
            </a: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33E8F2-6E61-4A75-889E-EF602A7C81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754" y="3579031"/>
            <a:ext cx="4576445" cy="2541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803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376E2-2C4E-4FF5-8244-5B85F6BB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2A1A00">
                    <a:lumMod val="75000"/>
                    <a:lumOff val="25000"/>
                  </a:srgbClr>
                </a:solidFill>
              </a:rPr>
              <a:t>Построение ER-диаграммы для схемы базы данных.</a:t>
            </a:r>
            <a:br>
              <a:rPr lang="ru-BY" sz="18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br>
              <a:rPr lang="ru-RU" sz="18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1800" dirty="0" err="1">
                <a:solidFill>
                  <a:srgbClr val="2A1A00"/>
                </a:solidFill>
              </a:rPr>
              <a:t>ПРимер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643FB-4E31-48E3-8CB5-67B60E86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Clr>
                <a:srgbClr val="2A1A00"/>
              </a:buClr>
            </a:pPr>
            <a:r>
              <a:rPr lang="ru-RU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1)	Методология Питера Чена.</a:t>
            </a: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endParaRPr lang="ru-RU" b="1" spc="-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BY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Мощность (кардинальность) связи.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BY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BY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Мощность связи обозначается числами или буквами: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BY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•1 – один;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BY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•N или M – многие;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BY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•&lt;число&gt; – конкретное количество экземпляров, например, 3 или 10;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BY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•(&lt;</a:t>
            </a:r>
            <a:r>
              <a:rPr lang="ru-BY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ru-BY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ru-BY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BY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&gt;) – диапазон экземпляров, где в качестве &lt;</a:t>
            </a:r>
            <a:r>
              <a:rPr lang="ru-BY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ru-BY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и &lt;</a:t>
            </a:r>
            <a:r>
              <a:rPr lang="ru-BY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BY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могут использоваться предыдущие обозначения мощности.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9945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99686-E3D9-44F2-97D7-D2CE5EEE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Основные этапы проектирования БД. </a:t>
            </a:r>
            <a:br>
              <a:rPr lang="ru-RU" sz="24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24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Жизненный цикл БД.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E7E59-C2A0-4D41-8DEE-012AF8386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93800"/>
            <a:ext cx="7633742" cy="56642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Планирование разработки базы данных.</a:t>
            </a:r>
            <a:endParaRPr lang="ru-BY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dirty="0"/>
              <a:t>Содержание данного этапа — разработка стратегического плана, в процессе которой осуществляется предварительное планирование конкретной системы управления базами данных.</a:t>
            </a:r>
            <a:endParaRPr lang="ru-BY" dirty="0"/>
          </a:p>
          <a:p>
            <a:r>
              <a:rPr lang="ru-RU" dirty="0"/>
              <a:t>Планирование разработки базы данных состоит в определении </a:t>
            </a:r>
            <a:r>
              <a:rPr lang="ru-RU" b="1" dirty="0"/>
              <a:t>трех основных компонентов: объема работ, ресурсов и стоимости проекта.</a:t>
            </a:r>
            <a:endParaRPr lang="ru-BY" dirty="0"/>
          </a:p>
          <a:p>
            <a:r>
              <a:rPr lang="ru-RU" b="1" u="sng" dirty="0"/>
              <a:t>Важной частью разработки стратегического плана является проверка осуществимости проекта, состоящая из нескольких частей.</a:t>
            </a:r>
            <a:endParaRPr lang="ru-BY" dirty="0"/>
          </a:p>
          <a:p>
            <a:r>
              <a:rPr lang="ru-RU" b="1" dirty="0"/>
              <a:t>Первая часть </a:t>
            </a:r>
            <a:r>
              <a:rPr lang="ru-RU" dirty="0"/>
              <a:t>— </a:t>
            </a:r>
            <a:r>
              <a:rPr lang="ru-RU" b="1" dirty="0"/>
              <a:t>проверка технологической осуществимости</a:t>
            </a:r>
            <a:r>
              <a:rPr lang="ru-RU" dirty="0"/>
              <a:t>. Она состоит в выяснении вопроса, существует ли оборудование и программное обеспечение, удовлетворяющее информационным потребностям фирмы.</a:t>
            </a:r>
            <a:endParaRPr lang="ru-BY" dirty="0"/>
          </a:p>
          <a:p>
            <a:r>
              <a:rPr lang="ru-RU" b="1" dirty="0"/>
              <a:t>Вторая часть </a:t>
            </a:r>
            <a:r>
              <a:rPr lang="ru-RU" dirty="0"/>
              <a:t>— </a:t>
            </a:r>
            <a:r>
              <a:rPr lang="ru-RU" b="1" dirty="0"/>
              <a:t>проверка операционной осуществимости </a:t>
            </a:r>
            <a:r>
              <a:rPr lang="ru-RU" dirty="0"/>
              <a:t>— выяснение наличия экспертов и персонала, необходимых для работы БД.</a:t>
            </a:r>
            <a:endParaRPr lang="ru-BY" dirty="0"/>
          </a:p>
          <a:p>
            <a:r>
              <a:rPr lang="ru-RU" b="1" dirty="0"/>
              <a:t>Третья часть </a:t>
            </a:r>
            <a:r>
              <a:rPr lang="ru-RU" dirty="0"/>
              <a:t>— </a:t>
            </a:r>
            <a:r>
              <a:rPr lang="ru-RU" b="1" dirty="0"/>
              <a:t>проверка экономической целесообразности</a:t>
            </a:r>
            <a:r>
              <a:rPr lang="ru-RU" dirty="0"/>
              <a:t> осуществления проекта. При исследовании этой проблемы весьма важно дать оценку ряду факторов, в том числе и таким: целесообразность совместного использования данных разными отделами; величина риска, связанного с реализацией системы базы данных; ожидаемая выгода от внедрения подлежащих созданию приложений; время окупаемости внедренной БД; влияние системы управления БД на реализацию долговременных планов организации.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69010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E223C-0F59-474B-B001-41D5275E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1800" b="1" dirty="0">
                <a:solidFill>
                  <a:srgbClr val="2A1A00">
                    <a:lumMod val="75000"/>
                    <a:lumOff val="25000"/>
                  </a:srgbClr>
                </a:solidFill>
              </a:rPr>
              <a:t>Построение ER-диаграммы для схемы базы данных.</a:t>
            </a:r>
            <a:br>
              <a:rPr lang="ru-BY" sz="18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br>
              <a:rPr lang="ru-RU" sz="18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1800" dirty="0">
                <a:solidFill>
                  <a:srgbClr val="2A1A00"/>
                </a:solidFill>
              </a:rPr>
              <a:t>Пример</a:t>
            </a:r>
            <a:br>
              <a:rPr lang="ru-RU" sz="1800" dirty="0">
                <a:solidFill>
                  <a:srgbClr val="2A1A00"/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70E56B-ABC5-4F1C-9C21-8B136E1D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2A1A00"/>
              </a:buClr>
            </a:pPr>
            <a:r>
              <a:rPr lang="ru-RU" sz="1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1)	Методология Питера Чена.</a:t>
            </a:r>
          </a:p>
          <a:p>
            <a:pPr lvl="0">
              <a:buClr>
                <a:srgbClr val="2A1A00"/>
              </a:buClr>
            </a:pPr>
            <a:endParaRPr lang="ru-RU" sz="1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B1D4BD-A44D-4A71-9CAD-91DA9F8F57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134" y="2840058"/>
            <a:ext cx="5698066" cy="3039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4940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EA195-AE58-40A9-ADBF-9845DC14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lvl="0" indent="-22860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rgbClr val="2A1A00">
                    <a:lumMod val="75000"/>
                    <a:lumOff val="25000"/>
                  </a:srgbClr>
                </a:solidFill>
              </a:rPr>
              <a:t>Построение ER-диаграммы для схемы базы данных.</a:t>
            </a:r>
            <a:br>
              <a:rPr lang="ru-BY" sz="18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br>
              <a:rPr lang="ru-RU" sz="18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1800" dirty="0">
                <a:solidFill>
                  <a:srgbClr val="2A1A00"/>
                </a:solidFill>
              </a:rPr>
              <a:t>Пример</a:t>
            </a:r>
            <a:br>
              <a:rPr lang="ru-RU" sz="1800" dirty="0">
                <a:solidFill>
                  <a:srgbClr val="2A1A00"/>
                </a:solidFill>
              </a:rPr>
            </a:br>
            <a:r>
              <a:rPr lang="ru-RU" sz="20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  <a:ea typeface="+mn-ea"/>
                <a:cs typeface="+mn-cs"/>
              </a:rPr>
              <a:t>1)	Методология Питера Чена.</a:t>
            </a:r>
            <a:br>
              <a:rPr lang="ru-RU" sz="20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  <a:ea typeface="+mn-ea"/>
                <a:cs typeface="+mn-cs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D3B13-F10E-4536-B14A-FDA115F31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B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первом случае мощность связи (один-ко-многим) указывается традиционно, как в большинстве нотаций. Т.е. экземпляр </a:t>
            </a:r>
            <a:r>
              <a:rPr lang="ru-BY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родительской сущности (один конкретный отдел) связан с 0, 1 или более экземплярами дочерней сущности (конкретными </a:t>
            </a:r>
            <a:r>
              <a:rPr lang="ru-B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сотрудниками). </a:t>
            </a:r>
            <a:endParaRPr lang="ru-RU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B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 втором случае ее следует понимать следующим образом: экземпляр родительской </a:t>
            </a:r>
            <a:r>
              <a:rPr lang="ru-BY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сущности должен быть связан с 5 или более экземплярами дочерней сущности (отдел состоит из 5 или более сотрудников), </a:t>
            </a:r>
            <a:r>
              <a:rPr lang="ru-BY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 экземпляр дочерней сущности связан с 0 или 1 экземпляром родительской сущности (сотрудник либо не входит, либо входит в отдел).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698075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D6332-9589-494E-B26F-6A73E175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29948"/>
          </a:xfrm>
        </p:spPr>
        <p:txBody>
          <a:bodyPr>
            <a:normAutofit/>
          </a:bodyPr>
          <a:lstStyle/>
          <a:p>
            <a:r>
              <a:rPr lang="ru-RU" sz="1600" b="1" dirty="0">
                <a:solidFill>
                  <a:srgbClr val="2A1A00">
                    <a:lumMod val="75000"/>
                    <a:lumOff val="25000"/>
                  </a:srgbClr>
                </a:solidFill>
              </a:rPr>
              <a:t>Построение ER-диаграммы для схемы базы данных.</a:t>
            </a:r>
            <a:br>
              <a:rPr lang="ru-BY" sz="16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br>
              <a:rPr lang="ru-RU" sz="16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1600" dirty="0">
                <a:solidFill>
                  <a:srgbClr val="2A1A00"/>
                </a:solidFill>
              </a:rPr>
              <a:t>Пример  Методология в нотации Мартина.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A541DE-1418-4DB6-8322-D53D635AF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26067"/>
            <a:ext cx="7633742" cy="5850465"/>
          </a:xfrm>
        </p:spPr>
        <p:txBody>
          <a:bodyPr>
            <a:normAutofit fontScale="92500" lnSpcReduction="20000"/>
          </a:bodyPr>
          <a:lstStyle/>
          <a:p>
            <a:pPr marL="342900" marR="142875" lvl="0" indent="-342900" algn="just" eaLnBrk="0" hangingPunct="0">
              <a:lnSpc>
                <a:spcPct val="107000"/>
              </a:lnSpc>
              <a:spcAft>
                <a:spcPts val="0"/>
              </a:spcAft>
              <a:buSzPts val="1200"/>
              <a:buFont typeface="+mj-lt"/>
              <a:buAutoNum type="arabicPeriod"/>
              <a:tabLst>
                <a:tab pos="414655" algn="l"/>
              </a:tabLst>
            </a:pPr>
            <a:r>
              <a:rPr lang="ru-BY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Необходимо </a:t>
            </a:r>
            <a:r>
              <a:rPr lang="ru-BY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описать предметную область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ru-BY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БД. В виде последовательного списка выписать все функции и запросы, которые будет выполнять БД.</a:t>
            </a:r>
            <a:endParaRPr lang="ru-BY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142875" lvl="0" indent="-342900" algn="just" eaLnBrk="0" hangingPunct="0">
              <a:lnSpc>
                <a:spcPct val="107000"/>
              </a:lnSpc>
              <a:spcAft>
                <a:spcPts val="0"/>
              </a:spcAft>
              <a:buSzPts val="1200"/>
              <a:buFont typeface="+mj-lt"/>
              <a:buAutoNum type="arabicPeriod"/>
              <a:tabLst>
                <a:tab pos="414655" algn="l"/>
              </a:tabLst>
            </a:pPr>
            <a:r>
              <a:rPr lang="ru-BY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В выписанном списке требований к БД, </a:t>
            </a:r>
            <a:r>
              <a:rPr lang="ru-BY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подчеркнуть все существительные</a:t>
            </a:r>
            <a:r>
              <a:rPr lang="ru-BY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Это будущие сущности, их изображают прямоугольниками.</a:t>
            </a:r>
            <a:endParaRPr lang="ru-BY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eaLnBrk="0" hangingPunct="0">
              <a:lnSpc>
                <a:spcPct val="107000"/>
              </a:lnSpc>
              <a:spcAft>
                <a:spcPts val="0"/>
              </a:spcAft>
              <a:buSzPts val="1200"/>
              <a:buFont typeface="+mj-lt"/>
              <a:buAutoNum type="arabicPeriod"/>
              <a:tabLst>
                <a:tab pos="414655" algn="l"/>
              </a:tabLst>
            </a:pPr>
            <a:r>
              <a:rPr lang="ru-BY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Для сущностей выписать атрибуты.</a:t>
            </a:r>
            <a:r>
              <a:rPr lang="ru-BY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Определить свойства, которые являются важными для предметной области. Атрибуты помещают внутри прямоугольника сущности, к которой атрибуты относятся.</a:t>
            </a:r>
            <a:endParaRPr lang="ru-BY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eaLnBrk="0" hangingPunct="0">
              <a:lnSpc>
                <a:spcPct val="107000"/>
              </a:lnSpc>
              <a:spcAft>
                <a:spcPts val="0"/>
              </a:spcAft>
              <a:buSzPts val="1200"/>
              <a:buFont typeface="+mj-lt"/>
              <a:buAutoNum type="arabicPeriod"/>
              <a:tabLst>
                <a:tab pos="414655" algn="l"/>
              </a:tabLst>
            </a:pPr>
            <a:r>
              <a:rPr lang="ru-BY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Для каждой сущности выбрать ключевые атрибуты</a:t>
            </a:r>
            <a:r>
              <a:rPr lang="ru-BY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Их отмечают подчёркиванием или жирным. При необходимости вводят </a:t>
            </a:r>
            <a:r>
              <a:rPr lang="ru-BY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искуственный</a:t>
            </a:r>
            <a:r>
              <a:rPr lang="ru-BY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ключевой атрибут </a:t>
            </a:r>
            <a:endParaRPr lang="ru-BY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eaLnBrk="0" hangingPunct="0">
              <a:lnSpc>
                <a:spcPct val="107000"/>
              </a:lnSpc>
              <a:spcAft>
                <a:spcPts val="0"/>
              </a:spcAft>
              <a:buSzPts val="1200"/>
              <a:buFont typeface="+mj-lt"/>
              <a:buAutoNum type="arabicPeriod"/>
              <a:tabLst>
                <a:tab pos="414655" algn="l"/>
              </a:tabLst>
            </a:pPr>
            <a:r>
              <a:rPr lang="ru-BY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Определяют связи, которые существуют межу сущностями.</a:t>
            </a:r>
            <a:r>
              <a:rPr lang="ru-BY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Связи обозначаются линиями. </a:t>
            </a:r>
            <a:r>
              <a:rPr lang="ru-BY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Конец линии, который подходит к сущности, связанной отношением «многие»,</a:t>
            </a:r>
            <a:r>
              <a:rPr lang="ru-BY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разделяется на </a:t>
            </a:r>
            <a:r>
              <a:rPr lang="ru-BY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три части («куриная лапка»</a:t>
            </a:r>
            <a:r>
              <a:rPr lang="ru-BY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ru-BY" sz="1800" spc="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BY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кардинальность </a:t>
            </a:r>
            <a:r>
              <a:rPr lang="ru-BY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«один» отмечают I («штрих»), </a:t>
            </a:r>
            <a:r>
              <a:rPr lang="ru-BY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обязательность связи отмечают </a:t>
            </a:r>
            <a:r>
              <a:rPr lang="ru-BY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знаком I и O</a:t>
            </a:r>
            <a:r>
              <a:rPr lang="ru-BY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BY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eaLnBrk="0" hangingPunct="0">
              <a:lnSpc>
                <a:spcPct val="107000"/>
              </a:lnSpc>
              <a:spcAft>
                <a:spcPts val="0"/>
              </a:spcAft>
              <a:buSzPts val="1200"/>
              <a:buFont typeface="+mj-lt"/>
              <a:buAutoNum type="arabicPeriod"/>
              <a:tabLst>
                <a:tab pos="414655" algn="l"/>
              </a:tabLst>
            </a:pPr>
            <a:r>
              <a:rPr lang="ru-BY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Для будущей реляционной модели, </a:t>
            </a:r>
            <a:r>
              <a:rPr lang="ru-BY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если на ER-диаграмме присутствуют связи «многие ко многим», то такую связь нужно разделить на две «один ко многим» </a:t>
            </a:r>
            <a:r>
              <a:rPr lang="ru-BY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 </a:t>
            </a:r>
            <a:r>
              <a:rPr lang="ru-BY" sz="1800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помощью дополнительной </a:t>
            </a:r>
            <a:r>
              <a:rPr lang="ru-BY" sz="1800" u="sng" spc="-1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сущности.</a:t>
            </a:r>
            <a:endParaRPr lang="ru-BY" sz="1600" u="sng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eaLnBrk="0" hangingPunct="0">
              <a:lnSpc>
                <a:spcPct val="107000"/>
              </a:lnSpc>
              <a:spcAft>
                <a:spcPts val="0"/>
              </a:spcAft>
              <a:buSzPts val="1200"/>
              <a:buFont typeface="+mj-lt"/>
              <a:buAutoNum type="arabicPeriod"/>
              <a:tabLst>
                <a:tab pos="414655" algn="l"/>
              </a:tabLst>
            </a:pPr>
            <a:r>
              <a:rPr lang="ru-BY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Полученная ER-диаграмма является </a:t>
            </a:r>
            <a:r>
              <a:rPr lang="ru-BY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прототипом будущей БД: сущности являются таблицами, атрибуты – полями. </a:t>
            </a:r>
            <a:r>
              <a:rPr lang="ru-BY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Все связи должны реализовываться стандартными средствами СУБД.</a:t>
            </a:r>
            <a:endParaRPr lang="ru-BY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142875" lvl="0" indent="0" algn="just" eaLnBrk="0" hangingPunct="0">
              <a:lnSpc>
                <a:spcPct val="107000"/>
              </a:lnSpc>
              <a:spcAft>
                <a:spcPts val="0"/>
              </a:spcAft>
              <a:buSzPts val="1200"/>
              <a:buNone/>
              <a:tabLst>
                <a:tab pos="414655" algn="l"/>
              </a:tabLst>
            </a:pPr>
            <a:endParaRPr lang="ru-BY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8846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B0392-3EAB-4B39-BA08-04BAC5A7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124682"/>
          </a:xfrm>
        </p:spPr>
        <p:txBody>
          <a:bodyPr/>
          <a:lstStyle/>
          <a:p>
            <a:r>
              <a:rPr lang="ru-RU" sz="1600" b="1" dirty="0">
                <a:solidFill>
                  <a:srgbClr val="2A1A00">
                    <a:lumMod val="75000"/>
                    <a:lumOff val="25000"/>
                  </a:srgbClr>
                </a:solidFill>
              </a:rPr>
              <a:t>Построение ER-диаграммы для схемы базы данных.</a:t>
            </a:r>
            <a:br>
              <a:rPr lang="ru-BY" sz="16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br>
              <a:rPr lang="ru-RU" sz="16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1600" dirty="0">
                <a:solidFill>
                  <a:srgbClr val="2A1A00"/>
                </a:solidFill>
              </a:rPr>
              <a:t>Пример  Методология в нотации Мартина.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9E63B45-4B7A-4765-92F4-409E5FCF16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1786467"/>
            <a:ext cx="4377267" cy="3953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160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AA2E8-AEAA-4533-8C36-762B9F73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46882"/>
          </a:xfrm>
        </p:spPr>
        <p:txBody>
          <a:bodyPr>
            <a:normAutofit fontScale="90000"/>
          </a:bodyPr>
          <a:lstStyle/>
          <a:p>
            <a:pPr algn="ctr" eaLnBrk="0" hangingPunct="0"/>
            <a:r>
              <a:rPr lang="ru-BY" sz="3100" b="1" u="sng" dirty="0"/>
              <a:t>Преобразование ER-модели в реляционную модель.</a:t>
            </a:r>
            <a:br>
              <a:rPr lang="ru-BY" sz="3100" b="1" dirty="0"/>
            </a:br>
            <a:r>
              <a:rPr lang="ru-BY" b="1" dirty="0"/>
              <a:t> </a:t>
            </a:r>
            <a:br>
              <a:rPr lang="ru-BY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D8F74-B42F-457F-91EA-D994E1CC2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30867"/>
            <a:ext cx="7633742" cy="5156199"/>
          </a:xfrm>
        </p:spPr>
        <p:txBody>
          <a:bodyPr>
            <a:normAutofit/>
          </a:bodyPr>
          <a:lstStyle/>
          <a:p>
            <a:pPr marR="142875"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Концептуальные ER-модели позволяют более точно представить предметную область,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42875"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Поэтому необходим метод перевода концептуальной модели в реляционную.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Такой</a:t>
            </a:r>
            <a:r>
              <a:rPr lang="ru-BY" spc="1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ru-BY" spc="1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основывается</a:t>
            </a:r>
            <a:r>
              <a:rPr lang="ru-BY" spc="1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BY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ru-BY" b="1" spc="1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BY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формировании</a:t>
            </a:r>
            <a:r>
              <a:rPr lang="ru-BY" b="1" spc="1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BY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набора</a:t>
            </a:r>
            <a:r>
              <a:rPr lang="ru-BY" b="1" spc="1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BY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предварительных</a:t>
            </a:r>
            <a:r>
              <a:rPr lang="ru-BY" b="1" spc="1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BY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</a:t>
            </a:r>
            <a:r>
              <a:rPr lang="ru-BY" b="1" spc="1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BY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ru-BY" b="1" spc="1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BY" b="1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BY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диаграмм.</a:t>
            </a:r>
            <a:r>
              <a:rPr lang="ru-BY" b="1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ru-BY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следующем</a:t>
            </a:r>
            <a:r>
              <a:rPr lang="ru-BY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этапе</a:t>
            </a:r>
            <a:r>
              <a:rPr lang="ru-BY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состав</a:t>
            </a:r>
            <a:r>
              <a:rPr lang="ru-BY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BY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связи</a:t>
            </a:r>
            <a:r>
              <a:rPr lang="ru-BY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этих</a:t>
            </a:r>
            <a:r>
              <a:rPr lang="ru-BY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</a:t>
            </a:r>
            <a:r>
              <a:rPr lang="ru-BY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оптимизируются. Суть преобразований кратко: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42875" lvl="0" indent="-342900" algn="just" eaLnBrk="0" hangingPunct="0">
              <a:lnSpc>
                <a:spcPct val="107000"/>
              </a:lnSpc>
              <a:spcAft>
                <a:spcPts val="0"/>
              </a:spcAft>
              <a:buSzPts val="1200"/>
              <a:buFont typeface="Wingdings" panose="05000000000000000000" pitchFamily="2" charset="2"/>
              <a:buChar char=""/>
              <a:tabLst>
                <a:tab pos="601345" algn="l"/>
              </a:tabLst>
            </a:pPr>
            <a:r>
              <a:rPr lang="ru-BY" b="1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Для каждой сущности создается таблица. Причем каждому атрибуту сущности соответствует столбец таблицы.</a:t>
            </a:r>
            <a:endParaRPr lang="ru-BY" sz="1800" b="1" dirty="0">
              <a:latin typeface="Symbol" panose="05050102010706020507" pitchFamily="18" charset="2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91027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737D2-0579-4051-B0BE-48BA6F7E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BY" sz="2800" b="1" u="sng" dirty="0">
                <a:solidFill>
                  <a:srgbClr val="2A1A00"/>
                </a:solidFill>
              </a:rPr>
              <a:t>Преобразование ER-модели в реляционную модель.</a:t>
            </a:r>
            <a:br>
              <a:rPr lang="ru-BY" sz="2800" b="1" dirty="0">
                <a:solidFill>
                  <a:srgbClr val="2A1A00"/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B82143-FF13-4447-A451-82AAF4F25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02268"/>
            <a:ext cx="7633742" cy="4677326"/>
          </a:xfrm>
        </p:spPr>
        <p:txBody>
          <a:bodyPr/>
          <a:lstStyle/>
          <a:p>
            <a:pPr marL="342900" marR="142875" lvl="0" indent="-342900" algn="just" eaLnBrk="0" hangingPunct="0">
              <a:lnSpc>
                <a:spcPct val="107000"/>
              </a:lnSpc>
              <a:spcAft>
                <a:spcPts val="0"/>
              </a:spcAft>
              <a:buSzPts val="1200"/>
              <a:buFont typeface="Wingdings" panose="05000000000000000000" pitchFamily="2" charset="2"/>
              <a:buChar char=""/>
              <a:tabLst>
                <a:tab pos="601345" algn="l"/>
              </a:tabLst>
            </a:pPr>
            <a:r>
              <a:rPr lang="ru-BY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Правила генерации таблиц из ER-диаграмм опираются на два основных фактора – тип связи и класс принадлежности сущности.</a:t>
            </a:r>
            <a:endParaRPr lang="ru-BY" sz="1800" dirty="0">
              <a:latin typeface="Symbol" panose="05050102010706020507" pitchFamily="18" charset="2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142875" lvl="0" indent="-342900" algn="just" eaLnBrk="0" hangingPunct="0">
              <a:lnSpc>
                <a:spcPct val="107000"/>
              </a:lnSpc>
              <a:spcAft>
                <a:spcPts val="0"/>
              </a:spcAft>
              <a:buSzPts val="1200"/>
              <a:buFont typeface="Wingdings" panose="05000000000000000000" pitchFamily="2" charset="2"/>
              <a:buChar char=""/>
              <a:tabLst>
                <a:tab pos="601345" algn="l"/>
              </a:tabLst>
            </a:pP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Для связи типа 1:1 существуют </a:t>
            </a:r>
            <a:r>
              <a:rPr lang="ru-BY" b="1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три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отдельных правила формирования</a:t>
            </a:r>
            <a:r>
              <a:rPr lang="ru-BY" spc="2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предварительных таблиц из ER-диаграмм. </a:t>
            </a:r>
            <a:endParaRPr lang="ru-BY" sz="1800" dirty="0">
              <a:latin typeface="Symbol" panose="05050102010706020507" pitchFamily="18" charset="2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142875" lvl="0" indent="-342900" algn="just" eaLnBrk="0" hangingPunct="0">
              <a:lnSpc>
                <a:spcPct val="107000"/>
              </a:lnSpc>
              <a:spcAft>
                <a:spcPts val="0"/>
              </a:spcAft>
              <a:buSzPts val="1200"/>
              <a:buFont typeface="Wingdings" panose="05000000000000000000" pitchFamily="2" charset="2"/>
              <a:buChar char=""/>
              <a:tabLst>
                <a:tab pos="601345" algn="l"/>
              </a:tabLst>
            </a:pP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Для связи типа 1:М существуют только </a:t>
            </a:r>
            <a:r>
              <a:rPr lang="ru-BY" b="1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два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правила.</a:t>
            </a:r>
            <a:r>
              <a:rPr lang="ru-BY" spc="8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Выбор</a:t>
            </a:r>
            <a:r>
              <a:rPr lang="ru-BY" spc="8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одного</a:t>
            </a:r>
            <a:r>
              <a:rPr lang="ru-BY" spc="8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из</a:t>
            </a:r>
            <a:r>
              <a:rPr lang="ru-BY" spc="8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них</a:t>
            </a:r>
            <a:r>
              <a:rPr lang="ru-BY" spc="8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зависит</a:t>
            </a:r>
            <a:r>
              <a:rPr lang="ru-BY" spc="8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от</a:t>
            </a:r>
            <a:r>
              <a:rPr lang="ru-BY" spc="8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класса</a:t>
            </a:r>
            <a:r>
              <a:rPr lang="ru-BY" spc="8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принадлежности</a:t>
            </a:r>
            <a:r>
              <a:rPr lang="ru-BY" spc="8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сущности</a:t>
            </a:r>
            <a:r>
              <a:rPr lang="ru-BY" spc="8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на</a:t>
            </a:r>
            <a:r>
              <a:rPr lang="ru-BY" spc="8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стороне M. Класс принадлежности сущности на стороне 1 не влияет на выбор. </a:t>
            </a:r>
            <a:endParaRPr lang="ru-BY" sz="1800" dirty="0">
              <a:latin typeface="Symbol" panose="05050102010706020507" pitchFamily="18" charset="2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142875" lvl="0" indent="-342900" algn="just" eaLnBrk="0" hangingPunct="0">
              <a:lnSpc>
                <a:spcPct val="107000"/>
              </a:lnSpc>
              <a:spcAft>
                <a:spcPts val="0"/>
              </a:spcAft>
              <a:buSzPts val="1200"/>
              <a:buFont typeface="Wingdings" panose="05000000000000000000" pitchFamily="2" charset="2"/>
              <a:buChar char=""/>
              <a:tabLst>
                <a:tab pos="601345" algn="l"/>
              </a:tabLst>
            </a:pP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Для связи типа М:N класс принадлежности сущности значения не имеет и правило </a:t>
            </a:r>
            <a:r>
              <a:rPr lang="ru-BY" b="1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одно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.</a:t>
            </a:r>
            <a:endParaRPr lang="ru-BY" sz="1800" dirty="0">
              <a:latin typeface="Symbol" panose="05050102010706020507" pitchFamily="18" charset="2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608186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CA01E-578A-4AF6-BE54-FB816C48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BY" sz="2800" b="1" u="sng" dirty="0">
                <a:solidFill>
                  <a:srgbClr val="2A1A00"/>
                </a:solidFill>
              </a:rPr>
              <a:t>Преобразование ER-модели в реляционную модель.</a:t>
            </a:r>
            <a:br>
              <a:rPr lang="ru-BY" sz="2800" b="1" dirty="0">
                <a:solidFill>
                  <a:srgbClr val="2A1A00"/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11537E-67F9-459F-89ED-DBE1B8CE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965200"/>
            <a:ext cx="7633742" cy="5765800"/>
          </a:xfrm>
        </p:spPr>
        <p:txBody>
          <a:bodyPr/>
          <a:lstStyle/>
          <a:p>
            <a:pPr marR="142875" indent="45021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Изложим</a:t>
            </a:r>
            <a:r>
              <a:rPr lang="ru-BY" b="1" u="sng" spc="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эти</a:t>
            </a:r>
            <a:r>
              <a:rPr lang="ru-BY" b="1" u="sng" spc="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BY" b="1" u="sng" spc="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</a:t>
            </a:r>
            <a:r>
              <a:rPr lang="ru-BY" b="1" u="sng" spc="4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преобразования</a:t>
            </a:r>
            <a:r>
              <a:rPr lang="ru-BY" b="1" u="sng" spc="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BY" b="1" u="sng" spc="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ER-модели</a:t>
            </a:r>
            <a:r>
              <a:rPr lang="ru-BY" b="1" u="sng" spc="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ru-BY" b="1" u="sng" spc="4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примере</a:t>
            </a:r>
            <a:r>
              <a:rPr lang="ru-BY" b="1" u="sng" spc="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BY" b="1" u="sng" spc="4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r>
              <a:rPr lang="ru-BY" b="1" u="sng" spc="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u="sng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БАНК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ER-модель</a:t>
            </a:r>
            <a:r>
              <a:rPr lang="ru-BY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атрибуты</a:t>
            </a:r>
            <a:r>
              <a:rPr lang="ru-BY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сущностей которой показаны</a:t>
            </a:r>
            <a:r>
              <a:rPr lang="ru-BY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рис.</a:t>
            </a:r>
            <a:r>
              <a:rPr lang="ru-BY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BY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иже</a:t>
            </a:r>
            <a:endParaRPr lang="ru-RU" spc="-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EC5232-3AC8-4617-9034-6DB1399DC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66" y="2311822"/>
            <a:ext cx="6799775" cy="44191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950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27B71-C124-4682-9180-680D2BED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BY" sz="2800" b="1" u="sng" dirty="0">
                <a:solidFill>
                  <a:srgbClr val="2A1A00"/>
                </a:solidFill>
              </a:rPr>
              <a:t>Преобразование ER-модели в реляционную модель.</a:t>
            </a:r>
            <a:br>
              <a:rPr lang="ru-BY" sz="2800" b="1" dirty="0">
                <a:solidFill>
                  <a:srgbClr val="2A1A00"/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D1675-03BB-4367-8A78-D7A8C311C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46200"/>
            <a:ext cx="7633742" cy="5511800"/>
          </a:xfrm>
        </p:spPr>
        <p:txBody>
          <a:bodyPr>
            <a:normAutofit/>
          </a:bodyPr>
          <a:lstStyle/>
          <a:p>
            <a:pPr eaLnBrk="0" hangingPunct="0">
              <a:lnSpc>
                <a:spcPct val="107000"/>
              </a:lnSpc>
              <a:spcBef>
                <a:spcPts val="410"/>
              </a:spcBef>
              <a:spcAft>
                <a:spcPts val="0"/>
              </a:spcAft>
              <a:tabLst>
                <a:tab pos="440690" algn="l"/>
              </a:tabLst>
            </a:pPr>
            <a:r>
              <a:rPr lang="ru-BY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Правило</a:t>
            </a:r>
            <a:r>
              <a:rPr lang="ru-BY" b="1" spc="-2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spc="-2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20"/>
              </a:spcBef>
              <a:spcAft>
                <a:spcPts val="0"/>
              </a:spcAft>
            </a:pPr>
            <a:r>
              <a:rPr lang="ru-BY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BY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Если связь типа 1:1 и класс принадлежности обеих сущностей является обязательным (1,1:1,1), то необходима только одна таблица. Первичным ключом этой таблицы может быть первичный ключ любой из двух сущностей</a:t>
            </a:r>
            <a:endParaRPr lang="ru-RU" dirty="0">
              <a:solidFill>
                <a:srgbClr val="FF66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7000"/>
              </a:lnSpc>
              <a:spcBef>
                <a:spcPts val="465"/>
              </a:spcBef>
              <a:spcAft>
                <a:spcPts val="0"/>
              </a:spcAft>
            </a:pP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на ER-диаграмме для связи 1:1 &lt;УПРАВЛЯЕТ&gt; класс принадлежности обоих сущностей МЕНЕДЖЕР, ФИЛИАЛ является обязательным, тогда генерируется одна таблица следующей </a:t>
            </a:r>
            <a:r>
              <a:rPr lang="ru-BY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структуры: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5"/>
              </a:spcBef>
              <a:spcAft>
                <a:spcPts val="0"/>
              </a:spcAft>
            </a:pPr>
            <a:r>
              <a:rPr lang="ru-BY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0000"/>
              </a:lnSpc>
              <a:spcAft>
                <a:spcPts val="0"/>
              </a:spcAft>
            </a:pPr>
            <a:endParaRPr lang="ru-RU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0000"/>
              </a:lnSpc>
              <a:spcAft>
                <a:spcPts val="0"/>
              </a:spcAft>
            </a:pP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Первичным ключом этой таблицы может быть выбран и первичный ключ сущности</a:t>
            </a:r>
            <a:r>
              <a:rPr lang="ru-BY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МЕНЕДЖЕР</a:t>
            </a:r>
            <a:r>
              <a:rPr lang="ru-BY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НМ, который теперь стал потенциальным ключом.</a:t>
            </a:r>
            <a:endParaRPr lang="ru-RU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142875" indent="0" algn="just" eaLnBrk="0" hangingPunct="0">
              <a:lnSpc>
                <a:spcPct val="100000"/>
              </a:lnSpc>
              <a:spcAft>
                <a:spcPts val="0"/>
              </a:spcAft>
              <a:buNone/>
            </a:pPr>
            <a:endParaRPr lang="ru-RU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0000"/>
              </a:lnSpc>
              <a:spcAft>
                <a:spcPts val="0"/>
              </a:spcAft>
            </a:pPr>
            <a:endParaRPr lang="ru-RU" sz="1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0000"/>
              </a:lnSpc>
              <a:spcAft>
                <a:spcPts val="0"/>
              </a:spcAft>
            </a:pPr>
            <a:endParaRPr lang="ru-RU" sz="1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0000"/>
              </a:lnSpc>
              <a:spcAft>
                <a:spcPts val="0"/>
              </a:spcAft>
            </a:pP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C1A14F-CED1-4B28-A80A-F5496D4C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450" y="4389908"/>
            <a:ext cx="566816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49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06096-8842-4357-82D8-4FD755A4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BY" sz="2800" b="1" u="sng" dirty="0">
                <a:solidFill>
                  <a:srgbClr val="2A1A00"/>
                </a:solidFill>
              </a:rPr>
              <a:t>Преобразование ER-модели в реляционную модель.</a:t>
            </a:r>
            <a:br>
              <a:rPr lang="ru-BY" sz="2800" b="1" dirty="0">
                <a:solidFill>
                  <a:srgbClr val="2A1A00"/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F9633-928D-4E27-8546-4E9BACD1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10733"/>
            <a:ext cx="7633742" cy="5486399"/>
          </a:xfrm>
        </p:spPr>
        <p:txBody>
          <a:bodyPr/>
          <a:lstStyle/>
          <a:p>
            <a:pPr eaLnBrk="0" hangingPunct="0">
              <a:lnSpc>
                <a:spcPct val="107000"/>
              </a:lnSpc>
              <a:spcAft>
                <a:spcPts val="0"/>
              </a:spcAft>
              <a:tabLst>
                <a:tab pos="440690" algn="l"/>
              </a:tabLst>
            </a:pPr>
            <a:r>
              <a:rPr lang="ru-RU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Правило 2.</a:t>
            </a:r>
          </a:p>
          <a:p>
            <a:pPr eaLnBrk="0" hangingPunct="0">
              <a:lnSpc>
                <a:spcPct val="107000"/>
              </a:lnSpc>
              <a:spcAft>
                <a:spcPts val="0"/>
              </a:spcAft>
              <a:tabLst>
                <a:tab pos="440690" algn="l"/>
              </a:tabLst>
            </a:pPr>
            <a:r>
              <a:rPr lang="ru-RU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связь типа 1:1 и класс принадлежности одной сущности является обязательным, а другой – необязательным (1,1:0,1 или 0,1:1,1), то необходимо построить таблицу для каждой сущности.</a:t>
            </a:r>
          </a:p>
          <a:p>
            <a:pPr eaLnBrk="0" hangingPunct="0">
              <a:lnSpc>
                <a:spcPct val="107000"/>
              </a:lnSpc>
              <a:spcAft>
                <a:spcPts val="0"/>
              </a:spcAft>
              <a:tabLst>
                <a:tab pos="440690" algn="l"/>
              </a:tabLst>
            </a:pPr>
            <a:r>
              <a:rPr lang="ru-RU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Первичный ключ сущности должен быть первичным ключом соответствующей таблицы. </a:t>
            </a:r>
          </a:p>
          <a:p>
            <a:pPr eaLnBrk="0" hangingPunct="0">
              <a:lnSpc>
                <a:spcPct val="107000"/>
              </a:lnSpc>
              <a:spcAft>
                <a:spcPts val="0"/>
              </a:spcAft>
              <a:tabLst>
                <a:tab pos="440690" algn="l"/>
              </a:tabLst>
            </a:pPr>
            <a:r>
              <a:rPr lang="ru-RU" sz="1600" b="1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Первичный ключ сущности</a:t>
            </a:r>
            <a:r>
              <a:rPr lang="ru-RU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для которой класс принадлежности является </a:t>
            </a:r>
            <a:r>
              <a:rPr lang="ru-RU" sz="1600" b="1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необязательным, добавляется как атрибут в таблицу для сущности с обязательным классом принадлежности.</a:t>
            </a:r>
          </a:p>
          <a:p>
            <a:pPr marR="142875" algn="just" eaLnBrk="0" hangingPunct="0">
              <a:lnSpc>
                <a:spcPct val="107000"/>
              </a:lnSpc>
              <a:spcBef>
                <a:spcPts val="410"/>
              </a:spcBef>
              <a:spcAft>
                <a:spcPts val="0"/>
              </a:spcAft>
            </a:pPr>
            <a:r>
              <a:rPr lang="ru-BY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на ER-диаграмме для связи 1:1 &lt;УПРАВЛЯЕТ&gt; класс принадлежности сущности МЕНЕДЖЕР будет обязательный, а сущности ФИЛИАЛ – необязательный, тогда генерируются две таблицы следующей структуры: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5"/>
              </a:spcBef>
              <a:spcAft>
                <a:spcPts val="0"/>
              </a:spcAft>
            </a:pPr>
            <a:r>
              <a:rPr lang="ru-BY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BY" dirty="0"/>
          </a:p>
          <a:p>
            <a:endParaRPr lang="ru-BY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7983C5-EEF0-4CD0-AF2B-005705D7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558" y="5049077"/>
            <a:ext cx="5144218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38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44619-CC17-4B45-B3CA-3A8956A6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500" b="1" u="sng" dirty="0">
                <a:solidFill>
                  <a:srgbClr val="2A1A00"/>
                </a:solidFill>
              </a:rPr>
              <a:t>Преобразование ER-модели в реляционную модель.</a:t>
            </a:r>
            <a:br>
              <a:rPr lang="ru-BY" sz="2500" b="1" dirty="0">
                <a:solidFill>
                  <a:srgbClr val="2A1A00"/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718B7-5751-4C76-8634-D0C0E377E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88534"/>
            <a:ext cx="7633742" cy="5274734"/>
          </a:xfrm>
        </p:spPr>
        <p:txBody>
          <a:bodyPr>
            <a:normAutofit fontScale="70000" lnSpcReduction="20000"/>
          </a:bodyPr>
          <a:lstStyle/>
          <a:p>
            <a:pPr marL="143510" marR="142875" algn="just" eaLnBrk="0" hangingPunct="0">
              <a:lnSpc>
                <a:spcPct val="107000"/>
              </a:lnSpc>
              <a:spcBef>
                <a:spcPts val="460"/>
              </a:spcBef>
              <a:spcAft>
                <a:spcPts val="0"/>
              </a:spcAft>
            </a:pP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Сущность с </a:t>
            </a:r>
            <a:r>
              <a:rPr lang="ru-BY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необязательным классом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принадлежности (ФИЛИАЛ) именуется </a:t>
            </a:r>
            <a:r>
              <a:rPr lang="ru-BY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родительской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7000"/>
              </a:lnSpc>
              <a:spcBef>
                <a:spcPts val="460"/>
              </a:spcBef>
              <a:spcAft>
                <a:spcPts val="0"/>
              </a:spcAft>
            </a:pP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с обязательным (МЕНЕДЖЕР) – </a:t>
            </a:r>
            <a:r>
              <a:rPr lang="ru-BY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дочерней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7000"/>
              </a:lnSpc>
              <a:spcBef>
                <a:spcPts val="460"/>
              </a:spcBef>
              <a:spcAft>
                <a:spcPts val="0"/>
              </a:spcAft>
            </a:pPr>
            <a:r>
              <a:rPr lang="ru-BY" b="1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Первичный ключ родительской сущности (НФ), помещаемый в таблицу, представляющую дочернюю сущность, называется </a:t>
            </a:r>
            <a:r>
              <a:rPr lang="ru-BY" b="1" u="sng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внешним ключом </a:t>
            </a:r>
            <a:r>
              <a:rPr lang="ru-BY" b="1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родительской сущности.</a:t>
            </a:r>
            <a:r>
              <a:rPr lang="ru-BY" b="1" spc="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spc="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7000"/>
              </a:lnSpc>
              <a:spcBef>
                <a:spcPts val="460"/>
              </a:spcBef>
              <a:spcAft>
                <a:spcPts val="0"/>
              </a:spcAft>
            </a:pP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 между указанными таблицами устанавливается путем связи первичного и внешнего ключа и</a:t>
            </a:r>
            <a:r>
              <a:rPr lang="ru-BY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имеет вид:</a:t>
            </a:r>
            <a:endParaRPr lang="ru-RU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7000"/>
              </a:lnSpc>
              <a:spcBef>
                <a:spcPts val="460"/>
              </a:spcBef>
              <a:spcAft>
                <a:spcPts val="0"/>
              </a:spcAft>
            </a:pPr>
            <a:endParaRPr lang="ru-RU" sz="1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7000"/>
              </a:lnSpc>
              <a:spcBef>
                <a:spcPts val="460"/>
              </a:spcBef>
              <a:spcAft>
                <a:spcPts val="0"/>
              </a:spcAft>
            </a:pPr>
            <a:endParaRPr lang="ru-RU" sz="1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7000"/>
              </a:lnSpc>
              <a:spcBef>
                <a:spcPts val="460"/>
              </a:spcBef>
              <a:spcAft>
                <a:spcPts val="0"/>
              </a:spcAft>
            </a:pPr>
            <a:endParaRPr lang="ru-RU" sz="1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7000"/>
              </a:lnSpc>
              <a:spcBef>
                <a:spcPts val="460"/>
              </a:spcBef>
              <a:spcAft>
                <a:spcPts val="0"/>
              </a:spcAft>
            </a:pPr>
            <a:endParaRPr lang="ru-RU" sz="1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7000"/>
              </a:lnSpc>
              <a:spcBef>
                <a:spcPts val="460"/>
              </a:spcBef>
              <a:spcAft>
                <a:spcPts val="0"/>
              </a:spcAft>
            </a:pPr>
            <a:endParaRPr lang="ru-RU" sz="1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</a:pPr>
            <a:endParaRPr lang="ru-RU" sz="1800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</a:pPr>
            <a:endParaRPr lang="ru-RU" sz="1800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</a:pPr>
            <a:endParaRPr lang="ru-RU" sz="1800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</a:pPr>
            <a:endParaRPr lang="ru-RU" sz="1800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</a:pPr>
            <a:r>
              <a:rPr lang="ru-BY" sz="1800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Примечание.</a:t>
            </a:r>
            <a:r>
              <a:rPr lang="ru-BY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Если внешний ключ представляет связь 1:1, то должны быть запрещены его дублирующие значения.</a:t>
            </a:r>
            <a:endParaRPr lang="ru-RU" sz="1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</a:pPr>
            <a:endParaRPr lang="ru-RU" sz="1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Используется понятие класс принадлежности сущности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 принадлежности сущности связи является обязательным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 обязательного участия.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 принадлежности сущности связи является необязательным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случае необязательного участия. </a:t>
            </a:r>
          </a:p>
          <a:p>
            <a:pPr marL="143510" marR="142875" algn="just" eaLnBrk="0" hangingPunct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</a:pP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335"/>
              </a:spcBef>
              <a:spcAft>
                <a:spcPts val="0"/>
              </a:spcAft>
              <a:tabLst>
                <a:tab pos="440690" algn="l"/>
              </a:tabLst>
            </a:pPr>
            <a:r>
              <a:rPr lang="ru-BY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7000"/>
              </a:lnSpc>
              <a:spcBef>
                <a:spcPts val="460"/>
              </a:spcBef>
              <a:spcAft>
                <a:spcPts val="0"/>
              </a:spcAft>
            </a:pP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EC3F4B-3D17-4CDB-AB43-06291CA1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05" y="3156621"/>
            <a:ext cx="590632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0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6B4E0-F39F-41E7-AC91-BE685053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Основные этапы проектирования БД. </a:t>
            </a:r>
            <a:br>
              <a:rPr lang="ru-RU" sz="24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24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Жизненный цикл БД.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4FF995-D89E-4EDA-89A2-9FDAE0DF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557868"/>
            <a:ext cx="7633742" cy="4321726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Определение требований к системе</a:t>
            </a:r>
            <a:endParaRPr lang="ru-BY" sz="18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данном этапе необходимо определить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диапазон действия приложения базы данных, состав его пользователей и области применения.</a:t>
            </a:r>
            <a:endParaRPr lang="ru-BY" b="1" dirty="0"/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Определение требований включает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выбор целей БД, выяснение информационных потребностей различных отделов и руководителей фирмы и требований к оборудованию и программному обеспечению.</a:t>
            </a:r>
            <a:endParaRPr lang="ru-BY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040050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5914E-52CE-409B-9A00-F0739D0B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500" b="1" u="sng" dirty="0">
                <a:solidFill>
                  <a:srgbClr val="2A1A00"/>
                </a:solidFill>
              </a:rPr>
              <a:t>Преобразование ER-модели в реляционную модель.</a:t>
            </a:r>
            <a:br>
              <a:rPr lang="ru-BY" sz="2500" b="1" dirty="0">
                <a:solidFill>
                  <a:srgbClr val="2A1A00"/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1E495-641D-4FA3-8474-5A1494D7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083733"/>
            <a:ext cx="7875042" cy="5774267"/>
          </a:xfrm>
        </p:spPr>
        <p:txBody>
          <a:bodyPr>
            <a:normAutofit/>
          </a:bodyPr>
          <a:lstStyle/>
          <a:p>
            <a:pPr eaLnBrk="0" hangingPunct="0">
              <a:lnSpc>
                <a:spcPct val="107000"/>
              </a:lnSpc>
              <a:spcBef>
                <a:spcPts val="335"/>
              </a:spcBef>
              <a:spcAft>
                <a:spcPts val="0"/>
              </a:spcAft>
              <a:tabLst>
                <a:tab pos="440690" algn="l"/>
              </a:tabLst>
            </a:pPr>
            <a:r>
              <a:rPr lang="ru-BY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Правило</a:t>
            </a:r>
            <a:r>
              <a:rPr lang="ru-BY" b="1" spc="-2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55"/>
              </a:spcBef>
              <a:spcAft>
                <a:spcPts val="0"/>
              </a:spcAft>
            </a:pPr>
            <a:r>
              <a:rPr lang="ru-BY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BY" sz="16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связь типа 1:1 и класс принадлежности обеих сущностей является необязательным (0,1:0,1), </a:t>
            </a:r>
            <a:r>
              <a:rPr lang="ru-BY" sz="1600" b="1" u="sng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 необходимо построить три</a:t>
            </a:r>
            <a:r>
              <a:rPr lang="ru-BY" sz="1600" b="1" u="sng" spc="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b="1" u="sng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таблицы </a:t>
            </a:r>
            <a:r>
              <a:rPr lang="ru-BY" sz="1600" b="1" u="sng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BY" sz="16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solidFill>
                <a:srgbClr val="FF66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BY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одной для каждой сущности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одну для связи</a:t>
            </a:r>
            <a:r>
              <a:rPr lang="ru-BY" sz="16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BY" sz="1600" spc="-1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Первичный</a:t>
            </a:r>
            <a:r>
              <a:rPr lang="ru-BY" sz="1600" spc="-1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ключ</a:t>
            </a:r>
            <a:r>
              <a:rPr lang="ru-BY" sz="1600" spc="-1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сущности</a:t>
            </a:r>
            <a:r>
              <a:rPr lang="ru-BY" sz="1600" spc="2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должен</a:t>
            </a:r>
            <a:r>
              <a:rPr lang="ru-BY" sz="1600" spc="-1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быть</a:t>
            </a:r>
            <a:r>
              <a:rPr lang="ru-BY" sz="1600" spc="-1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первичным</a:t>
            </a:r>
            <a:r>
              <a:rPr lang="ru-BY" sz="1600" spc="-1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ru-BY" sz="1600" spc="-1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соответствующей</a:t>
            </a:r>
            <a:r>
              <a:rPr lang="ru-BY" sz="1600" spc="-1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таблицы. </a:t>
            </a:r>
            <a:endParaRPr lang="ru-RU" sz="1600" dirty="0">
              <a:solidFill>
                <a:srgbClr val="FF66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7000"/>
              </a:lnSpc>
              <a:spcAft>
                <a:spcPts val="0"/>
              </a:spcAft>
            </a:pPr>
            <a:r>
              <a:rPr lang="ru-BY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для связи </a:t>
            </a:r>
            <a:r>
              <a:rPr lang="ru-BY" sz="16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среди своих атрибутов должна иметь ключи обеих сущностей.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10"/>
              </a:spcBef>
              <a:spcAft>
                <a:spcPts val="0"/>
              </a:spcAft>
            </a:pPr>
            <a:r>
              <a:rPr lang="ru-BY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Если на ER-диаграмме для связи 1:1 &lt;</a:t>
            </a:r>
            <a:r>
              <a:rPr lang="ru-BY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УПРАВЛЯЕТ&gt; класс принадлежности обеих сущностей МЕНЕДЖЕР, ФИЛИАЛ будет необязательным,</a:t>
            </a:r>
            <a:r>
              <a:rPr lang="ru-BY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тогда генерируются три следующих таблицы:</a:t>
            </a:r>
            <a:endParaRPr lang="ru-RU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eaLnBrk="0" hangingPunct="0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</a:pPr>
            <a:endParaRPr lang="ru-RU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eaLnBrk="0" hangingPunct="0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</a:pP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50"/>
              </a:spcBef>
              <a:spcAft>
                <a:spcPts val="0"/>
              </a:spcAft>
            </a:pPr>
            <a:endParaRPr lang="ru-RU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50"/>
              </a:spcBef>
              <a:spcAft>
                <a:spcPts val="0"/>
              </a:spcAft>
            </a:pPr>
            <a:endParaRPr lang="ru-RU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50"/>
              </a:spcBef>
              <a:spcAft>
                <a:spcPts val="0"/>
              </a:spcAft>
            </a:pPr>
            <a:endParaRPr lang="ru-RU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50"/>
              </a:spcBef>
              <a:spcAft>
                <a:spcPts val="0"/>
              </a:spcAft>
            </a:pPr>
            <a:endParaRPr lang="ru-RU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50"/>
              </a:spcBef>
              <a:spcAft>
                <a:spcPts val="0"/>
              </a:spcAft>
            </a:pPr>
            <a:endParaRPr lang="ru-RU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50"/>
              </a:spcBef>
              <a:spcAft>
                <a:spcPts val="0"/>
              </a:spcAft>
            </a:pPr>
            <a:r>
              <a:rPr lang="ru-RU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этом осуществляется декомпозиция связи 1:1 на две связи 1: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9175F3-3634-439B-A04E-8507A0EAC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80" y="3970866"/>
            <a:ext cx="517279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823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F20BD-3A73-4003-BEB2-E2C60F34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758" y="221520"/>
            <a:ext cx="7633742" cy="1492132"/>
          </a:xfrm>
        </p:spPr>
        <p:txBody>
          <a:bodyPr/>
          <a:lstStyle/>
          <a:p>
            <a:r>
              <a:rPr lang="ru-BY" sz="2500" b="1" u="sng" dirty="0">
                <a:solidFill>
                  <a:srgbClr val="2A1A00"/>
                </a:solidFill>
              </a:rPr>
              <a:t>Преобразование ER-модели в реляционную модель.</a:t>
            </a:r>
            <a:br>
              <a:rPr lang="ru-BY" sz="2500" b="1" dirty="0">
                <a:solidFill>
                  <a:srgbClr val="2A1A00"/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31AF83-5F7E-4CE7-87EA-8BFBFBDEB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51467"/>
            <a:ext cx="7633742" cy="5444065"/>
          </a:xfrm>
        </p:spPr>
        <p:txBody>
          <a:bodyPr>
            <a:normAutofit/>
          </a:bodyPr>
          <a:lstStyle/>
          <a:p>
            <a:pPr eaLnBrk="0" hangingPunct="0">
              <a:lnSpc>
                <a:spcPct val="107000"/>
              </a:lnSpc>
              <a:spcBef>
                <a:spcPts val="335"/>
              </a:spcBef>
              <a:spcAft>
                <a:spcPts val="0"/>
              </a:spcAft>
              <a:tabLst>
                <a:tab pos="440690" algn="l"/>
              </a:tabLst>
            </a:pPr>
            <a:r>
              <a:rPr lang="ru-BY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Правило</a:t>
            </a:r>
            <a:r>
              <a:rPr lang="ru-BY" sz="2400" b="1" spc="-2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2400" b="1" spc="-5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55"/>
              </a:spcBef>
              <a:spcAft>
                <a:spcPts val="0"/>
              </a:spcAft>
            </a:pPr>
            <a:r>
              <a:rPr lang="ru-BY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7000"/>
              </a:lnSpc>
              <a:spcAft>
                <a:spcPts val="600"/>
              </a:spcAft>
            </a:pPr>
            <a:r>
              <a:rPr lang="ru-BY" sz="17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связь типа 1:М и класс принадлежности сущности на стороне М</a:t>
            </a:r>
            <a:r>
              <a:rPr lang="ru-BY" sz="1700" spc="2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7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является обязательным (0,1:1,M или 1,1:1,M), то необходимо построить таблицу для каждой </a:t>
            </a:r>
            <a:r>
              <a:rPr lang="ru-BY" sz="17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сущности. Первичный</a:t>
            </a:r>
            <a:r>
              <a:rPr lang="ru-BY" sz="1700" spc="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7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ключ сущности</a:t>
            </a:r>
            <a:r>
              <a:rPr lang="ru-BY" sz="1700" spc="2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7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должен быть первичным ключом </a:t>
            </a:r>
            <a:r>
              <a:rPr lang="ru-BY" sz="17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соответствующей таблицы. </a:t>
            </a:r>
            <a:r>
              <a:rPr lang="ru-BY" sz="17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Первичный ключ сущности на стороне 1 добавляется как атрибут в таблицу для сущности на стороне М.</a:t>
            </a:r>
            <a:endParaRPr lang="ru-BY" sz="17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10"/>
              </a:spcBef>
              <a:spcAft>
                <a:spcPts val="0"/>
              </a:spcAft>
            </a:pPr>
            <a:r>
              <a:rPr lang="ru-BY" sz="17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Если</a:t>
            </a:r>
            <a:r>
              <a:rPr lang="ru-BY" sz="1700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7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ru-BY" sz="1700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7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ER-диаграмме</a:t>
            </a:r>
            <a:r>
              <a:rPr lang="ru-BY" sz="1700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7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BY" sz="1700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7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связи</a:t>
            </a:r>
            <a:r>
              <a:rPr lang="ru-BY" sz="1700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7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1:М</a:t>
            </a:r>
            <a:r>
              <a:rPr lang="ru-BY" sz="1700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7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&lt;ОБРАБАТЫВАЕТ&gt;</a:t>
            </a:r>
            <a:r>
              <a:rPr lang="ru-BY" sz="1700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7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ru-BY" sz="1700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7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принадлежности</a:t>
            </a:r>
            <a:r>
              <a:rPr lang="ru-BY" sz="1700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7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сущности СЧЕТ является обязательным, тогда генерируются две таблицы следующей структуры:</a:t>
            </a:r>
            <a:endParaRPr lang="ru-BY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50"/>
              </a:spcBef>
              <a:spcAft>
                <a:spcPts val="0"/>
              </a:spcAft>
            </a:pPr>
            <a:r>
              <a:rPr lang="ru-BY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FF7A8E-AFA8-4C0A-ADB2-6FB1C066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79" y="4881991"/>
            <a:ext cx="5586145" cy="17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59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F232D-16AC-4486-B085-9451B306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500" b="1" u="sng" dirty="0">
                <a:solidFill>
                  <a:srgbClr val="2A1A00"/>
                </a:solidFill>
              </a:rPr>
              <a:t>Преобразование ER-модели в реляционную модель.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3861E-D920-49CC-9158-D73EFD17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Связь между указанными таблицами будет иметь вид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algn="just">
              <a:spcAft>
                <a:spcPts val="0"/>
              </a:spcAft>
            </a:pPr>
            <a:r>
              <a:rPr lang="ru-BY" u="sng" dirty="0">
                <a:latin typeface="Arial" panose="020B0604020202020204" pitchFamily="34" charset="0"/>
                <a:ea typeface="Times New Roman" panose="02020603050405020304" pitchFamily="18" charset="0"/>
              </a:rPr>
              <a:t>Примечание.</a:t>
            </a:r>
            <a:r>
              <a:rPr lang="ru-BY" spc="2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</a:rPr>
              <a:t>Если</a:t>
            </a:r>
            <a:r>
              <a:rPr lang="ru-BY" spc="2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</a:rPr>
              <a:t>внешний</a:t>
            </a:r>
            <a:r>
              <a:rPr lang="ru-BY" spc="2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</a:rPr>
              <a:t>ключ</a:t>
            </a:r>
            <a:r>
              <a:rPr lang="ru-BY" spc="2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</a:rPr>
              <a:t>представляет</a:t>
            </a:r>
            <a:r>
              <a:rPr lang="ru-BY" spc="2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</a:rPr>
              <a:t>связь</a:t>
            </a:r>
            <a:r>
              <a:rPr lang="ru-BY" spc="2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</a:rPr>
              <a:t>1:М,</a:t>
            </a:r>
            <a:r>
              <a:rPr lang="ru-BY" spc="2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</a:rPr>
              <a:t>то</a:t>
            </a:r>
            <a:r>
              <a:rPr lang="ru-BY" spc="2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</a:rPr>
              <a:t>должны</a:t>
            </a:r>
            <a:r>
              <a:rPr lang="ru-BY" spc="2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</a:rPr>
              <a:t>быть</a:t>
            </a:r>
            <a:r>
              <a:rPr lang="ru-BY" spc="2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</a:rPr>
              <a:t>разрешены</a:t>
            </a:r>
            <a:r>
              <a:rPr lang="ru-BY" spc="2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</a:rPr>
              <a:t>его дублирующие значения</a:t>
            </a:r>
            <a:endParaRPr lang="ru-BY" dirty="0"/>
          </a:p>
          <a:p>
            <a:endParaRPr lang="ru-RU" dirty="0"/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59AB54-209E-4F7E-8F65-B1A4D617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27" y="2714525"/>
            <a:ext cx="587774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599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F6B8F-F1CB-4794-BED9-55D655B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500" b="1" u="sng" dirty="0">
                <a:solidFill>
                  <a:srgbClr val="2A1A00"/>
                </a:solidFill>
              </a:rPr>
              <a:t>Преобразование ER-модели в реляционную модель.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6317A-98C3-4709-9882-562149CF9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19200"/>
            <a:ext cx="7633742" cy="5562600"/>
          </a:xfrm>
        </p:spPr>
        <p:txBody>
          <a:bodyPr>
            <a:normAutofit/>
          </a:bodyPr>
          <a:lstStyle/>
          <a:p>
            <a:pPr eaLnBrk="0" hangingPunct="0">
              <a:lnSpc>
                <a:spcPct val="107000"/>
              </a:lnSpc>
              <a:spcBef>
                <a:spcPts val="410"/>
              </a:spcBef>
              <a:spcAft>
                <a:spcPts val="0"/>
              </a:spcAft>
              <a:tabLst>
                <a:tab pos="440690" algn="l"/>
              </a:tabLst>
            </a:pPr>
            <a:r>
              <a:rPr lang="ru-BY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Правило</a:t>
            </a:r>
            <a:r>
              <a:rPr lang="ru-BY" sz="1600" b="1" spc="-2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b="1" spc="-2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20"/>
              </a:spcBef>
              <a:spcAft>
                <a:spcPts val="0"/>
              </a:spcAft>
            </a:pPr>
            <a:r>
              <a:rPr lang="ru-BY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3510" marR="142240" algn="just" eaLnBrk="0" hangingPunct="0">
              <a:lnSpc>
                <a:spcPct val="107000"/>
              </a:lnSpc>
              <a:spcBef>
                <a:spcPts val="5"/>
              </a:spcBef>
              <a:spcAft>
                <a:spcPts val="0"/>
              </a:spcAft>
            </a:pPr>
            <a:r>
              <a:rPr lang="ru-BY" sz="16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связь типа 1:М и класс принадлежности сущности </a:t>
            </a:r>
            <a:r>
              <a:rPr lang="ru-BY" sz="1600" b="1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стороне М является необязательным</a:t>
            </a:r>
            <a:r>
              <a:rPr lang="ru-BY" sz="16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(1,1:0,M или 0,1:0,M), </a:t>
            </a:r>
            <a:r>
              <a:rPr lang="ru-BY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 необходимо построить три таблицы – по одной для каждой сущности и одну для связи. Первичный ключ сущности</a:t>
            </a:r>
            <a:r>
              <a:rPr lang="ru-BY" sz="1600" spc="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должен быть первичным ключом соответствующей таблицы. </a:t>
            </a:r>
            <a:r>
              <a:rPr lang="ru-BY" sz="160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для связи среди своих атрибутов должна иметь ключи обеих сущностей.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55"/>
              </a:spcBef>
              <a:spcAft>
                <a:spcPts val="0"/>
              </a:spcAft>
            </a:pPr>
            <a:r>
              <a:rPr lang="ru-BY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3510" eaLnBrk="0" hangingPunct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</a:pPr>
            <a:r>
              <a:rPr lang="ru-BY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ru-BY" sz="1600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ru-BY" sz="1600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ER-диаграмме</a:t>
            </a:r>
            <a:r>
              <a:rPr lang="ru-BY" sz="1600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BY" sz="1600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связи</a:t>
            </a:r>
            <a:r>
              <a:rPr lang="ru-BY" sz="1600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1:М</a:t>
            </a:r>
            <a:r>
              <a:rPr lang="ru-BY" sz="1600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&lt;ОБРАБАТЫВАЕТ</a:t>
            </a:r>
            <a:r>
              <a:rPr lang="ru-BY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BY" sz="1600" b="1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ru-BY" sz="1600" b="1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принадлежности</a:t>
            </a:r>
            <a:r>
              <a:rPr lang="ru-BY" sz="1600" b="1" spc="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сущности СЧЁТ является необязательным</a:t>
            </a:r>
            <a:r>
              <a:rPr lang="ru-BY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тогда генерируются три таблицы следующей структуры: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A9331F-A633-4B5E-86AA-C7ACD1A8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14" y="4466902"/>
            <a:ext cx="5401429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224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F7A13-28F6-4CE5-9DFF-EC2C3436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500" b="1" u="sng" dirty="0">
                <a:solidFill>
                  <a:srgbClr val="2A1A00"/>
                </a:solidFill>
              </a:rPr>
              <a:t>Преобразование ER-модели в реляционную модель.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1D5D2E-DB4D-40D7-A881-CAEEA66D6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3510" eaLnBrk="0" hangingPunct="0">
              <a:lnSpc>
                <a:spcPct val="107000"/>
              </a:lnSpc>
              <a:spcBef>
                <a:spcPts val="525"/>
              </a:spcBef>
              <a:spcAft>
                <a:spcPts val="0"/>
              </a:spcAft>
            </a:pP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этом осуществляется</a:t>
            </a:r>
            <a:r>
              <a:rPr lang="ru-BY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следующая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декомпозиция связи</a:t>
            </a:r>
            <a:r>
              <a:rPr lang="ru-BY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1:М на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две связи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1:М и </a:t>
            </a:r>
            <a:r>
              <a:rPr lang="ru-BY" spc="-2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1:1: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A16F91-FDF0-40AB-A1E6-EC2BA1C0B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17" y="3863327"/>
            <a:ext cx="703043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086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F07C2-C228-42AF-8F49-DAB29AC6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500" b="1" u="sng" dirty="0">
                <a:solidFill>
                  <a:srgbClr val="2A1A00"/>
                </a:solidFill>
              </a:rPr>
              <a:t>Преобразование ER-модели в реляционную модель.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A10632-824C-4924-B09A-8FF93C8D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00668"/>
            <a:ext cx="7633742" cy="5537200"/>
          </a:xfrm>
        </p:spPr>
        <p:txBody>
          <a:bodyPr>
            <a:normAutofit/>
          </a:bodyPr>
          <a:lstStyle/>
          <a:p>
            <a:pPr eaLnBrk="0" hangingPunct="0">
              <a:lnSpc>
                <a:spcPct val="107000"/>
              </a:lnSpc>
              <a:spcBef>
                <a:spcPts val="410"/>
              </a:spcBef>
              <a:spcAft>
                <a:spcPts val="0"/>
              </a:spcAft>
              <a:tabLst>
                <a:tab pos="440690" algn="l"/>
              </a:tabLst>
            </a:pPr>
            <a:r>
              <a:rPr lang="ru-BY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Правило</a:t>
            </a:r>
            <a:r>
              <a:rPr lang="ru-BY" b="1" spc="-2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spc="-2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20"/>
              </a:spcBef>
              <a:spcAft>
                <a:spcPts val="0"/>
              </a:spcAft>
            </a:pPr>
            <a:r>
              <a:rPr lang="ru-BY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3510" marR="142875" algn="just" eaLnBrk="0" hangingPunct="0">
              <a:lnSpc>
                <a:spcPct val="107000"/>
              </a:lnSpc>
              <a:spcBef>
                <a:spcPts val="5"/>
              </a:spcBef>
              <a:spcAft>
                <a:spcPts val="0"/>
              </a:spcAft>
            </a:pPr>
            <a:r>
              <a:rPr lang="ru-BY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ru-BY" b="1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lang="ru-BY" b="1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ru-BY" b="1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М:N,</a:t>
            </a:r>
            <a:r>
              <a:rPr lang="ru-BY" b="1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ru-BY" b="1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необходимо</a:t>
            </a:r>
            <a:r>
              <a:rPr lang="ru-BY" b="1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построить</a:t>
            </a:r>
            <a:r>
              <a:rPr lang="ru-BY" b="1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lang="ru-BY" b="1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таблицы</a:t>
            </a:r>
            <a:r>
              <a:rPr lang="ru-BY" b="1" spc="-15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BY" spc="-1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ru-BY" spc="-1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одной</a:t>
            </a:r>
            <a:r>
              <a:rPr lang="ru-BY" spc="-1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BY" spc="-1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каждой</a:t>
            </a:r>
            <a:r>
              <a:rPr lang="ru-BY" spc="-1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сущности</a:t>
            </a:r>
            <a:r>
              <a:rPr lang="ru-BY" spc="-10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одну для связи. </a:t>
            </a:r>
            <a:r>
              <a:rPr lang="ru-BY" b="1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Первичный ключ сущности должен быть первичным ключом соответствующей таблицы</a:t>
            </a:r>
            <a:r>
              <a:rPr lang="ru-BY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Таблица для связи среди своих атрибутов должна иметь ключи обеих сущностей.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20"/>
              </a:spcBef>
              <a:spcAft>
                <a:spcPts val="0"/>
              </a:spcAft>
            </a:pPr>
            <a:r>
              <a:rPr lang="ru-BY" sz="1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3510" eaLnBrk="0" hangingPunct="0">
              <a:lnSpc>
                <a:spcPct val="107000"/>
              </a:lnSpc>
              <a:spcBef>
                <a:spcPts val="465"/>
              </a:spcBef>
              <a:spcAft>
                <a:spcPts val="0"/>
              </a:spcAft>
            </a:pP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ru-BY" spc="-1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ER-диаграмме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lang="ru-BY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М:N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&lt;ИМЕЕТ&gt;,</a:t>
            </a:r>
            <a:r>
              <a:rPr lang="ru-BY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поэтому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генерируются</a:t>
            </a:r>
            <a:r>
              <a:rPr lang="ru-BY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следующих </a:t>
            </a:r>
            <a:r>
              <a:rPr lang="ru-BY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таблицы:</a:t>
            </a:r>
            <a:endParaRPr lang="ru-RU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eaLnBrk="0" hangingPunct="0">
              <a:lnSpc>
                <a:spcPct val="107000"/>
              </a:lnSpc>
              <a:spcBef>
                <a:spcPts val="465"/>
              </a:spcBef>
              <a:spcAft>
                <a:spcPts val="0"/>
              </a:spcAft>
            </a:pP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F978BE-9260-4167-82BD-5C4721C1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38" y="4585593"/>
            <a:ext cx="5906324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60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D0C2D-B0F3-4FDB-A0A9-067A2C58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500" b="1" u="sng" dirty="0">
                <a:solidFill>
                  <a:srgbClr val="2A1A00"/>
                </a:solidFill>
              </a:rPr>
              <a:t>Преобразование ER-модели в реляционную модель.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7EB2A-D328-47F9-BD76-1D0CDED7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3510" algn="just" eaLnBrk="0" hangingPunct="0">
              <a:lnSpc>
                <a:spcPct val="107000"/>
              </a:lnSpc>
              <a:spcBef>
                <a:spcPts val="525"/>
              </a:spcBef>
              <a:spcAft>
                <a:spcPts val="0"/>
              </a:spcAft>
            </a:pP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этом осуществляется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декомпозиция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связи М:N на две</a:t>
            </a:r>
            <a:r>
              <a:rPr lang="ru-BY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связи 1:М следующим </a:t>
            </a:r>
            <a:r>
              <a:rPr lang="ru-BY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образом: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7E70BE-ECBD-4839-95C8-263D495F2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14" y="3806179"/>
            <a:ext cx="6487430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39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3BD5A-E024-41B5-B96F-2CCBD928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500" b="1" u="sng" dirty="0">
                <a:solidFill>
                  <a:srgbClr val="2A1A00"/>
                </a:solidFill>
              </a:rPr>
              <a:t>Преобразование ER-модели в реляционную модель.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7DA73-300A-4B61-B4FE-FDB6AE37E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42875" algn="just" eaLnBrk="0" hangingPunct="0">
              <a:lnSpc>
                <a:spcPct val="107000"/>
              </a:lnSpc>
              <a:spcBef>
                <a:spcPts val="230"/>
              </a:spcBef>
              <a:spcAft>
                <a:spcPts val="0"/>
              </a:spcAft>
            </a:pP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таблице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КЛИЕНТ–СЧЁТ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клиенту,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имеющему,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например,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счета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будут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соответствовать</a:t>
            </a:r>
            <a:r>
              <a:rPr lang="ru-BY" spc="-5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три строки с одним и тем же номером клиента. А счет, у которого, например, два владельца, представляется двумя строками с различными номерами клиентов, владеющими этим счетом.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620202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11C79-2E87-41CF-BFD2-4D8D7F36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500" b="1" u="sng" dirty="0">
                <a:solidFill>
                  <a:srgbClr val="2A1A00"/>
                </a:solidFill>
              </a:rPr>
              <a:t>Преобразование ER-модели в реляционную модель.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F71B3E-EA2A-4049-9B05-0CEC7457E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7" y="1001437"/>
            <a:ext cx="7883509" cy="5636430"/>
          </a:xfrm>
        </p:spPr>
        <p:txBody>
          <a:bodyPr>
            <a:normAutofit fontScale="25000" lnSpcReduction="20000"/>
          </a:bodyPr>
          <a:lstStyle/>
          <a:p>
            <a:pPr eaLnBrk="0" hangingPunct="0">
              <a:lnSpc>
                <a:spcPct val="107000"/>
              </a:lnSpc>
              <a:spcBef>
                <a:spcPts val="335"/>
              </a:spcBef>
              <a:spcAft>
                <a:spcPts val="0"/>
              </a:spcAft>
              <a:tabLst>
                <a:tab pos="440690" algn="l"/>
              </a:tabLst>
            </a:pPr>
            <a:r>
              <a:rPr lang="ru-BY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Итоговая</a:t>
            </a:r>
            <a:r>
              <a:rPr lang="ru-BY" b="1" spc="-15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реляционная</a:t>
            </a:r>
            <a:r>
              <a:rPr lang="ru-BY" b="1" spc="-1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модель</a:t>
            </a:r>
            <a:endParaRPr lang="ru-RU" b="1" spc="-1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335"/>
              </a:spcBef>
              <a:spcAft>
                <a:spcPts val="0"/>
              </a:spcAft>
              <a:tabLst>
                <a:tab pos="440690" algn="l"/>
              </a:tabLst>
            </a:pPr>
            <a:endParaRPr lang="ru-RU" b="1" spc="-1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335"/>
              </a:spcBef>
              <a:spcAft>
                <a:spcPts val="0"/>
              </a:spcAft>
              <a:tabLst>
                <a:tab pos="440690" algn="l"/>
              </a:tabLst>
            </a:pPr>
            <a:endParaRPr lang="ru-RU" b="1" spc="-1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335"/>
              </a:spcBef>
              <a:spcAft>
                <a:spcPts val="0"/>
              </a:spcAft>
              <a:tabLst>
                <a:tab pos="440690" algn="l"/>
              </a:tabLst>
            </a:pPr>
            <a:endParaRPr lang="ru-RU" b="1" spc="-1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335"/>
              </a:spcBef>
              <a:spcAft>
                <a:spcPts val="0"/>
              </a:spcAft>
              <a:tabLst>
                <a:tab pos="440690" algn="l"/>
              </a:tabLst>
            </a:pPr>
            <a:endParaRPr lang="ru-RU" b="1" spc="-1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335"/>
              </a:spcBef>
              <a:spcAft>
                <a:spcPts val="0"/>
              </a:spcAft>
              <a:tabLst>
                <a:tab pos="440690" algn="l"/>
              </a:tabLst>
            </a:pPr>
            <a:endParaRPr lang="ru-RU" b="1" spc="-1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335"/>
              </a:spcBef>
              <a:spcAft>
                <a:spcPts val="0"/>
              </a:spcAft>
              <a:tabLst>
                <a:tab pos="440690" algn="l"/>
              </a:tabLst>
            </a:pPr>
            <a:endParaRPr lang="ru-RU" b="1" spc="-1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335"/>
              </a:spcBef>
              <a:spcAft>
                <a:spcPts val="0"/>
              </a:spcAft>
              <a:tabLst>
                <a:tab pos="440690" algn="l"/>
              </a:tabLst>
            </a:pPr>
            <a:endParaRPr lang="ru-RU" b="1" spc="-1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335"/>
              </a:spcBef>
              <a:spcAft>
                <a:spcPts val="0"/>
              </a:spcAft>
              <a:tabLst>
                <a:tab pos="440690" algn="l"/>
              </a:tabLst>
            </a:pPr>
            <a:endParaRPr lang="ru-RU" b="1" spc="-1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335"/>
              </a:spcBef>
              <a:spcAft>
                <a:spcPts val="0"/>
              </a:spcAft>
              <a:tabLst>
                <a:tab pos="440690" algn="l"/>
              </a:tabLst>
            </a:pPr>
            <a:endParaRPr lang="ru-RU" b="1" spc="-1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335"/>
              </a:spcBef>
              <a:spcAft>
                <a:spcPts val="0"/>
              </a:spcAft>
              <a:tabLst>
                <a:tab pos="440690" algn="l"/>
              </a:tabLst>
            </a:pPr>
            <a:endParaRPr lang="ru-RU" b="1" spc="-1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07000"/>
              </a:lnSpc>
              <a:spcBef>
                <a:spcPts val="335"/>
              </a:spcBef>
              <a:spcAft>
                <a:spcPts val="0"/>
              </a:spcAft>
              <a:tabLst>
                <a:tab pos="440690" algn="l"/>
              </a:tabLst>
            </a:pPr>
            <a:endParaRPr lang="ru-RU" b="1" spc="-1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3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3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3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3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3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3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BY" sz="5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состава атрибутов полученных таблиц A, B, C, D, E, F показывает, что таблица В является составной частью таблицы А, таблица Е – составной частью таблицы С. Поэтому таблицы В, Е можно исключить из рассмотрения. Оставшиеся таблицы А, С, D, F можно связать посредством связи первичных и внешних ключей как на рис. ниже.</a:t>
            </a:r>
            <a:endParaRPr lang="ru-BY" sz="5500" dirty="0"/>
          </a:p>
          <a:p>
            <a:pPr eaLnBrk="0" hangingPunct="0">
              <a:lnSpc>
                <a:spcPct val="107000"/>
              </a:lnSpc>
              <a:spcBef>
                <a:spcPts val="335"/>
              </a:spcBef>
              <a:spcAft>
                <a:spcPts val="0"/>
              </a:spcAft>
              <a:tabLst>
                <a:tab pos="440690" algn="l"/>
              </a:tabLst>
            </a:pPr>
            <a:endParaRPr lang="ru-RU" sz="5500" b="1" spc="-1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hangingPunct="0">
              <a:lnSpc>
                <a:spcPct val="107000"/>
              </a:lnSpc>
              <a:spcBef>
                <a:spcPts val="335"/>
              </a:spcBef>
              <a:spcAft>
                <a:spcPts val="0"/>
              </a:spcAft>
              <a:buNone/>
              <a:tabLst>
                <a:tab pos="440690" algn="l"/>
              </a:tabLst>
            </a:pPr>
            <a:br>
              <a:rPr lang="ru-RU" sz="5500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BY" sz="5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A5F424-8DDE-4200-AD9F-A7F1D500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8" y="1176868"/>
            <a:ext cx="7633742" cy="354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207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9B045-7271-406D-ABFB-D4B7A9D5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500" b="1" u="sng" dirty="0">
                <a:solidFill>
                  <a:srgbClr val="2A1A00"/>
                </a:solidFill>
              </a:rPr>
              <a:t>Преобразование ER-модели в реляционную модель.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5C7CAE-834A-4D20-91F2-18F77DB0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1365" marR="762000" algn="ctr" eaLnBrk="0" hangingPunct="0">
              <a:lnSpc>
                <a:spcPct val="107000"/>
              </a:lnSpc>
              <a:spcBef>
                <a:spcPts val="265"/>
              </a:spcBef>
              <a:spcAft>
                <a:spcPts val="0"/>
              </a:spcAft>
            </a:pPr>
            <a:r>
              <a:rPr lang="ru-BY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Реляционная модель предметной области БАНК.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BY" dirty="0"/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72ABCC-0E53-49C9-A1EA-EA26DE896A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67" y="2997201"/>
            <a:ext cx="7167033" cy="3081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464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84B7C-C486-4DD5-9D59-03570CB3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Основные этапы проектирования БД. </a:t>
            </a:r>
            <a:br>
              <a:rPr lang="ru-RU" sz="24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24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Жизненный цикл БД.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C651DC-E044-42C8-A4D5-F1574FB61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93800"/>
            <a:ext cx="7633742" cy="554566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Сбор и анализ требований пользователей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данном этапе необходимо создать для себя модель движения важных материальных объектов и уяснить процесс документооборота.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каждому документу необходимо установить периодичность использования, определить данные, необходимые для выполнения выделенных функций (анализируя существующую и планируемую документацию, выясняют, как получается каждый элемент данных, кем получае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тся, где в дальнейшем используется, кем контролируется.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Собранная информация о каждой важной области применения приложения и пользовательской группе должна включать следующие компоненты: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исходную и генерируемую документацию, подробные сведения о выполняемых транзакциях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также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требований с указанием их приоритетов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Формализация собранной на этом этапе информации может быть повышена с помощью методов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составления спецификаций требований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 числу которых относятся, например, технология структурного анализа и проектирования, диаграммы потоков данных и графики "вход — процесс — выход".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010602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92263-B5AE-4563-B72B-38E678CE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500" b="1" u="sng" dirty="0">
                <a:solidFill>
                  <a:srgbClr val="2A1A00"/>
                </a:solidFill>
              </a:rPr>
              <a:t>Преобразование ER-модели в реляционную модель.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A1DAB9-2D41-44CF-8692-22294781D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3510" lvl="0" eaLnBrk="0" hangingPunct="0">
              <a:lnSpc>
                <a:spcPct val="107000"/>
              </a:lnSpc>
              <a:spcBef>
                <a:spcPts val="460"/>
              </a:spcBef>
              <a:buClr>
                <a:srgbClr val="2A1A00"/>
              </a:buClr>
            </a:pPr>
            <a:r>
              <a:rPr lang="ru-BY" sz="1400" b="1" spc="-1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Нормализация.</a:t>
            </a:r>
            <a:endParaRPr lang="ru-BY" sz="12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hangingPunct="0">
              <a:lnSpc>
                <a:spcPct val="107000"/>
              </a:lnSpc>
              <a:spcBef>
                <a:spcPts val="25"/>
              </a:spcBef>
              <a:buClr>
                <a:srgbClr val="2A1A00"/>
              </a:buClr>
            </a:pPr>
            <a:r>
              <a:rPr lang="ru-BY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12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2A1A00"/>
              </a:buClr>
            </a:pPr>
            <a:r>
              <a:rPr lang="ru-BY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Дальнейший процесс нормализация реляционной модели приводит к декомпозиции исходных таблиц. </a:t>
            </a:r>
            <a:endParaRPr lang="ru-RU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just">
              <a:buClr>
                <a:srgbClr val="2A1A00"/>
              </a:buClr>
            </a:pPr>
            <a:r>
              <a:rPr lang="ru-BY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Осуществив связь этих таблиц посредством связи первичных и внешних ключей, получим реляционную модель данных предметной области БАНК, в которой</a:t>
            </a:r>
            <a:r>
              <a:rPr lang="ru-BY" spc="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BY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минимизирована избыточность данных</a:t>
            </a:r>
            <a:endParaRPr lang="ru-BY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190701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5F743-9C07-4115-863B-D23E767D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500" b="1" u="sng" dirty="0">
                <a:solidFill>
                  <a:srgbClr val="2A1A00"/>
                </a:solidFill>
              </a:rPr>
              <a:t>Преобразование ER-модели в реляционную модель.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9C332D-EB38-450F-B558-44C1BEE3D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855133"/>
            <a:ext cx="7722642" cy="6002867"/>
          </a:xfrm>
        </p:spPr>
        <p:txBody>
          <a:bodyPr>
            <a:normAutofit fontScale="47500" lnSpcReduction="20000"/>
          </a:bodyPr>
          <a:lstStyle/>
          <a:p>
            <a:pPr algn="just">
              <a:spcAft>
                <a:spcPts val="0"/>
              </a:spcAft>
            </a:pPr>
            <a:endParaRPr lang="ru-RU" sz="25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5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3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Правила преобразования </a:t>
            </a:r>
            <a:r>
              <a:rPr lang="en-US" sz="3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ER</a:t>
            </a:r>
            <a:r>
              <a:rPr lang="ru-RU" sz="3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-диаграмм в реляционные таблицы</a:t>
            </a:r>
            <a:endParaRPr lang="ru-BY" sz="3400" dirty="0">
              <a:solidFill>
                <a:schemeClr val="tx2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3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Правило 1:</a:t>
            </a:r>
            <a:r>
              <a:rPr lang="ru-RU" sz="3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400" dirty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связь типа 1:1 и класс принадлежности </a:t>
            </a:r>
            <a:r>
              <a:rPr lang="ru-RU" sz="3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обеих сущностей является обязательным</a:t>
            </a:r>
            <a:r>
              <a:rPr lang="ru-RU" sz="3400" dirty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необходима только </a:t>
            </a:r>
            <a:r>
              <a:rPr lang="ru-RU" sz="3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одна таблица</a:t>
            </a:r>
            <a:r>
              <a:rPr lang="ru-RU" sz="3400" dirty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Первичным ключом этой таблицы может быть первичный ключ любой из двух сущностей.</a:t>
            </a:r>
            <a:endParaRPr lang="ru-BY" sz="34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3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Правило 2:</a:t>
            </a:r>
            <a:r>
              <a:rPr lang="ru-RU" sz="3400" dirty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Если связь типа 1:1 и </a:t>
            </a:r>
            <a:r>
              <a:rPr lang="ru-RU" sz="3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 принадлежности одной сущности является обязательным, а другой - необязательным</a:t>
            </a:r>
            <a:r>
              <a:rPr lang="ru-RU" sz="3400" dirty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необходимо построить таблицу для каждой сущности. Первичный ключ сущности должен быть первичным ключом соответствующей таблицы. Первичный ключ сущности, для которой класс принадлежности является необязательным, добавляется как атрибут в таблицу сущности с обязательным классом принадлежности.</a:t>
            </a:r>
            <a:endParaRPr lang="ru-BY" sz="34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3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Правило 3:</a:t>
            </a:r>
            <a:r>
              <a:rPr lang="ru-RU" sz="3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400" dirty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связь типа 1:1 и </a:t>
            </a:r>
            <a:r>
              <a:rPr lang="ru-RU" sz="3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 принадлежности обеих сущностей необязательный</a:t>
            </a:r>
            <a:r>
              <a:rPr lang="ru-RU" sz="3400" dirty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необходимо </a:t>
            </a:r>
            <a:r>
              <a:rPr lang="ru-RU" sz="3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построить три таблицы - по одной для каждой сущности и одну для связи.</a:t>
            </a:r>
            <a:r>
              <a:rPr lang="ru-RU" sz="3400" dirty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Первичный ключ сущности должен быть первичным ключом соответствующей таблицы. Таблица для связи среди своих атрибутов должна иметь ключи обеих сущностей.</a:t>
            </a:r>
            <a:endParaRPr lang="ru-BY" sz="34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BY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BY" dirty="0"/>
          </a:p>
          <a:p>
            <a:pPr indent="450215" algn="just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046932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845CC-1960-48DC-9E8D-E4E1CD50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500" b="1" u="sng" dirty="0">
                <a:solidFill>
                  <a:srgbClr val="2A1A00"/>
                </a:solidFill>
              </a:rPr>
              <a:t>Преобразование ER-модели в реляционную модель.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48BBD1-0F0F-435E-BAA6-C46589D5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4284131"/>
          </a:xfrm>
        </p:spPr>
        <p:txBody>
          <a:bodyPr>
            <a:normAutofit fontScale="92500" lnSpcReduction="10000"/>
          </a:bodyPr>
          <a:lstStyle/>
          <a:p>
            <a:pPr lvl="0" indent="450215" algn="just">
              <a:lnSpc>
                <a:spcPct val="107000"/>
              </a:lnSpc>
              <a:buClr>
                <a:srgbClr val="2A1A00"/>
              </a:buClr>
            </a:pPr>
            <a:endParaRPr lang="ru-RU" sz="1400" b="1" dirty="0">
              <a:solidFill>
                <a:prstClr val="black">
                  <a:lumMod val="65000"/>
                  <a:lumOff val="35000"/>
                </a:prstClr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buClr>
                <a:srgbClr val="2A1A00"/>
              </a:buClr>
            </a:pPr>
            <a:r>
              <a:rPr lang="ru-RU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Правила преобразования 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ER</a:t>
            </a:r>
            <a:r>
              <a:rPr lang="ru-RU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-диаграмм в реляционные таблицы</a:t>
            </a:r>
            <a:endParaRPr lang="ru-BY" sz="1400" dirty="0">
              <a:solidFill>
                <a:schemeClr val="tx2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lvl="0" indent="450215" algn="just">
              <a:lnSpc>
                <a:spcPct val="107000"/>
              </a:lnSpc>
              <a:buClr>
                <a:srgbClr val="2A1A00"/>
              </a:buClr>
            </a:pPr>
            <a:endParaRPr lang="ru-RU" sz="1400" b="1" dirty="0">
              <a:solidFill>
                <a:prstClr val="black">
                  <a:lumMod val="65000"/>
                  <a:lumOff val="35000"/>
                </a:prstClr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215" algn="just">
              <a:lnSpc>
                <a:spcPct val="107000"/>
              </a:lnSpc>
              <a:buClr>
                <a:srgbClr val="2A1A00"/>
              </a:buClr>
            </a:pPr>
            <a:r>
              <a:rPr lang="ru-RU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Правило 4:</a:t>
            </a:r>
            <a:r>
              <a:rPr lang="ru-RU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Если связь типа 1:М и класс принадлежности сущности </a:t>
            </a:r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стороне М является обязательным, то необходимо построить таблицу для каждой сущности.</a:t>
            </a:r>
            <a:r>
              <a:rPr lang="ru-RU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Первичный ключ сущности должен быть первичным ключом соответствующей таблицы. Первичный ключ сущности на стороне 1 добавляется как атрибут в таблицу для сущности на стороне М.</a:t>
            </a:r>
            <a:endParaRPr lang="ru-BY" sz="1400" dirty="0">
              <a:solidFill>
                <a:prstClr val="black">
                  <a:lumMod val="65000"/>
                  <a:lumOff val="35000"/>
                </a:prstClr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215" algn="just">
              <a:lnSpc>
                <a:spcPct val="107000"/>
              </a:lnSpc>
              <a:buClr>
                <a:srgbClr val="2A1A00"/>
              </a:buClr>
            </a:pPr>
            <a:r>
              <a:rPr lang="ru-RU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Правило 5:</a:t>
            </a:r>
            <a:r>
              <a:rPr lang="ru-RU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Если связь типа 1:М и класс принадлежности сущности </a:t>
            </a:r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стороне М является необязательным, то необходимо построить три таблицы </a:t>
            </a:r>
            <a:r>
              <a:rPr lang="ru-RU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 одной для каждой сущности и одну для связи. Первичный ключ сущности должен быть первичным ключом соответствующей таблицы. Таблица для связи среди своих атрибутов должна иметь ключи обеих сущностей.</a:t>
            </a:r>
            <a:endParaRPr lang="ru-BY" sz="1400" dirty="0">
              <a:solidFill>
                <a:prstClr val="black">
                  <a:lumMod val="65000"/>
                  <a:lumOff val="35000"/>
                </a:prstClr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215" algn="just">
              <a:lnSpc>
                <a:spcPct val="107000"/>
              </a:lnSpc>
              <a:buClr>
                <a:srgbClr val="2A1A00"/>
              </a:buClr>
            </a:pPr>
            <a:r>
              <a:rPr lang="ru-RU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Правило 6:</a:t>
            </a:r>
            <a:r>
              <a:rPr lang="ru-RU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Если </a:t>
            </a:r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 типа М: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необходимо построить три таблицы - по одной для каждой сущности и одну для связи</a:t>
            </a:r>
            <a:r>
              <a:rPr lang="ru-RU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Первичный ключ сущности должен быть первичным ключом соответствующей таблицы. Таблица для связи среди своих атрибутов должна иметь ключи обеих сущносте</a:t>
            </a:r>
            <a:r>
              <a:rPr lang="ru-RU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sz="8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5306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280D0-2A52-4CDA-8E93-C76CE13D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Основные этапы проектирования БД. </a:t>
            </a:r>
            <a:br>
              <a:rPr lang="ru-RU" sz="24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24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Жизненный цикл БД.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F52EB-267E-41B8-B459-7DB2CACC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b="1" u="sng" dirty="0"/>
              <a:t>4</a:t>
            </a:r>
            <a:r>
              <a:rPr lang="ru-RU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 Проектирование базы данных</a:t>
            </a:r>
            <a:endParaRPr lang="ru-BY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dirty="0"/>
              <a:t>Полный цикл разработки базы данных </a:t>
            </a:r>
            <a:r>
              <a:rPr lang="ru-RU" b="1" dirty="0"/>
              <a:t>включает </a:t>
            </a:r>
          </a:p>
          <a:p>
            <a:r>
              <a:rPr lang="ru-RU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концептуальное, логическое и физическое ее проектирование.</a:t>
            </a:r>
            <a:endParaRPr lang="ru-BY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800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7A7D4-3D9F-4385-AA16-B4C36095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lvl="0" indent="-22860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Основные этапы проектирования БД. </a:t>
            </a:r>
            <a:br>
              <a:rPr lang="ru-RU" sz="24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24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Жизненный цикл БД.</a:t>
            </a:r>
            <a:br>
              <a:rPr lang="ru-RU" sz="24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2000" b="1" u="sng" cap="none" spc="0" dirty="0">
                <a:solidFill>
                  <a:schemeClr val="tx2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Проектирование базы данных</a:t>
            </a:r>
            <a:br>
              <a:rPr lang="ru-BY" sz="2000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  <a:ea typeface="+mn-ea"/>
                <a:cs typeface="+mn-cs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0C6343-F6C8-410A-866E-2245DC64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566334"/>
            <a:ext cx="7633742" cy="5215466"/>
          </a:xfrm>
        </p:spPr>
        <p:txBody>
          <a:bodyPr>
            <a:normAutofit fontScale="85000" lnSpcReduction="10000"/>
          </a:bodyPr>
          <a:lstStyle/>
          <a:p>
            <a:r>
              <a:rPr lang="ru-RU" b="1" i="1" u="sng" dirty="0"/>
              <a:t>Концептуальное проектирование базы данных</a:t>
            </a:r>
            <a:endParaRPr lang="ru-BY" dirty="0"/>
          </a:p>
          <a:p>
            <a:r>
              <a:rPr lang="ru-RU" dirty="0"/>
              <a:t>Первая фаза процесса проектирования базы данных заключается в создании для анализируемой части предприятия </a:t>
            </a:r>
            <a:r>
              <a:rPr lang="ru-RU" b="1" i="1" dirty="0"/>
              <a:t>концептуальной модели данных.</a:t>
            </a:r>
            <a:endParaRPr lang="ru-BY" dirty="0"/>
          </a:p>
          <a:p>
            <a:r>
              <a:rPr lang="ru-RU" dirty="0"/>
              <a:t>В построении </a:t>
            </a:r>
            <a:r>
              <a:rPr lang="ru-RU" i="1" dirty="0"/>
              <a:t>общей концептуальной </a:t>
            </a:r>
            <a:r>
              <a:rPr lang="ru-RU" b="1" i="1" dirty="0"/>
              <a:t>модели данных </a:t>
            </a:r>
            <a:r>
              <a:rPr lang="ru-RU" b="1" dirty="0"/>
              <a:t>выделяют ряд этапов.</a:t>
            </a:r>
            <a:endParaRPr lang="ru-BY" b="1" dirty="0"/>
          </a:p>
          <a:p>
            <a:r>
              <a:rPr lang="ru-RU" dirty="0"/>
              <a:t>- </a:t>
            </a:r>
            <a:r>
              <a:rPr lang="ru-RU" b="1" dirty="0"/>
              <a:t>Выделение локальных представлений</a:t>
            </a:r>
            <a:r>
              <a:rPr lang="ru-RU" dirty="0"/>
              <a:t>, соответствующих обычно относительно независимым данным. Каждое такое представление проектируется как подзадача.</a:t>
            </a:r>
            <a:endParaRPr lang="ru-BY" dirty="0"/>
          </a:p>
          <a:p>
            <a:r>
              <a:rPr lang="ru-RU" dirty="0"/>
              <a:t>- </a:t>
            </a:r>
            <a:r>
              <a:rPr lang="ru-RU" b="1" dirty="0"/>
              <a:t>Формулирование </a:t>
            </a:r>
            <a:r>
              <a:rPr lang="ru-RU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сущностей</a:t>
            </a:r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</a:t>
            </a:r>
            <a:r>
              <a:rPr lang="ru-RU" dirty="0"/>
              <a:t> описывающих локальную предметную область проектируемой БД, и описание атрибутов, составляющих структуру каждой сущности.</a:t>
            </a:r>
            <a:endParaRPr lang="ru-BY" dirty="0"/>
          </a:p>
          <a:p>
            <a:r>
              <a:rPr lang="ru-RU" dirty="0"/>
              <a:t>- </a:t>
            </a:r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Выделение ключевых атрибутов.</a:t>
            </a:r>
            <a:endParaRPr lang="ru-BY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dirty="0"/>
              <a:t>- </a:t>
            </a:r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Спецификация связей между сущностями. Удаление избыточных связей.</a:t>
            </a:r>
            <a:endParaRPr lang="ru-BY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Анализ и добавление </a:t>
            </a:r>
            <a:r>
              <a:rPr lang="ru-RU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неключевых</a:t>
            </a:r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атрибутов</a:t>
            </a:r>
            <a:r>
              <a:rPr lang="ru-RU" dirty="0"/>
              <a:t>.</a:t>
            </a:r>
            <a:endParaRPr lang="ru-BY" dirty="0"/>
          </a:p>
          <a:p>
            <a:r>
              <a:rPr lang="ru-RU" dirty="0"/>
              <a:t>- Объединение локальных представлений.</a:t>
            </a:r>
            <a:endParaRPr lang="ru-BY" dirty="0"/>
          </a:p>
          <a:p>
            <a:r>
              <a:rPr lang="ru-RU" dirty="0"/>
              <a:t>,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2786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6D2D1-9CB0-4A31-B36D-3515502B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Основные этапы проектирования БД. </a:t>
            </a:r>
            <a:b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  <a:t>Жизненный цикл БД.</a:t>
            </a:r>
            <a:br>
              <a:rPr lang="ru-RU" sz="2200" dirty="0">
                <a:solidFill>
                  <a:srgbClr val="2A1A00">
                    <a:lumMod val="75000"/>
                    <a:lumOff val="25000"/>
                  </a:srgbClr>
                </a:solidFill>
              </a:rPr>
            </a:br>
            <a:r>
              <a:rPr lang="ru-RU" sz="1800" b="1" u="sng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Проектирование базы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3BCF9D-9A45-4302-A7AE-43F9ED0B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Логическое проектирование базы данных</a:t>
            </a:r>
            <a:endParaRPr lang="ru-BY" sz="18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второй фазы проектирования базы данных состоит в создании </a:t>
            </a:r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логической модели данных для исследуемой части предприятия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Логическая модель, отражающая особенности представления о функционировании предприятия одновременно многих типов пользователей, называется </a:t>
            </a:r>
            <a:r>
              <a:rPr lang="ru-RU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глобальной логической моделью данных.</a:t>
            </a:r>
            <a:endParaRPr lang="ru-BY" sz="18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53178326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903</TotalTime>
  <Words>4938</Words>
  <Application>Microsoft Office PowerPoint</Application>
  <PresentationFormat>Экран (4:3)</PresentationFormat>
  <Paragraphs>388</Paragraphs>
  <Slides>62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72" baseType="lpstr">
      <vt:lpstr>Arial</vt:lpstr>
      <vt:lpstr>Arial Black</vt:lpstr>
      <vt:lpstr>Calibri</vt:lpstr>
      <vt:lpstr>Corbel</vt:lpstr>
      <vt:lpstr>Gill Sans MT</vt:lpstr>
      <vt:lpstr>Impact</vt:lpstr>
      <vt:lpstr>Symbol</vt:lpstr>
      <vt:lpstr>Times New Roman</vt:lpstr>
      <vt:lpstr>Wingdings</vt:lpstr>
      <vt:lpstr>Эмблема</vt:lpstr>
      <vt:lpstr>МОДЕЛИ ДАННЫХ И СУБД</vt:lpstr>
      <vt:lpstr>Проектирование баз данных  </vt:lpstr>
      <vt:lpstr>Основные этапы проектирования БД.  Жизненный цикл БД.</vt:lpstr>
      <vt:lpstr>Основные этапы проектирования БД.  Жизненный цикл БД.</vt:lpstr>
      <vt:lpstr>Основные этапы проектирования БД.  Жизненный цикл БД.</vt:lpstr>
      <vt:lpstr>Основные этапы проектирования БД.  Жизненный цикл БД.</vt:lpstr>
      <vt:lpstr>Основные этапы проектирования БД.  Жизненный цикл БД.</vt:lpstr>
      <vt:lpstr>Основные этапы проектирования БД.  Жизненный цикл БД. Проектирование базы данных </vt:lpstr>
      <vt:lpstr>Основные этапы проектирования БД.  Жизненный цикл БД. Проектирование базы данных</vt:lpstr>
      <vt:lpstr>Основные этапы проектирования БД.  Жизненный цикл БД. Проектирование базы данных</vt:lpstr>
      <vt:lpstr>Основные этапы проектирования БД.  Жизненный цикл БД. Проектирование базы данных</vt:lpstr>
      <vt:lpstr>Основные этапы проектирования БД.  Жизненный цикл БД. </vt:lpstr>
      <vt:lpstr>Основные этапы проектирования БД.  Жизненный цикл БД. </vt:lpstr>
      <vt:lpstr>Основные этапы проектирования БД.  Жизненный цикл БД. </vt:lpstr>
      <vt:lpstr>Основные этапы проектирования БД.  Жизненный цикл БД. </vt:lpstr>
      <vt:lpstr>Основные этапы проектирования БД.  Жизненный цикл БД. </vt:lpstr>
      <vt:lpstr>Концептуальное проектирование БД. Модель "Сущность - Связь"  </vt:lpstr>
      <vt:lpstr>Концептуальное проектирование БД. Модель "Сущность - Связь" </vt:lpstr>
      <vt:lpstr>Концептуальное проектирование БД. Модель "Сущность - Связь" </vt:lpstr>
      <vt:lpstr>Концептуальное проектирование БД. Модель "Сущность - Связь" </vt:lpstr>
      <vt:lpstr>Концептуальное проектирование БД. Модель "Сущность - Связь" </vt:lpstr>
      <vt:lpstr>Концептуальное проектирование БД. Модель "Сущность - Связь</vt:lpstr>
      <vt:lpstr>Концептуальное проектирование БД. Модель "Сущность - Связь</vt:lpstr>
      <vt:lpstr>Концептуальное проектирование БД. Модель "Сущность - Связь</vt:lpstr>
      <vt:lpstr>Концептуальное проектирование БД. Модель "Сущность - Связь</vt:lpstr>
      <vt:lpstr>Концептуальное проектирование БД. Модель "Сущность - Связь</vt:lpstr>
      <vt:lpstr>Концептуальное проектирование БД. Модель "Сущность - Связь</vt:lpstr>
      <vt:lpstr>Концептуальное проектирование БД. Модель "Сущность - Связь</vt:lpstr>
      <vt:lpstr>Построение ER-диаграммы для схемы базы данных. </vt:lpstr>
      <vt:lpstr>Построение ER-диаграммы для схемы базы данных. </vt:lpstr>
      <vt:lpstr>Построение ER-диаграммы для схемы базы данных. </vt:lpstr>
      <vt:lpstr>Построение ER-диаграммы для схемы базы данных. </vt:lpstr>
      <vt:lpstr>Построение ER-диаграммы для схемы базы данных. </vt:lpstr>
      <vt:lpstr>Построение ER-диаграммы для схемы базы данных. </vt:lpstr>
      <vt:lpstr>Построение ER-диаграммы для схемы базы данных.  ПРимер</vt:lpstr>
      <vt:lpstr>Построение ER-диаграммы для схемы базы данных.  ПРимер</vt:lpstr>
      <vt:lpstr>Построение ER-диаграммы для схемы базы данных.  ПРимер</vt:lpstr>
      <vt:lpstr>Построение ER-диаграммы для схемы базы данных.  ПРимер</vt:lpstr>
      <vt:lpstr>Построение ER-диаграммы для схемы базы данных.  ПРимер</vt:lpstr>
      <vt:lpstr>Построение ER-диаграммы для схемы базы данных.  Пример </vt:lpstr>
      <vt:lpstr>Построение ER-диаграммы для схемы базы данных.  Пример 1) Методология Питера Чена. </vt:lpstr>
      <vt:lpstr>Построение ER-диаграммы для схемы базы данных.  Пример  Методология в нотации Мартина.</vt:lpstr>
      <vt:lpstr>Построение ER-диаграммы для схемы базы данных.  Пример  Методология в нотации Мартина.</vt:lpstr>
      <vt:lpstr>Преобразование ER-модели в реляционную модель.   </vt:lpstr>
      <vt:lpstr>Преобразование ER-модели в реляционную модель. </vt:lpstr>
      <vt:lpstr>Преобразование ER-модели в реляционную модель. </vt:lpstr>
      <vt:lpstr>Преобразование ER-модели в реляционную модель. </vt:lpstr>
      <vt:lpstr>Преобразование ER-модели в реляционную модель. </vt:lpstr>
      <vt:lpstr>Преобразование ER-модели в реляционную модель. </vt:lpstr>
      <vt:lpstr>Преобразование ER-модели в реляционную модель. </vt:lpstr>
      <vt:lpstr>Преобразование ER-модели в реляционную модель. </vt:lpstr>
      <vt:lpstr>Преобразование ER-модели в реляционную модель.</vt:lpstr>
      <vt:lpstr>Преобразование ER-модели в реляционную модель.</vt:lpstr>
      <vt:lpstr>Преобразование ER-модели в реляционную модель.</vt:lpstr>
      <vt:lpstr>Преобразование ER-модели в реляционную модель.</vt:lpstr>
      <vt:lpstr>Преобразование ER-модели в реляционную модель.</vt:lpstr>
      <vt:lpstr>Преобразование ER-модели в реляционную модель.</vt:lpstr>
      <vt:lpstr>Преобразование ER-модели в реляционную модель.</vt:lpstr>
      <vt:lpstr>Преобразование ER-модели в реляционную модель.</vt:lpstr>
      <vt:lpstr>Преобразование ER-модели в реляционную модель.</vt:lpstr>
      <vt:lpstr>Преобразование ER-модели в реляционную модель.</vt:lpstr>
      <vt:lpstr>Преобразование ER-модели в реляционную модель.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ДАННЫХ И СУБД</dc:title>
  <dc:creator>Елена Семёновна</dc:creator>
  <cp:lastModifiedBy>Елена Семёновна</cp:lastModifiedBy>
  <cp:revision>66</cp:revision>
  <dcterms:created xsi:type="dcterms:W3CDTF">2023-02-09T14:03:26Z</dcterms:created>
  <dcterms:modified xsi:type="dcterms:W3CDTF">2023-02-16T17:30:24Z</dcterms:modified>
</cp:coreProperties>
</file>