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349" r:id="rId3"/>
    <p:sldId id="350" r:id="rId4"/>
    <p:sldId id="355" r:id="rId5"/>
    <p:sldId id="356" r:id="rId6"/>
    <p:sldId id="358" r:id="rId7"/>
    <p:sldId id="359" r:id="rId8"/>
    <p:sldId id="357" r:id="rId9"/>
    <p:sldId id="354" r:id="rId10"/>
    <p:sldId id="353" r:id="rId11"/>
    <p:sldId id="352" r:id="rId12"/>
    <p:sldId id="351" r:id="rId13"/>
    <p:sldId id="364" r:id="rId14"/>
    <p:sldId id="365" r:id="rId15"/>
    <p:sldId id="363" r:id="rId16"/>
    <p:sldId id="362" r:id="rId17"/>
    <p:sldId id="361" r:id="rId18"/>
    <p:sldId id="360" r:id="rId19"/>
    <p:sldId id="368" r:id="rId20"/>
    <p:sldId id="367" r:id="rId21"/>
    <p:sldId id="366" r:id="rId22"/>
    <p:sldId id="369" r:id="rId23"/>
    <p:sldId id="371" r:id="rId24"/>
    <p:sldId id="370" r:id="rId25"/>
    <p:sldId id="372" r:id="rId26"/>
    <p:sldId id="374" r:id="rId27"/>
    <p:sldId id="375" r:id="rId28"/>
    <p:sldId id="373" r:id="rId29"/>
    <p:sldId id="376" r:id="rId30"/>
    <p:sldId id="379" r:id="rId31"/>
    <p:sldId id="380" r:id="rId32"/>
    <p:sldId id="378" r:id="rId33"/>
    <p:sldId id="382" r:id="rId34"/>
    <p:sldId id="377" r:id="rId35"/>
    <p:sldId id="383" r:id="rId36"/>
    <p:sldId id="381" r:id="rId37"/>
    <p:sldId id="384" r:id="rId38"/>
    <p:sldId id="385" r:id="rId39"/>
    <p:sldId id="386" r:id="rId40"/>
    <p:sldId id="387" r:id="rId41"/>
    <p:sldId id="388" r:id="rId42"/>
    <p:sldId id="389" r:id="rId43"/>
    <p:sldId id="391" r:id="rId44"/>
    <p:sldId id="392" r:id="rId45"/>
    <p:sldId id="393" r:id="rId46"/>
    <p:sldId id="390" r:id="rId47"/>
    <p:sldId id="395" r:id="rId48"/>
    <p:sldId id="394" r:id="rId49"/>
    <p:sldId id="396" r:id="rId50"/>
    <p:sldId id="397" r:id="rId51"/>
    <p:sldId id="399" r:id="rId52"/>
    <p:sldId id="398" r:id="rId53"/>
    <p:sldId id="400" r:id="rId54"/>
    <p:sldId id="403" r:id="rId55"/>
    <p:sldId id="401" r:id="rId56"/>
    <p:sldId id="402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лена Семёновна" initials="ЕС" lastIdx="1" clrIdx="0">
    <p:extLst>
      <p:ext uri="{19B8F6BF-5375-455C-9EA6-DF929625EA0E}">
        <p15:presenceInfo xmlns:p15="http://schemas.microsoft.com/office/powerpoint/2012/main" userId="ac4d15cd3bcb8c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24.02.2023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58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24.02.2023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149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24.02.2023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3359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24.02.2023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9116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24.02.2023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0800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24.02.2023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18024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24.02.2023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93962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24.02.2023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1385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24.02.2023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3417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F5725E8-3A51-4547-80AB-426264D44C4D}" type="datetimeFigureOut">
              <a:rPr lang="ru-BY" smtClean="0"/>
              <a:t>24.02.2023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881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F5725E8-3A51-4547-80AB-426264D44C4D}" type="datetimeFigureOut">
              <a:rPr lang="ru-BY" smtClean="0"/>
              <a:t>24.02.2023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513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24.02.2023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97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B3536-9807-4035-BC57-889A2B5D6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468" y="1066800"/>
            <a:ext cx="8407400" cy="3877733"/>
          </a:xfrm>
        </p:spPr>
        <p:txBody>
          <a:bodyPr/>
          <a:lstStyle/>
          <a:p>
            <a:pPr algn="ctr"/>
            <a:r>
              <a:rPr lang="ru-RU" dirty="0"/>
              <a:t>МОДЕЛИ ДАННЫХ И СУБД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387583-9580-4693-8BEA-D79433EB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245" y="6159260"/>
            <a:ext cx="5123755" cy="767910"/>
          </a:xfrm>
        </p:spPr>
        <p:txBody>
          <a:bodyPr>
            <a:normAutofit/>
          </a:bodyPr>
          <a:lstStyle/>
          <a:p>
            <a:r>
              <a:rPr lang="ru-RU" sz="1200" dirty="0">
                <a:latin typeface="Arial Black" panose="020B0A04020102020204" pitchFamily="34" charset="0"/>
              </a:rPr>
              <a:t>Кафедра информационных систем управления</a:t>
            </a:r>
          </a:p>
          <a:p>
            <a:r>
              <a:rPr lang="ru-RU" sz="1200" dirty="0">
                <a:latin typeface="Arial Black" panose="020B0A04020102020204" pitchFamily="34" charset="0"/>
              </a:rPr>
              <a:t>Ст. преподаватель Малашенко Е.С.</a:t>
            </a:r>
          </a:p>
          <a:p>
            <a:endParaRPr lang="ru-RU" sz="1200" dirty="0">
              <a:latin typeface="Arial Black" panose="020B0A04020102020204" pitchFamily="34" charset="0"/>
            </a:endParaRPr>
          </a:p>
          <a:p>
            <a:endParaRPr lang="ru-RU" sz="1200" dirty="0">
              <a:latin typeface="Arial Black" panose="020B0A04020102020204" pitchFamily="34" charset="0"/>
            </a:endParaRPr>
          </a:p>
          <a:p>
            <a:endParaRPr lang="ru-RU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9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B7C51-69E4-4D33-A827-CFD232D6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634B8-F2B7-4B0C-ADBE-DB18E3C69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4292598"/>
          </a:xfrm>
        </p:spPr>
        <p:txBody>
          <a:bodyPr>
            <a:normAutofit fontScale="85000" lnSpcReduction="20000"/>
          </a:bodyPr>
          <a:lstStyle/>
          <a:p>
            <a:r>
              <a:rPr lang="ru-BY" b="1" u="sng" dirty="0"/>
              <a:t>Пример.</a:t>
            </a:r>
            <a:endParaRPr lang="ru-BY" dirty="0"/>
          </a:p>
          <a:p>
            <a:r>
              <a:rPr lang="ru-BY" b="1" u="sng" dirty="0"/>
              <a:t>Отношение: Поставка (</a:t>
            </a:r>
            <a:r>
              <a:rPr lang="ru-BY" b="1" u="sng" dirty="0" err="1"/>
              <a:t>Название_фирмы</a:t>
            </a:r>
            <a:r>
              <a:rPr lang="ru-BY" b="1" u="sng" dirty="0"/>
              <a:t>, Адрес, Товар, Кол-во, Цена)</a:t>
            </a:r>
            <a:endParaRPr lang="ru-BY" dirty="0"/>
          </a:p>
          <a:p>
            <a:r>
              <a:rPr lang="ru-BY" b="1" dirty="0"/>
              <a:t>Избыточность</a:t>
            </a:r>
            <a:r>
              <a:rPr lang="ru-BY" dirty="0"/>
              <a:t>: кортежи отношения многократно дублируют название и адрес фирмы, если она поставляет несколько видов товара, а тем более плохо, если имеется несколько поставок одного вида товара.</a:t>
            </a:r>
          </a:p>
          <a:p>
            <a:r>
              <a:rPr lang="ru-BY" b="1" dirty="0"/>
              <a:t>Аномалии</a:t>
            </a:r>
            <a:r>
              <a:rPr lang="ru-BY" dirty="0"/>
              <a:t> </a:t>
            </a:r>
            <a:r>
              <a:rPr lang="ru-BY" b="1" dirty="0"/>
              <a:t>модификации</a:t>
            </a:r>
            <a:r>
              <a:rPr lang="ru-BY" dirty="0"/>
              <a:t>: вследствие избыточности при обновлении необходимо просматривать все отношение для нахождения и изменения всех подходящих строк; изменение адреса фирмы, выполненное не во всех кортежах, относящихся к некоторой конкретной фирме, ведет к нарушению целостности. </a:t>
            </a:r>
          </a:p>
          <a:p>
            <a:r>
              <a:rPr lang="ru-BY" b="1" dirty="0"/>
              <a:t>Аномалии удаления</a:t>
            </a:r>
            <a:r>
              <a:rPr lang="ru-BY" dirty="0"/>
              <a:t>: удаление всех кортежей с поставками от некоторого поставщика приведет к потере адреса и других реквизитов фирмы.</a:t>
            </a:r>
          </a:p>
          <a:p>
            <a:r>
              <a:rPr lang="ru-BY" b="1" dirty="0"/>
              <a:t>Аномалии включения</a:t>
            </a:r>
            <a:r>
              <a:rPr lang="ru-BY" dirty="0"/>
              <a:t>: предположим, что заключен договор, но еще нет поставок от некоторой фирмы: следует ли включать кортежи с пустым (NULL) значением количества? А не забудем ли мы впоследствии удалить строку с неопределенным значением?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418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F2FE2-121C-4335-93A8-22D9D3A4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D93BA-5A54-4376-95C6-DE5C09ED0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BY" b="1" u="sng" dirty="0"/>
              <a:t>Таким образом, основная цель логического проектирования базы данных - сокращение избыточности хранимых данных и устранение возможных потенциальных аномалий работы с базами данных.</a:t>
            </a:r>
            <a:endParaRPr lang="ru-BY" dirty="0"/>
          </a:p>
          <a:p>
            <a:r>
              <a:rPr lang="ru-BY" dirty="0"/>
              <a:t>Для удовлетворения вышеотмеченных требований </a:t>
            </a:r>
            <a:r>
              <a:rPr lang="ru-BY" dirty="0" err="1"/>
              <a:t>Э.Коддом</a:t>
            </a:r>
            <a:r>
              <a:rPr lang="ru-BY" dirty="0"/>
              <a:t> предложен аппарат нормализации отношений.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1394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61728-90AC-4E4C-8B0F-B77A38E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A1A00"/>
                </a:solidFill>
              </a:rPr>
              <a:t>нормализация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1BA0A-5000-4A21-84C4-50168759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Нормализация отношений - это пошаговый обратимый процесс 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композиции или декомпозиции исходных отношений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отношения, обладающие лучшими свойствами 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включении, изменении и удалении данных, назначение им ключей по определенным правилам нормализации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выявление всех возможных функциональных зависимостей.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123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1ACBE-E0C3-475A-8841-A218C876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E628972-0FEF-46C5-B966-03A3F2FB1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3" y="1972733"/>
            <a:ext cx="7634287" cy="402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9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22873-CCF2-480A-A50B-B94A5303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DA8FE1-4DBD-4CD5-9C9F-100A240A9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•	</a:t>
            </a:r>
            <a:r>
              <a:rPr lang="ru-RU" b="1" dirty="0"/>
              <a:t>каждая следующая нормальная форма в некотором смысле является более ограниченной, но более лучшей, чем предыдущая; </a:t>
            </a:r>
          </a:p>
          <a:p>
            <a:r>
              <a:rPr lang="ru-RU" b="1" dirty="0"/>
              <a:t>•	при переходе к следующей нормальной форме положительные свойства предыдущих нормальных свойств сохраняются.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1062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A8911-9AA9-4D43-832E-9BAF5C26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6BB94-BE5A-46E2-AE73-E620EDF0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Нормальные формы отношений основываются на фундаментальных в теории реляционных баз данных понятиях функциональной и многозначной зависимости.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1.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Функциональная зависимость.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отношении R атрибут Y функционально зависит от атрибута X (X и Y могут быть составными) в том и только в том случае, если каждому значению X соответствует в точности одно значение Y: R.X -&gt; R.Y.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Табельный номер -&gt; Фамилия; Должность -&gt; Зарплата.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36233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EE9CE-C18F-41CA-AF55-C45F61E1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A1A00"/>
                </a:solidFill>
              </a:rPr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96D5E-AED4-4B0F-810C-6EE30ABC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2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Полная функциональная зависимость.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Функциональная зависимость R.X -&gt; называется полной, если атрибут Y не зависит функционально от любого точного подмножества X.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3.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Неключевой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атрибут.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Неключевым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атрибутом называется любой атрибут отношения, не входящий в состав ключа (в частности, первичного).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2696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D2CC6-D083-44C5-B742-361E280E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5F836B-7AD9-4531-8D9F-6DB6010FE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71600"/>
            <a:ext cx="7633742" cy="5104015"/>
          </a:xfrm>
        </p:spPr>
        <p:txBody>
          <a:bodyPr>
            <a:normAutofit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4. Функционально полная и частичная зависимость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неключевого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атрибута от составного ключа.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Неключевой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атрибут функционально полно зависит от составного ключа, если он функционально зависит от ключа, но не находится в функциональной зависимости ни от какой части ключа, в противном случае имеет место частичная зависимость.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Отношение: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Чтение лекций (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Таб_номер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Название_курса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Кол-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во_часов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Название_курса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-&gt; Кол-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во_часов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Зависимость 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неключевого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атрибута Кол-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во_часов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 части составного ключа говорит о частичной зависимости.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63701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7B8DF-406C-456E-AEEA-97F98C7D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68307-AB52-4DCD-A4A5-57387B623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5. Транзитивная функциональная зависимость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Функциональная зависимость R.X -&gt; R.Y называется транзитивной, если существует такой атрибут Z, что имеются функциональные зависимости R.X -&gt; R.Z и R.Z -&gt; R.Y и отсутствует функциональная зависимость R.Z &gt; R.X.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 -&gt; Офис -&gt; Телефон.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066844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DFA85-3EA8-4547-811C-A44409F6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ECB7D-3367-4FEF-A5AE-AF224C43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6. Взаимно независимые атрибуты.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Два или более атрибута взаимно независимы, если ни один из этих атрибутов не является функционально зависимым от других.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отношении Чтение лекций: Кол-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во_часов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Таб_номер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Таб_номер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-&gt; Кол-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во_часов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6759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79BCB-8F18-43E9-B622-FF5207E1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Проектирование баз данных </a:t>
            </a:r>
            <a:br>
              <a:rPr lang="ru-BY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97259B-9C9C-4489-8625-8875E408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874517"/>
            <a:ext cx="7633742" cy="4517815"/>
          </a:xfrm>
        </p:spPr>
        <p:txBody>
          <a:bodyPr/>
          <a:lstStyle/>
          <a:p>
            <a:endParaRPr lang="ru-BY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dirty="0">
                <a:solidFill>
                  <a:schemeClr val="tx2"/>
                </a:solidFill>
              </a:rPr>
              <a:t>Основные этапы проектирования БД. Жизненный цикл БД. Концептуальное и логическое проектирование реляционной БД. Модель "Сущность - Связь". Методология построения ER-диаграмм. Логическое проектирование реляционных баз данных. </a:t>
            </a:r>
            <a:r>
              <a:rPr lang="ru-RU" b="1" dirty="0">
                <a:solidFill>
                  <a:srgbClr val="FF0000"/>
                </a:solidFill>
              </a:rPr>
              <a:t>Проектирование реляционных баз данных на основе нормализации. Нормальные формы (НФ). Понятие 1НФ, 2НФ, 3НФ.</a:t>
            </a:r>
            <a:endParaRPr lang="ru-BY" b="1" dirty="0">
              <a:solidFill>
                <a:srgbClr val="FF0000"/>
              </a:solidFill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6267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602E7-A224-45E3-8013-9F4732A8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4C8D2-43B8-44EB-9EFA-F944A5F5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7. Отношение находится в 1NF тогда и только тогда, когда все входящие в него атрибуты являются атомарными (неделимыми).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80310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F312A-2DFB-484B-BF90-3B54DAC7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E3FB713-948A-449A-AD0B-87035B843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333" y="1277938"/>
            <a:ext cx="7633741" cy="53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04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DF1F5-7889-4824-93A7-2DB35196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A1A00"/>
                </a:solidFill>
              </a:rPr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A00B2-D89C-49F9-AABC-B562E0004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73200"/>
            <a:ext cx="7633742" cy="5147733"/>
          </a:xfrm>
        </p:spPr>
        <p:txBody>
          <a:bodyPr/>
          <a:lstStyle/>
          <a:p>
            <a:r>
              <a:rPr lang="ru-RU" b="1" dirty="0"/>
              <a:t>Атрибуты ФИО, </a:t>
            </a:r>
            <a:r>
              <a:rPr lang="ru-RU" b="1" dirty="0" err="1"/>
              <a:t>Оклад,Офис</a:t>
            </a:r>
            <a:r>
              <a:rPr lang="ru-RU" b="1" dirty="0"/>
              <a:t> </a:t>
            </a:r>
            <a:r>
              <a:rPr lang="ru-RU" dirty="0"/>
              <a:t>не находятся в полной функциональной зависимости от ключа, поскольку функционально зависят от части ключа (</a:t>
            </a:r>
            <a:r>
              <a:rPr lang="ru-RU" b="1" dirty="0" err="1"/>
              <a:t>Таб_номер</a:t>
            </a:r>
            <a:r>
              <a:rPr lang="ru-RU" dirty="0"/>
              <a:t>). </a:t>
            </a:r>
          </a:p>
          <a:p>
            <a:r>
              <a:rPr lang="ru-RU" dirty="0"/>
              <a:t>Следствием этого является:</a:t>
            </a:r>
          </a:p>
          <a:p>
            <a:r>
              <a:rPr lang="ru-RU" dirty="0"/>
              <a:t>•	</a:t>
            </a:r>
            <a:r>
              <a:rPr lang="ru-RU" b="1" dirty="0"/>
              <a:t>дублирование информации;</a:t>
            </a:r>
          </a:p>
          <a:p>
            <a:r>
              <a:rPr lang="ru-RU" dirty="0"/>
              <a:t>•	</a:t>
            </a:r>
            <a:r>
              <a:rPr lang="ru-RU" b="1" dirty="0"/>
              <a:t>нет возможности занести кортеж с сотрудником без детей </a:t>
            </a:r>
            <a:r>
              <a:rPr lang="ru-RU" dirty="0"/>
              <a:t>(ключ не может содержать неопределенного значения);</a:t>
            </a:r>
          </a:p>
          <a:p>
            <a:r>
              <a:rPr lang="ru-RU" dirty="0"/>
              <a:t>•	</a:t>
            </a:r>
            <a:r>
              <a:rPr lang="ru-RU" b="1" dirty="0"/>
              <a:t>при удалении кортежа теряем не только информацию </a:t>
            </a:r>
            <a:r>
              <a:rPr lang="ru-RU" dirty="0"/>
              <a:t>о ребенке сотрудника, но, возможно, о месте работы сотрудника, телефоне офиса и т.д.);</a:t>
            </a:r>
          </a:p>
          <a:p>
            <a:r>
              <a:rPr lang="ru-RU" dirty="0"/>
              <a:t>•	</a:t>
            </a:r>
            <a:r>
              <a:rPr lang="ru-RU" b="1" dirty="0"/>
              <a:t>при переводе сотрудника в другой офис вынуждены </a:t>
            </a:r>
            <a:r>
              <a:rPr lang="ru-RU" dirty="0"/>
              <a:t>модифицировать все кортежи, описывающие этого сотрудника, иначе получим несогласованный результат.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7919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234C4-F462-407A-B2BE-DD9FDAA0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A1A00"/>
                </a:solidFill>
              </a:rPr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2E6932-1BED-4C37-9759-7A04FCEEB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8. </a:t>
            </a:r>
            <a:endParaRPr lang="ru-RU" sz="3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BY" sz="32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Отношение находится в 2NF</a:t>
            </a:r>
            <a:r>
              <a:rPr lang="ru-BY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если оно находится в 1NF и каждый </a:t>
            </a:r>
            <a:r>
              <a:rPr lang="ru-BY" sz="3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неключевой</a:t>
            </a:r>
            <a:r>
              <a:rPr lang="ru-BY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атрибут функционально полно зависит от первичного ключа (см. определение 4).</a:t>
            </a:r>
            <a:endParaRPr lang="ru-BY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5879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6D44F-C645-4978-A2B3-E518BDDC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A1A00"/>
                </a:solidFill>
              </a:rPr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40BA9F-ADF4-4D53-8EA2-8A64692F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приведения отношения во 2NF необходимо: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	построить его проекцию, исключив атрибуты, которые не находятся в полной функциональной зависимости от составного ключа;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	построить дополнительно одну или несколько проекций на часть составного ключа и атрибуты, функционально зависящие от этой части.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79568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19AE8-0DE4-4500-913C-C636043A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3874E65-C845-4031-8EC7-54A2B7C6E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3" y="1540933"/>
            <a:ext cx="7634287" cy="41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911F0-7425-4FB0-8D1B-F840CA3C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D7E30-2AAB-47A1-BAE8-37663467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допустить наличие нескольких ключей, то определение 8 примет вид: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8~. Отношение находится в 2NF, если оно находится в 1NF и каждый </a:t>
            </a:r>
            <a:r>
              <a:rPr lang="ru-BY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неключевой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атрибут функционально полно зависит от каждого ключа отношения.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55839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DF413-8EF9-4C2B-A240-9262CCFC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8617B-342E-4990-8ECB-8CE88423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Наличие транзитивной зависимости порождает аномалии следующего характера</a:t>
            </a:r>
            <a:r>
              <a:rPr lang="ru-RU" dirty="0"/>
              <a:t>:</a:t>
            </a:r>
          </a:p>
          <a:p>
            <a:r>
              <a:rPr lang="ru-RU" dirty="0"/>
              <a:t>•	</a:t>
            </a:r>
            <a:r>
              <a:rPr lang="ru-RU" b="1" dirty="0"/>
              <a:t>имеет место дублирование информации о телефоне </a:t>
            </a:r>
            <a:r>
              <a:rPr lang="ru-RU" dirty="0"/>
              <a:t>для сотрудников одного офиса;</a:t>
            </a:r>
          </a:p>
          <a:p>
            <a:r>
              <a:rPr lang="ru-RU" dirty="0"/>
              <a:t>•	</a:t>
            </a:r>
            <a:r>
              <a:rPr lang="ru-RU" b="1" dirty="0"/>
              <a:t>существует проблема избыточности</a:t>
            </a:r>
            <a:r>
              <a:rPr lang="ru-RU" dirty="0"/>
              <a:t>, поскольку изменение телефона офиса влечет за собой необходимость поиска и изменения номеров всех сотрудников этого офиса;</a:t>
            </a:r>
          </a:p>
          <a:p>
            <a:r>
              <a:rPr lang="ru-RU" dirty="0"/>
              <a:t>•	</a:t>
            </a:r>
            <a:r>
              <a:rPr lang="ru-RU" b="1" dirty="0"/>
              <a:t>нельзя включить информацию о новом офисе</a:t>
            </a:r>
            <a:r>
              <a:rPr lang="ru-RU" dirty="0"/>
              <a:t>, если в данный момент отсутствуют сотрудники этого офиса.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23730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EE518-B699-4A6B-9BDF-EBC80E28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627EA-C976-48EF-A7AB-5D809181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9 (в предположении существования единственного ключа). Отношение находится в 3NF в том и только в том случае, если оно находится </a:t>
            </a:r>
            <a:r>
              <a:rPr lang="ru-BY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2NF и каждый </a:t>
            </a:r>
            <a:r>
              <a:rPr lang="ru-BY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неключевой</a:t>
            </a:r>
            <a:r>
              <a:rPr lang="ru-BY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атрибут </a:t>
            </a:r>
            <a:r>
              <a:rPr lang="ru-BY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нетранзитивно</a:t>
            </a:r>
            <a:r>
              <a:rPr lang="ru-BY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зависит от первичного ключа. </a:t>
            </a:r>
            <a:endParaRPr lang="ru-BY" sz="18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27004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2E67D-D6B0-4CD5-A853-1594C266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D26516-09C4-4C63-82B7-A205D780F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474" y="2641582"/>
            <a:ext cx="7823059" cy="358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3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1C2D9-BD85-4545-B0A3-DC3F2CF5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Реляционная база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E2370B-C257-4316-9E36-74676F0D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Реляционная база данных представляет собой множество взаимосвязанных двумерных таблиц – реляционных таблиц, называемых также отношениями</a:t>
            </a:r>
            <a:r>
              <a:rPr lang="ru-BY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каждой из которых содержатся сведения об одной сущности автоматизируемой предметной области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Логическую структуру реляционной базы данных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образует совокупность реляционных таблиц, между которыми установлены связи.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таблицах базы должны сохраняться все данные, необходимые для решения задач предметной области. Причем каждый элемент данных должен храниться только в одном экземпляре. Для создания таблиц, соответствующих реляционной модели данных,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 процесс, называемый нормализацией данных.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16708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A0D85-3939-4D03-80D1-4713808D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23DB2E-2170-43BE-9A36-322864D8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отказаться от того ограничения, что отношение обладает единственным ключом, то определение 3NF примет следующую форму: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9~. 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Отношение находится 3NF в том и только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том случае, если оно находится во 2NF, и каждый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неключевой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атрибут не является транзитивно зависимым от какого-либо ключа отношения.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08930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560C7-BD3E-4FFF-A0AB-AFA3FDAF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0617D-A11D-4816-9B80-00979B1A8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52600"/>
            <a:ext cx="7633742" cy="4126993"/>
          </a:xfrm>
        </p:spPr>
        <p:txBody>
          <a:bodyPr>
            <a:normAutofit/>
          </a:bodyPr>
          <a:lstStyle/>
          <a:p>
            <a:r>
              <a:rPr lang="ru-RU" dirty="0"/>
              <a:t>.</a:t>
            </a:r>
          </a:p>
          <a:p>
            <a:r>
              <a:rPr lang="ru-RU" b="1" dirty="0"/>
              <a:t>На практике третья нормальная форма схем отношений достаточна в большинстве случаев, и приведением к третьей нормальной форме процесс проектирования реляционной базы данных обычно заканчивается</a:t>
            </a:r>
            <a:endParaRPr lang="ru-RU" dirty="0"/>
          </a:p>
          <a:p>
            <a:r>
              <a:rPr lang="ru-RU" dirty="0"/>
              <a:t>При отсутствии многозначной зависимости, </a:t>
            </a:r>
            <a:r>
              <a:rPr lang="ru-RU" u="sng" dirty="0"/>
              <a:t>но наличии других зависимостей атрибутов, </a:t>
            </a:r>
            <a:r>
              <a:rPr lang="ru-RU" dirty="0"/>
              <a:t>кроме зависимости от ключа, </a:t>
            </a:r>
            <a:r>
              <a:rPr lang="ru-RU" b="1" dirty="0"/>
              <a:t>3NF не гарантирует отсутствия аномалий операций включения, обновления и удаления. </a:t>
            </a:r>
          </a:p>
          <a:p>
            <a:r>
              <a:rPr lang="ru-RU" dirty="0"/>
              <a:t>В</a:t>
            </a:r>
            <a:r>
              <a:rPr lang="ru-RU" b="1" dirty="0"/>
              <a:t> этом случае применяют усиленную 3NF </a:t>
            </a:r>
            <a:r>
              <a:rPr lang="ru-RU" b="1" dirty="0" err="1"/>
              <a:t>Бойса</a:t>
            </a:r>
            <a:r>
              <a:rPr lang="ru-RU" b="1" dirty="0"/>
              <a:t>-Кодда (BCNF).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34073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67FD3-7EEC-482C-87C7-78816C1E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DFAEB97-12E5-490C-A270-5641D93EC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874" y="1122045"/>
            <a:ext cx="7633742" cy="55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80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56D8F-8D78-4673-AA80-D0F05EF1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97682"/>
          </a:xfrm>
        </p:spPr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43D39-BA4B-40FB-A73E-141EEA24D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425" y="1380067"/>
            <a:ext cx="7633742" cy="5095548"/>
          </a:xfrm>
        </p:spPr>
        <p:txBody>
          <a:bodyPr>
            <a:normAutofit lnSpcReduction="10000"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Приведенное отношение находится в 3NF, так как в нем отсутствуют частичные и транзитивные зависимости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неключевых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атрибутов от ключа. Однако </a:t>
            </a: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имеется зависимость части составного ключа Тема от </a:t>
            </a:r>
            <a:r>
              <a:rPr lang="ru-BY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неключевого</a:t>
            </a: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атрибута Студент, что порождает следующие аномалии: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	существует проблема контроля непротиворечивости данных, так как изменение преподавателя по дисциплине требует просмотра всего отношения с целью поиска и изменения кортежей, содержащих данные о преподавателе этой дисциплины;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	данные о студенте и его проекте не могут быть занесены в БД до тех пор, пока не назначен руководитель проекта; и наоборот, если необходимо удалить преподавателя, то будут удалены данные о руководимом им студенте.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41794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F8F20-B5EC-48C8-9816-05AF9882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D61A2-70CB-4DEF-BE6C-984A04EC8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51000"/>
            <a:ext cx="7633742" cy="4639733"/>
          </a:xfrm>
        </p:spPr>
        <p:txBody>
          <a:bodyPr>
            <a:normAutofit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Устранение этих аномалий достигается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устранением функциональной зависимости части составного ключа от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неключевого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атрибута ( Студент -&gt; Тема).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10. 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Детерминант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Детерминант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любой атрибут, от которого полностью функционально зависит некоторый другой атрибут.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11.</a:t>
            </a:r>
            <a:endParaRPr lang="ru-BY" sz="18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Отношение находится 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нормальной форме </a:t>
            </a:r>
            <a:r>
              <a:rPr lang="ru-BY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Бойса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-Кодда (BCNF)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если оно находится в 3NF и каждый детерминант является возможным ключом.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12398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0673C-AF88-4493-8A81-157455F4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80748"/>
          </a:xfrm>
        </p:spPr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BFEB9-B682-4A9A-81B0-D49B53D1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63134"/>
            <a:ext cx="7633742" cy="4516460"/>
          </a:xfrm>
        </p:spPr>
        <p:txBody>
          <a:bodyPr>
            <a:normAutofit fontScale="92500" lnSpcReduction="20000"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дать и другое определение BCNF.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11~.</a:t>
            </a:r>
            <a:endParaRPr lang="ru-BY" sz="18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Отношение находится в 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нормальной форме </a:t>
            </a:r>
            <a:r>
              <a:rPr lang="ru-BY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Бойса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-Кодда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(BCNF), если оно находится в 3NF и в нем отсутствуют зависимости ключей или их частей от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неключевых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атрибутов.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Очевидно, что это требование не выполнено для отношения Курсовой проект. </a:t>
            </a:r>
            <a:endParaRPr lang="ru-BY" sz="18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произвести его декомпозицию к двум отношениям Руководство(Преподаватель, Предмет)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Выполнение (Студент, Предмет, Тема).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Соединение полученных отношений Руководство и Выполнение по атрибуту Предмет дает исходное отношение Курсовой проект. </a:t>
            </a:r>
            <a:endParaRPr lang="ru-BY" sz="18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99912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8D6D7-9416-44AD-936B-DCCF7893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03FE42B-4FC0-4A39-8FBF-1E7613404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055" y="1955801"/>
            <a:ext cx="5886311" cy="28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34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F3271-FC26-459F-AD59-F03B339C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557C4-9633-4023-B908-FA7459129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 отношении присутствуют многозначные зависимости, то устранение возможных аномалий выполняется приведением к 4NF.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пример следующей схемы отношения: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Проекты (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Проект_номер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Таб_номер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Проект_задание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57239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6CA4D-4739-48E7-A68F-DBA3C38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7EACFB-BB0D-469F-B086-64FAA092B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64734"/>
            <a:ext cx="7633742" cy="2946399"/>
          </a:xfrm>
        </p:spPr>
        <p:txBody>
          <a:bodyPr>
            <a:normAutofit fontScale="92500" lnSpcReduction="20000"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Отношение Проекты 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содержит номера проектов, для каждого </a:t>
            </a: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проекта список сотрудников, которые могут выполнять проект, и список заданий, предусматриваемых проектом. Сотрудники могут участвовать в нескольких проектах, и разные проекты могут включать одинаковые задания. </a:t>
            </a:r>
            <a:endParaRPr lang="ru-BY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 кортеж отношения связывает некоторый проект с сотрудником, который может участвовать в этом проекте, и заданием, которое сотрудник выполняет в рамках данного проекта. Предполагается, что любой сотрудник, участвующий в проекте, выполняет все задания, предусмотренные проектом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6E649C-721B-4145-B550-BB9D78830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52" y="4411133"/>
            <a:ext cx="4456562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17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336BE-0EC2-42E3-9CF1-D10A7F37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8509F-6410-41E9-B579-23EC27D0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причине сформулированных выше условий единственным возможным ключом отношения является составной атрибут </a:t>
            </a:r>
            <a:r>
              <a:rPr lang="ru-BY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Проект_Номер</a:t>
            </a: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Таб_номер</a:t>
            </a: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Проект_задание</a:t>
            </a: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нет никаких других детерминантов. Следовательно, отношение Проекты находится в BCNF.</a:t>
            </a:r>
            <a:endParaRPr lang="ru-RU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 при этом оно обладает </a:t>
            </a:r>
            <a:r>
              <a:rPr lang="ru-R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недостатками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если, например, некоторый сотрудник присоединяется к данному проекту, необходимо вставить в отношение Проекты столько кортежей, сколько заданий в нем сотрудник будет выполнять. Аналогичная ситуация возникает при появлении нового проекта.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2984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92519-FB6C-41C6-97F6-2710B465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Нормализация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84B259-8D99-4668-9072-F1A91AC5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041400"/>
            <a:ext cx="7633742" cy="5232400"/>
          </a:xfrm>
        </p:spPr>
        <p:txBody>
          <a:bodyPr/>
          <a:lstStyle/>
          <a:p>
            <a:pPr lvl="0" indent="270510" algn="just">
              <a:lnSpc>
                <a:spcPct val="107000"/>
              </a:lnSpc>
              <a:buClr>
                <a:srgbClr val="2A1A00"/>
              </a:buClr>
            </a:pPr>
            <a:r>
              <a:rPr lang="ru-BY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Нормализация – это удаление из таблиц повторяющихся данных путем их переноса в новые таблицы, записи которых не содержат повторяющихся значений.</a:t>
            </a:r>
            <a:endParaRPr lang="ru-BY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270510" algn="just">
              <a:lnSpc>
                <a:spcPct val="107000"/>
              </a:lnSpc>
              <a:buClr>
                <a:srgbClr val="2A1A00"/>
              </a:buClr>
            </a:pPr>
            <a:r>
              <a:rPr lang="ru-BY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Будем считать, что проблема логического проектирования реляционной базы данных состоит в обоснованном принятии решений о том:</a:t>
            </a:r>
            <a:endParaRPr lang="ru-BY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270510" algn="just">
              <a:lnSpc>
                <a:spcPct val="107000"/>
              </a:lnSpc>
              <a:buClr>
                <a:srgbClr val="2A1A00"/>
              </a:buClr>
            </a:pPr>
            <a:r>
              <a:rPr lang="ru-BY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из каких отношений должна состоять база данных и</a:t>
            </a:r>
            <a:endParaRPr lang="ru-BY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270510" algn="just">
              <a:lnSpc>
                <a:spcPct val="107000"/>
              </a:lnSpc>
              <a:buClr>
                <a:srgbClr val="2A1A00"/>
              </a:buClr>
            </a:pPr>
            <a:r>
              <a:rPr lang="ru-BY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какие атрибуты должны быть у этих отношений. </a:t>
            </a:r>
            <a:endParaRPr lang="ru-BY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377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A7420-3AC3-4FE0-8FA3-D5C73062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A1A00"/>
                </a:solidFill>
              </a:rPr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9909B-0F3D-48D3-AFFE-8887288E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81667"/>
            <a:ext cx="7633742" cy="4993947"/>
          </a:xfrm>
        </p:spPr>
        <p:txBody>
          <a:bodyPr>
            <a:normAutofit fontScale="92500" lnSpcReduction="10000"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12. Многозначные зависимости.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отношении R (A, B, C) существует многозначная зависимость R.A -&gt;-&gt; R.B в том и только в том случае, если множество значений B, соответствующее паре значений A и C, зависит только от A и не зависит от С (то есть если для каждого значения атрибута R.A существует хорошо определенное множество соответствующих значения атрибута R.B).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отношении Проекты существуют следующие две многозначные зависимости: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Проект_номер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-&gt;-&gt; 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Таб_номер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Проект_номер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-&gt;-&gt; 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Проект_задание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Легко показать, что в общем случае в отношении R (A,B,C) существует многозначная зависимость R.A -&gt;-&gt; R.B в том и только в том случае, когда существует многозначная зависимость R.A -&gt;-&gt; R.C.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75890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191A0-ADC2-4D1A-A44A-44466224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A1A00"/>
                </a:solidFill>
              </a:rPr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C116B5-C88A-44CF-BC22-0669B5A5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13. Полная декомпозиция и проецирование без потерь.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Полной декомпозицией </a:t>
            </a: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отношения называют такую совокупность произвольного числа ее проекций, соединение которых полностью совпадает с исходным отношением. </a:t>
            </a:r>
            <a:endParaRPr lang="ru-RU" b="1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 проецированием без потерь </a:t>
            </a: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понимается такой способ декомпозиции отношения, при котором исходное отношение полностью и без избыточности восстанавливается путем естественного соединения полученных отношений. </a:t>
            </a:r>
            <a:endParaRPr lang="ru-BY" sz="18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98420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4B110-3D91-48A8-8802-1179A754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B34CF-7F3F-40F9-A092-0B9C6CB3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81668"/>
            <a:ext cx="7633742" cy="4397926"/>
          </a:xfrm>
        </p:spPr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Теорема </a:t>
            </a:r>
            <a:r>
              <a:rPr lang="ru-BY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Фейджина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sz="18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Отношение R (A, B, C) можно спроецировать без потерь в отношения R1(A,B) и R2(A,C) в том и только в том случае, когда многозначные зависимости A -&gt;-&gt;B и A -&gt;-&gt;С могут быть разнесены в отношения R1 и R2.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14. </a:t>
            </a: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Отношение находится в 4NF, если оно находится в BCNF и в нем отсутствуют многозначные зависимости, последнее возможно тогда и только тогда, когда полная декомпозиция двух проекций, в которые разнесены многозначные зависимости, содержат возможный ключ. </a:t>
            </a:r>
            <a:endParaRPr lang="ru-BY" sz="18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99301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F373B-6693-479B-841E-3FB62E15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DBE444-E151-4AA3-8A38-5FC8673FD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549400"/>
            <a:ext cx="7633742" cy="5113867"/>
          </a:xfrm>
        </p:spPr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нашем примере можно произвести декомпозицию отношения Проекты в два отношения Проекты-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Cотрудники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ПроектыЗадания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C49825-4847-4EE4-8604-3996F4BAC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33" y="2650068"/>
            <a:ext cx="6398009" cy="300566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478AF1-B116-470A-A764-473AF2AC24DF}"/>
              </a:ext>
            </a:extLst>
          </p:cNvPr>
          <p:cNvSpPr/>
          <p:nvPr/>
        </p:nvSpPr>
        <p:spPr>
          <a:xfrm>
            <a:off x="1566332" y="5800109"/>
            <a:ext cx="6714067" cy="477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Оба эти отношения находятся в 4NF и свободны от отмеченных аномалий. Соединение отношений Проекты-</a:t>
            </a:r>
            <a:r>
              <a:rPr lang="ru-BY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Cотрудники</a:t>
            </a:r>
            <a:r>
              <a:rPr lang="ru-BY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BY" sz="1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ПроектыЗадания</a:t>
            </a:r>
            <a:r>
              <a:rPr lang="ru-BY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дает отношение Проекты.</a:t>
            </a:r>
            <a:endParaRPr lang="ru-BY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77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587C3-A3F6-40CA-923B-60A4147A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A1A00"/>
                </a:solidFill>
              </a:rPr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35267-782E-47AB-9871-6FE140E7B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557868"/>
            <a:ext cx="7633742" cy="4321726"/>
          </a:xfrm>
        </p:spPr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Однако не всегда декомпозиция схем отношений гарантирует обратимость. Отношение может быть восстановлено без потерь соединением его проекций, если оно удовлетворяет зависимости по соединению.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15. Зависимость соединения.</a:t>
            </a:r>
            <a:endParaRPr lang="ru-BY" sz="18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Отношение R(X, Y, . . . ,Z) удовлетворяет зависимости соединения *(X,Y,...,Z) в том и только в том случае, когда R восстанавливается без потерь путем соединения своих проекций на X, Y, ..., Z.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31778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EFECC-2248-49F5-89E3-9CC233D4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A1A00"/>
                </a:solidFill>
              </a:rPr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30274-0A1D-4EBF-8BA9-2AE8DE6DB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84868"/>
            <a:ext cx="7633742" cy="4194726"/>
          </a:xfrm>
        </p:spPr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примера рассмотрим отношение Сотрудники-Отделы-Проекты (</a:t>
            </a:r>
            <a:r>
              <a:rPr lang="ru-BY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Таб_номер</a:t>
            </a: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Отд_номер</a:t>
            </a: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Проект_ном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ер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Предположим, что один и тот же сотрудник может работать в нескольких отделах и работать в каждом отделе над несколькими проектами.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Первичным ключом этого отношения является полная совокупность его атрибутов, отсутствуют функциональные и многозначные зависимости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Поэтому отношение находится в 4NF. Однако в нем могут существовать </a:t>
            </a: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аномалии, которые можно устранить путем декомпозиции в три отношения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98682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D5B48-AC8A-4B11-862A-2F55B8D6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A1A00"/>
                </a:solidFill>
              </a:rPr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C1307C-52B7-479F-8EBA-4567BB9F1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39333"/>
            <a:ext cx="7633742" cy="4969933"/>
          </a:xfrm>
        </p:spPr>
        <p:txBody>
          <a:bodyPr>
            <a:normAutofit fontScale="92500" lnSpcReduction="20000"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16. Отношение находится в нормальной форме проекции соединения PJ/NF в том и только в том случае, когда в каждой ее полной декомпозиции все проекции содержат возможный ключ.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Введем следующие имена составных атрибутов: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 = {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Таб_номер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Отд_номер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}; СП = {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Таб_номер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Проект_номер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 = {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Отд_номер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Проект_номер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Предположим, что в отношении Сотрудники-Отделы-Проекты существует зависимость соединения: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(СО, СП, ОП)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Возможные аномалии при работе с отношением Сотрудники-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ОтделыПроекты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можно устранить путем декомпозиции исходного отношения в три новых отношения: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Сотрудники-Отделы (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Таб_номер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Отд_номер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Сотрудники- Проекты (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Таб_номер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Проект_номер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Отделы-Проекты (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Отд_номер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Проект_номер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84229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28417-E204-4B1A-B1D8-62E3E2CE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A1A00"/>
                </a:solidFill>
              </a:rPr>
              <a:t>Нормальные Формы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F0322E-3F76-4CF0-8DC3-50FF6DDB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Пятая нормальная форма - это последняя нормальная форма, которую можно получить путем декомпозиции. Ее условия достаточно нетривиальны, и на практике 5NF не используется.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Заметим,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зависимость соединения 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обобщением как многозначной, так и функциональной зависимостей.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01902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FD91D-D6BE-4824-8D51-BF760FD1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2770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 ограничениях целостности</a:t>
            </a:r>
            <a:br>
              <a:rPr lang="ru-RU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A0F2C-C4BE-4D4F-8241-505EAA0A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 ограничениях целостности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Целостность (от англ.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integrity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нетронутость, неприкосновенность, сохранность, целостность) понимается как правильность данных в любой момент времени. Поддержание целостности базы данных может рассматриваться как защита данных от неверных изменений или разрушений.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Выделяют три группы правил целостности: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Целостность по сущностям.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Целостность по ссылкам.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Целостность, определяемая пользователем.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702160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EAE14-3175-41FA-A906-29A8BF3E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ограничениях целостности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5D26A-2852-478C-8CA8-9203596A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Общая мотивировка первых двух правил целостности общих для любых реляционных баз данных, состоит в следующем: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	Не допускается, чтобы какой-либо атрибут, участвующий в первичном ключе, принимал неопределенное значение.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	Для каждого внешнего ключа в проекте проектировщик базы данных должен специфицировать не только атрибут или комбинацию атрибутов, составляющих этот внешний ключ, и целевое отношение, которое идентифицируется этим ключом, но также и ответы на три вопроса (три ограничения, которые относятся к этому внешнему ключу).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0704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EF71C-FFA0-4D3E-AB4D-729C182A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Правила целостности реляционной базы данных. </a:t>
            </a:r>
            <a:br>
              <a:rPr lang="en-US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3D9520-F623-49E3-8FFB-B526075E0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319866"/>
            <a:ext cx="7633742" cy="355972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B16E5D-F7DD-4A76-9971-70A58D2C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6" y="2319866"/>
            <a:ext cx="7751234" cy="397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499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EAE14-3175-41FA-A906-29A8BF3E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ограничениях целостности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5D26A-2852-478C-8CA8-9203596A1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874517"/>
            <a:ext cx="7633742" cy="4983483"/>
          </a:xfrm>
        </p:spPr>
        <p:txBody>
          <a:bodyPr>
            <a:normAutofit fontScale="92500" lnSpcReduction="10000"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 1.</a:t>
            </a:r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ли внешний ключ принимать неопределенное значение (NULL-значение)?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Значение внешнего ключа должно: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либо быть равным значению первичного ключа отношения, с которым он связан;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либо быть полностью неопределенным, при этом каждое значение атрибута, участвующего во внешнем ключе, должно быть неопределенным.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Например, в отношении Поставка, очевидно, </a:t>
            </a:r>
            <a:endParaRPr lang="ru-RU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поставка,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осуществляемая неизвестным поставщиком, </a:t>
            </a:r>
            <a:endParaRPr lang="ru-RU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 поставка неизвестного продукта, не может иметь NULL-значения, в то время как атрибут Отдел в отношении Сотрудник может иметь NULL-значение, если сотрудник пока еще не зачислен ни в какой отдел.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41306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F93E9-14FB-4F90-8F47-48459566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A1A00"/>
                </a:solidFill>
              </a:rPr>
              <a:t>Об ограничениях целостности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F6967DA-F546-474D-8EE9-2A7993AAD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758" y="2023533"/>
            <a:ext cx="78411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137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8D5FC-19ED-4808-ADAA-99E73C40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A1A00"/>
                </a:solidFill>
              </a:rPr>
              <a:t>Об ограничениях целостности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DE9931-A9E6-42A1-B30F-B4C34FB5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803400"/>
            <a:ext cx="7633742" cy="4995333"/>
          </a:xfrm>
        </p:spPr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Вопрос 3. Что должно происходить при попытке ОБНОВЛЕНИЯ первичного ключа экземпляра целевой сущности, на которую ссылается некоторый внешний ключ? </a:t>
            </a:r>
            <a:r>
              <a:rPr lang="ru-BY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Например, может быть предпринята попытка обновить номер такого поставщика, для которого имеется по крайней мере одна соответствующая поставка. Имеются те же три возможности, как и при удалении:</a:t>
            </a:r>
            <a:endParaRPr lang="ru-BY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066FBB-31CA-4AC1-AB87-92CBE97D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02" y="3429000"/>
            <a:ext cx="7092440" cy="32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88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AB6FD-ECF1-4F0A-AA2B-C0096CF4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A1A00"/>
                </a:solidFill>
              </a:rPr>
              <a:t>Об ограничениях целостности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A0BE5-D897-4BF9-B71E-6BD32899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любой конкретной базы данных существует ряд дополнительных специфических правил, которые относятся к ней одной и определяются разработчиком. Чаще всего контролируется: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уникальность тех или иных атрибутов;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диапазон значений (экзаменационная оценка от 2 до 5);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принадлежность набору значений (пол "М" или "Ж").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28153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9137E-EA5B-494A-A2A4-E5DE9209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18282"/>
          </a:xfrm>
        </p:spPr>
        <p:txBody>
          <a:bodyPr>
            <a:normAutofit/>
          </a:bodyPr>
          <a:lstStyle/>
          <a:p>
            <a:r>
              <a:rPr lang="ru-RU" sz="2400" dirty="0"/>
              <a:t>Получение реляционной схемы из ER-модели</a:t>
            </a:r>
            <a:endParaRPr lang="ru-BY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EC9DC-DECA-44B0-A173-A5CB20878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007533"/>
            <a:ext cx="7633742" cy="5850467"/>
          </a:xfrm>
        </p:spPr>
        <p:txBody>
          <a:bodyPr>
            <a:normAutofit fontScale="77500" lnSpcReduction="20000"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Шаг 1.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Каждая простая сущность превращается в отношение. Простая сущность - сущность, не являющаяся подтипом и не имеющая подтипов. Имя сущности становится именем отношения.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Шаг 2.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Каждый атрибут становится возможным столбцом с тем же именем; может выбираться более точный формат. Столбцы, соответствующие необязательным атрибутам, могут содержать неопределенные значения; столбцы, соответствующие обязательным атрибутам, - не могут.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Шаг 3.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Компоненты уникального идентификатора сущности превращаются в первичный ключ отношения. Если имеется несколько возможных уникальных идентификаторов, выбирается наиболее используемый.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Шаг 4. 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Связи "многие к одному" (и "один к одному") становятся внешними ключами. Для этого делается копия уникального идентификатора с конца связи "один", и соответствующие столбцы составляют внешний ключ. Необязательные связи соответствуют столбцам, допускающим неопределенные значения; обязательные связи - столбцам, не допускающим неопределенные значения.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Шаг 5.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таблицах, построенных на основе ассоциаций, внешние ключи используются для идентификации участников ассоциации, а в таблицах, построенных на основе характеристик и обозначений, внешние ключи используются для идентификации сущностей, описываемых этими характеристиками и обозначениями.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Специфицировать ограничения, связанные с каждым из этих внешних ключей.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56733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084D9-7C10-46A8-AB7D-D00C052F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94482"/>
          </a:xfrm>
        </p:spPr>
        <p:txBody>
          <a:bodyPr>
            <a:normAutofit/>
          </a:bodyPr>
          <a:lstStyle/>
          <a:p>
            <a:r>
              <a:rPr lang="ru-RU" sz="2400" dirty="0"/>
              <a:t>Получение реляционной схемы из ER-модели</a:t>
            </a:r>
            <a:endParaRPr lang="ru-BY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E50C5-9133-4CB3-8D01-87646B91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80067"/>
            <a:ext cx="7633742" cy="5477933"/>
          </a:xfrm>
        </p:spPr>
        <p:txBody>
          <a:bodyPr>
            <a:normAutofit/>
          </a:bodyPr>
          <a:lstStyle/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Шаг 6. Если в концептуальной схеме присутствовали подтипы, то возможны два способа: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все подтипы размещаются в одной таблице (а); • для каждого подтипа строится отдельная таблица (б).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применении способа (а) таблица создается для наиболее внешнего </a:t>
            </a:r>
            <a:r>
              <a:rPr lang="ru-BY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супертипа</a:t>
            </a:r>
            <a:r>
              <a:rPr lang="ru-BY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таблицу добавляется по крайней мере один столбец, содержащий код ТИПА и он становится частью первичного ключа. Для работы с подтипами могут создаваться представления.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Шаг 7.Выполнить шаги по нормализации полученных отношений, приведя их к желаемой нормальной форме.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Шаг 8. Указать ограничения целостности проектируемой базы данных и дать (если это необходимо) краткое описание полученных таблиц и их полей.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r>
              <a:rPr lang="ru-BY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Шаг 9. Создать индексы для первичного ключа (уникальный индекс), внешних ключей и тех атрибутов, на которых предполагается в основном базировать запросы и выполнять соединения.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>
              <a:lnSpc>
                <a:spcPct val="107000"/>
              </a:lnSpc>
              <a:spcAft>
                <a:spcPts val="0"/>
              </a:spcAft>
            </a:pP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0890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0F7A7-1259-4AB3-9C55-567F6C7C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7B55F-5C4A-4451-920B-E1CB6795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5359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5D91F-377E-490A-BA33-6AE72023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366277D-DC86-44C5-841D-4995AF43A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3" y="186267"/>
            <a:ext cx="7634287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4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53D08-F973-4892-9898-90CAA981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BY" dirty="0"/>
              <a:t>Пример реляционной БД</a:t>
            </a:r>
            <a:br>
              <a:rPr lang="ru-BY" dirty="0"/>
            </a:br>
            <a:r>
              <a:rPr lang="ru-BY" dirty="0"/>
              <a:t> </a:t>
            </a:r>
            <a:br>
              <a:rPr lang="ru-BY" dirty="0"/>
            </a:b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739438-5AEE-4D6D-9E38-1289CBB70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570" y="1761067"/>
            <a:ext cx="7633742" cy="51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0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61411-28AF-443D-8445-ABF92967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BY" sz="3600" b="1" u="sng" dirty="0"/>
              <a:t>Проектирование реляционных баз данных с использованием аппарата нормализации</a:t>
            </a:r>
            <a:br>
              <a:rPr lang="ru-BY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6686E-5D48-4EEE-A89B-8FB03119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408939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ru-BY" dirty="0"/>
              <a:t>Отношения реляционной базы данных содержат как структурную, так и семантическую (смысловую) информацию. Структурная информация задается схемой отношения, а семантическая выражается функциональными связями между атрибутами схемы.</a:t>
            </a:r>
          </a:p>
        </p:txBody>
      </p:sp>
    </p:spTree>
    <p:extLst>
      <p:ext uri="{BB962C8B-B14F-4D97-AF65-F5344CB8AC3E}">
        <p14:creationId xmlns:p14="http://schemas.microsoft.com/office/powerpoint/2010/main" val="32091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09A35-A713-492A-AEE1-1CC0C778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294D8C-7487-46C1-BFFC-643A6881E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05466"/>
            <a:ext cx="7633742" cy="5452533"/>
          </a:xfrm>
        </p:spPr>
        <p:txBody>
          <a:bodyPr>
            <a:normAutofit/>
          </a:bodyPr>
          <a:lstStyle/>
          <a:p>
            <a:r>
              <a:rPr lang="ru-RU" b="1" dirty="0"/>
              <a:t>Группировка атрибутов должна быть рациональной и удовлетворять следующим требованиям:</a:t>
            </a:r>
          </a:p>
          <a:p>
            <a:r>
              <a:rPr lang="ru-RU" dirty="0"/>
              <a:t>•	выбранные для отношения первичные ключи должны быть минимальными;</a:t>
            </a:r>
          </a:p>
          <a:p>
            <a:r>
              <a:rPr lang="ru-RU" dirty="0"/>
              <a:t>•	выбранный состав отношений должен отличаться минимальной избыточностью атрибутов;</a:t>
            </a:r>
          </a:p>
          <a:p>
            <a:r>
              <a:rPr lang="ru-RU" dirty="0"/>
              <a:t>•	между атрибутами не должно быть нежелательных функциональных зависимостей и они должны обеспечивать минимальное дублирование данных;</a:t>
            </a:r>
          </a:p>
          <a:p>
            <a:r>
              <a:rPr lang="ru-RU" dirty="0"/>
              <a:t>•	не должно быть трудностей при выполнении операций включения, удаления и модификации (аномалии);</a:t>
            </a:r>
          </a:p>
          <a:p>
            <a:r>
              <a:rPr lang="ru-RU" dirty="0"/>
              <a:t>•	перестройка набора отношений при введении новых типов должна быть минимальной.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413788342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1033</TotalTime>
  <Words>3377</Words>
  <Application>Microsoft Office PowerPoint</Application>
  <PresentationFormat>Экран (4:3)</PresentationFormat>
  <Paragraphs>235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4" baseType="lpstr">
      <vt:lpstr>Arial</vt:lpstr>
      <vt:lpstr>Arial Black</vt:lpstr>
      <vt:lpstr>Calibri</vt:lpstr>
      <vt:lpstr>Corbel</vt:lpstr>
      <vt:lpstr>Gill Sans MT</vt:lpstr>
      <vt:lpstr>Impact</vt:lpstr>
      <vt:lpstr>Times New Roman</vt:lpstr>
      <vt:lpstr>Эмблема</vt:lpstr>
      <vt:lpstr>МОДЕЛИ ДАННЫХ И СУБД</vt:lpstr>
      <vt:lpstr>Проектирование баз данных  </vt:lpstr>
      <vt:lpstr>Реляционная база данных</vt:lpstr>
      <vt:lpstr>Нормализация</vt:lpstr>
      <vt:lpstr>Правила целостности реляционной базы данных.  </vt:lpstr>
      <vt:lpstr>Презентация PowerPoint</vt:lpstr>
      <vt:lpstr>Пример реляционной БД   </vt:lpstr>
      <vt:lpstr>Проектирование реляционных баз данных с использованием аппарата нормализации </vt:lpstr>
      <vt:lpstr>нормализация</vt:lpstr>
      <vt:lpstr>нормализация</vt:lpstr>
      <vt:lpstr>нормализация</vt:lpstr>
      <vt:lpstr>нормализация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Нормальные Формы</vt:lpstr>
      <vt:lpstr>Об ограничениях целостности </vt:lpstr>
      <vt:lpstr>Об ограничениях целостности</vt:lpstr>
      <vt:lpstr>Об ограничениях целостности</vt:lpstr>
      <vt:lpstr>Об ограничениях целостности</vt:lpstr>
      <vt:lpstr>Об ограничениях целостности</vt:lpstr>
      <vt:lpstr>Об ограничениях целостности</vt:lpstr>
      <vt:lpstr>Получение реляционной схемы из ER-модели</vt:lpstr>
      <vt:lpstr>Получение реляционной схемы из ER-модели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ДАННЫХ И СУБД</dc:title>
  <dc:creator>Елена Семёновна</dc:creator>
  <cp:lastModifiedBy>Елена Семёновна</cp:lastModifiedBy>
  <cp:revision>81</cp:revision>
  <dcterms:created xsi:type="dcterms:W3CDTF">2023-02-09T14:03:26Z</dcterms:created>
  <dcterms:modified xsi:type="dcterms:W3CDTF">2023-02-24T00:22:21Z</dcterms:modified>
</cp:coreProperties>
</file>