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2" r:id="rId1"/>
  </p:sldMasterIdLst>
  <p:sldIdLst>
    <p:sldId id="256" r:id="rId2"/>
    <p:sldId id="349" r:id="rId3"/>
    <p:sldId id="350" r:id="rId4"/>
    <p:sldId id="355" r:id="rId5"/>
    <p:sldId id="356" r:id="rId6"/>
    <p:sldId id="360" r:id="rId7"/>
    <p:sldId id="361" r:id="rId8"/>
    <p:sldId id="359" r:id="rId9"/>
    <p:sldId id="354" r:id="rId10"/>
    <p:sldId id="358" r:id="rId11"/>
    <p:sldId id="357" r:id="rId12"/>
    <p:sldId id="353" r:id="rId13"/>
    <p:sldId id="352" r:id="rId14"/>
    <p:sldId id="351" r:id="rId15"/>
    <p:sldId id="368" r:id="rId16"/>
    <p:sldId id="362" r:id="rId17"/>
    <p:sldId id="367" r:id="rId18"/>
    <p:sldId id="366" r:id="rId19"/>
    <p:sldId id="365" r:id="rId20"/>
    <p:sldId id="364" r:id="rId21"/>
    <p:sldId id="363" r:id="rId22"/>
    <p:sldId id="373" r:id="rId23"/>
    <p:sldId id="372" r:id="rId24"/>
    <p:sldId id="371" r:id="rId25"/>
    <p:sldId id="370" r:id="rId26"/>
    <p:sldId id="375" r:id="rId27"/>
    <p:sldId id="374" r:id="rId28"/>
    <p:sldId id="376" r:id="rId29"/>
    <p:sldId id="377" r:id="rId30"/>
    <p:sldId id="381" r:id="rId31"/>
    <p:sldId id="380" r:id="rId32"/>
    <p:sldId id="379" r:id="rId33"/>
    <p:sldId id="378" r:id="rId34"/>
    <p:sldId id="382" r:id="rId35"/>
    <p:sldId id="385" r:id="rId36"/>
    <p:sldId id="384" r:id="rId37"/>
    <p:sldId id="383" r:id="rId38"/>
    <p:sldId id="386" r:id="rId39"/>
    <p:sldId id="390" r:id="rId40"/>
    <p:sldId id="389" r:id="rId41"/>
    <p:sldId id="388" r:id="rId42"/>
    <p:sldId id="387" r:id="rId43"/>
    <p:sldId id="391" r:id="rId44"/>
    <p:sldId id="392" r:id="rId45"/>
    <p:sldId id="393" r:id="rId46"/>
    <p:sldId id="394" r:id="rId47"/>
    <p:sldId id="395" r:id="rId48"/>
    <p:sldId id="398" r:id="rId49"/>
    <p:sldId id="397" r:id="rId50"/>
    <p:sldId id="396" r:id="rId51"/>
    <p:sldId id="399" r:id="rId52"/>
    <p:sldId id="401" r:id="rId53"/>
    <p:sldId id="400" r:id="rId54"/>
    <p:sldId id="402" r:id="rId55"/>
    <p:sldId id="404" r:id="rId56"/>
    <p:sldId id="403" r:id="rId57"/>
    <p:sldId id="405" r:id="rId58"/>
    <p:sldId id="406"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Елена Семёновна" initials="ЕС" lastIdx="1" clrIdx="0">
    <p:extLst>
      <p:ext uri="{19B8F6BF-5375-455C-9EA6-DF929625EA0E}">
        <p15:presenceInfo xmlns:p15="http://schemas.microsoft.com/office/powerpoint/2012/main" userId="ac4d15cd3bcb8c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19" autoAdjust="0"/>
    <p:restoredTop sz="94660"/>
  </p:normalViewPr>
  <p:slideViewPr>
    <p:cSldViewPr snapToGrid="0">
      <p:cViewPr varScale="1">
        <p:scale>
          <a:sx n="113" d="100"/>
          <a:sy n="113" d="100"/>
        </p:scale>
        <p:origin x="14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ru-RU"/>
              <a:t>Образец заголовка</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a:t>Образец подзаголовка</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9F5725E8-3A51-4547-80AB-426264D44C4D}" type="datetimeFigureOut">
              <a:rPr lang="ru-BY" smtClean="0"/>
              <a:t>03.03.2023</a:t>
            </a:fld>
            <a:endParaRPr lang="ru-BY"/>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ru-BY"/>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96B2D937-46E0-4DDC-AACC-8CC6F5E969AC}" type="slidenum">
              <a:rPr lang="ru-BY" smtClean="0"/>
              <a:t>‹#›</a:t>
            </a:fld>
            <a:endParaRPr lang="ru-BY"/>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5803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F5725E8-3A51-4547-80AB-426264D44C4D}" type="datetimeFigureOut">
              <a:rPr lang="ru-BY" smtClean="0"/>
              <a:t>03.03.2023</a:t>
            </a:fld>
            <a:endParaRPr lang="ru-BY"/>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96B2D937-46E0-4DDC-AACC-8CC6F5E969AC}" type="slidenum">
              <a:rPr lang="ru-BY" smtClean="0"/>
              <a:t>‹#›</a:t>
            </a:fld>
            <a:endParaRPr lang="ru-BY"/>
          </a:p>
        </p:txBody>
      </p:sp>
    </p:spTree>
    <p:extLst>
      <p:ext uri="{BB962C8B-B14F-4D97-AF65-F5344CB8AC3E}">
        <p14:creationId xmlns:p14="http://schemas.microsoft.com/office/powerpoint/2010/main" val="3814924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F5725E8-3A51-4547-80AB-426264D44C4D}" type="datetimeFigureOut">
              <a:rPr lang="ru-BY" smtClean="0"/>
              <a:t>03.03.2023</a:t>
            </a:fld>
            <a:endParaRPr lang="ru-BY"/>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96B2D937-46E0-4DDC-AACC-8CC6F5E969AC}" type="slidenum">
              <a:rPr lang="ru-BY" smtClean="0"/>
              <a:t>‹#›</a:t>
            </a:fld>
            <a:endParaRPr lang="ru-BY"/>
          </a:p>
        </p:txBody>
      </p:sp>
    </p:spTree>
    <p:extLst>
      <p:ext uri="{BB962C8B-B14F-4D97-AF65-F5344CB8AC3E}">
        <p14:creationId xmlns:p14="http://schemas.microsoft.com/office/powerpoint/2010/main" val="3033591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F5725E8-3A51-4547-80AB-426264D44C4D}" type="datetimeFigureOut">
              <a:rPr lang="ru-BY" smtClean="0"/>
              <a:t>03.03.2023</a:t>
            </a:fld>
            <a:endParaRPr lang="ru-BY"/>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96B2D937-46E0-4DDC-AACC-8CC6F5E969AC}" type="slidenum">
              <a:rPr lang="ru-BY" smtClean="0"/>
              <a:t>‹#›</a:t>
            </a:fld>
            <a:endParaRPr lang="ru-BY"/>
          </a:p>
        </p:txBody>
      </p:sp>
    </p:spTree>
    <p:extLst>
      <p:ext uri="{BB962C8B-B14F-4D97-AF65-F5344CB8AC3E}">
        <p14:creationId xmlns:p14="http://schemas.microsoft.com/office/powerpoint/2010/main" val="991160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9F5725E8-3A51-4547-80AB-426264D44C4D}" type="datetimeFigureOut">
              <a:rPr lang="ru-BY" smtClean="0"/>
              <a:t>03.03.2023</a:t>
            </a:fld>
            <a:endParaRPr lang="ru-BY"/>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ru-BY"/>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96B2D937-46E0-4DDC-AACC-8CC6F5E969AC}" type="slidenum">
              <a:rPr lang="ru-BY" smtClean="0"/>
              <a:t>‹#›</a:t>
            </a:fld>
            <a:endParaRPr lang="ru-BY"/>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6908004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F5725E8-3A51-4547-80AB-426264D44C4D}" type="datetimeFigureOut">
              <a:rPr lang="ru-BY" smtClean="0"/>
              <a:t>03.03.2023</a:t>
            </a:fld>
            <a:endParaRPr lang="ru-BY"/>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96B2D937-46E0-4DDC-AACC-8CC6F5E969AC}" type="slidenum">
              <a:rPr lang="ru-BY" smtClean="0"/>
              <a:t>‹#›</a:t>
            </a:fld>
            <a:endParaRPr lang="ru-BY"/>
          </a:p>
        </p:txBody>
      </p:sp>
    </p:spTree>
    <p:extLst>
      <p:ext uri="{BB962C8B-B14F-4D97-AF65-F5344CB8AC3E}">
        <p14:creationId xmlns:p14="http://schemas.microsoft.com/office/powerpoint/2010/main" val="351802467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Content Placeholder 3"/>
          <p:cNvSpPr>
            <a:spLocks noGrp="1"/>
          </p:cNvSpPr>
          <p:nvPr>
            <p:ph sz="half" idx="2"/>
          </p:nvPr>
        </p:nvSpPr>
        <p:spPr>
          <a:xfrm>
            <a:off x="941832" y="2909102"/>
            <a:ext cx="3611880" cy="299639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Content Placeholder 5"/>
          <p:cNvSpPr>
            <a:spLocks noGrp="1"/>
          </p:cNvSpPr>
          <p:nvPr>
            <p:ph sz="quarter" idx="4"/>
          </p:nvPr>
        </p:nvSpPr>
        <p:spPr>
          <a:xfrm>
            <a:off x="4975398" y="2909102"/>
            <a:ext cx="3611880" cy="299639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F5725E8-3A51-4547-80AB-426264D44C4D}" type="datetimeFigureOut">
              <a:rPr lang="ru-BY" smtClean="0"/>
              <a:t>03.03.2023</a:t>
            </a:fld>
            <a:endParaRPr lang="ru-BY"/>
          </a:p>
        </p:txBody>
      </p:sp>
      <p:sp>
        <p:nvSpPr>
          <p:cNvPr id="8" name="Footer Placeholder 7"/>
          <p:cNvSpPr>
            <a:spLocks noGrp="1"/>
          </p:cNvSpPr>
          <p:nvPr>
            <p:ph type="ftr" sz="quarter" idx="11"/>
          </p:nvPr>
        </p:nvSpPr>
        <p:spPr/>
        <p:txBody>
          <a:bodyPr/>
          <a:lstStyle/>
          <a:p>
            <a:endParaRPr lang="ru-BY"/>
          </a:p>
        </p:txBody>
      </p:sp>
      <p:sp>
        <p:nvSpPr>
          <p:cNvPr id="9" name="Slide Number Placeholder 8"/>
          <p:cNvSpPr>
            <a:spLocks noGrp="1"/>
          </p:cNvSpPr>
          <p:nvPr>
            <p:ph type="sldNum" sz="quarter" idx="12"/>
          </p:nvPr>
        </p:nvSpPr>
        <p:spPr/>
        <p:txBody>
          <a:bodyPr/>
          <a:lstStyle/>
          <a:p>
            <a:fld id="{96B2D937-46E0-4DDC-AACC-8CC6F5E969AC}" type="slidenum">
              <a:rPr lang="ru-BY" smtClean="0"/>
              <a:t>‹#›</a:t>
            </a:fld>
            <a:endParaRPr lang="ru-BY"/>
          </a:p>
        </p:txBody>
      </p:sp>
    </p:spTree>
    <p:extLst>
      <p:ext uri="{BB962C8B-B14F-4D97-AF65-F5344CB8AC3E}">
        <p14:creationId xmlns:p14="http://schemas.microsoft.com/office/powerpoint/2010/main" val="119396224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9F5725E8-3A51-4547-80AB-426264D44C4D}" type="datetimeFigureOut">
              <a:rPr lang="ru-BY" smtClean="0"/>
              <a:t>03.03.2023</a:t>
            </a:fld>
            <a:endParaRPr lang="ru-BY"/>
          </a:p>
        </p:txBody>
      </p:sp>
      <p:sp>
        <p:nvSpPr>
          <p:cNvPr id="4" name="Footer Placeholder 3"/>
          <p:cNvSpPr>
            <a:spLocks noGrp="1"/>
          </p:cNvSpPr>
          <p:nvPr>
            <p:ph type="ftr" sz="quarter" idx="11"/>
          </p:nvPr>
        </p:nvSpPr>
        <p:spPr/>
        <p:txBody>
          <a:bodyPr/>
          <a:lstStyle/>
          <a:p>
            <a:endParaRPr lang="ru-BY"/>
          </a:p>
        </p:txBody>
      </p:sp>
      <p:sp>
        <p:nvSpPr>
          <p:cNvPr id="5" name="Slide Number Placeholder 4"/>
          <p:cNvSpPr>
            <a:spLocks noGrp="1"/>
          </p:cNvSpPr>
          <p:nvPr>
            <p:ph type="sldNum" sz="quarter" idx="12"/>
          </p:nvPr>
        </p:nvSpPr>
        <p:spPr/>
        <p:txBody>
          <a:bodyPr/>
          <a:lstStyle/>
          <a:p>
            <a:fld id="{96B2D937-46E0-4DDC-AACC-8CC6F5E969AC}" type="slidenum">
              <a:rPr lang="ru-BY" smtClean="0"/>
              <a:t>‹#›</a:t>
            </a:fld>
            <a:endParaRPr lang="ru-BY"/>
          </a:p>
        </p:txBody>
      </p:sp>
    </p:spTree>
    <p:extLst>
      <p:ext uri="{BB962C8B-B14F-4D97-AF65-F5344CB8AC3E}">
        <p14:creationId xmlns:p14="http://schemas.microsoft.com/office/powerpoint/2010/main" val="311385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725E8-3A51-4547-80AB-426264D44C4D}" type="datetimeFigureOut">
              <a:rPr lang="ru-BY" smtClean="0"/>
              <a:t>03.03.2023</a:t>
            </a:fld>
            <a:endParaRPr lang="ru-BY"/>
          </a:p>
        </p:txBody>
      </p:sp>
      <p:sp>
        <p:nvSpPr>
          <p:cNvPr id="3" name="Footer Placeholder 2"/>
          <p:cNvSpPr>
            <a:spLocks noGrp="1"/>
          </p:cNvSpPr>
          <p:nvPr>
            <p:ph type="ftr" sz="quarter" idx="11"/>
          </p:nvPr>
        </p:nvSpPr>
        <p:spPr/>
        <p:txBody>
          <a:bodyPr/>
          <a:lstStyle/>
          <a:p>
            <a:endParaRPr lang="ru-BY"/>
          </a:p>
        </p:txBody>
      </p:sp>
      <p:sp>
        <p:nvSpPr>
          <p:cNvPr id="4" name="Slide Number Placeholder 3"/>
          <p:cNvSpPr>
            <a:spLocks noGrp="1"/>
          </p:cNvSpPr>
          <p:nvPr>
            <p:ph type="sldNum" sz="quarter" idx="12"/>
          </p:nvPr>
        </p:nvSpPr>
        <p:spPr/>
        <p:txBody>
          <a:bodyPr/>
          <a:lstStyle/>
          <a:p>
            <a:fld id="{96B2D937-46E0-4DDC-AACC-8CC6F5E969AC}" type="slidenum">
              <a:rPr lang="ru-BY" smtClean="0"/>
              <a:t>‹#›</a:t>
            </a:fld>
            <a:endParaRPr lang="ru-BY"/>
          </a:p>
        </p:txBody>
      </p:sp>
    </p:spTree>
    <p:extLst>
      <p:ext uri="{BB962C8B-B14F-4D97-AF65-F5344CB8AC3E}">
        <p14:creationId xmlns:p14="http://schemas.microsoft.com/office/powerpoint/2010/main" val="3734178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ru-RU"/>
              <a:t>Образец заголовка</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a:xfrm>
            <a:off x="573789" y="6375679"/>
            <a:ext cx="925016" cy="348462"/>
          </a:xfrm>
        </p:spPr>
        <p:txBody>
          <a:bodyPr/>
          <a:lstStyle/>
          <a:p>
            <a:fld id="{9F5725E8-3A51-4547-80AB-426264D44C4D}" type="datetimeFigureOut">
              <a:rPr lang="ru-BY" smtClean="0"/>
              <a:t>03.03.2023</a:t>
            </a:fld>
            <a:endParaRPr lang="ru-BY"/>
          </a:p>
        </p:txBody>
      </p:sp>
      <p:sp>
        <p:nvSpPr>
          <p:cNvPr id="6" name="Footer Placeholder 5"/>
          <p:cNvSpPr>
            <a:spLocks noGrp="1"/>
          </p:cNvSpPr>
          <p:nvPr>
            <p:ph type="ftr" sz="quarter" idx="11"/>
          </p:nvPr>
        </p:nvSpPr>
        <p:spPr>
          <a:xfrm>
            <a:off x="1577716" y="6375679"/>
            <a:ext cx="2611634" cy="345796"/>
          </a:xfrm>
        </p:spPr>
        <p:txBody>
          <a:bodyPr/>
          <a:lstStyle/>
          <a:p>
            <a:endParaRPr lang="ru-BY"/>
          </a:p>
        </p:txBody>
      </p:sp>
      <p:sp>
        <p:nvSpPr>
          <p:cNvPr id="7" name="Slide Number Placeholder 6"/>
          <p:cNvSpPr>
            <a:spLocks noGrp="1"/>
          </p:cNvSpPr>
          <p:nvPr>
            <p:ph type="sldNum" sz="quarter" idx="12"/>
          </p:nvPr>
        </p:nvSpPr>
        <p:spPr>
          <a:xfrm>
            <a:off x="4268261" y="6375679"/>
            <a:ext cx="924342" cy="345796"/>
          </a:xfrm>
        </p:spPr>
        <p:txBody>
          <a:bodyPr/>
          <a:lstStyle/>
          <a:p>
            <a:fld id="{96B2D937-46E0-4DDC-AACC-8CC6F5E969AC}" type="slidenum">
              <a:rPr lang="ru-BY" smtClean="0"/>
              <a:t>‹#›</a:t>
            </a:fld>
            <a:endParaRPr lang="ru-BY"/>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8818790"/>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ru-RU"/>
              <a:t>Вставка рисунка</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ru-RU"/>
              <a:t>Образец заголовка</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a:xfrm>
            <a:off x="574463" y="6375679"/>
            <a:ext cx="924342" cy="348462"/>
          </a:xfrm>
        </p:spPr>
        <p:txBody>
          <a:bodyPr/>
          <a:lstStyle/>
          <a:p>
            <a:fld id="{9F5725E8-3A51-4547-80AB-426264D44C4D}" type="datetimeFigureOut">
              <a:rPr lang="ru-BY" smtClean="0"/>
              <a:t>03.03.2023</a:t>
            </a:fld>
            <a:endParaRPr lang="ru-BY"/>
          </a:p>
        </p:txBody>
      </p:sp>
      <p:sp>
        <p:nvSpPr>
          <p:cNvPr id="6" name="Footer Placeholder 5"/>
          <p:cNvSpPr>
            <a:spLocks noGrp="1"/>
          </p:cNvSpPr>
          <p:nvPr>
            <p:ph type="ftr" sz="quarter" idx="11"/>
          </p:nvPr>
        </p:nvSpPr>
        <p:spPr>
          <a:xfrm>
            <a:off x="1577716" y="6375679"/>
            <a:ext cx="2611634" cy="345796"/>
          </a:xfrm>
        </p:spPr>
        <p:txBody>
          <a:bodyPr/>
          <a:lstStyle/>
          <a:p>
            <a:endParaRPr lang="ru-BY"/>
          </a:p>
        </p:txBody>
      </p:sp>
      <p:sp>
        <p:nvSpPr>
          <p:cNvPr id="7" name="Slide Number Placeholder 6"/>
          <p:cNvSpPr>
            <a:spLocks noGrp="1"/>
          </p:cNvSpPr>
          <p:nvPr>
            <p:ph type="sldNum" sz="quarter" idx="12"/>
          </p:nvPr>
        </p:nvSpPr>
        <p:spPr>
          <a:xfrm>
            <a:off x="4256153" y="6375679"/>
            <a:ext cx="947460" cy="345796"/>
          </a:xfrm>
        </p:spPr>
        <p:txBody>
          <a:bodyPr/>
          <a:lstStyle/>
          <a:p>
            <a:fld id="{96B2D937-46E0-4DDC-AACC-8CC6F5E969AC}" type="slidenum">
              <a:rPr lang="ru-BY" smtClean="0"/>
              <a:t>‹#›</a:t>
            </a:fld>
            <a:endParaRPr lang="ru-BY"/>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65134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9F5725E8-3A51-4547-80AB-426264D44C4D}" type="datetimeFigureOut">
              <a:rPr lang="ru-BY" smtClean="0"/>
              <a:t>03.03.2023</a:t>
            </a:fld>
            <a:endParaRPr lang="ru-BY"/>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ru-BY"/>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96B2D937-46E0-4DDC-AACC-8CC6F5E969AC}" type="slidenum">
              <a:rPr lang="ru-BY" smtClean="0"/>
              <a:t>‹#›</a:t>
            </a:fld>
            <a:endParaRPr lang="ru-BY"/>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402975156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 id="2147484090" r:id="rId8"/>
    <p:sldLayoutId id="2147484091" r:id="rId9"/>
    <p:sldLayoutId id="2147484092" r:id="rId10"/>
    <p:sldLayoutId id="2147484093"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0" pos="594">
          <p15:clr>
            <a:srgbClr val="F26B43"/>
          </p15:clr>
        </p15:guide>
        <p15:guide id="3" pos="5400">
          <p15:clr>
            <a:srgbClr val="F26B43"/>
          </p15:clr>
        </p15:guide>
        <p15:guide id="4" orient="horz" pos="4008">
          <p15:clr>
            <a:srgbClr val="F26B43"/>
          </p15:clr>
        </p15:guide>
        <p15:guide id="5" orient="horz" pos="1440">
          <p15:clr>
            <a:srgbClr val="F26B43"/>
          </p15:clr>
        </p15:guide>
        <p15:guide id="6" orient="horz" pos="3720">
          <p15:clr>
            <a:srgbClr val="F26B43"/>
          </p15:clr>
        </p15:guide>
        <p15:guide id="7"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6B3536-9807-4035-BC57-889A2B5D630B}"/>
              </a:ext>
            </a:extLst>
          </p:cNvPr>
          <p:cNvSpPr>
            <a:spLocks noGrp="1"/>
          </p:cNvSpPr>
          <p:nvPr>
            <p:ph type="ctrTitle"/>
          </p:nvPr>
        </p:nvSpPr>
        <p:spPr>
          <a:xfrm>
            <a:off x="389468" y="1066800"/>
            <a:ext cx="8407400" cy="3877733"/>
          </a:xfrm>
        </p:spPr>
        <p:txBody>
          <a:bodyPr/>
          <a:lstStyle/>
          <a:p>
            <a:pPr algn="ctr"/>
            <a:r>
              <a:rPr lang="ru-RU" dirty="0"/>
              <a:t>МОДЕЛИ ДАННЫХ И СУБД</a:t>
            </a:r>
            <a:endParaRPr lang="ru-BY" dirty="0"/>
          </a:p>
        </p:txBody>
      </p:sp>
      <p:sp>
        <p:nvSpPr>
          <p:cNvPr id="3" name="Подзаголовок 2">
            <a:extLst>
              <a:ext uri="{FF2B5EF4-FFF2-40B4-BE49-F238E27FC236}">
                <a16:creationId xmlns:a16="http://schemas.microsoft.com/office/drawing/2014/main" id="{5F387583-9580-4693-8BEA-D79433EBAFD4}"/>
              </a:ext>
            </a:extLst>
          </p:cNvPr>
          <p:cNvSpPr>
            <a:spLocks noGrp="1"/>
          </p:cNvSpPr>
          <p:nvPr>
            <p:ph type="subTitle" idx="1"/>
          </p:nvPr>
        </p:nvSpPr>
        <p:spPr>
          <a:xfrm>
            <a:off x="4020245" y="6159260"/>
            <a:ext cx="5123755" cy="767910"/>
          </a:xfrm>
        </p:spPr>
        <p:txBody>
          <a:bodyPr>
            <a:normAutofit/>
          </a:bodyPr>
          <a:lstStyle/>
          <a:p>
            <a:r>
              <a:rPr lang="ru-RU" sz="1200" dirty="0">
                <a:latin typeface="Arial Black" panose="020B0A04020102020204" pitchFamily="34" charset="0"/>
              </a:rPr>
              <a:t>Кафедра информационных систем управления</a:t>
            </a:r>
          </a:p>
          <a:p>
            <a:r>
              <a:rPr lang="ru-RU" sz="1200" dirty="0">
                <a:latin typeface="Arial Black" panose="020B0A04020102020204" pitchFamily="34" charset="0"/>
              </a:rPr>
              <a:t>Ст. преподаватель Малашенко Е.С.</a:t>
            </a:r>
          </a:p>
          <a:p>
            <a:endParaRPr lang="ru-RU" sz="1200" dirty="0">
              <a:latin typeface="Arial Black" panose="020B0A04020102020204" pitchFamily="34" charset="0"/>
            </a:endParaRPr>
          </a:p>
          <a:p>
            <a:endParaRPr lang="ru-RU" sz="1200" dirty="0">
              <a:latin typeface="Arial Black" panose="020B0A04020102020204" pitchFamily="34" charset="0"/>
            </a:endParaRPr>
          </a:p>
          <a:p>
            <a:endParaRPr lang="ru-RU" sz="1200" dirty="0">
              <a:latin typeface="Arial Black" panose="020B0A04020102020204" pitchFamily="34" charset="0"/>
            </a:endParaRPr>
          </a:p>
        </p:txBody>
      </p:sp>
    </p:spTree>
    <p:extLst>
      <p:ext uri="{BB962C8B-B14F-4D97-AF65-F5344CB8AC3E}">
        <p14:creationId xmlns:p14="http://schemas.microsoft.com/office/powerpoint/2010/main" val="2558993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D1A414-DF12-4FCE-830D-495F70C23C6F}"/>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pic>
        <p:nvPicPr>
          <p:cNvPr id="4" name="Объект 3">
            <a:extLst>
              <a:ext uri="{FF2B5EF4-FFF2-40B4-BE49-F238E27FC236}">
                <a16:creationId xmlns:a16="http://schemas.microsoft.com/office/drawing/2014/main" id="{5CCA90E9-887A-47C5-B412-95ADBBA75A5C}"/>
              </a:ext>
            </a:extLst>
          </p:cNvPr>
          <p:cNvPicPr>
            <a:picLocks noGrp="1" noChangeAspect="1"/>
          </p:cNvPicPr>
          <p:nvPr>
            <p:ph idx="1"/>
          </p:nvPr>
        </p:nvPicPr>
        <p:blipFill>
          <a:blip r:embed="rId2"/>
          <a:stretch>
            <a:fillRect/>
          </a:stretch>
        </p:blipFill>
        <p:spPr>
          <a:xfrm>
            <a:off x="1405467" y="1874518"/>
            <a:ext cx="5010557" cy="4601098"/>
          </a:xfrm>
          <a:prstGeom prst="rect">
            <a:avLst/>
          </a:prstGeom>
        </p:spPr>
      </p:pic>
    </p:spTree>
    <p:extLst>
      <p:ext uri="{BB962C8B-B14F-4D97-AF65-F5344CB8AC3E}">
        <p14:creationId xmlns:p14="http://schemas.microsoft.com/office/powerpoint/2010/main" val="1942982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676C8E-B1D9-4C26-8725-6A84F3C3494D}"/>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pic>
        <p:nvPicPr>
          <p:cNvPr id="4" name="Объект 3">
            <a:extLst>
              <a:ext uri="{FF2B5EF4-FFF2-40B4-BE49-F238E27FC236}">
                <a16:creationId xmlns:a16="http://schemas.microsoft.com/office/drawing/2014/main" id="{62AA8163-8F8F-433C-8943-54186DEBDAB8}"/>
              </a:ext>
            </a:extLst>
          </p:cNvPr>
          <p:cNvPicPr>
            <a:picLocks noGrp="1" noChangeAspect="1"/>
          </p:cNvPicPr>
          <p:nvPr>
            <p:ph idx="1"/>
          </p:nvPr>
        </p:nvPicPr>
        <p:blipFill>
          <a:blip r:embed="rId2"/>
          <a:stretch>
            <a:fillRect/>
          </a:stretch>
        </p:blipFill>
        <p:spPr>
          <a:xfrm>
            <a:off x="1625600" y="1515533"/>
            <a:ext cx="5278661" cy="5184817"/>
          </a:xfrm>
          <a:prstGeom prst="rect">
            <a:avLst/>
          </a:prstGeom>
        </p:spPr>
      </p:pic>
    </p:spTree>
    <p:extLst>
      <p:ext uri="{BB962C8B-B14F-4D97-AF65-F5344CB8AC3E}">
        <p14:creationId xmlns:p14="http://schemas.microsoft.com/office/powerpoint/2010/main" val="3892096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2269ED-C0E7-41B7-A69B-485EE63ECFB0}"/>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pic>
        <p:nvPicPr>
          <p:cNvPr id="4" name="Объект 3">
            <a:extLst>
              <a:ext uri="{FF2B5EF4-FFF2-40B4-BE49-F238E27FC236}">
                <a16:creationId xmlns:a16="http://schemas.microsoft.com/office/drawing/2014/main" id="{17A8E4ED-19CD-46B3-8215-90A8756A5177}"/>
              </a:ext>
            </a:extLst>
          </p:cNvPr>
          <p:cNvPicPr>
            <a:picLocks noGrp="1" noChangeAspect="1"/>
          </p:cNvPicPr>
          <p:nvPr>
            <p:ph idx="1"/>
          </p:nvPr>
        </p:nvPicPr>
        <p:blipFill>
          <a:blip r:embed="rId2"/>
          <a:stretch>
            <a:fillRect/>
          </a:stretch>
        </p:blipFill>
        <p:spPr>
          <a:xfrm>
            <a:off x="1549400" y="1566333"/>
            <a:ext cx="5258901" cy="4639733"/>
          </a:xfrm>
          <a:prstGeom prst="rect">
            <a:avLst/>
          </a:prstGeom>
        </p:spPr>
      </p:pic>
    </p:spTree>
    <p:extLst>
      <p:ext uri="{BB962C8B-B14F-4D97-AF65-F5344CB8AC3E}">
        <p14:creationId xmlns:p14="http://schemas.microsoft.com/office/powerpoint/2010/main" val="2791401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D5E8DD-E705-4B86-AC77-CD74FF59E962}"/>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A29F9670-D8A5-4149-81EA-DC9DF16EB84B}"/>
              </a:ext>
            </a:extLst>
          </p:cNvPr>
          <p:cNvSpPr>
            <a:spLocks noGrp="1"/>
          </p:cNvSpPr>
          <p:nvPr>
            <p:ph idx="1"/>
          </p:nvPr>
        </p:nvSpPr>
        <p:spPr>
          <a:xfrm>
            <a:off x="938758" y="1583267"/>
            <a:ext cx="7633742" cy="5079999"/>
          </a:xfrm>
        </p:spPr>
        <p:txBody>
          <a:bodyPr>
            <a:normAutofit fontScale="55000" lnSpcReduction="20000"/>
          </a:bodyPr>
          <a:lstStyle/>
          <a:p>
            <a:pPr marL="457200" indent="450215" algn="just">
              <a:lnSpc>
                <a:spcPct val="107000"/>
              </a:lnSpc>
              <a:spcAft>
                <a:spcPts val="0"/>
              </a:spcAft>
            </a:pPr>
            <a:r>
              <a:rPr lang="ru-RU" b="1" dirty="0">
                <a:latin typeface="Times New Roman" panose="02020603050405020304" pitchFamily="18" charset="0"/>
                <a:ea typeface="Calibri" panose="020F0502020204030204" pitchFamily="34" charset="0"/>
                <a:cs typeface="Times New Roman" panose="02020603050405020304" pitchFamily="18" charset="0"/>
              </a:rPr>
              <a:t>Аргументы</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u="sng" dirty="0" err="1">
                <a:latin typeface="Times New Roman" panose="02020603050405020304" pitchFamily="18" charset="0"/>
                <a:ea typeface="Calibri" panose="020F0502020204030204" pitchFamily="34" charset="0"/>
                <a:cs typeface="Times New Roman" panose="02020603050405020304" pitchFamily="18" charset="0"/>
              </a:rPr>
              <a:t>database_name</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Имя базы данных, в которой создается таблица. Параметр </a:t>
            </a:r>
            <a:r>
              <a:rPr lang="ru-RU" dirty="0" err="1">
                <a:latin typeface="Times New Roman" panose="02020603050405020304" pitchFamily="18" charset="0"/>
                <a:ea typeface="Calibri" panose="020F0502020204030204" pitchFamily="34" charset="0"/>
                <a:cs typeface="Times New Roman" panose="02020603050405020304" pitchFamily="18" charset="0"/>
              </a:rPr>
              <a:t>database_name</a:t>
            </a:r>
            <a:r>
              <a:rPr lang="ru-RU" dirty="0">
                <a:latin typeface="Times New Roman" panose="02020603050405020304" pitchFamily="18" charset="0"/>
                <a:ea typeface="Calibri" panose="020F0502020204030204" pitchFamily="34" charset="0"/>
                <a:cs typeface="Times New Roman" panose="02020603050405020304" pitchFamily="18" charset="0"/>
              </a:rPr>
              <a:t> должен указывать имя существующей базы данных. Если не указано, в качестве </a:t>
            </a:r>
            <a:r>
              <a:rPr lang="ru-RU" dirty="0" err="1">
                <a:latin typeface="Times New Roman" panose="02020603050405020304" pitchFamily="18" charset="0"/>
                <a:ea typeface="Calibri" panose="020F0502020204030204" pitchFamily="34" charset="0"/>
                <a:cs typeface="Times New Roman" panose="02020603050405020304" pitchFamily="18" charset="0"/>
              </a:rPr>
              <a:t>database_name</a:t>
            </a:r>
            <a:r>
              <a:rPr lang="ru-RU" dirty="0">
                <a:latin typeface="Times New Roman" panose="02020603050405020304" pitchFamily="18" charset="0"/>
                <a:ea typeface="Calibri" panose="020F0502020204030204" pitchFamily="34" charset="0"/>
                <a:cs typeface="Times New Roman" panose="02020603050405020304" pitchFamily="18" charset="0"/>
              </a:rPr>
              <a:t> по умолчанию выбирается текущая база данных. Имя входа для текущего соединения должно быть связано с идентификатором пользователя, существующего в базе данных, указанной аргументом </a:t>
            </a:r>
            <a:r>
              <a:rPr lang="ru-RU" dirty="0" err="1">
                <a:latin typeface="Times New Roman" panose="02020603050405020304" pitchFamily="18" charset="0"/>
                <a:ea typeface="Calibri" panose="020F0502020204030204" pitchFamily="34" charset="0"/>
                <a:cs typeface="Times New Roman" panose="02020603050405020304" pitchFamily="18" charset="0"/>
              </a:rPr>
              <a:t>database_name</a:t>
            </a:r>
            <a:r>
              <a:rPr lang="ru-RU" dirty="0">
                <a:latin typeface="Times New Roman" panose="02020603050405020304" pitchFamily="18" charset="0"/>
                <a:ea typeface="Calibri" panose="020F0502020204030204" pitchFamily="34" charset="0"/>
                <a:cs typeface="Times New Roman" panose="02020603050405020304" pitchFamily="18" charset="0"/>
              </a:rPr>
              <a:t>, а этот пользователь должен обладать разрешениями CREATE TABLE.</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u="sng" dirty="0" err="1">
                <a:latin typeface="Times New Roman" panose="02020603050405020304" pitchFamily="18" charset="0"/>
                <a:ea typeface="Calibri" panose="020F0502020204030204" pitchFamily="34" charset="0"/>
                <a:cs typeface="Times New Roman" panose="02020603050405020304" pitchFamily="18" charset="0"/>
              </a:rPr>
              <a:t>schema_name</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Имя схемы, которой принадлежит новая таблица.</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u="sng" dirty="0" err="1">
                <a:latin typeface="Times New Roman" panose="02020603050405020304" pitchFamily="18" charset="0"/>
                <a:ea typeface="Calibri" panose="020F0502020204030204" pitchFamily="34" charset="0"/>
                <a:cs typeface="Times New Roman" panose="02020603050405020304" pitchFamily="18" charset="0"/>
              </a:rPr>
              <a:t>table_name</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Имя новой таблицы. Имена таблиц должны соответствовать правилам для идентификаторов. </a:t>
            </a:r>
            <a:r>
              <a:rPr lang="ru-RU" b="1" u="sng" dirty="0">
                <a:latin typeface="Times New Roman" panose="02020603050405020304" pitchFamily="18" charset="0"/>
                <a:ea typeface="Calibri" panose="020F0502020204030204" pitchFamily="34" charset="0"/>
                <a:cs typeface="Times New Roman" panose="02020603050405020304" pitchFamily="18" charset="0"/>
              </a:rPr>
              <a:t>Аргумент </a:t>
            </a:r>
            <a:r>
              <a:rPr lang="ru-RU" b="1" u="sng" dirty="0" err="1">
                <a:latin typeface="Times New Roman" panose="02020603050405020304" pitchFamily="18" charset="0"/>
                <a:ea typeface="Calibri" panose="020F0502020204030204" pitchFamily="34" charset="0"/>
                <a:cs typeface="Times New Roman" panose="02020603050405020304" pitchFamily="18" charset="0"/>
              </a:rPr>
              <a:t>table_name</a:t>
            </a:r>
            <a:r>
              <a:rPr lang="ru-RU" b="1" u="sng" dirty="0">
                <a:latin typeface="Times New Roman" panose="02020603050405020304" pitchFamily="18" charset="0"/>
                <a:ea typeface="Calibri" panose="020F0502020204030204" pitchFamily="34" charset="0"/>
                <a:cs typeface="Times New Roman" panose="02020603050405020304" pitchFamily="18" charset="0"/>
              </a:rPr>
              <a:t> может состоять не более чем из 128 символов, за исключением имен локальных временных таблиц</a:t>
            </a:r>
            <a:r>
              <a:rPr lang="ru-RU" dirty="0">
                <a:latin typeface="Times New Roman" panose="02020603050405020304" pitchFamily="18" charset="0"/>
                <a:ea typeface="Calibri" panose="020F0502020204030204" pitchFamily="34" charset="0"/>
                <a:cs typeface="Times New Roman" panose="02020603050405020304" pitchFamily="18" charset="0"/>
              </a:rPr>
              <a:t> (имена с префиксом из одного символа решетки (#)), длина которых не должна превышать 116 символов.</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AS </a:t>
            </a:r>
            <a:r>
              <a:rPr lang="en-US" b="1" dirty="0" err="1">
                <a:latin typeface="Times New Roman" panose="02020603050405020304" pitchFamily="18" charset="0"/>
                <a:ea typeface="Calibri" panose="020F0502020204030204" pitchFamily="34" charset="0"/>
                <a:cs typeface="Times New Roman" panose="02020603050405020304" pitchFamily="18" charset="0"/>
              </a:rPr>
              <a:t>FileTable</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Создает новую таблицу</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Times New Roman" panose="02020603050405020304" pitchFamily="18" charset="0"/>
              </a:rPr>
              <a:t>FileTable</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ru-RU" dirty="0">
                <a:latin typeface="Times New Roman" panose="02020603050405020304" pitchFamily="18" charset="0"/>
                <a:ea typeface="Calibri" panose="020F0502020204030204" pitchFamily="34" charset="0"/>
                <a:cs typeface="Times New Roman" panose="02020603050405020304" pitchFamily="18" charset="0"/>
              </a:rPr>
              <a:t>Нет необходимости указывать столбцы, так как таблица </a:t>
            </a:r>
            <a:r>
              <a:rPr lang="ru-RU" dirty="0" err="1">
                <a:latin typeface="Times New Roman" panose="02020603050405020304" pitchFamily="18" charset="0"/>
                <a:ea typeface="Calibri" panose="020F0502020204030204" pitchFamily="34" charset="0"/>
                <a:cs typeface="Times New Roman" panose="02020603050405020304" pitchFamily="18" charset="0"/>
              </a:rPr>
              <a:t>FileTable</a:t>
            </a:r>
            <a:r>
              <a:rPr lang="ru-RU" dirty="0">
                <a:latin typeface="Times New Roman" panose="02020603050405020304" pitchFamily="18" charset="0"/>
                <a:ea typeface="Calibri" panose="020F0502020204030204" pitchFamily="34" charset="0"/>
                <a:cs typeface="Times New Roman" panose="02020603050405020304" pitchFamily="18" charset="0"/>
              </a:rPr>
              <a:t> имеет фиксированное схему.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en-US" b="1" i="1" dirty="0" err="1">
                <a:latin typeface="Times New Roman" panose="02020603050405020304" pitchFamily="18" charset="0"/>
                <a:ea typeface="Calibri" panose="020F0502020204030204" pitchFamily="34" charset="0"/>
                <a:cs typeface="Times New Roman" panose="02020603050405020304" pitchFamily="18" charset="0"/>
              </a:rPr>
              <a:t>column_name</a:t>
            </a:r>
            <a:r>
              <a:rPr lang="en-US" b="1" i="1" dirty="0">
                <a:latin typeface="Times New Roman" panose="02020603050405020304" pitchFamily="18" charset="0"/>
                <a:ea typeface="Calibri" panose="020F0502020204030204" pitchFamily="34" charset="0"/>
                <a:cs typeface="Times New Roman" panose="02020603050405020304" pitchFamily="18" charset="0"/>
              </a:rPr>
              <a:t> AS </a:t>
            </a:r>
            <a:r>
              <a:rPr lang="en-US" b="1" i="1" dirty="0" err="1">
                <a:latin typeface="Times New Roman" panose="02020603050405020304" pitchFamily="18" charset="0"/>
                <a:ea typeface="Calibri" panose="020F0502020204030204" pitchFamily="34" charset="0"/>
                <a:cs typeface="Times New Roman" panose="02020603050405020304" pitchFamily="18" charset="0"/>
              </a:rPr>
              <a:t>computed_column_expression</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Выражение, определяющее значение вычисляемого столбца. Вычисляемый столбец представляет собой виртуальный столбец, физически не хранящийся в таблице, если для него не установлен признак PERSISTED. Значение столбца вычисляется на основе выражения, использующего другие столбцы той же таблицы. Например, определение вычисляемого столбца может быть следующим: </a:t>
            </a:r>
            <a:r>
              <a:rPr lang="ru-RU" dirty="0" err="1">
                <a:latin typeface="Times New Roman" panose="02020603050405020304" pitchFamily="18" charset="0"/>
                <a:ea typeface="Calibri" panose="020F0502020204030204" pitchFamily="34" charset="0"/>
                <a:cs typeface="Times New Roman" panose="02020603050405020304" pitchFamily="18" charset="0"/>
              </a:rPr>
              <a:t>cost</a:t>
            </a:r>
            <a:r>
              <a:rPr lang="ru-RU" dirty="0">
                <a:latin typeface="Times New Roman" panose="02020603050405020304" pitchFamily="18" charset="0"/>
                <a:ea typeface="Calibri" panose="020F0502020204030204" pitchFamily="34" charset="0"/>
                <a:cs typeface="Times New Roman" panose="02020603050405020304" pitchFamily="18" charset="0"/>
              </a:rPr>
              <a:t> AS </a:t>
            </a:r>
            <a:r>
              <a:rPr lang="ru-RU" dirty="0" err="1">
                <a:latin typeface="Times New Roman" panose="02020603050405020304" pitchFamily="18" charset="0"/>
                <a:ea typeface="Calibri" panose="020F0502020204030204" pitchFamily="34" charset="0"/>
                <a:cs typeface="Times New Roman" panose="02020603050405020304" pitchFamily="18" charset="0"/>
              </a:rPr>
              <a:t>price</a:t>
            </a:r>
            <a:r>
              <a:rPr lang="ru-RU" dirty="0">
                <a:latin typeface="Times New Roman" panose="02020603050405020304" pitchFamily="18" charset="0"/>
                <a:ea typeface="Calibri" panose="020F0502020204030204" pitchFamily="34" charset="0"/>
                <a:cs typeface="Times New Roman" panose="02020603050405020304" pitchFamily="18" charset="0"/>
              </a:rPr>
              <a:t> * </a:t>
            </a:r>
            <a:r>
              <a:rPr lang="ru-RU" dirty="0" err="1">
                <a:latin typeface="Times New Roman" panose="02020603050405020304" pitchFamily="18" charset="0"/>
                <a:ea typeface="Calibri" panose="020F0502020204030204" pitchFamily="34" charset="0"/>
                <a:cs typeface="Times New Roman" panose="02020603050405020304" pitchFamily="18" charset="0"/>
              </a:rPr>
              <a:t>qty</a:t>
            </a:r>
            <a:r>
              <a:rPr lang="ru-RU" dirty="0">
                <a:latin typeface="Times New Roman" panose="02020603050405020304" pitchFamily="18" charset="0"/>
                <a:ea typeface="Calibri" panose="020F0502020204030204" pitchFamily="34" charset="0"/>
                <a:cs typeface="Times New Roman" panose="02020603050405020304" pitchFamily="18" charset="0"/>
              </a:rPr>
              <a:t>. Выражение может быть именем </a:t>
            </a:r>
            <a:r>
              <a:rPr lang="ru-RU" dirty="0" err="1">
                <a:latin typeface="Times New Roman" panose="02020603050405020304" pitchFamily="18" charset="0"/>
                <a:ea typeface="Calibri" panose="020F0502020204030204" pitchFamily="34" charset="0"/>
                <a:cs typeface="Times New Roman" panose="02020603050405020304" pitchFamily="18" charset="0"/>
              </a:rPr>
              <a:t>невычисляемого</a:t>
            </a:r>
            <a:r>
              <a:rPr lang="ru-RU" dirty="0">
                <a:latin typeface="Times New Roman" panose="02020603050405020304" pitchFamily="18" charset="0"/>
                <a:ea typeface="Calibri" panose="020F0502020204030204" pitchFamily="34" charset="0"/>
                <a:cs typeface="Times New Roman" panose="02020603050405020304" pitchFamily="18" charset="0"/>
              </a:rPr>
              <a:t> столбца, константой, функцией, переменной или любой их комбинацией, соединенной одним или несколькими операторами. Выражение не может быть вложенным запросом или содержать псевдонимы типов данных.</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3284665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307828-3BF0-48E4-A9F4-C55B9DB601C1}"/>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7D7C0733-601D-4198-ACBE-20148C78E0FB}"/>
              </a:ext>
            </a:extLst>
          </p:cNvPr>
          <p:cNvSpPr>
            <a:spLocks noGrp="1"/>
          </p:cNvSpPr>
          <p:nvPr>
            <p:ph idx="1"/>
          </p:nvPr>
        </p:nvSpPr>
        <p:spPr/>
        <p:txBody>
          <a:bodyPr/>
          <a:lstStyle/>
          <a:p>
            <a:r>
              <a:rPr lang="ru-RU" dirty="0"/>
              <a:t>РАЗРЕШЕНИЯ</a:t>
            </a:r>
          </a:p>
          <a:p>
            <a:r>
              <a:rPr lang="ru-RU" dirty="0"/>
              <a:t>Любой пользователь может создавать глобальные временные объекты. Если не предоставлены какие-либо дополнительные разрешения, то пользователи могут производить доступ только к тем объектам, которыми они владеют.</a:t>
            </a:r>
          </a:p>
          <a:p>
            <a:endParaRPr lang="ru-BY" dirty="0"/>
          </a:p>
        </p:txBody>
      </p:sp>
    </p:spTree>
    <p:extLst>
      <p:ext uri="{BB962C8B-B14F-4D97-AF65-F5344CB8AC3E}">
        <p14:creationId xmlns:p14="http://schemas.microsoft.com/office/powerpoint/2010/main" val="1442974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5C8C08-304A-4EE8-ABC8-002E414BC927}"/>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C744F238-9F9C-415D-9E48-6E6E77B7B54A}"/>
              </a:ext>
            </a:extLst>
          </p:cNvPr>
          <p:cNvSpPr>
            <a:spLocks noGrp="1"/>
          </p:cNvSpPr>
          <p:nvPr>
            <p:ph idx="1"/>
          </p:nvPr>
        </p:nvSpPr>
        <p:spPr>
          <a:xfrm>
            <a:off x="938758" y="1735667"/>
            <a:ext cx="7633742" cy="4842933"/>
          </a:xfrm>
        </p:spPr>
        <p:txBody>
          <a:bodyPr>
            <a:normAutofit fontScale="77500" lnSpcReduction="20000"/>
          </a:bodyPr>
          <a:lstStyle/>
          <a:p>
            <a:pPr marL="457200" indent="450215" algn="just">
              <a:lnSpc>
                <a:spcPct val="107000"/>
              </a:lnSpc>
              <a:spcAft>
                <a:spcPts val="0"/>
              </a:spcAft>
            </a:pPr>
            <a:r>
              <a:rPr lang="ru-RU" b="1" u="sng" dirty="0">
                <a:latin typeface="Times New Roman" panose="02020603050405020304" pitchFamily="18" charset="0"/>
                <a:ea typeface="Calibri" panose="020F0502020204030204" pitchFamily="34" charset="0"/>
                <a:cs typeface="Times New Roman" panose="02020603050405020304" pitchFamily="18" charset="0"/>
              </a:rPr>
              <a:t>PRIMARY KEY, ограничения:</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В таблице возможно наличие только одного ограничения по первичному ключу.</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Индекс, формируемый ограничением PRIMARY KEY, не может привести к выходу количества индексов в таблице за пределы в 999 </a:t>
            </a:r>
            <a:r>
              <a:rPr lang="ru-RU" b="1" i="1" dirty="0" err="1">
                <a:latin typeface="Times New Roman" panose="02020603050405020304" pitchFamily="18" charset="0"/>
                <a:ea typeface="Calibri" panose="020F0502020204030204" pitchFamily="34" charset="0"/>
                <a:cs typeface="Times New Roman" panose="02020603050405020304" pitchFamily="18" charset="0"/>
              </a:rPr>
              <a:t>некластеризованных</a:t>
            </a:r>
            <a:r>
              <a:rPr lang="ru-RU" b="1" i="1" dirty="0">
                <a:latin typeface="Times New Roman" panose="02020603050405020304" pitchFamily="18" charset="0"/>
                <a:ea typeface="Calibri" panose="020F0502020204030204" pitchFamily="34" charset="0"/>
                <a:cs typeface="Times New Roman" panose="02020603050405020304" pitchFamily="18" charset="0"/>
              </a:rPr>
              <a:t> индексов и 1 </a:t>
            </a:r>
            <a:r>
              <a:rPr lang="ru-RU" b="1" i="1" dirty="0" err="1">
                <a:latin typeface="Times New Roman" panose="02020603050405020304" pitchFamily="18" charset="0"/>
                <a:ea typeface="Calibri" panose="020F0502020204030204" pitchFamily="34" charset="0"/>
                <a:cs typeface="Times New Roman" panose="02020603050405020304" pitchFamily="18" charset="0"/>
              </a:rPr>
              <a:t>кластеризованный</a:t>
            </a:r>
            <a:r>
              <a:rPr lang="ru-RU" b="1" i="1" dirty="0">
                <a:latin typeface="Times New Roman" panose="02020603050405020304" pitchFamily="18" charset="0"/>
                <a:ea typeface="Calibri" panose="020F0502020204030204" pitchFamily="34" charset="0"/>
                <a:cs typeface="Times New Roman" panose="02020603050405020304" pitchFamily="18"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Если для ограничения PRIMARY KEY не указан параметр CLUSTERED или NONCLUSTERED, применяется параметр CLUSTERED, если для ограничения UNIQUE не определено </a:t>
            </a:r>
            <a:r>
              <a:rPr lang="ru-RU" b="1" i="1" dirty="0" err="1">
                <a:latin typeface="Times New Roman" panose="02020603050405020304" pitchFamily="18" charset="0"/>
                <a:ea typeface="Calibri" panose="020F0502020204030204" pitchFamily="34" charset="0"/>
                <a:cs typeface="Times New Roman" panose="02020603050405020304" pitchFamily="18" charset="0"/>
              </a:rPr>
              <a:t>кластеризованных</a:t>
            </a:r>
            <a:r>
              <a:rPr lang="ru-RU" b="1" i="1" dirty="0">
                <a:latin typeface="Times New Roman" panose="02020603050405020304" pitchFamily="18" charset="0"/>
                <a:ea typeface="Calibri" panose="020F0502020204030204" pitchFamily="34" charset="0"/>
                <a:cs typeface="Times New Roman" panose="02020603050405020304" pitchFamily="18" charset="0"/>
              </a:rPr>
              <a:t> индексов.</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Все столбцы с ограничением PRIMARY KEY должны иметь признак NOT NULL. Если допустимость значения NULL не указана, то для всех столбцов c ограничением PRIMARY KEY устанавливается признак NOT NULL.</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Если первичный ключ определен на столбце определяемого пользователем типа данных CLR, реализация этого типа должна поддерживать двоичную сортировку. Дополнительные сведения об определяемых пользователем типах данных CLR см. в разделе Определяемые пользователем типы данных CLR.</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791844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0055C5-CC3C-4DDF-B2B4-A4046C70222E}"/>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C98F3C2E-A290-4B55-9CFB-594FFF9A720A}"/>
              </a:ext>
            </a:extLst>
          </p:cNvPr>
          <p:cNvSpPr>
            <a:spLocks noGrp="1"/>
          </p:cNvSpPr>
          <p:nvPr>
            <p:ph idx="1"/>
          </p:nvPr>
        </p:nvSpPr>
        <p:spPr>
          <a:xfrm>
            <a:off x="938758" y="2286002"/>
            <a:ext cx="7633742" cy="4258731"/>
          </a:xfrm>
        </p:spPr>
        <p:txBody>
          <a:bodyPr>
            <a:normAutofit fontScale="70000" lnSpcReduction="20000"/>
          </a:bodyPr>
          <a:lstStyle/>
          <a:p>
            <a:pPr marL="457200" indent="450215" algn="just">
              <a:lnSpc>
                <a:spcPct val="107000"/>
              </a:lnSpc>
              <a:spcAft>
                <a:spcPts val="0"/>
              </a:spcAft>
            </a:pPr>
            <a:r>
              <a:rPr lang="ru-RU" b="1" u="sng" dirty="0">
                <a:latin typeface="Times New Roman" panose="02020603050405020304" pitchFamily="18" charset="0"/>
                <a:ea typeface="Calibri" panose="020F0502020204030204" pitchFamily="34" charset="0"/>
                <a:cs typeface="Times New Roman" panose="02020603050405020304" pitchFamily="18" charset="0"/>
              </a:rPr>
              <a:t>PRIMARY KEY, ограничения:</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В таблице возможно наличие только одного ограничения по первичному ключу.</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Индекс, формируемый ограничением PRIMARY KEY, не может привести к выходу количества индексов в таблице за пределы в 999 </a:t>
            </a:r>
            <a:r>
              <a:rPr lang="ru-RU" b="1" i="1" dirty="0" err="1">
                <a:latin typeface="Times New Roman" panose="02020603050405020304" pitchFamily="18" charset="0"/>
                <a:ea typeface="Calibri" panose="020F0502020204030204" pitchFamily="34" charset="0"/>
                <a:cs typeface="Times New Roman" panose="02020603050405020304" pitchFamily="18" charset="0"/>
              </a:rPr>
              <a:t>некластеризованных</a:t>
            </a:r>
            <a:r>
              <a:rPr lang="ru-RU" b="1" i="1" dirty="0">
                <a:latin typeface="Times New Roman" panose="02020603050405020304" pitchFamily="18" charset="0"/>
                <a:ea typeface="Calibri" panose="020F0502020204030204" pitchFamily="34" charset="0"/>
                <a:cs typeface="Times New Roman" panose="02020603050405020304" pitchFamily="18" charset="0"/>
              </a:rPr>
              <a:t> индексов и 1 </a:t>
            </a:r>
            <a:r>
              <a:rPr lang="ru-RU" b="1" i="1" dirty="0" err="1">
                <a:latin typeface="Times New Roman" panose="02020603050405020304" pitchFamily="18" charset="0"/>
                <a:ea typeface="Calibri" panose="020F0502020204030204" pitchFamily="34" charset="0"/>
                <a:cs typeface="Times New Roman" panose="02020603050405020304" pitchFamily="18" charset="0"/>
              </a:rPr>
              <a:t>кластеризованный</a:t>
            </a:r>
            <a:r>
              <a:rPr lang="ru-RU" b="1" i="1" dirty="0">
                <a:latin typeface="Times New Roman" panose="02020603050405020304" pitchFamily="18" charset="0"/>
                <a:ea typeface="Calibri" panose="020F0502020204030204" pitchFamily="34" charset="0"/>
                <a:cs typeface="Times New Roman" panose="02020603050405020304" pitchFamily="18"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Если для ограничения PRIMARY KEY не указан параметр CLUSTERED или NONCLUSTERED, применяется параметр CLUSTERED, если для ограничения UNIQUE не определено </a:t>
            </a:r>
            <a:r>
              <a:rPr lang="ru-RU" b="1" i="1" dirty="0" err="1">
                <a:latin typeface="Times New Roman" panose="02020603050405020304" pitchFamily="18" charset="0"/>
                <a:ea typeface="Calibri" panose="020F0502020204030204" pitchFamily="34" charset="0"/>
                <a:cs typeface="Times New Roman" panose="02020603050405020304" pitchFamily="18" charset="0"/>
              </a:rPr>
              <a:t>кластеризованных</a:t>
            </a:r>
            <a:r>
              <a:rPr lang="ru-RU" b="1" i="1" dirty="0">
                <a:latin typeface="Times New Roman" panose="02020603050405020304" pitchFamily="18" charset="0"/>
                <a:ea typeface="Calibri" panose="020F0502020204030204" pitchFamily="34" charset="0"/>
                <a:cs typeface="Times New Roman" panose="02020603050405020304" pitchFamily="18" charset="0"/>
              </a:rPr>
              <a:t> индексов.</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Все столбцы с ограничением PRIMARY KEY должны иметь признак NOT NULL. Если допустимость значения NULL не указана, то для всех столбцов c ограничением PRIMARY KEY устанавливается признак NOT NULL.</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Если первичный ключ определен на столбце определяемого пользователем типа данных CLR, реализация этого типа должна поддерживать двоичную сортировку. Дополнительные сведения об определяемых пользователем типах данных CLR см. в разделе Определяемые пользователем типы данных CLR.</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4014121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3B1845-CC2B-44F7-99DB-C065E7734220}"/>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7FC33E18-1628-49CA-9F44-F8C91C61F64A}"/>
              </a:ext>
            </a:extLst>
          </p:cNvPr>
          <p:cNvSpPr>
            <a:spLocks noGrp="1"/>
          </p:cNvSpPr>
          <p:nvPr>
            <p:ph idx="1"/>
          </p:nvPr>
        </p:nvSpPr>
        <p:spPr>
          <a:xfrm>
            <a:off x="938758" y="1320800"/>
            <a:ext cx="7633742" cy="5334000"/>
          </a:xfrm>
        </p:spPr>
        <p:txBody>
          <a:bodyPr>
            <a:normAutofit/>
          </a:bodyPr>
          <a:lstStyle/>
          <a:p>
            <a:pPr marL="457200" indent="450215" algn="just">
              <a:lnSpc>
                <a:spcPct val="107000"/>
              </a:lnSpc>
              <a:spcAft>
                <a:spcPts val="0"/>
              </a:spcAft>
            </a:pPr>
            <a:r>
              <a:rPr lang="ru-RU" b="1" u="sng" dirty="0">
                <a:latin typeface="Times New Roman" panose="02020603050405020304" pitchFamily="18" charset="0"/>
                <a:ea typeface="Calibri" panose="020F0502020204030204" pitchFamily="34" charset="0"/>
                <a:cs typeface="Times New Roman" panose="02020603050405020304" pitchFamily="18" charset="0"/>
              </a:rPr>
              <a:t>Ограничения UNIQUE</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Если для ограничения UNIQUE не указан параметр CLUSTERED или NONCLUSTERED, по умолчанию применяется параметр NONCLUSTERED.</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Каждое ограничение уникальности создает индекс. Количество ограничений UNIQUE не может привести к выходу количества индексов в таблице за пределы в 999 </a:t>
            </a:r>
            <a:r>
              <a:rPr lang="ru-RU" b="1" i="1" dirty="0" err="1">
                <a:latin typeface="Times New Roman" panose="02020603050405020304" pitchFamily="18" charset="0"/>
                <a:ea typeface="Calibri" panose="020F0502020204030204" pitchFamily="34" charset="0"/>
                <a:cs typeface="Times New Roman" panose="02020603050405020304" pitchFamily="18" charset="0"/>
              </a:rPr>
              <a:t>некластеризованных</a:t>
            </a:r>
            <a:r>
              <a:rPr lang="ru-RU" b="1" i="1" dirty="0">
                <a:latin typeface="Times New Roman" panose="02020603050405020304" pitchFamily="18" charset="0"/>
                <a:ea typeface="Calibri" panose="020F0502020204030204" pitchFamily="34" charset="0"/>
                <a:cs typeface="Times New Roman" panose="02020603050405020304" pitchFamily="18" charset="0"/>
              </a:rPr>
              <a:t> индексов и 1 </a:t>
            </a:r>
            <a:r>
              <a:rPr lang="ru-RU" b="1" i="1" dirty="0" err="1">
                <a:latin typeface="Times New Roman" panose="02020603050405020304" pitchFamily="18" charset="0"/>
                <a:ea typeface="Calibri" panose="020F0502020204030204" pitchFamily="34" charset="0"/>
                <a:cs typeface="Times New Roman" panose="02020603050405020304" pitchFamily="18" charset="0"/>
              </a:rPr>
              <a:t>кластеризованный</a:t>
            </a:r>
            <a:r>
              <a:rPr lang="ru-RU" b="1" i="1" dirty="0">
                <a:latin typeface="Times New Roman" panose="02020603050405020304" pitchFamily="18" charset="0"/>
                <a:ea typeface="Calibri" panose="020F0502020204030204" pitchFamily="34" charset="0"/>
                <a:cs typeface="Times New Roman" panose="02020603050405020304" pitchFamily="18"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Если ограничение уникальности определено на столбце определяемого пользователем типа данных CLR, реализация этого типа должна поддерживать двоичную сортировку или сортировку на основе оператора. Дополнительные сведения об определяемых пользователем типах данных CLR см. в разделе Определяемые пользователем типы данных CLR.</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3435427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0DCF049-18CC-4C83-8CB9-B0FCA4152238}"/>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1729511B-4B14-4788-8363-A054D69105D9}"/>
              </a:ext>
            </a:extLst>
          </p:cNvPr>
          <p:cNvSpPr>
            <a:spLocks noGrp="1"/>
          </p:cNvSpPr>
          <p:nvPr>
            <p:ph idx="1"/>
          </p:nvPr>
        </p:nvSpPr>
        <p:spPr>
          <a:xfrm>
            <a:off x="938758" y="1727200"/>
            <a:ext cx="7633742" cy="5291667"/>
          </a:xfrm>
        </p:spPr>
        <p:txBody>
          <a:bodyPr>
            <a:normAutofit fontScale="85000" lnSpcReduction="10000"/>
          </a:bodyPr>
          <a:lstStyle/>
          <a:p>
            <a:pPr marL="457200" indent="450215" algn="just">
              <a:lnSpc>
                <a:spcPct val="107000"/>
              </a:lnSpc>
              <a:spcAft>
                <a:spcPts val="0"/>
              </a:spcAft>
            </a:pPr>
            <a:r>
              <a:rPr lang="ru-RU" b="1" u="sng" dirty="0">
                <a:latin typeface="Times New Roman" panose="02020603050405020304" pitchFamily="18" charset="0"/>
                <a:ea typeface="Calibri" panose="020F0502020204030204" pitchFamily="34" charset="0"/>
                <a:cs typeface="Times New Roman" panose="02020603050405020304" pitchFamily="18" charset="0"/>
              </a:rPr>
              <a:t>Ограничения FOREIGN KEY</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Если столбцу, имеющему ограничение внешнего ключа, задается значение, отличное от NULL, такое же значение должно существовать и в указываемом столбце; в противном случае будет возвращено сообщение о нарушении внешнего ключа.</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Если не указаны исходные столбцы, ограничения FOREIGN KEY применяются к предшествующему столбцу.</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Ограничения FOREIGN KEY могут ссылаться только на таблицы в пределах той же базы данных на том же сервере. Межбазовую ссылочную целостность необходимо реализовать посредством триггеров. Дополнительные сведения см. в статье об инструкции CREATE TRIGGER.</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Ограничения FOREIGN KEY могут ссылаться на другие столбцы той же таблицы. Это называется </a:t>
            </a:r>
            <a:r>
              <a:rPr lang="ru-RU" b="1" i="1" dirty="0" err="1">
                <a:latin typeface="Times New Roman" panose="02020603050405020304" pitchFamily="18" charset="0"/>
                <a:ea typeface="Calibri" panose="020F0502020204030204" pitchFamily="34" charset="0"/>
                <a:cs typeface="Times New Roman" panose="02020603050405020304" pitchFamily="18" charset="0"/>
              </a:rPr>
              <a:t>самовызовом</a:t>
            </a:r>
            <a:r>
              <a:rPr lang="ru-RU" b="1" i="1" dirty="0">
                <a:latin typeface="Times New Roman" panose="02020603050405020304" pitchFamily="18" charset="0"/>
                <a:ea typeface="Calibri" panose="020F0502020204030204" pitchFamily="34" charset="0"/>
                <a:cs typeface="Times New Roman" panose="02020603050405020304" pitchFamily="18"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Предложение REFERENCES ограничения внешнего ключа на уровне столбца может содержать только один ссылочный столбец. Этот столбец должен принадлежать к тому же типу данных, что и столбец, для которого определяется ограничение.</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1243664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657C87-2FC2-407E-B6EE-66277BDFD7A5}"/>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2267BD9E-042B-478F-9301-410CCA27DFE1}"/>
              </a:ext>
            </a:extLst>
          </p:cNvPr>
          <p:cNvSpPr>
            <a:spLocks noGrp="1"/>
          </p:cNvSpPr>
          <p:nvPr>
            <p:ph idx="1"/>
          </p:nvPr>
        </p:nvSpPr>
        <p:spPr>
          <a:xfrm>
            <a:off x="938758" y="2286002"/>
            <a:ext cx="7633742" cy="4461931"/>
          </a:xfrm>
        </p:spPr>
        <p:txBody>
          <a:bodyPr>
            <a:normAutofit/>
          </a:bodyPr>
          <a:lstStyle/>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Предложение REFERENCES ограничения внешнего ключа на уровне таблицы должно содержать такое же число ссылочных столбцов, какое содержится в списке столбцов в ограничении. Тип данных каждого ссылочного столбца должен также совпадать с типом соответствующего столбца в списке столбцов. Ссылочные столбцы должны быть указаны в том же порядке, который использовался при указании столбцов первичного ключа или уникального ограничения в упоминаемой таблице.</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Если частью внешнего ключа или ключа, на который указывает ссылка, является столбец типа </a:t>
            </a:r>
            <a:r>
              <a:rPr lang="ru-RU" b="1" i="1" dirty="0" err="1">
                <a:latin typeface="Times New Roman" panose="02020603050405020304" pitchFamily="18" charset="0"/>
                <a:ea typeface="Calibri" panose="020F0502020204030204" pitchFamily="34" charset="0"/>
                <a:cs typeface="Times New Roman" panose="02020603050405020304" pitchFamily="18" charset="0"/>
              </a:rPr>
              <a:t>timestamp</a:t>
            </a:r>
            <a:r>
              <a:rPr lang="ru-RU" b="1" i="1" dirty="0">
                <a:latin typeface="Times New Roman" panose="02020603050405020304" pitchFamily="18" charset="0"/>
                <a:ea typeface="Calibri" panose="020F0502020204030204" pitchFamily="34" charset="0"/>
                <a:cs typeface="Times New Roman" panose="02020603050405020304" pitchFamily="18" charset="0"/>
              </a:rPr>
              <a:t>, ключевые слова CASCADE, SET NULL и SET DEFAULT указывать нельзя.</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4255492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C79BCB-8F18-43E9-B622-FF5207E13C3B}"/>
              </a:ext>
            </a:extLst>
          </p:cNvPr>
          <p:cNvSpPr>
            <a:spLocks noGrp="1"/>
          </p:cNvSpPr>
          <p:nvPr>
            <p:ph type="title"/>
          </p:nvPr>
        </p:nvSpPr>
        <p:spPr/>
        <p:txBody>
          <a:bodyPr>
            <a:normAutofit fontScale="90000"/>
          </a:bodyPr>
          <a:lstStyle/>
          <a:p>
            <a:r>
              <a:rPr lang="ru-RU" b="1" dirty="0"/>
              <a:t>Язык определения данных (</a:t>
            </a:r>
            <a:r>
              <a:rPr lang="en-US" b="1" dirty="0"/>
              <a:t>DDL)</a:t>
            </a:r>
            <a:br>
              <a:rPr lang="en-US" b="1" dirty="0"/>
            </a:br>
            <a:br>
              <a:rPr lang="ru-BY" dirty="0"/>
            </a:br>
            <a:endParaRPr lang="ru-BY" dirty="0"/>
          </a:p>
        </p:txBody>
      </p:sp>
      <p:sp>
        <p:nvSpPr>
          <p:cNvPr id="3" name="Объект 2">
            <a:extLst>
              <a:ext uri="{FF2B5EF4-FFF2-40B4-BE49-F238E27FC236}">
                <a16:creationId xmlns:a16="http://schemas.microsoft.com/office/drawing/2014/main" id="{E797259B-9C9C-4489-8625-8875E40833B6}"/>
              </a:ext>
            </a:extLst>
          </p:cNvPr>
          <p:cNvSpPr>
            <a:spLocks noGrp="1"/>
          </p:cNvSpPr>
          <p:nvPr>
            <p:ph idx="1"/>
          </p:nvPr>
        </p:nvSpPr>
        <p:spPr>
          <a:xfrm>
            <a:off x="938758" y="1874517"/>
            <a:ext cx="7633742" cy="4517815"/>
          </a:xfrm>
        </p:spPr>
        <p:txBody>
          <a:bodyPr>
            <a:normAutofit lnSpcReduction="10000"/>
          </a:bodyPr>
          <a:lstStyle/>
          <a:p>
            <a:endParaRPr lang="ru-BY" dirty="0">
              <a:solidFill>
                <a:schemeClr val="tx2">
                  <a:lumMod val="75000"/>
                  <a:lumOff val="25000"/>
                </a:schemeClr>
              </a:solidFill>
            </a:endParaRPr>
          </a:p>
          <a:p>
            <a:r>
              <a:rPr lang="ru-RU" b="1" dirty="0">
                <a:solidFill>
                  <a:schemeClr val="tx2"/>
                </a:solidFill>
              </a:rPr>
              <a:t>Язык определения данных (DDL)</a:t>
            </a:r>
          </a:p>
          <a:p>
            <a:r>
              <a:rPr lang="ru-RU" b="1" dirty="0">
                <a:solidFill>
                  <a:schemeClr val="tx2"/>
                </a:solidFill>
              </a:rPr>
              <a:t> Создание таблиц и обеспечение целостности данных. Команда CREATE TABLE. Первичный и внешний ключи. Резервные ключи. Установка ограничений на уровне столбца, таблицы. Атрибуты и ограничения столбцов и таблиц: PRIMARY KEY, NULL, NOT NULL, UNIQUE, FOREIGN KEY, CHECK, IDENTITY, DEFAULT. Имена ограничений и отключение ограничений. Создание индексов. Роли и объекты значений по умолчанию.</a:t>
            </a:r>
          </a:p>
          <a:p>
            <a:r>
              <a:rPr lang="ru-RU" b="1" dirty="0">
                <a:solidFill>
                  <a:schemeClr val="tx2"/>
                </a:solidFill>
              </a:rPr>
              <a:t>Изменение, удаление таблицы. Команды ALTER TABLE, DROP TABLE. Добавить, удалить столбцы. Изменить тип столбцов. Добавить, удалить ограничения. Добавление первичного, внешнего ключа. </a:t>
            </a:r>
          </a:p>
          <a:p>
            <a:endParaRPr lang="ru-BY" dirty="0"/>
          </a:p>
        </p:txBody>
      </p:sp>
    </p:spTree>
    <p:extLst>
      <p:ext uri="{BB962C8B-B14F-4D97-AF65-F5344CB8AC3E}">
        <p14:creationId xmlns:p14="http://schemas.microsoft.com/office/powerpoint/2010/main" val="2462675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AA7EA1-8B80-48EA-833E-46CDD829A2DF}"/>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1164C0D2-8732-4775-A9D8-BE4846081836}"/>
              </a:ext>
            </a:extLst>
          </p:cNvPr>
          <p:cNvSpPr>
            <a:spLocks noGrp="1"/>
          </p:cNvSpPr>
          <p:nvPr>
            <p:ph idx="1"/>
          </p:nvPr>
        </p:nvSpPr>
        <p:spPr>
          <a:xfrm>
            <a:off x="938758" y="1651000"/>
            <a:ext cx="7633742" cy="4228593"/>
          </a:xfrm>
        </p:spPr>
        <p:txBody>
          <a:bodyPr>
            <a:normAutofit/>
          </a:bodyPr>
          <a:lstStyle/>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Ключевые слова CASCADE, SET NULL, SET DEFAULT и NO ACTION можно сочетать в таблицах, имеющих взаимные ссылочные связи. Если компонент </a:t>
            </a:r>
            <a:r>
              <a:rPr lang="ru-RU" b="1" i="1" dirty="0" err="1">
                <a:latin typeface="Times New Roman" panose="02020603050405020304" pitchFamily="18" charset="0"/>
                <a:ea typeface="Calibri" panose="020F0502020204030204" pitchFamily="34" charset="0"/>
                <a:cs typeface="Times New Roman" panose="02020603050405020304" pitchFamily="18" charset="0"/>
              </a:rPr>
              <a:t>Компонент</a:t>
            </a:r>
            <a:r>
              <a:rPr lang="ru-RU" b="1" i="1" dirty="0">
                <a:latin typeface="Times New Roman" panose="02020603050405020304" pitchFamily="18" charset="0"/>
                <a:ea typeface="Calibri" panose="020F0502020204030204" pitchFamily="34" charset="0"/>
                <a:cs typeface="Times New Roman" panose="02020603050405020304" pitchFamily="18" charset="0"/>
              </a:rPr>
              <a:t> </a:t>
            </a:r>
            <a:r>
              <a:rPr lang="ru-RU" b="1" i="1" dirty="0" err="1">
                <a:latin typeface="Times New Roman" panose="02020603050405020304" pitchFamily="18" charset="0"/>
                <a:ea typeface="Calibri" panose="020F0502020204030204" pitchFamily="34" charset="0"/>
                <a:cs typeface="Times New Roman" panose="02020603050405020304" pitchFamily="18" charset="0"/>
              </a:rPr>
              <a:t>Database</a:t>
            </a:r>
            <a:r>
              <a:rPr lang="ru-RU" b="1" i="1" dirty="0">
                <a:latin typeface="Times New Roman" panose="02020603050405020304" pitchFamily="18" charset="0"/>
                <a:ea typeface="Calibri" panose="020F0502020204030204" pitchFamily="34" charset="0"/>
                <a:cs typeface="Times New Roman" panose="02020603050405020304" pitchFamily="18" charset="0"/>
              </a:rPr>
              <a:t> </a:t>
            </a:r>
            <a:r>
              <a:rPr lang="ru-RU" b="1" i="1" dirty="0" err="1">
                <a:latin typeface="Times New Roman" panose="02020603050405020304" pitchFamily="18" charset="0"/>
                <a:ea typeface="Calibri" panose="020F0502020204030204" pitchFamily="34" charset="0"/>
                <a:cs typeface="Times New Roman" panose="02020603050405020304" pitchFamily="18" charset="0"/>
              </a:rPr>
              <a:t>Engine</a:t>
            </a:r>
            <a:r>
              <a:rPr lang="ru-RU" b="1" i="1" dirty="0">
                <a:latin typeface="Times New Roman" panose="02020603050405020304" pitchFamily="18" charset="0"/>
                <a:ea typeface="Calibri" panose="020F0502020204030204" pitchFamily="34" charset="0"/>
                <a:cs typeface="Times New Roman" panose="02020603050405020304" pitchFamily="18" charset="0"/>
              </a:rPr>
              <a:t> обнаруживает ключевое слово NO ACTION, оно остановит и произведет откат связанных операций CASCADE, SET NULL и SET DEFAULT. Если инструкция DELETE содержит сочетание ключевых слов CASCADE, SET NULL, SET DEFAULT и NO ACTION, то все операции CASCADE, SET NULL и SET DEFAULT выполняются перед поиском компонентом Компонент </a:t>
            </a:r>
            <a:r>
              <a:rPr lang="ru-RU" b="1" i="1" dirty="0" err="1">
                <a:latin typeface="Times New Roman" panose="02020603050405020304" pitchFamily="18" charset="0"/>
                <a:ea typeface="Calibri" panose="020F0502020204030204" pitchFamily="34" charset="0"/>
                <a:cs typeface="Times New Roman" panose="02020603050405020304" pitchFamily="18" charset="0"/>
              </a:rPr>
              <a:t>Database</a:t>
            </a:r>
            <a:r>
              <a:rPr lang="ru-RU" b="1" i="1" dirty="0">
                <a:latin typeface="Times New Roman" panose="02020603050405020304" pitchFamily="18" charset="0"/>
                <a:ea typeface="Calibri" panose="020F0502020204030204" pitchFamily="34" charset="0"/>
                <a:cs typeface="Times New Roman" panose="02020603050405020304" pitchFamily="18" charset="0"/>
              </a:rPr>
              <a:t> </a:t>
            </a:r>
            <a:r>
              <a:rPr lang="ru-RU" b="1" i="1" dirty="0" err="1">
                <a:latin typeface="Times New Roman" panose="02020603050405020304" pitchFamily="18" charset="0"/>
                <a:ea typeface="Calibri" panose="020F0502020204030204" pitchFamily="34" charset="0"/>
                <a:cs typeface="Times New Roman" panose="02020603050405020304" pitchFamily="18" charset="0"/>
              </a:rPr>
              <a:t>Engine</a:t>
            </a:r>
            <a:r>
              <a:rPr lang="ru-RU" b="1" i="1" dirty="0">
                <a:latin typeface="Times New Roman" panose="02020603050405020304" pitchFamily="18" charset="0"/>
                <a:ea typeface="Calibri" panose="020F0502020204030204" pitchFamily="34" charset="0"/>
                <a:cs typeface="Times New Roman" panose="02020603050405020304" pitchFamily="18" charset="0"/>
              </a:rPr>
              <a:t> операции NO ACTION.</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10422462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0087F2-E874-4EB5-ADC8-99BF7A765E00}"/>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12206339-FB9F-43FF-A99B-014DD26DB4C9}"/>
              </a:ext>
            </a:extLst>
          </p:cNvPr>
          <p:cNvSpPr>
            <a:spLocks noGrp="1"/>
          </p:cNvSpPr>
          <p:nvPr>
            <p:ph idx="1"/>
          </p:nvPr>
        </p:nvSpPr>
        <p:spPr/>
        <p:txBody>
          <a:bodyPr>
            <a:normAutofit fontScale="85000" lnSpcReduction="10000"/>
          </a:bodyPr>
          <a:lstStyle/>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Компонент </a:t>
            </a:r>
            <a:r>
              <a:rPr lang="ru-RU" b="1" i="1" dirty="0" err="1">
                <a:latin typeface="Times New Roman" panose="02020603050405020304" pitchFamily="18" charset="0"/>
                <a:ea typeface="Calibri" panose="020F0502020204030204" pitchFamily="34" charset="0"/>
                <a:cs typeface="Times New Roman" panose="02020603050405020304" pitchFamily="18" charset="0"/>
              </a:rPr>
              <a:t>Database</a:t>
            </a:r>
            <a:r>
              <a:rPr lang="ru-RU" b="1" i="1" dirty="0">
                <a:latin typeface="Times New Roman" panose="02020603050405020304" pitchFamily="18" charset="0"/>
                <a:ea typeface="Calibri" panose="020F0502020204030204" pitchFamily="34" charset="0"/>
                <a:cs typeface="Times New Roman" panose="02020603050405020304" pitchFamily="18" charset="0"/>
              </a:rPr>
              <a:t> </a:t>
            </a:r>
            <a:r>
              <a:rPr lang="ru-RU" b="1" i="1" dirty="0" err="1">
                <a:latin typeface="Times New Roman" panose="02020603050405020304" pitchFamily="18" charset="0"/>
                <a:ea typeface="Calibri" panose="020F0502020204030204" pitchFamily="34" charset="0"/>
                <a:cs typeface="Times New Roman" panose="02020603050405020304" pitchFamily="18" charset="0"/>
              </a:rPr>
              <a:t>Engine</a:t>
            </a:r>
            <a:r>
              <a:rPr lang="ru-RU" b="1" i="1" dirty="0">
                <a:latin typeface="Times New Roman" panose="02020603050405020304" pitchFamily="18" charset="0"/>
                <a:ea typeface="Calibri" panose="020F0502020204030204" pitchFamily="34" charset="0"/>
                <a:cs typeface="Times New Roman" panose="02020603050405020304" pitchFamily="18" charset="0"/>
              </a:rPr>
              <a:t> не имеет стандартного предела на количество ограничений FOREIGN KEY, содержащихся в таблице, ссылающейся на другие таблицы, или на количество ограничений FOREIGN KEY в других таблицах, ссылающихся на указанную таблицу.</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Тем не менее фактическое количество ограничений FOREIGN KEY, доступных для использования, ограничивается конфигурацией оборудования, базы данных и приложения. Рекомендуется, чтобы таблица содержала не более 253 ограничений FOREIGN KEY, а также чтобы на нее ссылалось не более 253 ограничений FOREIGN KEY. Предел эффективности в конкретном случае может более или менее зависеть от приложения и оборудования. При разработке базы данных и приложений следует учитывать стоимость принудительных ограничений FOREIGN KEY.</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4213931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369B77-4DC5-4973-AA0B-FD8E9561A72F}"/>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C476D5AA-2A51-4ACE-B468-085F8E938A80}"/>
              </a:ext>
            </a:extLst>
          </p:cNvPr>
          <p:cNvSpPr>
            <a:spLocks noGrp="1"/>
          </p:cNvSpPr>
          <p:nvPr>
            <p:ph idx="1"/>
          </p:nvPr>
        </p:nvSpPr>
        <p:spPr>
          <a:xfrm>
            <a:off x="938758" y="2286002"/>
            <a:ext cx="7633742" cy="4571998"/>
          </a:xfrm>
        </p:spPr>
        <p:txBody>
          <a:bodyPr>
            <a:normAutofit fontScale="92500" lnSpcReduction="10000"/>
          </a:bodyPr>
          <a:lstStyle/>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Ограничения FOREIGN KEY не применяются к временным таблицам.</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Ограничения FOREIGN KEY могут ссылаться только на столбцы с ограничениями PRIMARY KEY или UNIQUE в таблице, на которую указывает ссылка, или на столбцы уникального индекса (UNIQUE INDEX) такой таблицы.</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Если внешний ключ определен на столбце определяемого пользователем типа данных CLR, реализация этого типа должна поддерживать двоичную сортировку. Дополнительные сведения об определяемых пользователем типах данных CLR см. в разделе Определяемые пользователем типы данных CLR.</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Столбцы, участвующие в связи по внешнему ключу, должны иметь одинаковую длину и масштаб.</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2253559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4D7185-07BD-44DF-BD60-96AFCB5A4DC1}"/>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6F904723-0BFD-4A97-91EB-05FCC82953F6}"/>
              </a:ext>
            </a:extLst>
          </p:cNvPr>
          <p:cNvSpPr>
            <a:spLocks noGrp="1"/>
          </p:cNvSpPr>
          <p:nvPr>
            <p:ph idx="1"/>
          </p:nvPr>
        </p:nvSpPr>
        <p:spPr/>
        <p:txBody>
          <a:bodyPr/>
          <a:lstStyle/>
          <a:p>
            <a:pPr marL="457200" indent="450215" algn="just">
              <a:lnSpc>
                <a:spcPct val="107000"/>
              </a:lnSpc>
              <a:spcAft>
                <a:spcPts val="0"/>
              </a:spcAft>
            </a:pPr>
            <a:r>
              <a:rPr lang="ru-RU" b="1" dirty="0">
                <a:latin typeface="Times New Roman" panose="02020603050405020304" pitchFamily="18" charset="0"/>
                <a:ea typeface="Calibri" panose="020F0502020204030204" pitchFamily="34" charset="0"/>
                <a:cs typeface="Times New Roman" panose="02020603050405020304" pitchFamily="18" charset="0"/>
              </a:rPr>
              <a:t>DEFAULT, определения</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Столбец может иметь только определение DEFAULT.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Ограничение DEFAULT может содержать значения констант, функции, стандартные функции без параметров SQL или значение NULL. В следующей таблице приведены функции без параметров и возвращаемые ими по умолчанию значения в процессе выполнения инструкции INSERT.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2002278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4AE2CF-6237-4230-A29E-90988BFF75E9}"/>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FD32C4CD-159D-4F2C-BF4D-AEFCEA6D9DBA}"/>
              </a:ext>
            </a:extLst>
          </p:cNvPr>
          <p:cNvSpPr>
            <a:spLocks noGrp="1"/>
          </p:cNvSpPr>
          <p:nvPr>
            <p:ph idx="1"/>
          </p:nvPr>
        </p:nvSpPr>
        <p:spPr/>
        <p:txBody>
          <a:bodyPr>
            <a:normAutofit lnSpcReduction="10000"/>
          </a:bodyPr>
          <a:lstStyle/>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Выражение </a:t>
            </a:r>
            <a:r>
              <a:rPr lang="ru-RU" b="1" i="1" dirty="0" err="1">
                <a:latin typeface="Times New Roman" panose="02020603050405020304" pitchFamily="18" charset="0"/>
                <a:ea typeface="Calibri" panose="020F0502020204030204" pitchFamily="34" charset="0"/>
                <a:cs typeface="Times New Roman" panose="02020603050405020304" pitchFamily="18" charset="0"/>
              </a:rPr>
              <a:t>constant_expression</a:t>
            </a:r>
            <a:r>
              <a:rPr lang="ru-RU" b="1" i="1" dirty="0">
                <a:latin typeface="Times New Roman" panose="02020603050405020304" pitchFamily="18" charset="0"/>
                <a:ea typeface="Calibri" panose="020F0502020204030204" pitchFamily="34" charset="0"/>
                <a:cs typeface="Times New Roman" panose="02020603050405020304" pitchFamily="18" charset="0"/>
              </a:rPr>
              <a:t> в определении DEFAULT не может ссылаться на другой столбец таблицы, а также на другие таблицы, представления или хранимые процедуры.</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Определения DEFAULT нельзя создавать для столбцов с типом данных </a:t>
            </a:r>
            <a:r>
              <a:rPr lang="ru-RU" b="1" i="1" dirty="0" err="1">
                <a:latin typeface="Times New Roman" panose="02020603050405020304" pitchFamily="18" charset="0"/>
                <a:ea typeface="Calibri" panose="020F0502020204030204" pitchFamily="34" charset="0"/>
                <a:cs typeface="Times New Roman" panose="02020603050405020304" pitchFamily="18" charset="0"/>
              </a:rPr>
              <a:t>timestamp</a:t>
            </a:r>
            <a:r>
              <a:rPr lang="ru-RU" b="1" i="1" dirty="0">
                <a:latin typeface="Times New Roman" panose="02020603050405020304" pitchFamily="18" charset="0"/>
                <a:ea typeface="Calibri" panose="020F0502020204030204" pitchFamily="34" charset="0"/>
                <a:cs typeface="Times New Roman" panose="02020603050405020304" pitchFamily="18" charset="0"/>
              </a:rPr>
              <a:t> или столбцов со свойством IDENTITY.</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Определения DEFAULT нельзя создавать для столбцов с псевдонимами типов данных, если такой тип привязан к определенному по умолчанию объекту.</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3213889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9FAA03-35EB-4776-BFC9-DA09754EEB5A}"/>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9493B8E5-4521-4D34-9868-1C386117C834}"/>
              </a:ext>
            </a:extLst>
          </p:cNvPr>
          <p:cNvSpPr>
            <a:spLocks noGrp="1"/>
          </p:cNvSpPr>
          <p:nvPr>
            <p:ph idx="1"/>
          </p:nvPr>
        </p:nvSpPr>
        <p:spPr>
          <a:xfrm>
            <a:off x="938758" y="2286002"/>
            <a:ext cx="7633742" cy="4453465"/>
          </a:xfrm>
        </p:spPr>
        <p:txBody>
          <a:bodyPr>
            <a:normAutofit fontScale="77500" lnSpcReduction="20000"/>
          </a:bodyPr>
          <a:lstStyle/>
          <a:p>
            <a:pPr marL="457200" indent="450215" algn="just">
              <a:lnSpc>
                <a:spcPct val="107000"/>
              </a:lnSpc>
              <a:spcAft>
                <a:spcPts val="0"/>
              </a:spcAft>
            </a:pPr>
            <a:r>
              <a:rPr lang="ru-RU" b="1" u="sng" dirty="0">
                <a:latin typeface="Times New Roman" panose="02020603050405020304" pitchFamily="18" charset="0"/>
                <a:ea typeface="Calibri" panose="020F0502020204030204" pitchFamily="34" charset="0"/>
                <a:cs typeface="Times New Roman" panose="02020603050405020304" pitchFamily="18" charset="0"/>
              </a:rPr>
              <a:t>CHECK, ограничение</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u="sng" dirty="0">
                <a:latin typeface="Times New Roman" panose="02020603050405020304" pitchFamily="18" charset="0"/>
                <a:ea typeface="Calibri" panose="020F0502020204030204" pitchFamily="34" charset="0"/>
                <a:cs typeface="Times New Roman" panose="02020603050405020304" pitchFamily="18" charset="0"/>
              </a:rPr>
              <a:t>Столбец может содержать любое количество ограничений CHECK, </a:t>
            </a:r>
            <a:r>
              <a:rPr lang="ru-RU" b="1" i="1" dirty="0">
                <a:latin typeface="Times New Roman" panose="02020603050405020304" pitchFamily="18" charset="0"/>
                <a:ea typeface="Calibri" panose="020F0502020204030204" pitchFamily="34" charset="0"/>
                <a:cs typeface="Times New Roman" panose="02020603050405020304" pitchFamily="18" charset="0"/>
              </a:rPr>
              <a:t>а условие может включать несколько логических выражений, соединенных операторами AND и OR. При указании нескольких ограничений CHECK для столбца их проверка производится в порядке создания.</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Условие поиска должно возвращать логическое выражение и не может ссылаться на другую таблицу.</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Ограничение CHECK уровня столбца может ссылаться только на ограничиваемый столбец, а ограничение CHECK уровня таблицы — только на столбцы этой таблицы.</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Правила и ограничения CHECK выполняют одну и ту же функцию проверки данных при выполнении инструкций INSERT и UPDATE.</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Если для столбца или столбцов задано правило либо одно или несколько ограничений CHECK, применяются все ограничения.</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Ограничения CHECK нельзя определять для столбцов типов </a:t>
            </a:r>
            <a:r>
              <a:rPr lang="ru-RU" b="1" i="1" dirty="0" err="1">
                <a:latin typeface="Times New Roman" panose="02020603050405020304" pitchFamily="18" charset="0"/>
                <a:ea typeface="Calibri" panose="020F0502020204030204" pitchFamily="34" charset="0"/>
                <a:cs typeface="Times New Roman" panose="02020603050405020304" pitchFamily="18" charset="0"/>
              </a:rPr>
              <a:t>text</a:t>
            </a:r>
            <a:r>
              <a:rPr lang="ru-RU" b="1" i="1" dirty="0">
                <a:latin typeface="Times New Roman" panose="02020603050405020304" pitchFamily="18" charset="0"/>
                <a:ea typeface="Calibri" panose="020F0502020204030204" pitchFamily="34" charset="0"/>
                <a:cs typeface="Times New Roman" panose="02020603050405020304" pitchFamily="18" charset="0"/>
              </a:rPr>
              <a:t>, </a:t>
            </a:r>
            <a:r>
              <a:rPr lang="ru-RU" b="1" i="1" dirty="0" err="1">
                <a:latin typeface="Times New Roman" panose="02020603050405020304" pitchFamily="18" charset="0"/>
                <a:ea typeface="Calibri" panose="020F0502020204030204" pitchFamily="34" charset="0"/>
                <a:cs typeface="Times New Roman" panose="02020603050405020304" pitchFamily="18" charset="0"/>
              </a:rPr>
              <a:t>ntext</a:t>
            </a:r>
            <a:r>
              <a:rPr lang="ru-RU" b="1" i="1" dirty="0">
                <a:latin typeface="Times New Roman" panose="02020603050405020304" pitchFamily="18" charset="0"/>
                <a:ea typeface="Calibri" panose="020F0502020204030204" pitchFamily="34" charset="0"/>
                <a:cs typeface="Times New Roman" panose="02020603050405020304" pitchFamily="18" charset="0"/>
              </a:rPr>
              <a:t> или </a:t>
            </a:r>
            <a:r>
              <a:rPr lang="ru-RU" b="1" i="1" dirty="0" err="1">
                <a:latin typeface="Times New Roman" panose="02020603050405020304" pitchFamily="18" charset="0"/>
                <a:ea typeface="Calibri" panose="020F0502020204030204" pitchFamily="34" charset="0"/>
                <a:cs typeface="Times New Roman" panose="02020603050405020304" pitchFamily="18" charset="0"/>
              </a:rPr>
              <a:t>image</a:t>
            </a:r>
            <a:r>
              <a:rPr lang="ru-RU" b="1" i="1" dirty="0">
                <a:latin typeface="Times New Roman" panose="02020603050405020304" pitchFamily="18" charset="0"/>
                <a:ea typeface="Calibri" panose="020F0502020204030204" pitchFamily="34" charset="0"/>
                <a:cs typeface="Times New Roman" panose="02020603050405020304" pitchFamily="18"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2657039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7AD8A2-50FA-4EC6-A828-8410D938185D}"/>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F4650C1E-3B1F-4893-8E60-356EDADE41C5}"/>
              </a:ext>
            </a:extLst>
          </p:cNvPr>
          <p:cNvSpPr>
            <a:spLocks noGrp="1"/>
          </p:cNvSpPr>
          <p:nvPr>
            <p:ph idx="1"/>
          </p:nvPr>
        </p:nvSpPr>
        <p:spPr/>
        <p:txBody>
          <a:bodyPr/>
          <a:lstStyle/>
          <a:p>
            <a:pPr marL="457200" indent="450215" algn="just">
              <a:lnSpc>
                <a:spcPct val="107000"/>
              </a:lnSpc>
              <a:spcAft>
                <a:spcPts val="0"/>
              </a:spcAft>
            </a:pPr>
            <a:r>
              <a:rPr lang="ru-RU" b="1" u="sng" dirty="0">
                <a:latin typeface="Times New Roman" panose="02020603050405020304" pitchFamily="18" charset="0"/>
                <a:ea typeface="Calibri" panose="020F0502020204030204" pitchFamily="34" charset="0"/>
                <a:cs typeface="Times New Roman" panose="02020603050405020304" pitchFamily="18" charset="0"/>
              </a:rPr>
              <a:t>Правила допустимости значения NULL в рамках определения таблицы</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b="1" i="1" dirty="0">
                <a:latin typeface="Times New Roman" panose="02020603050405020304" pitchFamily="18" charset="0"/>
                <a:ea typeface="Calibri" panose="020F0502020204030204" pitchFamily="34" charset="0"/>
                <a:cs typeface="Times New Roman" panose="02020603050405020304" pitchFamily="18" charset="0"/>
              </a:rPr>
              <a:t>Допустимость значений NULL для столбца определяет, разрешает ли столбец использовать такие значения для своих данных. Значение NULL не является нулевым или пустым. NULL означает, что никаких данных не вводилось либо значение NULL было указано явно. Обычно оно подразумевает, что значение неизвестно или неприменимо.</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3304326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5BECE9A-9340-47B4-8553-A17B4F0477E5}"/>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B6C340EB-CFA1-4921-B49A-72A23FF94806}"/>
              </a:ext>
            </a:extLst>
          </p:cNvPr>
          <p:cNvSpPr>
            <a:spLocks noGrp="1"/>
          </p:cNvSpPr>
          <p:nvPr>
            <p:ph idx="1"/>
          </p:nvPr>
        </p:nvSpPr>
        <p:spPr>
          <a:xfrm>
            <a:off x="938758" y="1608668"/>
            <a:ext cx="7633742" cy="5393266"/>
          </a:xfrm>
        </p:spPr>
        <p:txBody>
          <a:bodyPr>
            <a:normAutofit fontScale="92500"/>
          </a:bodyPr>
          <a:lstStyle/>
          <a:p>
            <a:pPr marL="457200" indent="450215" algn="just">
              <a:lnSpc>
                <a:spcPct val="107000"/>
              </a:lnSpc>
              <a:spcAft>
                <a:spcPts val="0"/>
              </a:spcAft>
            </a:pPr>
            <a:r>
              <a:rPr lang="ru-RU" b="1" i="1" u="sng" dirty="0">
                <a:latin typeface="Times New Roman" panose="02020603050405020304" pitchFamily="18" charset="0"/>
                <a:ea typeface="Calibri" panose="020F0502020204030204" pitchFamily="34" charset="0"/>
                <a:cs typeface="Times New Roman" panose="02020603050405020304" pitchFamily="18" charset="0"/>
              </a:rPr>
              <a:t>При создании или изменении таблицы с помощью инструкции CREATE TABLE или ALTER TABLE параметры базы данных и сеанса влияют на допустимость значений NULL для типа данных, указанного в определении столбца, и могут переопределять ее. Рекомендуется всегда явно определять столбец как NULL или NOT NULL для </a:t>
            </a:r>
            <a:r>
              <a:rPr lang="ru-RU" b="1" i="1" u="sng" dirty="0" err="1">
                <a:latin typeface="Times New Roman" panose="02020603050405020304" pitchFamily="18" charset="0"/>
                <a:ea typeface="Calibri" panose="020F0502020204030204" pitchFamily="34" charset="0"/>
                <a:cs typeface="Times New Roman" panose="02020603050405020304" pitchFamily="18" charset="0"/>
              </a:rPr>
              <a:t>невычисляемых</a:t>
            </a:r>
            <a:r>
              <a:rPr lang="ru-RU" b="1" i="1" u="sng" dirty="0">
                <a:latin typeface="Times New Roman" panose="02020603050405020304" pitchFamily="18" charset="0"/>
                <a:ea typeface="Calibri" panose="020F0502020204030204" pitchFamily="34" charset="0"/>
                <a:cs typeface="Times New Roman" panose="02020603050405020304" pitchFamily="18" charset="0"/>
              </a:rPr>
              <a:t> столбцов или, если используется пользовательский тип данных, разрешать, чтобы для столбца применялась возможность, установленная для этого типа по умолчанию. Для разреженных столбцов всегда должно быть разрешено значение NULL.</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Если столбец является вычисляемым, допустимость значения NULL для него всегда определяется компонентом Компонент </a:t>
            </a:r>
            <a:r>
              <a:rPr lang="ru-RU" dirty="0" err="1">
                <a:latin typeface="Times New Roman" panose="02020603050405020304" pitchFamily="18" charset="0"/>
                <a:ea typeface="Calibri" panose="020F0502020204030204" pitchFamily="34" charset="0"/>
                <a:cs typeface="Times New Roman" panose="02020603050405020304" pitchFamily="18" charset="0"/>
              </a:rPr>
              <a:t>Database</a:t>
            </a:r>
            <a:r>
              <a:rPr lang="ru-RU" dirty="0">
                <a:latin typeface="Times New Roman" panose="02020603050405020304" pitchFamily="18" charset="0"/>
                <a:ea typeface="Calibri" panose="020F0502020204030204" pitchFamily="34" charset="0"/>
                <a:cs typeface="Times New Roman" panose="02020603050405020304" pitchFamily="18" charset="0"/>
              </a:rPr>
              <a:t> </a:t>
            </a:r>
            <a:r>
              <a:rPr lang="ru-RU" dirty="0" err="1">
                <a:latin typeface="Times New Roman" panose="02020603050405020304" pitchFamily="18" charset="0"/>
                <a:ea typeface="Calibri" panose="020F0502020204030204" pitchFamily="34" charset="0"/>
                <a:cs typeface="Times New Roman" panose="02020603050405020304" pitchFamily="18" charset="0"/>
              </a:rPr>
              <a:t>Engine</a:t>
            </a:r>
            <a:r>
              <a:rPr lang="ru-RU" dirty="0">
                <a:latin typeface="Times New Roman" panose="02020603050405020304" pitchFamily="18" charset="0"/>
                <a:ea typeface="Calibri" panose="020F0502020204030204" pitchFamily="34" charset="0"/>
                <a:cs typeface="Times New Roman" panose="02020603050405020304" pitchFamily="18" charset="0"/>
              </a:rPr>
              <a:t> автоматически. Определить допустимость значения NULL для этого типа столбцов можно с помощью функции COLUMNPROPERTY со свойством </a:t>
            </a:r>
            <a:r>
              <a:rPr lang="ru-RU" dirty="0" err="1">
                <a:latin typeface="Times New Roman" panose="02020603050405020304" pitchFamily="18" charset="0"/>
                <a:ea typeface="Calibri" panose="020F0502020204030204" pitchFamily="34" charset="0"/>
                <a:cs typeface="Times New Roman" panose="02020603050405020304" pitchFamily="18" charset="0"/>
              </a:rPr>
              <a:t>AllowsNull</a:t>
            </a:r>
            <a:r>
              <a:rPr lang="ru-RU" dirty="0">
                <a:latin typeface="Times New Roman" panose="02020603050405020304" pitchFamily="18" charset="0"/>
                <a:ea typeface="Calibri" panose="020F0502020204030204" pitchFamily="34" charset="0"/>
                <a:cs typeface="Times New Roman" panose="02020603050405020304" pitchFamily="18"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27845452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E8AE0A-51FE-4E3C-8AA2-FBF762BD2C9F}"/>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1699AB22-DD3F-4C79-A4A5-82096DBD6DFC}"/>
              </a:ext>
            </a:extLst>
          </p:cNvPr>
          <p:cNvSpPr>
            <a:spLocks noGrp="1"/>
          </p:cNvSpPr>
          <p:nvPr>
            <p:ph idx="1"/>
          </p:nvPr>
        </p:nvSpPr>
        <p:spPr/>
        <p:txBody>
          <a:bodyPr/>
          <a:lstStyle/>
          <a:p>
            <a:pPr marL="457200" indent="450215" algn="just">
              <a:lnSpc>
                <a:spcPct val="107000"/>
              </a:lnSpc>
              <a:spcAft>
                <a:spcPts val="0"/>
              </a:spcAft>
            </a:pPr>
            <a:r>
              <a:rPr lang="ru-RU" b="1" u="sng" dirty="0">
                <a:latin typeface="Times New Roman" panose="02020603050405020304" pitchFamily="18" charset="0"/>
                <a:ea typeface="Calibri" panose="020F0502020204030204" pitchFamily="34" charset="0"/>
                <a:cs typeface="Times New Roman" panose="02020603050405020304" pitchFamily="18" charset="0"/>
              </a:rPr>
              <a:t>Разрешения</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Требуется разрешение CREATE TABLE в базе данных и разрешение ALTER для схемы, в которой создается таблица.</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4548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46DA8C-649A-40DC-A8D1-2AA04251B610}"/>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2B790977-8E21-46E7-9C9D-0B96FFB45DE8}"/>
              </a:ext>
            </a:extLst>
          </p:cNvPr>
          <p:cNvSpPr>
            <a:spLocks noGrp="1"/>
          </p:cNvSpPr>
          <p:nvPr>
            <p:ph idx="1"/>
          </p:nvPr>
        </p:nvSpPr>
        <p:spPr/>
        <p:txBody>
          <a:bodyPr>
            <a:normAutofit lnSpcReduction="10000"/>
          </a:bodyPr>
          <a:lstStyle/>
          <a:p>
            <a:pPr algn="just">
              <a:lnSpc>
                <a:spcPct val="107000"/>
              </a:lnSpc>
              <a:spcAft>
                <a:spcPts val="0"/>
              </a:spcAft>
            </a:pPr>
            <a:r>
              <a:rPr lang="ru-RU" b="1" u="sng" dirty="0">
                <a:latin typeface="Times New Roman" panose="02020603050405020304" pitchFamily="18" charset="0"/>
                <a:ea typeface="Calibri" panose="020F0502020204030204" pitchFamily="34" charset="0"/>
                <a:cs typeface="Times New Roman" panose="02020603050405020304" pitchFamily="18" charset="0"/>
              </a:rPr>
              <a:t>Примеры (Атрибуты и ограничения столбцов и таблиц)</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ru-RU" b="1" dirty="0">
                <a:latin typeface="Times New Roman" panose="02020603050405020304" pitchFamily="18" charset="0"/>
                <a:ea typeface="Calibri" panose="020F0502020204030204" pitchFamily="34"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ru-RU" b="1" dirty="0">
                <a:latin typeface="Times New Roman" panose="02020603050405020304" pitchFamily="18" charset="0"/>
                <a:ea typeface="Calibri" panose="020F0502020204030204" pitchFamily="34" charset="0"/>
                <a:cs typeface="Times New Roman" panose="02020603050405020304" pitchFamily="18" charset="0"/>
              </a:rPr>
              <a:t>В базе данных </a:t>
            </a:r>
            <a:r>
              <a:rPr lang="en-US" b="1" dirty="0" err="1">
                <a:latin typeface="Times New Roman" panose="02020603050405020304" pitchFamily="18" charset="0"/>
                <a:ea typeface="Calibri" panose="020F0502020204030204" pitchFamily="34" charset="0"/>
                <a:cs typeface="Times New Roman" panose="02020603050405020304" pitchFamily="18" charset="0"/>
              </a:rPr>
              <a:t>TestBD</a:t>
            </a:r>
            <a:r>
              <a:rPr lang="ru-RU" b="1" dirty="0">
                <a:latin typeface="Times New Roman" panose="02020603050405020304" pitchFamily="18" charset="0"/>
                <a:ea typeface="Calibri" panose="020F0502020204030204" pitchFamily="34" charset="0"/>
                <a:cs typeface="Times New Roman" panose="02020603050405020304" pitchFamily="18" charset="0"/>
              </a:rPr>
              <a:t>1  создадим таблицу</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Create</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table</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Klient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Id</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Age</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NName</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NVARCHAR</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Fio</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NVARCHAR</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Email</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VARCHAR</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30</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Phone</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VARCHAR</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2610088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19A9D7-E054-45C0-BD64-E8BAFA591C3C}"/>
              </a:ext>
            </a:extLst>
          </p:cNvPr>
          <p:cNvSpPr>
            <a:spLocks noGrp="1"/>
          </p:cNvSpPr>
          <p:nvPr>
            <p:ph type="title"/>
          </p:nvPr>
        </p:nvSpPr>
        <p:spPr/>
        <p:txBody>
          <a:bodyPr>
            <a:normAutofit fontScale="90000"/>
          </a:bodyPr>
          <a:lstStyle/>
          <a:p>
            <a:r>
              <a:rPr lang="ru-RU" b="1" dirty="0"/>
              <a:t>Язык определения данных (</a:t>
            </a:r>
            <a:r>
              <a:rPr lang="en-US" b="1" dirty="0"/>
              <a:t>DDL)</a:t>
            </a:r>
            <a:br>
              <a:rPr lang="en-US" b="1" dirty="0"/>
            </a:br>
            <a:endParaRPr lang="ru-BY" dirty="0"/>
          </a:p>
        </p:txBody>
      </p:sp>
      <p:sp>
        <p:nvSpPr>
          <p:cNvPr id="3" name="Объект 2">
            <a:extLst>
              <a:ext uri="{FF2B5EF4-FFF2-40B4-BE49-F238E27FC236}">
                <a16:creationId xmlns:a16="http://schemas.microsoft.com/office/drawing/2014/main" id="{0D88EA67-DBDB-4789-A291-2AE9C9B5020F}"/>
              </a:ext>
            </a:extLst>
          </p:cNvPr>
          <p:cNvSpPr>
            <a:spLocks noGrp="1"/>
          </p:cNvSpPr>
          <p:nvPr>
            <p:ph idx="1"/>
          </p:nvPr>
        </p:nvSpPr>
        <p:spPr/>
        <p:txBody>
          <a:bodyPr/>
          <a:lstStyle/>
          <a:p>
            <a:pPr marL="342900" lvl="0" indent="-342900" algn="just">
              <a:lnSpc>
                <a:spcPct val="107000"/>
              </a:lnSpc>
              <a:spcAft>
                <a:spcPts val="0"/>
              </a:spcAft>
              <a:buSzPts val="1000"/>
              <a:buFont typeface="Symbol" panose="05050102010706020507" pitchFamily="18" charset="2"/>
              <a:buChar char=""/>
              <a:tabLst>
                <a:tab pos="457200" algn="l"/>
              </a:tabLst>
            </a:pPr>
            <a:r>
              <a:rPr lang="ru-RU" b="1" dirty="0">
                <a:latin typeface="Times New Roman" panose="02020603050405020304" pitchFamily="18" charset="0"/>
                <a:ea typeface="Calibri" panose="020F0502020204030204" pitchFamily="34" charset="0"/>
                <a:cs typeface="Times New Roman" panose="02020603050405020304" pitchFamily="18" charset="0"/>
              </a:rPr>
              <a:t>Язык DDL</a:t>
            </a:r>
            <a:r>
              <a:rPr lang="ru-RU" dirty="0">
                <a:latin typeface="Times New Roman" panose="02020603050405020304" pitchFamily="18" charset="0"/>
                <a:ea typeface="Calibri" panose="020F0502020204030204" pitchFamily="34" charset="0"/>
                <a:cs typeface="Times New Roman" panose="02020603050405020304" pitchFamily="18" charset="0"/>
              </a:rPr>
              <a:t> (язык описания данных) служит для создания и модификации структуры БД, т.е. для создания/изменения/удаления таблиц и связей.</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DDL (</a:t>
            </a:r>
            <a:r>
              <a:rPr lang="ru-RU" dirty="0" err="1">
                <a:latin typeface="Times New Roman" panose="02020603050405020304" pitchFamily="18" charset="0"/>
                <a:ea typeface="Calibri" panose="020F0502020204030204" pitchFamily="34" charset="0"/>
                <a:cs typeface="Times New Roman" panose="02020603050405020304" pitchFamily="18" charset="0"/>
              </a:rPr>
              <a:t>Data</a:t>
            </a:r>
            <a:r>
              <a:rPr lang="ru-RU" dirty="0">
                <a:latin typeface="Times New Roman" panose="02020603050405020304" pitchFamily="18" charset="0"/>
                <a:ea typeface="Calibri" panose="020F0502020204030204" pitchFamily="34" charset="0"/>
                <a:cs typeface="Times New Roman" panose="02020603050405020304" pitchFamily="18" charset="0"/>
              </a:rPr>
              <a:t> </a:t>
            </a:r>
            <a:r>
              <a:rPr lang="ru-RU" dirty="0" err="1">
                <a:latin typeface="Times New Roman" panose="02020603050405020304" pitchFamily="18" charset="0"/>
                <a:ea typeface="Calibri" panose="020F0502020204030204" pitchFamily="34" charset="0"/>
                <a:cs typeface="Times New Roman" panose="02020603050405020304" pitchFamily="18" charset="0"/>
              </a:rPr>
              <a:t>Definition</a:t>
            </a:r>
            <a:r>
              <a:rPr lang="ru-RU" dirty="0">
                <a:latin typeface="Times New Roman" panose="02020603050405020304" pitchFamily="18" charset="0"/>
                <a:ea typeface="Calibri" panose="020F0502020204030204" pitchFamily="34" charset="0"/>
                <a:cs typeface="Times New Roman" panose="02020603050405020304" pitchFamily="18" charset="0"/>
              </a:rPr>
              <a:t> </a:t>
            </a:r>
            <a:r>
              <a:rPr lang="ru-RU" dirty="0" err="1">
                <a:latin typeface="Times New Roman" panose="02020603050405020304" pitchFamily="18" charset="0"/>
                <a:ea typeface="Calibri" panose="020F0502020204030204" pitchFamily="34" charset="0"/>
                <a:cs typeface="Times New Roman" panose="02020603050405020304" pitchFamily="18" charset="0"/>
              </a:rPr>
              <a:t>Language</a:t>
            </a:r>
            <a:r>
              <a:rPr lang="ru-RU" dirty="0">
                <a:latin typeface="Times New Roman" panose="02020603050405020304" pitchFamily="18" charset="0"/>
                <a:ea typeface="Calibri" panose="020F0502020204030204" pitchFamily="34" charset="0"/>
                <a:cs typeface="Times New Roman" panose="02020603050405020304" pitchFamily="18" charset="0"/>
              </a:rPr>
              <a:t>)- используются для создания объектов в базе данных. Основные представители данного класса: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CREATE - создание объектов,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ALTER - изменение объектов,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DROP - удаление объектов.</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2610164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1D9E81-25DD-49C0-9B4B-A6B2D0498221}"/>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E9708766-E2B9-41C7-8345-B66A42132577}"/>
              </a:ext>
            </a:extLst>
          </p:cNvPr>
          <p:cNvSpPr>
            <a:spLocks noGrp="1"/>
          </p:cNvSpPr>
          <p:nvPr>
            <p:ph idx="1"/>
          </p:nvPr>
        </p:nvSpPr>
        <p:spPr>
          <a:xfrm>
            <a:off x="938758" y="1126068"/>
            <a:ext cx="7633742" cy="4753526"/>
          </a:xfrm>
        </p:spPr>
        <p:txBody>
          <a:bodyPr>
            <a:normAutofit/>
          </a:bodyPr>
          <a:lstStyle/>
          <a:p>
            <a:pPr marL="457200" indent="450215" algn="just">
              <a:lnSpc>
                <a:spcPct val="107000"/>
              </a:lnSpc>
              <a:spcAft>
                <a:spcPts val="0"/>
              </a:spcAft>
            </a:pPr>
            <a:r>
              <a:rPr lang="ru-RU" b="1" dirty="0">
                <a:latin typeface="Times New Roman" panose="02020603050405020304" pitchFamily="18" charset="0"/>
                <a:ea typeface="Calibri" panose="020F0502020204030204" pitchFamily="34"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800"/>
              </a:spcAft>
            </a:pP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В таблице </a:t>
            </a:r>
            <a:r>
              <a:rPr lang="ru-BY"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Klient</a:t>
            </a: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определяются шесть столбцов. Первые два столбца представляют идентификатор клиента и его возраст и имеют тип </a:t>
            </a:r>
            <a:r>
              <a:rPr lang="ru-BY"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INT</a:t>
            </a: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то есть будут хранить числовые значения. Следующие два столбца представляют имя и фамилию клиента и имеют тип </a:t>
            </a:r>
            <a:r>
              <a:rPr lang="ru-BY"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NVARCHAR(20)</a:t>
            </a: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то есть представляют строку UNICODE длиной не более 20 символов. Последние два столбца </a:t>
            </a:r>
            <a:r>
              <a:rPr lang="ru-BY"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Email</a:t>
            </a: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и </a:t>
            </a:r>
            <a:r>
              <a:rPr lang="ru-BY"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Phone</a:t>
            </a: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представляют адрес электронной почты и телефон клиента и имеют тип </a:t>
            </a:r>
            <a:r>
              <a:rPr lang="ru-BY"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VARCHAR(30/20)</a:t>
            </a: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они также хранят строку, но не в кодировке UNICODE.</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457200" indent="450215" algn="just">
              <a:lnSpc>
                <a:spcPct val="107000"/>
              </a:lnSpc>
              <a:spcAft>
                <a:spcPts val="0"/>
              </a:spcAft>
            </a:pPr>
            <a:r>
              <a:rPr lang="ru-RU" dirty="0">
                <a:latin typeface="Times New Roman" panose="02020603050405020304" pitchFamily="18" charset="0"/>
                <a:ea typeface="Calibri" panose="020F0502020204030204" pitchFamily="34"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717982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E01A5D-609A-41A6-A9A1-D0FD1A2D0AC4}"/>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A86BA1F8-E02D-42AB-837C-7521D38A3B75}"/>
              </a:ext>
            </a:extLst>
          </p:cNvPr>
          <p:cNvSpPr>
            <a:spLocks noGrp="1"/>
          </p:cNvSpPr>
          <p:nvPr>
            <p:ph idx="1"/>
          </p:nvPr>
        </p:nvSpPr>
        <p:spPr/>
        <p:txBody>
          <a:bodyPr>
            <a:normAutofit fontScale="77500" lnSpcReduction="20000"/>
          </a:bodyPr>
          <a:lstStyle/>
          <a:p>
            <a:pPr indent="457200" algn="just">
              <a:lnSpc>
                <a:spcPct val="107000"/>
              </a:lnSpc>
              <a:spcAft>
                <a:spcPts val="800"/>
              </a:spcAft>
            </a:pP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PRIMARY KEY</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spcAft>
                <a:spcPts val="0"/>
              </a:spcAft>
            </a:pPr>
            <a:r>
              <a:rPr lang="ru-RU" b="1" dirty="0">
                <a:latin typeface="Times New Roman" panose="02020603050405020304" pitchFamily="18" charset="0"/>
                <a:ea typeface="Calibri" panose="020F0502020204030204" pitchFamily="34" charset="0"/>
              </a:rPr>
              <a:t>При создании таблицы желательно, чтобы она имела уникальный столбец или же совокупность столбцов, которая уникальна для каждой ее строки – по данному уникальному значению можно однозначно идентифицировать запись. Такое значение называется </a:t>
            </a:r>
            <a:r>
              <a:rPr lang="ru-RU" b="1" u="sng" dirty="0">
                <a:latin typeface="Times New Roman" panose="02020603050405020304" pitchFamily="18" charset="0"/>
                <a:ea typeface="Calibri" panose="020F0502020204030204" pitchFamily="34" charset="0"/>
              </a:rPr>
              <a:t>первичным ключом таблицы</a:t>
            </a:r>
            <a:r>
              <a:rPr lang="ru-RU" b="1" dirty="0">
                <a:latin typeface="Times New Roman" panose="02020603050405020304" pitchFamily="18" charset="0"/>
                <a:ea typeface="Calibri" panose="020F0502020204030204" pitchFamily="34" charset="0"/>
              </a:rPr>
              <a:t>.</a:t>
            </a:r>
            <a:endParaRPr lang="ru-BY" dirty="0"/>
          </a:p>
          <a:p>
            <a:pPr indent="450215" algn="just">
              <a:spcAft>
                <a:spcPts val="0"/>
              </a:spcAft>
            </a:pPr>
            <a:r>
              <a:rPr lang="ru-BY" i="1" dirty="0">
                <a:solidFill>
                  <a:srgbClr val="151515"/>
                </a:solidFill>
              </a:rPr>
              <a:t>Ограничение</a:t>
            </a:r>
            <a:r>
              <a:rPr lang="ru-BY" i="1" spc="-35" dirty="0">
                <a:solidFill>
                  <a:srgbClr val="151515"/>
                </a:solidFill>
              </a:rPr>
              <a:t> </a:t>
            </a:r>
            <a:r>
              <a:rPr lang="ru-BY" i="1" dirty="0">
                <a:solidFill>
                  <a:srgbClr val="151515"/>
                </a:solidFill>
              </a:rPr>
              <a:t>первичного</a:t>
            </a:r>
            <a:r>
              <a:rPr lang="ru-BY" i="1" spc="-35" dirty="0">
                <a:solidFill>
                  <a:srgbClr val="151515"/>
                </a:solidFill>
              </a:rPr>
              <a:t> </a:t>
            </a:r>
            <a:r>
              <a:rPr lang="ru-BY" i="1" dirty="0">
                <a:solidFill>
                  <a:srgbClr val="151515"/>
                </a:solidFill>
              </a:rPr>
              <a:t>ключа</a:t>
            </a:r>
            <a:r>
              <a:rPr lang="ru-BY" i="1" spc="-35" dirty="0">
                <a:solidFill>
                  <a:srgbClr val="151515"/>
                </a:solidFill>
              </a:rPr>
              <a:t> </a:t>
            </a:r>
            <a:r>
              <a:rPr lang="ru-BY" i="1" dirty="0">
                <a:solidFill>
                  <a:srgbClr val="151515"/>
                </a:solidFill>
              </a:rPr>
              <a:t>(</a:t>
            </a:r>
            <a:r>
              <a:rPr lang="ru-BY" i="1" dirty="0">
                <a:solidFill>
                  <a:srgbClr val="151515"/>
                </a:solidFill>
                <a:latin typeface="Courier New" panose="02070309020205020404" pitchFamily="49" charset="0"/>
                <a:cs typeface="Times New Roman" panose="02020603050405020304" pitchFamily="18" charset="0"/>
              </a:rPr>
              <a:t>PRIMARY</a:t>
            </a:r>
            <a:r>
              <a:rPr lang="ru-BY" i="1" spc="-115" dirty="0">
                <a:solidFill>
                  <a:srgbClr val="151515"/>
                </a:solidFill>
                <a:latin typeface="Courier New" panose="02070309020205020404" pitchFamily="49" charset="0"/>
                <a:cs typeface="Times New Roman" panose="02020603050405020304" pitchFamily="18" charset="0"/>
              </a:rPr>
              <a:t> </a:t>
            </a:r>
            <a:r>
              <a:rPr lang="ru-BY" i="1" dirty="0">
                <a:solidFill>
                  <a:srgbClr val="151515"/>
                </a:solidFill>
                <a:latin typeface="Courier New" panose="02070309020205020404" pitchFamily="49" charset="0"/>
                <a:cs typeface="Times New Roman" panose="02020603050405020304" pitchFamily="18" charset="0"/>
              </a:rPr>
              <a:t>KEY</a:t>
            </a:r>
            <a:r>
              <a:rPr lang="ru-BY" i="1" dirty="0">
                <a:solidFill>
                  <a:srgbClr val="151515"/>
                </a:solidFill>
              </a:rPr>
              <a:t>)</a:t>
            </a:r>
            <a:r>
              <a:rPr lang="ru-BY" i="1" spc="-35" dirty="0">
                <a:solidFill>
                  <a:srgbClr val="151515"/>
                </a:solidFill>
              </a:rPr>
              <a:t> </a:t>
            </a:r>
            <a:r>
              <a:rPr lang="ru-BY" i="1" dirty="0">
                <a:solidFill>
                  <a:srgbClr val="151515"/>
                </a:solidFill>
              </a:rPr>
              <a:t>обеспечивает</a:t>
            </a:r>
            <a:r>
              <a:rPr lang="ru-BY" i="1" spc="-35" dirty="0">
                <a:solidFill>
                  <a:srgbClr val="151515"/>
                </a:solidFill>
              </a:rPr>
              <a:t> </a:t>
            </a:r>
            <a:r>
              <a:rPr lang="ru-BY" i="1" dirty="0">
                <a:solidFill>
                  <a:srgbClr val="151515"/>
                </a:solidFill>
              </a:rPr>
              <a:t>уникальность </a:t>
            </a:r>
            <a:r>
              <a:rPr lang="ru-BY" i="1" spc="-10" dirty="0">
                <a:solidFill>
                  <a:srgbClr val="151515"/>
                </a:solidFill>
              </a:rPr>
              <a:t>строк</a:t>
            </a:r>
            <a:r>
              <a:rPr lang="ru-BY" i="1" spc="-50" dirty="0">
                <a:solidFill>
                  <a:srgbClr val="151515"/>
                </a:solidFill>
              </a:rPr>
              <a:t> </a:t>
            </a:r>
            <a:r>
              <a:rPr lang="ru-BY" i="1" spc="-10" dirty="0">
                <a:solidFill>
                  <a:srgbClr val="151515"/>
                </a:solidFill>
              </a:rPr>
              <a:t>и</a:t>
            </a:r>
            <a:r>
              <a:rPr lang="ru-BY" i="1" spc="-45" dirty="0">
                <a:solidFill>
                  <a:srgbClr val="151515"/>
                </a:solidFill>
              </a:rPr>
              <a:t> </a:t>
            </a:r>
            <a:r>
              <a:rPr lang="ru-BY" i="1" spc="-10" dirty="0">
                <a:solidFill>
                  <a:srgbClr val="151515"/>
                </a:solidFill>
              </a:rPr>
              <a:t>запрещает</a:t>
            </a:r>
            <a:r>
              <a:rPr lang="ru-BY" i="1" spc="-45" dirty="0">
                <a:solidFill>
                  <a:srgbClr val="151515"/>
                </a:solidFill>
              </a:rPr>
              <a:t> </a:t>
            </a:r>
            <a:r>
              <a:rPr lang="ru-BY" i="1" spc="-10" dirty="0">
                <a:solidFill>
                  <a:srgbClr val="151515"/>
                </a:solidFill>
              </a:rPr>
              <a:t>хранить</a:t>
            </a:r>
            <a:r>
              <a:rPr lang="ru-BY" i="1" dirty="0">
                <a:solidFill>
                  <a:srgbClr val="151515"/>
                </a:solidFill>
              </a:rPr>
              <a:t> </a:t>
            </a:r>
            <a:r>
              <a:rPr lang="ru-BY" i="1" spc="-10" dirty="0">
                <a:solidFill>
                  <a:srgbClr val="151515"/>
                </a:solidFill>
              </a:rPr>
              <a:t>значения </a:t>
            </a:r>
            <a:r>
              <a:rPr lang="ru-BY" i="1" spc="-10" dirty="0">
                <a:solidFill>
                  <a:srgbClr val="151515"/>
                </a:solidFill>
                <a:latin typeface="Courier New" panose="02070309020205020404" pitchFamily="49" charset="0"/>
                <a:cs typeface="Times New Roman" panose="02020603050405020304" pitchFamily="18" charset="0"/>
              </a:rPr>
              <a:t>NULL</a:t>
            </a:r>
            <a:r>
              <a:rPr lang="ru-BY" i="1" spc="-140" dirty="0">
                <a:solidFill>
                  <a:srgbClr val="151515"/>
                </a:solidFill>
                <a:latin typeface="Courier New" panose="02070309020205020404" pitchFamily="49" charset="0"/>
                <a:cs typeface="Times New Roman" panose="02020603050405020304" pitchFamily="18" charset="0"/>
              </a:rPr>
              <a:t> </a:t>
            </a:r>
            <a:r>
              <a:rPr lang="ru-BY" i="1" spc="-10" dirty="0">
                <a:solidFill>
                  <a:srgbClr val="151515"/>
                </a:solidFill>
              </a:rPr>
              <a:t>в соответствующих столбцах. Каждый </a:t>
            </a:r>
            <a:r>
              <a:rPr lang="ru-BY" i="1" dirty="0">
                <a:solidFill>
                  <a:srgbClr val="151515"/>
                </a:solidFill>
              </a:rPr>
              <a:t>уникальный</a:t>
            </a:r>
            <a:r>
              <a:rPr lang="ru-BY" i="1" spc="-40" dirty="0">
                <a:solidFill>
                  <a:srgbClr val="151515"/>
                </a:solidFill>
              </a:rPr>
              <a:t> </a:t>
            </a:r>
            <a:r>
              <a:rPr lang="ru-BY" i="1" dirty="0">
                <a:solidFill>
                  <a:srgbClr val="151515"/>
                </a:solidFill>
              </a:rPr>
              <a:t>набор</a:t>
            </a:r>
            <a:r>
              <a:rPr lang="ru-BY" i="1" spc="-40" dirty="0">
                <a:solidFill>
                  <a:srgbClr val="151515"/>
                </a:solidFill>
              </a:rPr>
              <a:t> </a:t>
            </a:r>
            <a:r>
              <a:rPr lang="ru-BY" i="1" dirty="0">
                <a:solidFill>
                  <a:srgbClr val="151515"/>
                </a:solidFill>
              </a:rPr>
              <a:t>значений</a:t>
            </a:r>
            <a:r>
              <a:rPr lang="ru-BY" i="1" spc="-40" dirty="0">
                <a:solidFill>
                  <a:srgbClr val="151515"/>
                </a:solidFill>
              </a:rPr>
              <a:t> </a:t>
            </a:r>
            <a:r>
              <a:rPr lang="ru-BY" i="1" dirty="0">
                <a:solidFill>
                  <a:srgbClr val="151515"/>
                </a:solidFill>
              </a:rPr>
              <a:t>в</a:t>
            </a:r>
            <a:r>
              <a:rPr lang="ru-BY" i="1" spc="-40" dirty="0">
                <a:solidFill>
                  <a:srgbClr val="151515"/>
                </a:solidFill>
              </a:rPr>
              <a:t> </a:t>
            </a:r>
            <a:r>
              <a:rPr lang="ru-BY" i="1" dirty="0">
                <a:solidFill>
                  <a:srgbClr val="151515"/>
                </a:solidFill>
              </a:rPr>
              <a:t>атрибутах,</a:t>
            </a:r>
            <a:r>
              <a:rPr lang="ru-BY" i="1" spc="-40" dirty="0">
                <a:solidFill>
                  <a:srgbClr val="151515"/>
                </a:solidFill>
              </a:rPr>
              <a:t> </a:t>
            </a:r>
            <a:r>
              <a:rPr lang="ru-BY" i="1" dirty="0">
                <a:solidFill>
                  <a:srgbClr val="151515"/>
                </a:solidFill>
              </a:rPr>
              <a:t>составляющих</a:t>
            </a:r>
            <a:r>
              <a:rPr lang="ru-BY" i="1" spc="-40" dirty="0">
                <a:solidFill>
                  <a:srgbClr val="151515"/>
                </a:solidFill>
              </a:rPr>
              <a:t> </a:t>
            </a:r>
            <a:r>
              <a:rPr lang="ru-BY" i="1" dirty="0">
                <a:solidFill>
                  <a:srgbClr val="151515"/>
                </a:solidFill>
              </a:rPr>
              <a:t>ограничение,</a:t>
            </a:r>
            <a:r>
              <a:rPr lang="ru-BY" i="1" spc="-40" dirty="0">
                <a:solidFill>
                  <a:srgbClr val="151515"/>
                </a:solidFill>
              </a:rPr>
              <a:t> </a:t>
            </a:r>
            <a:r>
              <a:rPr lang="ru-BY" i="1" dirty="0">
                <a:solidFill>
                  <a:srgbClr val="151515"/>
                </a:solidFill>
              </a:rPr>
              <a:t>может</a:t>
            </a:r>
            <a:r>
              <a:rPr lang="ru-BY" i="1" spc="-40" dirty="0">
                <a:solidFill>
                  <a:srgbClr val="151515"/>
                </a:solidFill>
              </a:rPr>
              <a:t> </a:t>
            </a:r>
            <a:r>
              <a:rPr lang="ru-BY" i="1" dirty="0">
                <a:solidFill>
                  <a:srgbClr val="151515"/>
                </a:solidFill>
              </a:rPr>
              <a:t>по</a:t>
            </a:r>
            <a:r>
              <a:rPr lang="ru-BY" i="1" spc="-20" dirty="0">
                <a:solidFill>
                  <a:srgbClr val="151515"/>
                </a:solidFill>
              </a:rPr>
              <a:t>явиться</a:t>
            </a:r>
            <a:r>
              <a:rPr lang="ru-BY" i="1" spc="-35" dirty="0">
                <a:solidFill>
                  <a:srgbClr val="151515"/>
                </a:solidFill>
              </a:rPr>
              <a:t> </a:t>
            </a:r>
            <a:r>
              <a:rPr lang="ru-BY" i="1" spc="-20" dirty="0">
                <a:solidFill>
                  <a:srgbClr val="151515"/>
                </a:solidFill>
              </a:rPr>
              <a:t>в</a:t>
            </a:r>
            <a:r>
              <a:rPr lang="ru-BY" i="1" spc="-35" dirty="0">
                <a:solidFill>
                  <a:srgbClr val="151515"/>
                </a:solidFill>
              </a:rPr>
              <a:t> </a:t>
            </a:r>
            <a:r>
              <a:rPr lang="ru-BY" i="1" spc="-20" dirty="0">
                <a:solidFill>
                  <a:srgbClr val="151515"/>
                </a:solidFill>
              </a:rPr>
              <a:t>таблице</a:t>
            </a:r>
            <a:r>
              <a:rPr lang="ru-BY" i="1" spc="-35" dirty="0">
                <a:solidFill>
                  <a:srgbClr val="151515"/>
                </a:solidFill>
              </a:rPr>
              <a:t> </a:t>
            </a:r>
            <a:r>
              <a:rPr lang="ru-BY" i="1" spc="-20" dirty="0">
                <a:solidFill>
                  <a:srgbClr val="151515"/>
                </a:solidFill>
              </a:rPr>
              <a:t>только</a:t>
            </a:r>
            <a:r>
              <a:rPr lang="ru-BY" i="1" spc="-35" dirty="0">
                <a:solidFill>
                  <a:srgbClr val="151515"/>
                </a:solidFill>
              </a:rPr>
              <a:t> </a:t>
            </a:r>
            <a:r>
              <a:rPr lang="ru-BY" i="1" spc="-20" dirty="0">
                <a:solidFill>
                  <a:srgbClr val="151515"/>
                </a:solidFill>
              </a:rPr>
              <a:t>один</a:t>
            </a:r>
            <a:r>
              <a:rPr lang="ru-BY" i="1" spc="-35" dirty="0">
                <a:solidFill>
                  <a:srgbClr val="151515"/>
                </a:solidFill>
              </a:rPr>
              <a:t> </a:t>
            </a:r>
            <a:r>
              <a:rPr lang="ru-BY" i="1" spc="-20" dirty="0">
                <a:solidFill>
                  <a:srgbClr val="151515"/>
                </a:solidFill>
              </a:rPr>
              <a:t>раз</a:t>
            </a:r>
            <a:r>
              <a:rPr lang="ru-BY" i="1" spc="-35" dirty="0">
                <a:solidFill>
                  <a:srgbClr val="151515"/>
                </a:solidFill>
              </a:rPr>
              <a:t> </a:t>
            </a:r>
            <a:r>
              <a:rPr lang="ru-BY" i="1" spc="-20" dirty="0">
                <a:solidFill>
                  <a:srgbClr val="151515"/>
                </a:solidFill>
              </a:rPr>
              <a:t>—</a:t>
            </a:r>
            <a:r>
              <a:rPr lang="ru-BY" i="1" spc="-35" dirty="0">
                <a:solidFill>
                  <a:srgbClr val="151515"/>
                </a:solidFill>
              </a:rPr>
              <a:t> </a:t>
            </a:r>
            <a:r>
              <a:rPr lang="ru-BY" i="1" spc="-20" dirty="0">
                <a:solidFill>
                  <a:srgbClr val="151515"/>
                </a:solidFill>
              </a:rPr>
              <a:t>не</a:t>
            </a:r>
            <a:r>
              <a:rPr lang="ru-BY" i="1" spc="-35" dirty="0">
                <a:solidFill>
                  <a:srgbClr val="151515"/>
                </a:solidFill>
              </a:rPr>
              <a:t> </a:t>
            </a:r>
            <a:r>
              <a:rPr lang="ru-BY" i="1" spc="-20" dirty="0">
                <a:solidFill>
                  <a:srgbClr val="151515"/>
                </a:solidFill>
              </a:rPr>
              <a:t>более</a:t>
            </a:r>
            <a:r>
              <a:rPr lang="ru-BY" i="1" spc="-35" dirty="0">
                <a:solidFill>
                  <a:srgbClr val="151515"/>
                </a:solidFill>
              </a:rPr>
              <a:t> </a:t>
            </a:r>
            <a:r>
              <a:rPr lang="ru-BY" i="1" spc="-20" dirty="0">
                <a:solidFill>
                  <a:srgbClr val="151515"/>
                </a:solidFill>
              </a:rPr>
              <a:t>чем</a:t>
            </a:r>
            <a:r>
              <a:rPr lang="ru-BY" i="1" spc="-35" dirty="0">
                <a:solidFill>
                  <a:srgbClr val="151515"/>
                </a:solidFill>
              </a:rPr>
              <a:t> </a:t>
            </a:r>
            <a:r>
              <a:rPr lang="ru-BY" i="1" spc="-20" dirty="0">
                <a:solidFill>
                  <a:srgbClr val="151515"/>
                </a:solidFill>
              </a:rPr>
              <a:t>в</a:t>
            </a:r>
            <a:r>
              <a:rPr lang="ru-BY" i="1" spc="-35" dirty="0">
                <a:solidFill>
                  <a:srgbClr val="151515"/>
                </a:solidFill>
              </a:rPr>
              <a:t> </a:t>
            </a:r>
            <a:r>
              <a:rPr lang="ru-BY" i="1" spc="-20" dirty="0">
                <a:solidFill>
                  <a:srgbClr val="151515"/>
                </a:solidFill>
              </a:rPr>
              <a:t>одной</a:t>
            </a:r>
            <a:r>
              <a:rPr lang="ru-BY" i="1" spc="-35" dirty="0">
                <a:solidFill>
                  <a:srgbClr val="151515"/>
                </a:solidFill>
              </a:rPr>
              <a:t> </a:t>
            </a:r>
            <a:r>
              <a:rPr lang="ru-BY" i="1" spc="-20" dirty="0">
                <a:solidFill>
                  <a:srgbClr val="151515"/>
                </a:solidFill>
              </a:rPr>
              <a:t>строке.</a:t>
            </a:r>
            <a:r>
              <a:rPr lang="ru-BY" i="1" spc="-35" dirty="0">
                <a:solidFill>
                  <a:srgbClr val="151515"/>
                </a:solidFill>
              </a:rPr>
              <a:t> </a:t>
            </a:r>
            <a:r>
              <a:rPr lang="ru-BY" i="1" spc="-20" dirty="0">
                <a:solidFill>
                  <a:srgbClr val="151515"/>
                </a:solidFill>
              </a:rPr>
              <a:t>СУРБД</a:t>
            </a:r>
            <a:r>
              <a:rPr lang="ru-BY" i="1" spc="-35" dirty="0">
                <a:solidFill>
                  <a:srgbClr val="151515"/>
                </a:solidFill>
              </a:rPr>
              <a:t> </a:t>
            </a:r>
            <a:r>
              <a:rPr lang="ru-BY" i="1" spc="-20" dirty="0">
                <a:solidFill>
                  <a:srgbClr val="151515"/>
                </a:solidFill>
              </a:rPr>
              <a:t>пресекает</a:t>
            </a:r>
            <a:r>
              <a:rPr lang="ru-BY" i="1" dirty="0">
                <a:solidFill>
                  <a:srgbClr val="151515"/>
                </a:solidFill>
              </a:rPr>
              <a:t> </a:t>
            </a:r>
            <a:r>
              <a:rPr lang="ru-BY" i="1" spc="-20" dirty="0">
                <a:solidFill>
                  <a:srgbClr val="151515"/>
                </a:solidFill>
              </a:rPr>
              <a:t>любые</a:t>
            </a:r>
            <a:r>
              <a:rPr lang="ru-BY" i="1" spc="-40" dirty="0">
                <a:solidFill>
                  <a:srgbClr val="151515"/>
                </a:solidFill>
              </a:rPr>
              <a:t> </a:t>
            </a:r>
            <a:r>
              <a:rPr lang="ru-BY" i="1" spc="-20" dirty="0">
                <a:solidFill>
                  <a:srgbClr val="151515"/>
                </a:solidFill>
              </a:rPr>
              <a:t>попытки</a:t>
            </a:r>
            <a:r>
              <a:rPr lang="ru-BY" i="1" spc="-35" dirty="0">
                <a:solidFill>
                  <a:srgbClr val="151515"/>
                </a:solidFill>
              </a:rPr>
              <a:t> </a:t>
            </a:r>
            <a:r>
              <a:rPr lang="ru-BY" i="1" spc="-20" dirty="0">
                <a:solidFill>
                  <a:srgbClr val="151515"/>
                </a:solidFill>
              </a:rPr>
              <a:t>определить</a:t>
            </a:r>
            <a:r>
              <a:rPr lang="ru-BY" i="1" spc="-35" dirty="0">
                <a:solidFill>
                  <a:srgbClr val="151515"/>
                </a:solidFill>
              </a:rPr>
              <a:t> </a:t>
            </a:r>
            <a:r>
              <a:rPr lang="ru-BY" i="1" spc="-20" dirty="0">
                <a:solidFill>
                  <a:srgbClr val="151515"/>
                </a:solidFill>
              </a:rPr>
              <a:t>ограничения</a:t>
            </a:r>
            <a:r>
              <a:rPr lang="ru-BY" i="1" spc="-35" dirty="0">
                <a:solidFill>
                  <a:srgbClr val="151515"/>
                </a:solidFill>
              </a:rPr>
              <a:t> </a:t>
            </a:r>
            <a:r>
              <a:rPr lang="ru-BY" i="1" spc="-20" dirty="0">
                <a:solidFill>
                  <a:srgbClr val="151515"/>
                </a:solidFill>
              </a:rPr>
              <a:t>первичного</a:t>
            </a:r>
            <a:r>
              <a:rPr lang="ru-BY" i="1" spc="-35" dirty="0">
                <a:solidFill>
                  <a:srgbClr val="151515"/>
                </a:solidFill>
              </a:rPr>
              <a:t> </a:t>
            </a:r>
            <a:r>
              <a:rPr lang="ru-BY" i="1" spc="-20" dirty="0">
                <a:solidFill>
                  <a:srgbClr val="151515"/>
                </a:solidFill>
              </a:rPr>
              <a:t>ключа</a:t>
            </a:r>
            <a:r>
              <a:rPr lang="ru-BY" i="1" spc="-35" dirty="0">
                <a:solidFill>
                  <a:srgbClr val="151515"/>
                </a:solidFill>
              </a:rPr>
              <a:t> </a:t>
            </a:r>
            <a:r>
              <a:rPr lang="ru-BY" i="1" spc="-20" dirty="0">
                <a:solidFill>
                  <a:srgbClr val="151515"/>
                </a:solidFill>
              </a:rPr>
              <a:t>для</a:t>
            </a:r>
            <a:r>
              <a:rPr lang="ru-BY" i="1" spc="-35" dirty="0">
                <a:solidFill>
                  <a:srgbClr val="151515"/>
                </a:solidFill>
              </a:rPr>
              <a:t> </a:t>
            </a:r>
            <a:r>
              <a:rPr lang="ru-BY" i="1" spc="-20" dirty="0">
                <a:solidFill>
                  <a:srgbClr val="151515"/>
                </a:solidFill>
              </a:rPr>
              <a:t>столбцов,</a:t>
            </a:r>
            <a:r>
              <a:rPr lang="ru-BY" i="1" spc="-35" dirty="0">
                <a:solidFill>
                  <a:srgbClr val="151515"/>
                </a:solidFill>
              </a:rPr>
              <a:t> </a:t>
            </a:r>
            <a:r>
              <a:rPr lang="ru-BY" i="1" spc="-20" dirty="0">
                <a:solidFill>
                  <a:srgbClr val="151515"/>
                </a:solidFill>
              </a:rPr>
              <a:t>которые</a:t>
            </a:r>
            <a:r>
              <a:rPr lang="ru-BY" i="1" dirty="0">
                <a:solidFill>
                  <a:srgbClr val="151515"/>
                </a:solidFill>
              </a:rPr>
              <a:t> способны содержать пустые значения</a:t>
            </a:r>
            <a:r>
              <a:rPr lang="ru-RU" i="1" dirty="0">
                <a:solidFill>
                  <a:srgbClr val="151515"/>
                </a:solidFill>
              </a:rPr>
              <a:t>.</a:t>
            </a:r>
            <a:endParaRPr lang="ru-BY" dirty="0"/>
          </a:p>
          <a:p>
            <a:endParaRPr lang="ru-BY" dirty="0"/>
          </a:p>
        </p:txBody>
      </p:sp>
    </p:spTree>
    <p:extLst>
      <p:ext uri="{BB962C8B-B14F-4D97-AF65-F5344CB8AC3E}">
        <p14:creationId xmlns:p14="http://schemas.microsoft.com/office/powerpoint/2010/main" val="3208020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CF6334-2713-4474-B831-ABCE22F63F8A}"/>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FF26CA91-1EC6-4004-9292-AEB405C0BE8F}"/>
              </a:ext>
            </a:extLst>
          </p:cNvPr>
          <p:cNvSpPr>
            <a:spLocks noGrp="1"/>
          </p:cNvSpPr>
          <p:nvPr>
            <p:ph idx="1"/>
          </p:nvPr>
        </p:nvSpPr>
        <p:spPr/>
        <p:txBody>
          <a:bodyPr>
            <a:normAutofit fontScale="92500" lnSpcReduction="20000"/>
          </a:bodyPr>
          <a:lstStyle/>
          <a:p>
            <a:pPr indent="450215" algn="just">
              <a:lnSpc>
                <a:spcPct val="107000"/>
              </a:lnSpc>
              <a:spcAft>
                <a:spcPts val="0"/>
              </a:spcAft>
            </a:pP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Когда вы создаете таблицу, вы должны указать имя таблицы, имена колонок и типы данных колонок. Имена колонок должны быть уникальными для определенной таблицы, но вы можете использовать одно и то же имя в разных таблицах одной базы данных.MS SQL </a:t>
            </a:r>
            <a:r>
              <a:rPr lang="ru-BY"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Server</a:t>
            </a: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позволяет создавать до 2 биллионов таблиц в базе данных, каждая таблица может содержать до 1024 колонки и общий размер полей в таблице может достигать 8060 байтов на строку (без учета </a:t>
            </a:r>
            <a:r>
              <a:rPr lang="ru-BY"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text</a:t>
            </a: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BY"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ntext</a:t>
            </a: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и </a:t>
            </a:r>
            <a:r>
              <a:rPr lang="ru-BY"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image</a:t>
            </a: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Это действительно очень много. Превысить этот предел очень сложно</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Если вам все же не хватит количества полей, то можно создать две таблицы и связать их один к одному. Для этого используются внешние </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ключи.</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С </a:t>
            </a: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помощью выражения </a:t>
            </a:r>
            <a:r>
              <a:rPr lang="ru-BY"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PRIMARY KEY</a:t>
            </a: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столбец можно сделать первичным ключом.</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40356347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C99ED5-88EA-4816-9F33-11E825763F97}"/>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EABBBA08-A852-496B-A5A1-66AEF3B77024}"/>
              </a:ext>
            </a:extLst>
          </p:cNvPr>
          <p:cNvSpPr>
            <a:spLocks noGrp="1"/>
          </p:cNvSpPr>
          <p:nvPr>
            <p:ph idx="1"/>
          </p:nvPr>
        </p:nvSpPr>
        <p:spPr/>
        <p:txBody>
          <a:bodyPr/>
          <a:lstStyle/>
          <a:p>
            <a:pPr>
              <a:lnSpc>
                <a:spcPct val="107000"/>
              </a:lnSpc>
              <a:spcAft>
                <a:spcPts val="0"/>
              </a:spcAft>
            </a:pPr>
            <a:r>
              <a:rPr lang="ru-BY"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Create</a:t>
            </a: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BY"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table</a:t>
            </a: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BY"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Klient_PR_K</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ru-BY" dirty="0">
                <a:solidFill>
                  <a:srgbClr val="808080"/>
                </a:solidFill>
                <a:latin typeface="Times New Roman" panose="02020603050405020304" pitchFamily="18" charset="0"/>
                <a:ea typeface="Calibri" panose="020F0502020204030204" pitchFamily="34" charset="0"/>
                <a:cs typeface="Times New Roman" panose="02020603050405020304" pitchFamily="18" charset="0"/>
              </a:rPr>
              <a:t>(</a:t>
            </a:r>
            <a:r>
              <a:rPr lang="ru-BY"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Id</a:t>
            </a: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BY"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int</a:t>
            </a: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BY"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Primary</a:t>
            </a: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BY"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Key</a:t>
            </a:r>
            <a:r>
              <a:rPr lang="ru-BY" dirty="0">
                <a:solidFill>
                  <a:srgbClr val="808080"/>
                </a:solidFill>
                <a:latin typeface="Times New Roman" panose="02020603050405020304" pitchFamily="18" charset="0"/>
                <a:ea typeface="Calibri" panose="020F0502020204030204" pitchFamily="34" charset="0"/>
                <a:cs typeface="Times New Roman" panose="02020603050405020304" pitchFamily="18"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BY"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Age</a:t>
            </a: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BY"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int</a:t>
            </a:r>
            <a:r>
              <a:rPr lang="ru-BY" dirty="0">
                <a:solidFill>
                  <a:srgbClr val="808080"/>
                </a:solidFill>
                <a:latin typeface="Times New Roman" panose="02020603050405020304" pitchFamily="18" charset="0"/>
                <a:ea typeface="Calibri" panose="020F0502020204030204" pitchFamily="34" charset="0"/>
                <a:cs typeface="Times New Roman" panose="02020603050405020304" pitchFamily="18"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BY"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NName</a:t>
            </a: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BY"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NVARCHAR</a:t>
            </a:r>
            <a:r>
              <a:rPr lang="ru-BY" dirty="0">
                <a:solidFill>
                  <a:srgbClr val="808080"/>
                </a:solidFill>
                <a:latin typeface="Times New Roman" panose="02020603050405020304" pitchFamily="18" charset="0"/>
                <a:ea typeface="Calibri" panose="020F0502020204030204" pitchFamily="34" charset="0"/>
                <a:cs typeface="Times New Roman" panose="02020603050405020304" pitchFamily="18" charset="0"/>
              </a:rPr>
              <a:t>(</a:t>
            </a: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20</a:t>
            </a:r>
            <a:r>
              <a:rPr lang="ru-BY" dirty="0">
                <a:solidFill>
                  <a:srgbClr val="808080"/>
                </a:solidFill>
                <a:latin typeface="Times New Roman" panose="02020603050405020304" pitchFamily="18" charset="0"/>
                <a:ea typeface="Calibri" panose="020F0502020204030204" pitchFamily="34" charset="0"/>
                <a:cs typeface="Times New Roman" panose="02020603050405020304" pitchFamily="18"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BY"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Fio</a:t>
            </a: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BY"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NVARCHAR</a:t>
            </a:r>
            <a:r>
              <a:rPr lang="ru-BY" dirty="0">
                <a:solidFill>
                  <a:srgbClr val="808080"/>
                </a:solidFill>
                <a:latin typeface="Times New Roman" panose="02020603050405020304" pitchFamily="18" charset="0"/>
                <a:ea typeface="Calibri" panose="020F0502020204030204" pitchFamily="34" charset="0"/>
                <a:cs typeface="Times New Roman" panose="02020603050405020304" pitchFamily="18" charset="0"/>
              </a:rPr>
              <a:t>(</a:t>
            </a: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20</a:t>
            </a:r>
            <a:r>
              <a:rPr lang="ru-BY" dirty="0">
                <a:solidFill>
                  <a:srgbClr val="808080"/>
                </a:solidFill>
                <a:latin typeface="Times New Roman" panose="02020603050405020304" pitchFamily="18" charset="0"/>
                <a:ea typeface="Calibri" panose="020F0502020204030204" pitchFamily="34" charset="0"/>
                <a:cs typeface="Times New Roman" panose="02020603050405020304" pitchFamily="18"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BY"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Email</a:t>
            </a: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BY"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VARCHAR</a:t>
            </a:r>
            <a:r>
              <a:rPr lang="ru-BY" dirty="0">
                <a:solidFill>
                  <a:srgbClr val="808080"/>
                </a:solidFill>
                <a:latin typeface="Times New Roman" panose="02020603050405020304" pitchFamily="18" charset="0"/>
                <a:ea typeface="Calibri" panose="020F0502020204030204" pitchFamily="34" charset="0"/>
                <a:cs typeface="Times New Roman" panose="02020603050405020304" pitchFamily="18" charset="0"/>
              </a:rPr>
              <a:t>(</a:t>
            </a: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30</a:t>
            </a:r>
            <a:r>
              <a:rPr lang="ru-BY" dirty="0">
                <a:solidFill>
                  <a:srgbClr val="808080"/>
                </a:solidFill>
                <a:latin typeface="Times New Roman" panose="02020603050405020304" pitchFamily="18" charset="0"/>
                <a:ea typeface="Calibri" panose="020F0502020204030204" pitchFamily="34" charset="0"/>
                <a:cs typeface="Times New Roman" panose="02020603050405020304" pitchFamily="18"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BY"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Phone</a:t>
            </a: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BY"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VARCHAR</a:t>
            </a:r>
            <a:r>
              <a:rPr lang="ru-BY" dirty="0">
                <a:solidFill>
                  <a:srgbClr val="808080"/>
                </a:solidFill>
                <a:latin typeface="Times New Roman" panose="02020603050405020304" pitchFamily="18" charset="0"/>
                <a:ea typeface="Calibri" panose="020F0502020204030204" pitchFamily="34" charset="0"/>
                <a:cs typeface="Times New Roman" panose="02020603050405020304" pitchFamily="18" charset="0"/>
              </a:rPr>
              <a:t>(</a:t>
            </a: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20</a:t>
            </a:r>
            <a:r>
              <a:rPr lang="ru-BY" dirty="0">
                <a:solidFill>
                  <a:srgbClr val="808080"/>
                </a:solidFill>
                <a:latin typeface="Times New Roman" panose="02020603050405020304" pitchFamily="18" charset="0"/>
                <a:ea typeface="Calibri" panose="020F0502020204030204" pitchFamily="34" charset="0"/>
                <a:cs typeface="Times New Roman" panose="02020603050405020304" pitchFamily="18"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808080"/>
                </a:solidFill>
                <a:latin typeface="Times New Roman" panose="02020603050405020304" pitchFamily="18" charset="0"/>
                <a:ea typeface="Calibri" panose="020F0502020204030204" pitchFamily="34" charset="0"/>
                <a:cs typeface="Times New Roman" panose="02020603050405020304" pitchFamily="18"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34464273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DB9CE0-C014-48AA-B274-32C527307338}"/>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F3890F2D-10C2-4531-A194-5D9A3956078E}"/>
              </a:ext>
            </a:extLst>
          </p:cNvPr>
          <p:cNvSpPr>
            <a:spLocks noGrp="1"/>
          </p:cNvSpPr>
          <p:nvPr>
            <p:ph idx="1"/>
          </p:nvPr>
        </p:nvSpPr>
        <p:spPr/>
        <p:txBody>
          <a:bodyPr>
            <a:normAutofit fontScale="77500" lnSpcReduction="20000"/>
          </a:bodyPr>
          <a:lstStyle/>
          <a:p>
            <a:pPr algn="just">
              <a:lnSpc>
                <a:spcPct val="107000"/>
              </a:lnSpc>
              <a:spcAft>
                <a:spcPts val="0"/>
              </a:spcAft>
            </a:pPr>
            <a:r>
              <a:rPr lang="ru-BY" sz="3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Установка первичного ключа на уровне таблицы:</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Create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table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Klient_PR_K_T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8000"/>
                </a:solidFill>
                <a:latin typeface="Consolas" panose="020B0609020204030204" pitchFamily="49" charset="0"/>
                <a:ea typeface="Calibri" panose="020F0502020204030204" pitchFamily="34" charset="0"/>
                <a:cs typeface="Consolas" panose="020B0609020204030204" pitchFamily="49" charset="0"/>
              </a:rPr>
              <a:t>--Создание первичного ключа на уровне таблицы</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Id</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Age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NName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NVARCHAR</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Fio</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NVARCHAR</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Email</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VARCHAR</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30</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Phone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VARCHAR</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Primary</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Key</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Id</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pic>
        <p:nvPicPr>
          <p:cNvPr id="4" name="Рисунок 3">
            <a:extLst>
              <a:ext uri="{FF2B5EF4-FFF2-40B4-BE49-F238E27FC236}">
                <a16:creationId xmlns:a16="http://schemas.microsoft.com/office/drawing/2014/main" id="{06A8F8F2-7B57-4206-AADB-72590E2F07AE}"/>
              </a:ext>
            </a:extLst>
          </p:cNvPr>
          <p:cNvPicPr>
            <a:picLocks noChangeAspect="1"/>
          </p:cNvPicPr>
          <p:nvPr/>
        </p:nvPicPr>
        <p:blipFill>
          <a:blip r:embed="rId2"/>
          <a:stretch>
            <a:fillRect/>
          </a:stretch>
        </p:blipFill>
        <p:spPr>
          <a:xfrm>
            <a:off x="4371992" y="3493613"/>
            <a:ext cx="4200508" cy="1682642"/>
          </a:xfrm>
          <a:prstGeom prst="rect">
            <a:avLst/>
          </a:prstGeom>
        </p:spPr>
      </p:pic>
    </p:spTree>
    <p:extLst>
      <p:ext uri="{BB962C8B-B14F-4D97-AF65-F5344CB8AC3E}">
        <p14:creationId xmlns:p14="http://schemas.microsoft.com/office/powerpoint/2010/main" val="2932513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DDD0900-65BC-4B3C-8210-49AEA5041FFB}"/>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4D1589EB-9744-4E01-BAAC-F626EE51C10A}"/>
              </a:ext>
            </a:extLst>
          </p:cNvPr>
          <p:cNvSpPr>
            <a:spLocks noGrp="1"/>
          </p:cNvSpPr>
          <p:nvPr>
            <p:ph idx="1"/>
          </p:nvPr>
        </p:nvSpPr>
        <p:spPr>
          <a:xfrm>
            <a:off x="938758" y="2286002"/>
            <a:ext cx="7633742" cy="4885265"/>
          </a:xfrm>
        </p:spPr>
        <p:txBody>
          <a:bodyPr>
            <a:normAutofit/>
          </a:bodyPr>
          <a:lstStyle/>
          <a:p>
            <a:pPr algn="just">
              <a:lnSpc>
                <a:spcPct val="107000"/>
              </a:lnSpc>
              <a:spcAft>
                <a:spcPts val="0"/>
              </a:spcAft>
            </a:pPr>
            <a:r>
              <a:rPr lang="ru-RU" b="1" dirty="0">
                <a:latin typeface="Times New Roman" panose="02020603050405020304" pitchFamily="18" charset="0"/>
                <a:ea typeface="Calibri" panose="020F0502020204030204" pitchFamily="34" charset="0"/>
                <a:cs typeface="Times New Roman" panose="02020603050405020304" pitchFamily="18" charset="0"/>
              </a:rPr>
              <a:t>Составной первичный ключ</a:t>
            </a:r>
            <a:r>
              <a:rPr lang="ru-RU" dirty="0">
                <a:latin typeface="Times New Roman" panose="02020603050405020304" pitchFamily="18" charset="0"/>
                <a:ea typeface="Calibri" panose="020F0502020204030204" pitchFamily="34" charset="0"/>
                <a:cs typeface="Times New Roman" panose="02020603050405020304" pitchFamily="18" charset="0"/>
              </a:rPr>
              <a:t> (если сразу два столбца должны уникально идентифицировать строку в таблице)</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Create</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table</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Zakaz_L</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8000"/>
                </a:solidFill>
                <a:latin typeface="Consolas" panose="020B0609020204030204" pitchFamily="49" charset="0"/>
                <a:ea typeface="Calibri" panose="020F0502020204030204" pitchFamily="34" charset="0"/>
                <a:cs typeface="Consolas" panose="020B0609020204030204" pitchFamily="49" charset="0"/>
              </a:rPr>
              <a:t>--Создание составного первичного ключа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Zakaz</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Produkt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Kol_vo</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Cena</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Money</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BY"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Mone</a:t>
            </a:r>
            <a:r>
              <a:rPr lang="ru-BY"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тип данных денежные значения (дробные)</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Primary</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Key</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Zakaz</a:t>
            </a:r>
            <a:r>
              <a:rPr lang="ru-BY"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Produkt</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pic>
        <p:nvPicPr>
          <p:cNvPr id="4" name="Рисунок 3">
            <a:extLst>
              <a:ext uri="{FF2B5EF4-FFF2-40B4-BE49-F238E27FC236}">
                <a16:creationId xmlns:a16="http://schemas.microsoft.com/office/drawing/2014/main" id="{8845A8FE-D209-4F32-91A2-F70FD14D76A6}"/>
              </a:ext>
            </a:extLst>
          </p:cNvPr>
          <p:cNvPicPr>
            <a:picLocks noChangeAspect="1"/>
          </p:cNvPicPr>
          <p:nvPr/>
        </p:nvPicPr>
        <p:blipFill>
          <a:blip r:embed="rId2"/>
          <a:stretch>
            <a:fillRect/>
          </a:stretch>
        </p:blipFill>
        <p:spPr>
          <a:xfrm>
            <a:off x="4821561" y="2894128"/>
            <a:ext cx="4322439" cy="1755800"/>
          </a:xfrm>
          <a:prstGeom prst="rect">
            <a:avLst/>
          </a:prstGeom>
        </p:spPr>
      </p:pic>
      <p:pic>
        <p:nvPicPr>
          <p:cNvPr id="5" name="Рисунок 4">
            <a:extLst>
              <a:ext uri="{FF2B5EF4-FFF2-40B4-BE49-F238E27FC236}">
                <a16:creationId xmlns:a16="http://schemas.microsoft.com/office/drawing/2014/main" id="{266998D1-BB60-494A-A205-0F1062739E1F}"/>
              </a:ext>
            </a:extLst>
          </p:cNvPr>
          <p:cNvPicPr>
            <a:picLocks noChangeAspect="1"/>
          </p:cNvPicPr>
          <p:nvPr/>
        </p:nvPicPr>
        <p:blipFill>
          <a:blip r:embed="rId3"/>
          <a:stretch>
            <a:fillRect/>
          </a:stretch>
        </p:blipFill>
        <p:spPr>
          <a:xfrm>
            <a:off x="4626472" y="4822872"/>
            <a:ext cx="4712616" cy="1835055"/>
          </a:xfrm>
          <a:prstGeom prst="rect">
            <a:avLst/>
          </a:prstGeom>
        </p:spPr>
      </p:pic>
    </p:spTree>
    <p:extLst>
      <p:ext uri="{BB962C8B-B14F-4D97-AF65-F5344CB8AC3E}">
        <p14:creationId xmlns:p14="http://schemas.microsoft.com/office/powerpoint/2010/main" val="1336871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7AA4D7-23A8-4501-8946-49844A9B6F38}"/>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2080DAFF-FB03-4604-BFC5-2AA22685CB54}"/>
              </a:ext>
            </a:extLst>
          </p:cNvPr>
          <p:cNvSpPr>
            <a:spLocks noGrp="1"/>
          </p:cNvSpPr>
          <p:nvPr>
            <p:ph idx="1"/>
          </p:nvPr>
        </p:nvSpPr>
        <p:spPr/>
        <p:txBody>
          <a:bodyPr/>
          <a:lstStyle/>
          <a:p>
            <a:pPr indent="450215" algn="just">
              <a:lnSpc>
                <a:spcPct val="107000"/>
              </a:lnSpc>
              <a:spcAft>
                <a:spcPts val="0"/>
              </a:spcAft>
            </a:pPr>
            <a:r>
              <a:rPr lang="ru-BY"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IDENTITY</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Атрибут </a:t>
            </a:r>
            <a:r>
              <a:rPr lang="ru-BY"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IDENTITY</a:t>
            </a: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позволяет сделать столбец идентификатором. Этот атрибут может назначаться для столбцов числовых типов INT, SMALLINT, BIGINT, TYNIINT, DECIMAL и NUMERIC. При добавлении новых данных в таблицу SQL </a:t>
            </a:r>
            <a:r>
              <a:rPr lang="ru-BY"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Server</a:t>
            </a: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будет инкрементировать на единицу значение этого столбца у последней записи. Как правило, в роли идентификатора выступает тот же столбец, который является первичным ключом</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2558428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20EF1B-50E0-4749-BC17-2B5586060446}"/>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29F8E602-2F1A-4827-9B15-4C30B5577889}"/>
              </a:ext>
            </a:extLst>
          </p:cNvPr>
          <p:cNvSpPr>
            <a:spLocks noGrp="1"/>
          </p:cNvSpPr>
          <p:nvPr>
            <p:ph idx="1"/>
          </p:nvPr>
        </p:nvSpPr>
        <p:spPr/>
        <p:txBody>
          <a:bodyPr/>
          <a:lstStyle/>
          <a:p>
            <a:pPr>
              <a:lnSpc>
                <a:spcPct val="107000"/>
              </a:lnSpc>
              <a:spcAft>
                <a:spcPts val="0"/>
              </a:spcAft>
            </a:pP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Create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table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Klient_PR_K_ID</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Id</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Primary</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Key</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Identity</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Age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NName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NVARCHAR</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Fio</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NVARCHAR</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Email</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VARCHAR</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30</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Phone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VARCHAR</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7223548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1F751D-33DF-4A8C-AC8E-F5061B70FB63}"/>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94AEF84A-8A8A-4B13-AF34-141BAF7260AC}"/>
              </a:ext>
            </a:extLst>
          </p:cNvPr>
          <p:cNvSpPr>
            <a:spLocks noGrp="1"/>
          </p:cNvSpPr>
          <p:nvPr>
            <p:ph idx="1"/>
          </p:nvPr>
        </p:nvSpPr>
        <p:spPr/>
        <p:txBody>
          <a:bodyPr/>
          <a:lstStyle/>
          <a:p>
            <a:r>
              <a:rPr lang="ru-RU" dirty="0"/>
              <a:t>Также можно использовать полную форму атрибута: IDENTITY(</a:t>
            </a:r>
            <a:r>
              <a:rPr lang="ru-RU" dirty="0" err="1"/>
              <a:t>seed</a:t>
            </a:r>
            <a:r>
              <a:rPr lang="ru-RU" dirty="0"/>
              <a:t>, </a:t>
            </a:r>
            <a:r>
              <a:rPr lang="ru-RU" dirty="0" err="1"/>
              <a:t>increment</a:t>
            </a:r>
            <a:r>
              <a:rPr lang="ru-RU" dirty="0"/>
              <a:t>)</a:t>
            </a:r>
          </a:p>
          <a:p>
            <a:r>
              <a:rPr lang="ru-RU" dirty="0"/>
              <a:t>Здесь параметр </a:t>
            </a:r>
            <a:r>
              <a:rPr lang="ru-RU" dirty="0" err="1"/>
              <a:t>seed</a:t>
            </a:r>
            <a:r>
              <a:rPr lang="ru-RU" dirty="0"/>
              <a:t> указывает на начальное значение, с которого будет начинаться отсчет. А параметр </a:t>
            </a:r>
            <a:r>
              <a:rPr lang="ru-RU" dirty="0" err="1"/>
              <a:t>increment</a:t>
            </a:r>
            <a:r>
              <a:rPr lang="ru-RU" dirty="0"/>
              <a:t> определяет, насколько будет увеличиваться следующее значение. По умолчанию атрибут использует следующие значения: IDENTITY(1, 1)</a:t>
            </a:r>
          </a:p>
          <a:p>
            <a:r>
              <a:rPr lang="ru-RU" dirty="0"/>
              <a:t>То есть отсчет начинается с 1. </a:t>
            </a:r>
          </a:p>
          <a:p>
            <a:endParaRPr lang="ru-BY" dirty="0"/>
          </a:p>
        </p:txBody>
      </p:sp>
    </p:spTree>
    <p:extLst>
      <p:ext uri="{BB962C8B-B14F-4D97-AF65-F5344CB8AC3E}">
        <p14:creationId xmlns:p14="http://schemas.microsoft.com/office/powerpoint/2010/main" val="9894383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9EBDC4-16E8-457E-B457-0A4AA3C0D0E9}"/>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pic>
        <p:nvPicPr>
          <p:cNvPr id="4" name="Объект 3">
            <a:extLst>
              <a:ext uri="{FF2B5EF4-FFF2-40B4-BE49-F238E27FC236}">
                <a16:creationId xmlns:a16="http://schemas.microsoft.com/office/drawing/2014/main" id="{AC4F7A1A-F4D1-4268-B417-DEFB003005C3}"/>
              </a:ext>
            </a:extLst>
          </p:cNvPr>
          <p:cNvPicPr>
            <a:picLocks noGrp="1" noChangeAspect="1"/>
          </p:cNvPicPr>
          <p:nvPr>
            <p:ph idx="1"/>
          </p:nvPr>
        </p:nvPicPr>
        <p:blipFill>
          <a:blip r:embed="rId2"/>
          <a:stretch>
            <a:fillRect/>
          </a:stretch>
        </p:blipFill>
        <p:spPr>
          <a:xfrm>
            <a:off x="2175247" y="2042813"/>
            <a:ext cx="6062820" cy="4315654"/>
          </a:xfrm>
          <a:prstGeom prst="rect">
            <a:avLst/>
          </a:prstGeom>
        </p:spPr>
      </p:pic>
    </p:spTree>
    <p:extLst>
      <p:ext uri="{BB962C8B-B14F-4D97-AF65-F5344CB8AC3E}">
        <p14:creationId xmlns:p14="http://schemas.microsoft.com/office/powerpoint/2010/main" val="2860712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1C65B1-3904-4BF1-A657-2DB325370AE3}"/>
              </a:ext>
            </a:extLst>
          </p:cNvPr>
          <p:cNvSpPr>
            <a:spLocks noGrp="1"/>
          </p:cNvSpPr>
          <p:nvPr>
            <p:ph type="title"/>
          </p:nvPr>
        </p:nvSpPr>
        <p:spPr/>
        <p:txBody>
          <a:bodyPr>
            <a:normAutofit/>
          </a:bodyPr>
          <a:lstStyle/>
          <a:p>
            <a:r>
              <a:rPr lang="ru-RU" sz="2800" dirty="0"/>
              <a:t>Создание таблиц и обеспечение целостности данных</a:t>
            </a:r>
            <a:br>
              <a:rPr lang="ru-RU" sz="2800" dirty="0"/>
            </a:br>
            <a:endParaRPr lang="ru-BY" sz="2800" dirty="0"/>
          </a:p>
        </p:txBody>
      </p:sp>
      <p:sp>
        <p:nvSpPr>
          <p:cNvPr id="3" name="Объект 2">
            <a:extLst>
              <a:ext uri="{FF2B5EF4-FFF2-40B4-BE49-F238E27FC236}">
                <a16:creationId xmlns:a16="http://schemas.microsoft.com/office/drawing/2014/main" id="{BD7A2820-68B0-4E01-900C-0246C7E372FA}"/>
              </a:ext>
            </a:extLst>
          </p:cNvPr>
          <p:cNvSpPr>
            <a:spLocks noGrp="1"/>
          </p:cNvSpPr>
          <p:nvPr>
            <p:ph idx="1"/>
          </p:nvPr>
        </p:nvSpPr>
        <p:spPr/>
        <p:txBody>
          <a:bodyPr/>
          <a:lstStyle/>
          <a:p>
            <a:r>
              <a:rPr lang="ru-RU" b="1" dirty="0"/>
              <a:t>Создание таблиц и обеспечение целостности данных</a:t>
            </a:r>
          </a:p>
          <a:p>
            <a:r>
              <a:rPr lang="ru-RU" b="1" dirty="0"/>
              <a:t>Рассмотрим общий синтаксис команды  CREATE TABLE </a:t>
            </a:r>
          </a:p>
          <a:p>
            <a:endParaRPr lang="ru-RU" dirty="0"/>
          </a:p>
          <a:p>
            <a:r>
              <a:rPr lang="ru-RU" b="1" dirty="0"/>
              <a:t>https://learn.microsoft.com/Ru-Ru/sql/t-sql/statements/create-table-transact-sql?view=azuresqldb-current</a:t>
            </a:r>
          </a:p>
          <a:p>
            <a:endParaRPr lang="ru-RU" dirty="0"/>
          </a:p>
          <a:p>
            <a:endParaRPr lang="ru-BY" dirty="0"/>
          </a:p>
        </p:txBody>
      </p:sp>
      <p:pic>
        <p:nvPicPr>
          <p:cNvPr id="4" name="Рисунок 3">
            <a:extLst>
              <a:ext uri="{FF2B5EF4-FFF2-40B4-BE49-F238E27FC236}">
                <a16:creationId xmlns:a16="http://schemas.microsoft.com/office/drawing/2014/main" id="{50610846-9C61-486C-82F5-A2D1CBD08E49}"/>
              </a:ext>
            </a:extLst>
          </p:cNvPr>
          <p:cNvPicPr>
            <a:picLocks noChangeAspect="1"/>
          </p:cNvPicPr>
          <p:nvPr/>
        </p:nvPicPr>
        <p:blipFill>
          <a:blip r:embed="rId2"/>
          <a:stretch>
            <a:fillRect/>
          </a:stretch>
        </p:blipFill>
        <p:spPr>
          <a:xfrm>
            <a:off x="1602990" y="4701330"/>
            <a:ext cx="5938019" cy="926672"/>
          </a:xfrm>
          <a:prstGeom prst="rect">
            <a:avLst/>
          </a:prstGeom>
        </p:spPr>
      </p:pic>
    </p:spTree>
    <p:extLst>
      <p:ext uri="{BB962C8B-B14F-4D97-AF65-F5344CB8AC3E}">
        <p14:creationId xmlns:p14="http://schemas.microsoft.com/office/powerpoint/2010/main" val="22343525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D58804-BBBA-4458-935C-0652160C2CA4}"/>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F3501823-681C-4BBC-BA35-D49DD1A26233}"/>
              </a:ext>
            </a:extLst>
          </p:cNvPr>
          <p:cNvSpPr>
            <a:spLocks noGrp="1"/>
          </p:cNvSpPr>
          <p:nvPr>
            <p:ph idx="1"/>
          </p:nvPr>
        </p:nvSpPr>
        <p:spPr>
          <a:xfrm>
            <a:off x="938758" y="1507068"/>
            <a:ext cx="7633742" cy="4372526"/>
          </a:xfrm>
        </p:spPr>
        <p:txBody>
          <a:bodyPr>
            <a:normAutofit fontScale="92500" lnSpcReduction="20000"/>
          </a:bodyPr>
          <a:lstStyle/>
          <a:p>
            <a:pPr indent="450215">
              <a:lnSpc>
                <a:spcPct val="107000"/>
              </a:lnSpc>
              <a:spcAft>
                <a:spcPts val="0"/>
              </a:spcAft>
            </a:pP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А последующие значения увеличиваются на единицу. Но мы можем это поведение переопределить. Например:</a:t>
            </a:r>
            <a:r>
              <a:rPr lang="ru-BY" dirty="0">
                <a:latin typeface="Times New Roman" panose="02020603050405020304" pitchFamily="18" charset="0"/>
                <a:ea typeface="Times New Roman" panose="02020603050405020304" pitchFamily="18"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nSpc>
                <a:spcPct val="107000"/>
              </a:lnSpc>
              <a:spcAft>
                <a:spcPts val="0"/>
              </a:spcAft>
            </a:pPr>
            <a:r>
              <a:rPr lang="ru-BY" b="1" dirty="0" err="1">
                <a:latin typeface="Times New Roman" panose="02020603050405020304" pitchFamily="18" charset="0"/>
                <a:ea typeface="Times New Roman" panose="02020603050405020304" pitchFamily="18" charset="0"/>
                <a:cs typeface="Times New Roman" panose="02020603050405020304" pitchFamily="18" charset="0"/>
              </a:rPr>
              <a:t>Id</a:t>
            </a:r>
            <a:r>
              <a:rPr lang="ru-BY" b="1" dirty="0">
                <a:latin typeface="Times New Roman" panose="02020603050405020304" pitchFamily="18" charset="0"/>
                <a:ea typeface="Times New Roman" panose="02020603050405020304" pitchFamily="18" charset="0"/>
                <a:cs typeface="Times New Roman" panose="02020603050405020304" pitchFamily="18" charset="0"/>
              </a:rPr>
              <a:t> INT IDENTITY (2, 3)</a:t>
            </a:r>
            <a:endParaRPr lang="ru-BY" sz="1800" b="1" dirty="0">
              <a:latin typeface="Calibri" panose="020F0502020204030204" pitchFamily="34" charset="0"/>
              <a:ea typeface="Calibri" panose="020F0502020204030204" pitchFamily="34" charset="0"/>
              <a:cs typeface="Times New Roman" panose="02020603050405020304" pitchFamily="18" charset="0"/>
            </a:endParaRPr>
          </a:p>
          <a:p>
            <a:pPr indent="450215">
              <a:lnSpc>
                <a:spcPct val="107000"/>
              </a:lnSpc>
              <a:spcAft>
                <a:spcPts val="0"/>
              </a:spcAft>
            </a:pP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Также следует учитывать, что в таблице только один столбец должен иметь такой атрибут.</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Автоматически увеличиваемое поле имеет следующие ограничения:</a:t>
            </a:r>
            <a:endParaRPr lang="ru-BY" sz="1800" b="1"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BY"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В таблице может быть только одна </a:t>
            </a:r>
            <a:r>
              <a:rPr lang="ru-BY" b="1"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Identity</a:t>
            </a:r>
            <a:r>
              <a:rPr lang="ru-BY"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BY" b="1"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колонк</a:t>
            </a:r>
            <a:r>
              <a:rPr lang="ru-RU"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а</a:t>
            </a:r>
            <a:r>
              <a:rPr lang="ru-BY"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ru-BY" sz="1800" b="1"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BY"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Она должна использоваться с целочисленными типами данных, дробные типы запрещены;</a:t>
            </a:r>
            <a:endParaRPr lang="ru-BY" sz="1800" b="1"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BY"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Значение в этом поле не может обновляться. </a:t>
            </a:r>
            <a:endParaRPr lang="ru-BY" sz="1800" b="1"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BY"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Не разрешаются нулевые значения. Колонка всегда должна быть заполнена, и при этом, значение заноситься только сервером, вы не можете на него повлиять.</a:t>
            </a:r>
            <a:endParaRPr lang="ru-BY" sz="1800" b="1"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34295777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A5425B-460F-441D-A482-B466BA53FA79}"/>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94DB3EF7-63EB-4CFC-8285-D01FA97D862C}"/>
              </a:ext>
            </a:extLst>
          </p:cNvPr>
          <p:cNvSpPr>
            <a:spLocks noGrp="1"/>
          </p:cNvSpPr>
          <p:nvPr>
            <p:ph idx="1"/>
          </p:nvPr>
        </p:nvSpPr>
        <p:spPr>
          <a:xfrm>
            <a:off x="938758" y="2286002"/>
            <a:ext cx="7633742" cy="4478865"/>
          </a:xfrm>
        </p:spPr>
        <p:txBody>
          <a:bodyPr>
            <a:normAutofit fontScale="92500" lnSpcReduction="10000"/>
          </a:bodyPr>
          <a:lstStyle/>
          <a:p>
            <a:pPr>
              <a:lnSpc>
                <a:spcPct val="107000"/>
              </a:lnSpc>
              <a:spcAft>
                <a:spcPts val="0"/>
              </a:spcAft>
            </a:pPr>
            <a:r>
              <a:rPr lang="ru-RU" sz="3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Атрибут </a:t>
            </a:r>
            <a:r>
              <a:rPr lang="ru-BY" sz="3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UNIQUE</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3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marL="67945" marR="210820" indent="215900" algn="just">
              <a:lnSpc>
                <a:spcPct val="91000"/>
              </a:lnSpc>
              <a:spcBef>
                <a:spcPts val="480"/>
              </a:spcBef>
              <a:spcAft>
                <a:spcPts val="0"/>
              </a:spcAft>
            </a:pPr>
            <a:r>
              <a:rPr lang="ru-RU" i="1" dirty="0">
                <a:solidFill>
                  <a:srgbClr val="151515"/>
                </a:solidFill>
                <a:latin typeface="Cambria" panose="02040503050406030204" pitchFamily="18" charset="0"/>
                <a:ea typeface="Cambria" panose="02040503050406030204" pitchFamily="18" charset="0"/>
                <a:cs typeface="Cambria" panose="02040503050406030204" pitchFamily="18" charset="0"/>
              </a:rPr>
              <a:t>Ограничение</a:t>
            </a:r>
            <a:r>
              <a:rPr lang="ru-RU" i="1" spc="-30"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dirty="0">
                <a:solidFill>
                  <a:srgbClr val="151515"/>
                </a:solidFill>
                <a:latin typeface="Courier New" panose="02070309020205020404" pitchFamily="49" charset="0"/>
                <a:ea typeface="Cambria" panose="02040503050406030204" pitchFamily="18" charset="0"/>
                <a:cs typeface="Cambria" panose="02040503050406030204" pitchFamily="18" charset="0"/>
              </a:rPr>
              <a:t>UNIQUE</a:t>
            </a:r>
            <a:r>
              <a:rPr lang="ru-RU" i="1" spc="-150" dirty="0">
                <a:solidFill>
                  <a:srgbClr val="151515"/>
                </a:solidFill>
                <a:latin typeface="Courier New" panose="02070309020205020404" pitchFamily="49" charset="0"/>
                <a:ea typeface="Cambria" panose="02040503050406030204" pitchFamily="18" charset="0"/>
                <a:cs typeface="Cambria" panose="02040503050406030204" pitchFamily="18" charset="0"/>
              </a:rPr>
              <a:t> </a:t>
            </a:r>
            <a:r>
              <a:rPr lang="ru-RU" i="1" dirty="0">
                <a:solidFill>
                  <a:srgbClr val="151515"/>
                </a:solidFill>
                <a:latin typeface="Cambria" panose="02040503050406030204" pitchFamily="18" charset="0"/>
                <a:ea typeface="Cambria" panose="02040503050406030204" pitchFamily="18" charset="0"/>
                <a:cs typeface="Cambria" panose="02040503050406030204" pitchFamily="18" charset="0"/>
              </a:rPr>
              <a:t>обеспечивает уникальность строк и реализует такую концепцию</a:t>
            </a:r>
            <a:r>
              <a:rPr lang="ru-RU" i="1" spc="-45"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dirty="0">
                <a:solidFill>
                  <a:srgbClr val="151515"/>
                </a:solidFill>
                <a:latin typeface="Cambria" panose="02040503050406030204" pitchFamily="18" charset="0"/>
                <a:ea typeface="Cambria" panose="02040503050406030204" pitchFamily="18" charset="0"/>
                <a:cs typeface="Cambria" panose="02040503050406030204" pitchFamily="18" charset="0"/>
              </a:rPr>
              <a:t>реляционной</a:t>
            </a:r>
            <a:r>
              <a:rPr lang="ru-RU" i="1" spc="-45"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dirty="0">
                <a:solidFill>
                  <a:srgbClr val="151515"/>
                </a:solidFill>
                <a:latin typeface="Cambria" panose="02040503050406030204" pitchFamily="18" charset="0"/>
                <a:ea typeface="Cambria" panose="02040503050406030204" pitchFamily="18" charset="0"/>
                <a:cs typeface="Cambria" panose="02040503050406030204" pitchFamily="18" charset="0"/>
              </a:rPr>
              <a:t>модели,</a:t>
            </a:r>
            <a:r>
              <a:rPr lang="ru-RU" i="1" spc="-45"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b="1" i="1" dirty="0">
                <a:solidFill>
                  <a:srgbClr val="151515"/>
                </a:solidFill>
                <a:latin typeface="Cambria" panose="02040503050406030204" pitchFamily="18" charset="0"/>
                <a:ea typeface="Cambria" panose="02040503050406030204" pitchFamily="18" charset="0"/>
                <a:cs typeface="Cambria" panose="02040503050406030204" pitchFamily="18" charset="0"/>
              </a:rPr>
              <a:t>как</a:t>
            </a:r>
            <a:r>
              <a:rPr lang="ru-RU" b="1" i="1" spc="-45"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b="1" i="1" dirty="0">
                <a:solidFill>
                  <a:srgbClr val="151515"/>
                </a:solidFill>
                <a:latin typeface="Cambria" panose="02040503050406030204" pitchFamily="18" charset="0"/>
                <a:ea typeface="Cambria" panose="02040503050406030204" pitchFamily="18" charset="0"/>
                <a:cs typeface="Cambria" panose="02040503050406030204" pitchFamily="18" charset="0"/>
              </a:rPr>
              <a:t>резервные</a:t>
            </a:r>
            <a:r>
              <a:rPr lang="ru-RU" b="1" i="1" spc="-45"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b="1" i="1" dirty="0">
                <a:solidFill>
                  <a:srgbClr val="151515"/>
                </a:solidFill>
                <a:latin typeface="Cambria" panose="02040503050406030204" pitchFamily="18" charset="0"/>
                <a:ea typeface="Cambria" panose="02040503050406030204" pitchFamily="18" charset="0"/>
                <a:cs typeface="Cambria" panose="02040503050406030204" pitchFamily="18" charset="0"/>
              </a:rPr>
              <a:t>ключи</a:t>
            </a:r>
            <a:r>
              <a:rPr lang="ru-RU" i="1" dirty="0">
                <a:solidFill>
                  <a:srgbClr val="151515"/>
                </a:solidFill>
                <a:latin typeface="Cambria" panose="02040503050406030204" pitchFamily="18" charset="0"/>
                <a:ea typeface="Cambria" panose="02040503050406030204" pitchFamily="18" charset="0"/>
                <a:cs typeface="Cambria" panose="02040503050406030204" pitchFamily="18" charset="0"/>
              </a:rPr>
              <a:t>.</a:t>
            </a:r>
            <a:r>
              <a:rPr lang="ru-RU" i="1" spc="-45"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dirty="0">
                <a:solidFill>
                  <a:srgbClr val="151515"/>
                </a:solidFill>
                <a:latin typeface="Cambria" panose="02040503050406030204" pitchFamily="18" charset="0"/>
                <a:ea typeface="Cambria" panose="02040503050406030204" pitchFamily="18" charset="0"/>
                <a:cs typeface="Cambria" panose="02040503050406030204" pitchFamily="18" charset="0"/>
              </a:rPr>
              <a:t>В</a:t>
            </a:r>
            <a:r>
              <a:rPr lang="ru-RU" i="1" spc="-45"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dirty="0">
                <a:solidFill>
                  <a:srgbClr val="151515"/>
                </a:solidFill>
                <a:latin typeface="Cambria" panose="02040503050406030204" pitchFamily="18" charset="0"/>
                <a:ea typeface="Cambria" panose="02040503050406030204" pitchFamily="18" charset="0"/>
                <a:cs typeface="Cambria" panose="02040503050406030204" pitchFamily="18" charset="0"/>
              </a:rPr>
              <a:t>отличие</a:t>
            </a:r>
            <a:r>
              <a:rPr lang="ru-RU" i="1" spc="-45"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dirty="0">
                <a:solidFill>
                  <a:srgbClr val="151515"/>
                </a:solidFill>
                <a:latin typeface="Cambria" panose="02040503050406030204" pitchFamily="18" charset="0"/>
                <a:ea typeface="Cambria" panose="02040503050406030204" pitchFamily="18" charset="0"/>
                <a:cs typeface="Cambria" panose="02040503050406030204" pitchFamily="18" charset="0"/>
              </a:rPr>
              <a:t>от</a:t>
            </a:r>
            <a:r>
              <a:rPr lang="ru-RU" i="1" spc="-45"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dirty="0">
                <a:solidFill>
                  <a:srgbClr val="151515"/>
                </a:solidFill>
                <a:latin typeface="Cambria" panose="02040503050406030204" pitchFamily="18" charset="0"/>
                <a:ea typeface="Cambria" panose="02040503050406030204" pitchFamily="18" charset="0"/>
                <a:cs typeface="Cambria" panose="02040503050406030204" pitchFamily="18" charset="0"/>
              </a:rPr>
              <a:t>первичных </a:t>
            </a:r>
            <a:r>
              <a:rPr lang="ru-RU" i="1" spc="-10" dirty="0">
                <a:solidFill>
                  <a:srgbClr val="151515"/>
                </a:solidFill>
                <a:latin typeface="Cambria" panose="02040503050406030204" pitchFamily="18" charset="0"/>
                <a:ea typeface="Cambria" panose="02040503050406030204" pitchFamily="18" charset="0"/>
                <a:cs typeface="Cambria" panose="02040503050406030204" pitchFamily="18" charset="0"/>
              </a:rPr>
              <a:t>ключей</a:t>
            </a:r>
            <a:r>
              <a:rPr lang="ru-RU" i="1" spc="-35"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spc="-10" dirty="0">
                <a:solidFill>
                  <a:srgbClr val="151515"/>
                </a:solidFill>
                <a:latin typeface="Cambria" panose="02040503050406030204" pitchFamily="18" charset="0"/>
                <a:ea typeface="Cambria" panose="02040503050406030204" pitchFamily="18" charset="0"/>
                <a:cs typeface="Cambria" panose="02040503050406030204" pitchFamily="18" charset="0"/>
              </a:rPr>
              <a:t>в</a:t>
            </a:r>
            <a:r>
              <a:rPr lang="ru-RU" i="1" spc="-35"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spc="-10" dirty="0">
                <a:solidFill>
                  <a:srgbClr val="151515"/>
                </a:solidFill>
                <a:latin typeface="Cambria" panose="02040503050406030204" pitchFamily="18" charset="0"/>
                <a:ea typeface="Cambria" panose="02040503050406030204" pitchFamily="18" charset="0"/>
                <a:cs typeface="Cambria" panose="02040503050406030204" pitchFamily="18" charset="0"/>
              </a:rPr>
              <a:t>одной</a:t>
            </a:r>
            <a:r>
              <a:rPr lang="ru-RU" i="1" spc="-35"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spc="-10" dirty="0">
                <a:solidFill>
                  <a:srgbClr val="151515"/>
                </a:solidFill>
                <a:latin typeface="Cambria" panose="02040503050406030204" pitchFamily="18" charset="0"/>
                <a:ea typeface="Cambria" panose="02040503050406030204" pitchFamily="18" charset="0"/>
                <a:cs typeface="Cambria" panose="02040503050406030204" pitchFamily="18" charset="0"/>
              </a:rPr>
              <a:t>таблице</a:t>
            </a:r>
            <a:r>
              <a:rPr lang="ru-RU" i="1" spc="-35"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spc="-10" dirty="0">
                <a:solidFill>
                  <a:srgbClr val="151515"/>
                </a:solidFill>
                <a:latin typeface="Cambria" panose="02040503050406030204" pitchFamily="18" charset="0"/>
                <a:ea typeface="Cambria" panose="02040503050406030204" pitchFamily="18" charset="0"/>
                <a:cs typeface="Cambria" panose="02040503050406030204" pitchFamily="18" charset="0"/>
              </a:rPr>
              <a:t>возможно</a:t>
            </a:r>
            <a:r>
              <a:rPr lang="ru-RU" i="1" spc="-35"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spc="-10" dirty="0">
                <a:solidFill>
                  <a:srgbClr val="151515"/>
                </a:solidFill>
                <a:latin typeface="Cambria" panose="02040503050406030204" pitchFamily="18" charset="0"/>
                <a:ea typeface="Cambria" panose="02040503050406030204" pitchFamily="18" charset="0"/>
                <a:cs typeface="Cambria" panose="02040503050406030204" pitchFamily="18" charset="0"/>
              </a:rPr>
              <a:t>присутствие</a:t>
            </a:r>
            <a:r>
              <a:rPr lang="ru-RU" i="1" spc="-35"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spc="-10" dirty="0">
                <a:solidFill>
                  <a:srgbClr val="151515"/>
                </a:solidFill>
                <a:latin typeface="Cambria" panose="02040503050406030204" pitchFamily="18" charset="0"/>
                <a:ea typeface="Cambria" panose="02040503050406030204" pitchFamily="18" charset="0"/>
                <a:cs typeface="Cambria" panose="02040503050406030204" pitchFamily="18" charset="0"/>
              </a:rPr>
              <a:t>нескольких</a:t>
            </a:r>
            <a:r>
              <a:rPr lang="ru-RU" i="1" spc="-35"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spc="-10" dirty="0">
                <a:solidFill>
                  <a:srgbClr val="151515"/>
                </a:solidFill>
                <a:latin typeface="Cambria" panose="02040503050406030204" pitchFamily="18" charset="0"/>
                <a:ea typeface="Cambria" panose="02040503050406030204" pitchFamily="18" charset="0"/>
                <a:cs typeface="Cambria" panose="02040503050406030204" pitchFamily="18" charset="0"/>
              </a:rPr>
              <a:t>ограничений</a:t>
            </a:r>
            <a:r>
              <a:rPr lang="ru-RU" i="1" spc="-35"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spc="-10" dirty="0">
                <a:solidFill>
                  <a:srgbClr val="151515"/>
                </a:solidFill>
                <a:latin typeface="Courier New" panose="02070309020205020404" pitchFamily="49" charset="0"/>
                <a:ea typeface="Cambria" panose="02040503050406030204" pitchFamily="18" charset="0"/>
                <a:cs typeface="Cambria" panose="02040503050406030204" pitchFamily="18" charset="0"/>
              </a:rPr>
              <a:t>UNIQUE</a:t>
            </a:r>
            <a:r>
              <a:rPr lang="ru-RU" i="1" spc="-10" dirty="0">
                <a:solidFill>
                  <a:srgbClr val="151515"/>
                </a:solidFill>
                <a:latin typeface="Cambria" panose="02040503050406030204" pitchFamily="18" charset="0"/>
                <a:ea typeface="Cambria" panose="02040503050406030204" pitchFamily="18" charset="0"/>
                <a:cs typeface="Cambria" panose="02040503050406030204" pitchFamily="18" charset="0"/>
              </a:rPr>
              <a:t>. Кроме того, уникальность распространяется на все столбцы, включая те, которые </a:t>
            </a:r>
            <a:r>
              <a:rPr lang="ru-RU" i="1" dirty="0">
                <a:solidFill>
                  <a:srgbClr val="151515"/>
                </a:solidFill>
                <a:latin typeface="Cambria" panose="02040503050406030204" pitchFamily="18" charset="0"/>
                <a:ea typeface="Cambria" panose="02040503050406030204" pitchFamily="18" charset="0"/>
                <a:cs typeface="Cambria" panose="02040503050406030204" pitchFamily="18" charset="0"/>
              </a:rPr>
              <a:t>могут</a:t>
            </a:r>
            <a:r>
              <a:rPr lang="ru-RU" i="1" spc="110"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dirty="0">
                <a:solidFill>
                  <a:srgbClr val="151515"/>
                </a:solidFill>
                <a:latin typeface="Cambria" panose="02040503050406030204" pitchFamily="18" charset="0"/>
                <a:ea typeface="Cambria" panose="02040503050406030204" pitchFamily="18" charset="0"/>
                <a:cs typeface="Cambria" panose="02040503050406030204" pitchFamily="18" charset="0"/>
              </a:rPr>
              <a:t>иметь</a:t>
            </a:r>
            <a:r>
              <a:rPr lang="ru-RU" i="1" spc="110"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dirty="0">
                <a:solidFill>
                  <a:srgbClr val="151515"/>
                </a:solidFill>
                <a:latin typeface="Cambria" panose="02040503050406030204" pitchFamily="18" charset="0"/>
                <a:ea typeface="Cambria" panose="02040503050406030204" pitchFamily="18" charset="0"/>
                <a:cs typeface="Cambria" panose="02040503050406030204" pitchFamily="18" charset="0"/>
              </a:rPr>
              <a:t>пустые</a:t>
            </a:r>
            <a:r>
              <a:rPr lang="ru-RU" i="1" spc="110"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dirty="0">
                <a:solidFill>
                  <a:srgbClr val="151515"/>
                </a:solidFill>
                <a:latin typeface="Cambria" panose="02040503050406030204" pitchFamily="18" charset="0"/>
                <a:ea typeface="Cambria" panose="02040503050406030204" pitchFamily="18" charset="0"/>
                <a:cs typeface="Cambria" panose="02040503050406030204" pitchFamily="18" charset="0"/>
              </a:rPr>
              <a:t>значения.</a:t>
            </a:r>
            <a:r>
              <a:rPr lang="ru-RU" i="1" spc="110"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dirty="0">
                <a:solidFill>
                  <a:srgbClr val="151515"/>
                </a:solidFill>
                <a:latin typeface="Cambria" panose="02040503050406030204" pitchFamily="18" charset="0"/>
                <a:ea typeface="Cambria" panose="02040503050406030204" pitchFamily="18" charset="0"/>
                <a:cs typeface="Cambria" panose="02040503050406030204" pitchFamily="18" charset="0"/>
              </a:rPr>
              <a:t>В</a:t>
            </a:r>
            <a:r>
              <a:rPr lang="ru-RU" i="1" spc="110"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dirty="0">
                <a:solidFill>
                  <a:srgbClr val="151515"/>
                </a:solidFill>
                <a:latin typeface="Cambria" panose="02040503050406030204" pitchFamily="18" charset="0"/>
                <a:ea typeface="Cambria" panose="02040503050406030204" pitchFamily="18" charset="0"/>
                <a:cs typeface="Cambria" panose="02040503050406030204" pitchFamily="18" charset="0"/>
              </a:rPr>
              <a:t>соответствии</a:t>
            </a:r>
            <a:r>
              <a:rPr lang="ru-RU" i="1" spc="110"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dirty="0">
                <a:solidFill>
                  <a:srgbClr val="151515"/>
                </a:solidFill>
                <a:latin typeface="Cambria" panose="02040503050406030204" pitchFamily="18" charset="0"/>
                <a:ea typeface="Cambria" panose="02040503050406030204" pitchFamily="18" charset="0"/>
                <a:cs typeface="Cambria" panose="02040503050406030204" pitchFamily="18" charset="0"/>
              </a:rPr>
              <a:t>со</a:t>
            </a:r>
            <a:r>
              <a:rPr lang="ru-RU" i="1" spc="110"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dirty="0">
                <a:solidFill>
                  <a:srgbClr val="151515"/>
                </a:solidFill>
                <a:latin typeface="Cambria" panose="02040503050406030204" pitchFamily="18" charset="0"/>
                <a:ea typeface="Cambria" panose="02040503050406030204" pitchFamily="18" charset="0"/>
                <a:cs typeface="Cambria" panose="02040503050406030204" pitchFamily="18" charset="0"/>
              </a:rPr>
              <a:t>спецификацией</a:t>
            </a:r>
            <a:r>
              <a:rPr lang="ru-RU" i="1" spc="110"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dirty="0">
                <a:solidFill>
                  <a:srgbClr val="151515"/>
                </a:solidFill>
                <a:latin typeface="Cambria" panose="02040503050406030204" pitchFamily="18" charset="0"/>
                <a:ea typeface="Cambria" panose="02040503050406030204" pitchFamily="18" charset="0"/>
                <a:cs typeface="Cambria" panose="02040503050406030204" pitchFamily="18" charset="0"/>
              </a:rPr>
              <a:t>SQL</a:t>
            </a:r>
            <a:r>
              <a:rPr lang="ru-RU" i="1" spc="110"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dirty="0">
                <a:solidFill>
                  <a:srgbClr val="151515"/>
                </a:solidFill>
                <a:latin typeface="Cambria" panose="02040503050406030204" pitchFamily="18" charset="0"/>
                <a:ea typeface="Cambria" panose="02040503050406030204" pitchFamily="18" charset="0"/>
                <a:cs typeface="Cambria" panose="02040503050406030204" pitchFamily="18" charset="0"/>
              </a:rPr>
              <a:t>столбцы </a:t>
            </a:r>
            <a:r>
              <a:rPr lang="ru-RU" i="1" spc="-20" dirty="0">
                <a:solidFill>
                  <a:srgbClr val="151515"/>
                </a:solidFill>
                <a:latin typeface="Cambria" panose="02040503050406030204" pitchFamily="18" charset="0"/>
                <a:ea typeface="Cambria" panose="02040503050406030204" pitchFamily="18" charset="0"/>
                <a:cs typeface="Cambria" panose="02040503050406030204" pitchFamily="18" charset="0"/>
              </a:rPr>
              <a:t>с</a:t>
            </a:r>
            <a:r>
              <a:rPr lang="ru-RU" i="1" spc="-40"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spc="-20" dirty="0">
                <a:solidFill>
                  <a:srgbClr val="151515"/>
                </a:solidFill>
                <a:latin typeface="Cambria" panose="02040503050406030204" pitchFamily="18" charset="0"/>
                <a:ea typeface="Cambria" panose="02040503050406030204" pitchFamily="18" charset="0"/>
                <a:cs typeface="Cambria" panose="02040503050406030204" pitchFamily="18" charset="0"/>
              </a:rPr>
              <a:t>ограничением</a:t>
            </a:r>
            <a:r>
              <a:rPr lang="ru-RU" i="1" spc="-35"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spc="-20" dirty="0">
                <a:solidFill>
                  <a:srgbClr val="151515"/>
                </a:solidFill>
                <a:latin typeface="Courier New" panose="02070309020205020404" pitchFamily="49" charset="0"/>
                <a:ea typeface="Cambria" panose="02040503050406030204" pitchFamily="18" charset="0"/>
                <a:cs typeface="Cambria" panose="02040503050406030204" pitchFamily="18" charset="0"/>
              </a:rPr>
              <a:t>UNIQUE</a:t>
            </a:r>
            <a:r>
              <a:rPr lang="ru-RU" i="1" spc="-130" dirty="0">
                <a:solidFill>
                  <a:srgbClr val="151515"/>
                </a:solidFill>
                <a:latin typeface="Courier New" panose="02070309020205020404" pitchFamily="49" charset="0"/>
                <a:ea typeface="Cambria" panose="02040503050406030204" pitchFamily="18" charset="0"/>
                <a:cs typeface="Cambria" panose="02040503050406030204" pitchFamily="18" charset="0"/>
              </a:rPr>
              <a:t> </a:t>
            </a:r>
            <a:r>
              <a:rPr lang="ru-RU" i="1" spc="-20" dirty="0">
                <a:solidFill>
                  <a:srgbClr val="151515"/>
                </a:solidFill>
                <a:latin typeface="Cambria" panose="02040503050406030204" pitchFamily="18" charset="0"/>
                <a:ea typeface="Cambria" panose="02040503050406030204" pitchFamily="18" charset="0"/>
                <a:cs typeface="Cambria" panose="02040503050406030204" pitchFamily="18" charset="0"/>
              </a:rPr>
              <a:t>поддерживают</a:t>
            </a:r>
            <a:r>
              <a:rPr lang="ru-RU" i="1" spc="-35"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spc="-20" dirty="0">
                <a:solidFill>
                  <a:srgbClr val="151515"/>
                </a:solidFill>
                <a:latin typeface="Cambria" panose="02040503050406030204" pitchFamily="18" charset="0"/>
                <a:ea typeface="Cambria" panose="02040503050406030204" pitchFamily="18" charset="0"/>
                <a:cs typeface="Cambria" panose="02040503050406030204" pitchFamily="18" charset="0"/>
              </a:rPr>
              <a:t>разные</a:t>
            </a:r>
            <a:r>
              <a:rPr lang="ru-RU" i="1" spc="-35"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spc="-20" dirty="0">
                <a:solidFill>
                  <a:srgbClr val="151515"/>
                </a:solidFill>
                <a:latin typeface="Cambria" panose="02040503050406030204" pitchFamily="18" charset="0"/>
                <a:ea typeface="Cambria" panose="02040503050406030204" pitchFamily="18" charset="0"/>
                <a:cs typeface="Cambria" panose="02040503050406030204" pitchFamily="18" charset="0"/>
              </a:rPr>
              <a:t>отметки</a:t>
            </a:r>
            <a:r>
              <a:rPr lang="ru-RU" i="1" spc="-35"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spc="-20" dirty="0">
                <a:solidFill>
                  <a:srgbClr val="151515"/>
                </a:solidFill>
                <a:latin typeface="Cambria" panose="02040503050406030204" pitchFamily="18" charset="0"/>
                <a:ea typeface="Cambria" panose="02040503050406030204" pitchFamily="18" charset="0"/>
                <a:cs typeface="Cambria" panose="02040503050406030204" pitchFamily="18" charset="0"/>
              </a:rPr>
              <a:t>типа</a:t>
            </a:r>
            <a:r>
              <a:rPr lang="ru-RU" i="1" spc="-35"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spc="-20" dirty="0">
                <a:solidFill>
                  <a:srgbClr val="151515"/>
                </a:solidFill>
                <a:latin typeface="Courier New" panose="02070309020205020404" pitchFamily="49" charset="0"/>
                <a:ea typeface="Cambria" panose="02040503050406030204" pitchFamily="18" charset="0"/>
                <a:cs typeface="Cambria" panose="02040503050406030204" pitchFamily="18" charset="0"/>
              </a:rPr>
              <a:t>NULL</a:t>
            </a:r>
            <a:r>
              <a:rPr lang="ru-RU" i="1" spc="-130" dirty="0">
                <a:solidFill>
                  <a:srgbClr val="151515"/>
                </a:solidFill>
                <a:latin typeface="Courier New" panose="02070309020205020404" pitchFamily="49" charset="0"/>
                <a:ea typeface="Cambria" panose="02040503050406030204" pitchFamily="18" charset="0"/>
                <a:cs typeface="Cambria" panose="02040503050406030204" pitchFamily="18" charset="0"/>
              </a:rPr>
              <a:t> </a:t>
            </a:r>
            <a:r>
              <a:rPr lang="ru-RU" i="1" spc="-20" dirty="0">
                <a:solidFill>
                  <a:srgbClr val="151515"/>
                </a:solidFill>
                <a:latin typeface="Cambria" panose="02040503050406030204" pitchFamily="18" charset="0"/>
                <a:ea typeface="Cambria" panose="02040503050406030204" pitchFamily="18" charset="0"/>
                <a:cs typeface="Cambria" panose="02040503050406030204" pitchFamily="18" charset="0"/>
              </a:rPr>
              <a:t>(как будто</a:t>
            </a:r>
            <a:r>
              <a:rPr lang="ru-RU" i="1" spc="30"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spc="-20" dirty="0">
                <a:solidFill>
                  <a:srgbClr val="151515"/>
                </a:solidFill>
                <a:latin typeface="Cambria" panose="02040503050406030204" pitchFamily="18" charset="0"/>
                <a:ea typeface="Cambria" panose="02040503050406030204" pitchFamily="18" charset="0"/>
                <a:cs typeface="Cambria" panose="02040503050406030204" pitchFamily="18" charset="0"/>
              </a:rPr>
              <a:t>они</a:t>
            </a:r>
            <a:r>
              <a:rPr lang="ru-RU" i="1" dirty="0">
                <a:solidFill>
                  <a:srgbClr val="151515"/>
                </a:solidFill>
                <a:latin typeface="Cambria" panose="02040503050406030204" pitchFamily="18" charset="0"/>
                <a:ea typeface="Cambria" panose="02040503050406030204" pitchFamily="18" charset="0"/>
                <a:cs typeface="Cambria" panose="02040503050406030204" pitchFamily="18" charset="0"/>
              </a:rPr>
              <a:t> отличаются).</a:t>
            </a:r>
            <a:r>
              <a:rPr lang="ru-RU" i="1" spc="-15"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dirty="0">
                <a:solidFill>
                  <a:srgbClr val="151515"/>
                </a:solidFill>
                <a:latin typeface="Cambria" panose="02040503050406030204" pitchFamily="18" charset="0"/>
                <a:ea typeface="Cambria" panose="02040503050406030204" pitchFamily="18" charset="0"/>
                <a:cs typeface="Cambria" panose="02040503050406030204" pitchFamily="18" charset="0"/>
              </a:rPr>
              <a:t>Однако</a:t>
            </a:r>
            <a:r>
              <a:rPr lang="ru-RU" i="1" spc="-15"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dirty="0">
                <a:solidFill>
                  <a:srgbClr val="151515"/>
                </a:solidFill>
                <a:latin typeface="Cambria" panose="02040503050406030204" pitchFamily="18" charset="0"/>
                <a:ea typeface="Cambria" panose="02040503050406030204" pitchFamily="18" charset="0"/>
                <a:cs typeface="Cambria" panose="02040503050406030204" pitchFamily="18" charset="0"/>
              </a:rPr>
              <a:t>язык</a:t>
            </a:r>
            <a:r>
              <a:rPr lang="ru-RU" i="1" spc="-15"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dirty="0">
                <a:solidFill>
                  <a:srgbClr val="151515"/>
                </a:solidFill>
                <a:latin typeface="Cambria" panose="02040503050406030204" pitchFamily="18" charset="0"/>
                <a:ea typeface="Cambria" panose="02040503050406030204" pitchFamily="18" charset="0"/>
                <a:cs typeface="Cambria" panose="02040503050406030204" pitchFamily="18" charset="0"/>
              </a:rPr>
              <a:t>T-SQL,</a:t>
            </a:r>
            <a:r>
              <a:rPr lang="ru-RU" i="1" spc="-15"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dirty="0">
                <a:solidFill>
                  <a:srgbClr val="151515"/>
                </a:solidFill>
                <a:latin typeface="Cambria" panose="02040503050406030204" pitchFamily="18" charset="0"/>
                <a:ea typeface="Cambria" panose="02040503050406030204" pitchFamily="18" charset="0"/>
                <a:cs typeface="Cambria" panose="02040503050406030204" pitchFamily="18" charset="0"/>
              </a:rPr>
              <a:t>реализованный</a:t>
            </a:r>
            <a:r>
              <a:rPr lang="ru-RU" i="1" spc="-15"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dirty="0">
                <a:solidFill>
                  <a:srgbClr val="151515"/>
                </a:solidFill>
                <a:latin typeface="Cambria" panose="02040503050406030204" pitchFamily="18" charset="0"/>
                <a:ea typeface="Cambria" panose="02040503050406030204" pitchFamily="18" charset="0"/>
                <a:cs typeface="Cambria" panose="02040503050406030204" pitchFamily="18" charset="0"/>
              </a:rPr>
              <a:t>в</a:t>
            </a:r>
            <a:r>
              <a:rPr lang="ru-RU" i="1" spc="-15"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dirty="0">
                <a:solidFill>
                  <a:srgbClr val="151515"/>
                </a:solidFill>
                <a:latin typeface="Cambria" panose="02040503050406030204" pitchFamily="18" charset="0"/>
                <a:ea typeface="Cambria" panose="02040503050406030204" pitchFamily="18" charset="0"/>
                <a:cs typeface="Cambria" panose="02040503050406030204" pitchFamily="18" charset="0"/>
              </a:rPr>
              <a:t>SQL</a:t>
            </a:r>
            <a:r>
              <a:rPr lang="ru-RU" i="1" spc="-15"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dirty="0" err="1">
                <a:solidFill>
                  <a:srgbClr val="151515"/>
                </a:solidFill>
                <a:latin typeface="Cambria" panose="02040503050406030204" pitchFamily="18" charset="0"/>
                <a:ea typeface="Cambria" panose="02040503050406030204" pitchFamily="18" charset="0"/>
                <a:cs typeface="Cambria" panose="02040503050406030204" pitchFamily="18" charset="0"/>
              </a:rPr>
              <a:t>Server</a:t>
            </a:r>
            <a:r>
              <a:rPr lang="ru-RU" i="1" dirty="0">
                <a:solidFill>
                  <a:srgbClr val="151515"/>
                </a:solidFill>
                <a:latin typeface="Cambria" panose="02040503050406030204" pitchFamily="18" charset="0"/>
                <a:ea typeface="Cambria" panose="02040503050406030204" pitchFamily="18" charset="0"/>
                <a:cs typeface="Cambria" panose="02040503050406030204" pitchFamily="18" charset="0"/>
              </a:rPr>
              <a:t>,</a:t>
            </a:r>
            <a:r>
              <a:rPr lang="ru-RU" i="1" spc="-15"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dirty="0">
                <a:solidFill>
                  <a:srgbClr val="151515"/>
                </a:solidFill>
                <a:latin typeface="Cambria" panose="02040503050406030204" pitchFamily="18" charset="0"/>
                <a:ea typeface="Cambria" panose="02040503050406030204" pitchFamily="18" charset="0"/>
                <a:cs typeface="Cambria" panose="02040503050406030204" pitchFamily="18" charset="0"/>
              </a:rPr>
              <a:t>запрещает</a:t>
            </a:r>
            <a:r>
              <a:rPr lang="ru-RU" i="1" spc="-15"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dirty="0">
                <a:solidFill>
                  <a:srgbClr val="151515"/>
                </a:solidFill>
                <a:latin typeface="Cambria" panose="02040503050406030204" pitchFamily="18" charset="0"/>
                <a:ea typeface="Cambria" panose="02040503050406030204" pitchFamily="18" charset="0"/>
                <a:cs typeface="Cambria" panose="02040503050406030204" pitchFamily="18" charset="0"/>
              </a:rPr>
              <a:t>дублировать</a:t>
            </a:r>
            <a:r>
              <a:rPr lang="ru-RU" i="1" spc="-10" dirty="0">
                <a:solidFill>
                  <a:srgbClr val="151515"/>
                </a:solidFill>
                <a:latin typeface="Cambria" panose="02040503050406030204" pitchFamily="18" charset="0"/>
                <a:ea typeface="Cambria" panose="02040503050406030204" pitchFamily="18" charset="0"/>
                <a:cs typeface="Cambria" panose="02040503050406030204" pitchFamily="18" charset="0"/>
              </a:rPr>
              <a:t> </a:t>
            </a:r>
            <a:r>
              <a:rPr lang="ru-RU" i="1" dirty="0">
                <a:solidFill>
                  <a:srgbClr val="151515"/>
                </a:solidFill>
                <a:latin typeface="Cambria" panose="02040503050406030204" pitchFamily="18" charset="0"/>
                <a:ea typeface="Cambria" panose="02040503050406030204" pitchFamily="18" charset="0"/>
                <a:cs typeface="Cambria" panose="02040503050406030204" pitchFamily="18" charset="0"/>
              </a:rPr>
              <a:t>эти отметки (любые два значения </a:t>
            </a:r>
            <a:r>
              <a:rPr lang="ru-RU" i="1" dirty="0">
                <a:solidFill>
                  <a:srgbClr val="151515"/>
                </a:solidFill>
                <a:latin typeface="Courier New" panose="02070309020205020404" pitchFamily="49" charset="0"/>
                <a:ea typeface="Cambria" panose="02040503050406030204" pitchFamily="18" charset="0"/>
                <a:cs typeface="Cambria" panose="02040503050406030204" pitchFamily="18" charset="0"/>
              </a:rPr>
              <a:t>NULL</a:t>
            </a:r>
            <a:r>
              <a:rPr lang="ru-RU" i="1" spc="-370" dirty="0">
                <a:solidFill>
                  <a:srgbClr val="151515"/>
                </a:solidFill>
                <a:latin typeface="Courier New" panose="02070309020205020404" pitchFamily="49" charset="0"/>
                <a:ea typeface="Cambria" panose="02040503050406030204" pitchFamily="18" charset="0"/>
                <a:cs typeface="Cambria" panose="02040503050406030204" pitchFamily="18" charset="0"/>
              </a:rPr>
              <a:t> </a:t>
            </a:r>
            <a:r>
              <a:rPr lang="ru-RU" i="1" dirty="0">
                <a:solidFill>
                  <a:srgbClr val="151515"/>
                </a:solidFill>
                <a:latin typeface="Cambria" panose="02040503050406030204" pitchFamily="18" charset="0"/>
                <a:ea typeface="Cambria" panose="02040503050406030204" pitchFamily="18" charset="0"/>
                <a:cs typeface="Cambria" panose="02040503050406030204" pitchFamily="18" charset="0"/>
              </a:rPr>
              <a:t>не могут быть равными).</a:t>
            </a:r>
            <a:endParaRPr lang="ru-BY" dirty="0">
              <a:latin typeface="Cambria" panose="02040503050406030204" pitchFamily="18" charset="0"/>
              <a:ea typeface="Cambria" panose="02040503050406030204" pitchFamily="18" charset="0"/>
              <a:cs typeface="Cambria" panose="02040503050406030204" pitchFamily="18" charset="0"/>
            </a:endParaRPr>
          </a:p>
          <a:p>
            <a:pPr>
              <a:lnSpc>
                <a:spcPct val="107000"/>
              </a:lnSpc>
              <a:spcAft>
                <a:spcPts val="0"/>
              </a:spcAft>
            </a:pPr>
            <a:r>
              <a:rPr lang="ru-RU" sz="3200"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6215943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88BCD5-F1F9-4C2B-9680-FC839FB9E696}"/>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510E37F7-67AB-48A6-989C-C060CB9497EB}"/>
              </a:ext>
            </a:extLst>
          </p:cNvPr>
          <p:cNvSpPr>
            <a:spLocks noGrp="1"/>
          </p:cNvSpPr>
          <p:nvPr>
            <p:ph idx="1"/>
          </p:nvPr>
        </p:nvSpPr>
        <p:spPr>
          <a:xfrm>
            <a:off x="938758" y="1117600"/>
            <a:ext cx="7633742" cy="4761993"/>
          </a:xfrm>
        </p:spPr>
        <p:txBody>
          <a:bodyPr>
            <a:normAutofit fontScale="92500" lnSpcReduction="10000"/>
          </a:bodyPr>
          <a:lstStyle/>
          <a:p>
            <a:pPr indent="540385">
              <a:lnSpc>
                <a:spcPct val="107000"/>
              </a:lnSpc>
              <a:spcAft>
                <a:spcPts val="0"/>
              </a:spcAft>
            </a:pP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Если мы хотим, чтобы столбец имел только уникальные значения, то для него можно определить атрибут </a:t>
            </a:r>
            <a:r>
              <a:rPr lang="ru-BY"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UNIQUE</a:t>
            </a: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Create</a:t>
            </a: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BY"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table</a:t>
            </a: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BY"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Klient_PR_K_ID_UN</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 </a:t>
            </a:r>
            <a:r>
              <a:rPr lang="ru-BY" dirty="0">
                <a:solidFill>
                  <a:srgbClr val="808080"/>
                </a:solidFill>
                <a:latin typeface="Times New Roman" panose="02020603050405020304" pitchFamily="18" charset="0"/>
                <a:ea typeface="Calibri" panose="020F0502020204030204" pitchFamily="34" charset="0"/>
                <a:cs typeface="Times New Roman" panose="02020603050405020304" pitchFamily="18" charset="0"/>
              </a:rPr>
              <a:t>(</a:t>
            </a:r>
            <a:r>
              <a:rPr lang="ru-BY"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Id</a:t>
            </a: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BY"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int</a:t>
            </a: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BY"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Primary</a:t>
            </a: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BY"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Key</a:t>
            </a: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BY"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Identity</a:t>
            </a:r>
            <a:r>
              <a:rPr lang="ru-BY" dirty="0">
                <a:solidFill>
                  <a:srgbClr val="808080"/>
                </a:solidFill>
                <a:latin typeface="Times New Roman" panose="02020603050405020304" pitchFamily="18" charset="0"/>
                <a:ea typeface="Calibri" panose="020F0502020204030204" pitchFamily="34" charset="0"/>
                <a:cs typeface="Times New Roman" panose="02020603050405020304" pitchFamily="18"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BY"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Age</a:t>
            </a: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BY" dirty="0" err="1">
                <a:solidFill>
                  <a:srgbClr val="0000FF"/>
                </a:solidFill>
                <a:latin typeface="Times New Roman" panose="02020603050405020304" pitchFamily="18" charset="0"/>
                <a:ea typeface="Calibri" panose="020F0502020204030204" pitchFamily="34" charset="0"/>
                <a:cs typeface="Times New Roman" panose="02020603050405020304" pitchFamily="18" charset="0"/>
              </a:rPr>
              <a:t>int</a:t>
            </a:r>
            <a:r>
              <a:rPr lang="ru-BY" dirty="0">
                <a:solidFill>
                  <a:srgbClr val="808080"/>
                </a:solidFill>
                <a:latin typeface="Times New Roman" panose="02020603050405020304" pitchFamily="18" charset="0"/>
                <a:ea typeface="Calibri" panose="020F0502020204030204" pitchFamily="34" charset="0"/>
                <a:cs typeface="Times New Roman" panose="02020603050405020304" pitchFamily="18"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BY"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NName</a:t>
            </a: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BY"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NVARCHAR</a:t>
            </a:r>
            <a:r>
              <a:rPr lang="ru-BY" dirty="0">
                <a:solidFill>
                  <a:srgbClr val="808080"/>
                </a:solidFill>
                <a:latin typeface="Times New Roman" panose="02020603050405020304" pitchFamily="18" charset="0"/>
                <a:ea typeface="Calibri" panose="020F0502020204030204" pitchFamily="34" charset="0"/>
                <a:cs typeface="Times New Roman" panose="02020603050405020304" pitchFamily="18" charset="0"/>
              </a:rPr>
              <a:t>(</a:t>
            </a: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20</a:t>
            </a:r>
            <a:r>
              <a:rPr lang="ru-BY" dirty="0">
                <a:solidFill>
                  <a:srgbClr val="808080"/>
                </a:solidFill>
                <a:latin typeface="Times New Roman" panose="02020603050405020304" pitchFamily="18" charset="0"/>
                <a:ea typeface="Calibri" panose="020F0502020204030204" pitchFamily="34" charset="0"/>
                <a:cs typeface="Times New Roman" panose="02020603050405020304" pitchFamily="18"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BY"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Fio</a:t>
            </a: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BY"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NVARCHAR</a:t>
            </a:r>
            <a:r>
              <a:rPr lang="ru-BY" dirty="0">
                <a:solidFill>
                  <a:srgbClr val="808080"/>
                </a:solidFill>
                <a:latin typeface="Times New Roman" panose="02020603050405020304" pitchFamily="18" charset="0"/>
                <a:ea typeface="Calibri" panose="020F0502020204030204" pitchFamily="34" charset="0"/>
                <a:cs typeface="Times New Roman" panose="02020603050405020304" pitchFamily="18" charset="0"/>
              </a:rPr>
              <a:t>(</a:t>
            </a: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20</a:t>
            </a:r>
            <a:r>
              <a:rPr lang="ru-BY" dirty="0">
                <a:solidFill>
                  <a:srgbClr val="808080"/>
                </a:solidFill>
                <a:latin typeface="Times New Roman" panose="02020603050405020304" pitchFamily="18" charset="0"/>
                <a:ea typeface="Calibri" panose="020F0502020204030204" pitchFamily="34" charset="0"/>
                <a:cs typeface="Times New Roman" panose="02020603050405020304" pitchFamily="18"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BY"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Email</a:t>
            </a: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BY"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VARCHAR</a:t>
            </a:r>
            <a:r>
              <a:rPr lang="ru-BY" dirty="0">
                <a:solidFill>
                  <a:srgbClr val="808080"/>
                </a:solidFill>
                <a:latin typeface="Times New Roman" panose="02020603050405020304" pitchFamily="18" charset="0"/>
                <a:ea typeface="Calibri" panose="020F0502020204030204" pitchFamily="34" charset="0"/>
                <a:cs typeface="Times New Roman" panose="02020603050405020304" pitchFamily="18" charset="0"/>
              </a:rPr>
              <a:t>(</a:t>
            </a: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30</a:t>
            </a:r>
            <a:r>
              <a:rPr lang="ru-BY" dirty="0">
                <a:solidFill>
                  <a:srgbClr val="808080"/>
                </a:solidFill>
                <a:latin typeface="Times New Roman" panose="02020603050405020304" pitchFamily="18" charset="0"/>
                <a:ea typeface="Calibri" panose="020F0502020204030204" pitchFamily="34" charset="0"/>
                <a:cs typeface="Times New Roman" panose="02020603050405020304" pitchFamily="18" charset="0"/>
              </a:rPr>
              <a:t>)</a:t>
            </a: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BY"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UNIQUE</a:t>
            </a:r>
            <a:r>
              <a:rPr lang="ru-BY" dirty="0">
                <a:solidFill>
                  <a:srgbClr val="808080"/>
                </a:solidFill>
                <a:latin typeface="Times New Roman" panose="02020603050405020304" pitchFamily="18" charset="0"/>
                <a:ea typeface="Calibri" panose="020F0502020204030204" pitchFamily="34" charset="0"/>
                <a:cs typeface="Times New Roman" panose="02020603050405020304" pitchFamily="18"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BY"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Phone</a:t>
            </a: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BY"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VARCHAR</a:t>
            </a:r>
            <a:r>
              <a:rPr lang="ru-BY" dirty="0">
                <a:solidFill>
                  <a:srgbClr val="808080"/>
                </a:solidFill>
                <a:latin typeface="Times New Roman" panose="02020603050405020304" pitchFamily="18" charset="0"/>
                <a:ea typeface="Calibri" panose="020F0502020204030204" pitchFamily="34" charset="0"/>
                <a:cs typeface="Times New Roman" panose="02020603050405020304" pitchFamily="18" charset="0"/>
              </a:rPr>
              <a:t>(</a:t>
            </a: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20</a:t>
            </a:r>
            <a:r>
              <a:rPr lang="ru-BY" dirty="0">
                <a:solidFill>
                  <a:srgbClr val="808080"/>
                </a:solidFill>
                <a:latin typeface="Times New Roman" panose="02020603050405020304" pitchFamily="18" charset="0"/>
                <a:ea typeface="Calibri" panose="020F0502020204030204" pitchFamily="34" charset="0"/>
                <a:cs typeface="Times New Roman" panose="02020603050405020304" pitchFamily="18" charset="0"/>
              </a:rPr>
              <a:t>)</a:t>
            </a:r>
            <a:r>
              <a:rPr lang="ru-BY"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BY"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UNIQUE</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FF"/>
                </a:solidFill>
                <a:latin typeface="Times New Roman" panose="02020603050405020304" pitchFamily="18" charset="0"/>
                <a:ea typeface="Calibri" panose="020F0502020204030204" pitchFamily="34" charset="0"/>
                <a:cs typeface="Times New Roman" panose="02020603050405020304" pitchFamily="18" charset="0"/>
              </a:rPr>
              <a:t>)</a:t>
            </a:r>
          </a:p>
          <a:p>
            <a:pPr indent="450215">
              <a:lnSpc>
                <a:spcPct val="107000"/>
              </a:lnSpc>
              <a:spcAft>
                <a:spcPts val="0"/>
              </a:spcAft>
            </a:pPr>
            <a:r>
              <a:rPr lang="ru-BY"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ru-RU"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В </a:t>
            </a:r>
            <a:r>
              <a:rPr lang="ru-BY" sz="18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данном случае столбцы, которые представляют электронный адрес и телефон, будут иметь уникальные значения. И мы не сможем добавить в таблицу две строки, у которых значения для этих столбцов будет совпадать.</a:t>
            </a:r>
            <a:endParaRPr lang="ru-BY"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6471459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DB9A9C-D3C8-4B95-8257-DFABA2CB1A8B}"/>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E54C0C64-9E61-46CA-8836-58D7B3E0F663}"/>
              </a:ext>
            </a:extLst>
          </p:cNvPr>
          <p:cNvSpPr>
            <a:spLocks noGrp="1"/>
          </p:cNvSpPr>
          <p:nvPr>
            <p:ph idx="1"/>
          </p:nvPr>
        </p:nvSpPr>
        <p:spPr>
          <a:xfrm>
            <a:off x="938758" y="1303868"/>
            <a:ext cx="7633742" cy="4575726"/>
          </a:xfrm>
        </p:spPr>
        <p:txBody>
          <a:bodyPr>
            <a:normAutofit fontScale="85000" lnSpcReduction="20000"/>
          </a:bodyPr>
          <a:lstStyle/>
          <a:p>
            <a:pPr indent="450215">
              <a:lnSpc>
                <a:spcPct val="107000"/>
              </a:lnSpc>
              <a:spcAft>
                <a:spcPts val="0"/>
              </a:spcAft>
            </a:pPr>
            <a:r>
              <a:rPr lang="ru-BY" sz="3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Также мы можем определить этот атрибут на уровне таблицы:</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 </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Create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table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Klient_PR_K_ID_UN</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8000"/>
                </a:solidFill>
                <a:latin typeface="Consolas" panose="020B0609020204030204" pitchFamily="49" charset="0"/>
                <a:ea typeface="Calibri" panose="020F0502020204030204" pitchFamily="34" charset="0"/>
                <a:cs typeface="Consolas" panose="020B0609020204030204" pitchFamily="49" charset="0"/>
              </a:rPr>
              <a:t>--Уникальные значения</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Id</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Primary</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Key</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Identity</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Age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NName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NVARCHAR</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Fio</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NVARCHAR</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Email</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VARCHAR</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30</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Phone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VARCHAR</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UNIQUE</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Email</a:t>
            </a:r>
            <a:r>
              <a:rPr lang="ru-BY" dirty="0" err="1">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Phone</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marL="457200" indent="457200" algn="just">
              <a:lnSpc>
                <a:spcPct val="107000"/>
              </a:lnSpc>
              <a:spcAft>
                <a:spcPts val="0"/>
              </a:spcAft>
            </a:pP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731691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DB9A9C-D3C8-4B95-8257-DFABA2CB1A8B}"/>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E54C0C64-9E61-46CA-8836-58D7B3E0F663}"/>
              </a:ext>
            </a:extLst>
          </p:cNvPr>
          <p:cNvSpPr>
            <a:spLocks noGrp="1"/>
          </p:cNvSpPr>
          <p:nvPr>
            <p:ph idx="1"/>
          </p:nvPr>
        </p:nvSpPr>
        <p:spPr>
          <a:xfrm>
            <a:off x="938758" y="1524001"/>
            <a:ext cx="7633742" cy="4872060"/>
          </a:xfrm>
        </p:spPr>
        <p:txBody>
          <a:bodyPr>
            <a:normAutofit fontScale="92500" lnSpcReduction="10000"/>
          </a:bodyPr>
          <a:lstStyle/>
          <a:p>
            <a:pPr algn="just">
              <a:lnSpc>
                <a:spcPct val="107000"/>
              </a:lnSpc>
              <a:spcAft>
                <a:spcPts val="0"/>
              </a:spcAft>
            </a:pPr>
            <a:r>
              <a:rPr lang="ru-BY"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NULL и NOT NULL</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540385" algn="just">
              <a:lnSpc>
                <a:spcPct val="107000"/>
              </a:lnSpc>
              <a:spcAft>
                <a:spcPts val="0"/>
              </a:spcAft>
            </a:pP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Чтобы указать, может ли столбец принимать значение NULL, при определении столбца ему можно задать атрибут </a:t>
            </a:r>
            <a:r>
              <a:rPr lang="ru-BY"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NULL</a:t>
            </a: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или </a:t>
            </a:r>
            <a:r>
              <a:rPr lang="ru-BY"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NOT NULL</a:t>
            </a: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Если этот атрибут явным образом не будет использован, то по умолчанию столбец будет допускать значение NULL. Исключением является тот случай, когда столбец выступает в роли первичного ключа - в этом случае по умолчанию столбец имеет значение NOT NULL.</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Create</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table</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Klient_PR_K_ID_UN</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8000"/>
                </a:solidFill>
                <a:latin typeface="Consolas" panose="020B0609020204030204" pitchFamily="49" charset="0"/>
                <a:ea typeface="Calibri" panose="020F0502020204030204" pitchFamily="34" charset="0"/>
                <a:cs typeface="Consolas" panose="020B0609020204030204" pitchFamily="49" charset="0"/>
              </a:rPr>
              <a:t>--Уникальные значения</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Id</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Primary</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Key</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Identity</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Age</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NName</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NVARCHAR</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Not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Null</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Fio</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NVARCHAR</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Not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Null</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Email</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VARCHAR</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30</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UNIQUE</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Phone</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VARCHAR</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UNIQUE</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41837937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BBE627-72C5-4D31-BFE0-7C1E448689E2}"/>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E736A93C-47A5-402D-B794-34DD77B86FE7}"/>
              </a:ext>
            </a:extLst>
          </p:cNvPr>
          <p:cNvSpPr>
            <a:spLocks noGrp="1"/>
          </p:cNvSpPr>
          <p:nvPr>
            <p:ph idx="1"/>
          </p:nvPr>
        </p:nvSpPr>
        <p:spPr>
          <a:xfrm>
            <a:off x="938758" y="1422400"/>
            <a:ext cx="7633742" cy="4457193"/>
          </a:xfrm>
        </p:spPr>
        <p:txBody>
          <a:bodyPr>
            <a:normAutofit fontScale="85000" lnSpcReduction="20000"/>
          </a:bodyPr>
          <a:lstStyle/>
          <a:p>
            <a:pPr algn="just">
              <a:lnSpc>
                <a:spcPct val="107000"/>
              </a:lnSpc>
              <a:spcAft>
                <a:spcPts val="0"/>
              </a:spcAft>
            </a:pPr>
            <a:r>
              <a:rPr lang="ru-BY"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DEFAULT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Атрибут </a:t>
            </a:r>
            <a:r>
              <a:rPr lang="ru-BY"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DEFAULT</a:t>
            </a: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определяет значение по умолчанию для столбца. Если при добавлении данных для столбца не будет предусмотрено значение, то для него будет использоваться значение по умолчанию.</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0"/>
              </a:spcAft>
            </a:pPr>
            <a:r>
              <a:rPr lang="ru-BY" sz="1800" i="1" dirty="0">
                <a:solidFill>
                  <a:srgbClr val="151515"/>
                </a:solidFill>
                <a:latin typeface="Calibri" panose="020F0502020204030204" pitchFamily="34" charset="0"/>
                <a:ea typeface="Calibri" panose="020F0502020204030204" pitchFamily="34" charset="0"/>
                <a:cs typeface="Times New Roman" panose="02020603050405020304" pitchFamily="18" charset="0"/>
              </a:rPr>
              <a:t>Ограничение</a:t>
            </a:r>
            <a:r>
              <a:rPr lang="ru-BY" sz="1800" i="1" spc="-60" dirty="0">
                <a:solidFill>
                  <a:srgbClr val="151515"/>
                </a:solidFill>
                <a:latin typeface="Calibri" panose="020F0502020204030204" pitchFamily="34" charset="0"/>
                <a:ea typeface="Calibri" panose="020F0502020204030204" pitchFamily="34" charset="0"/>
                <a:cs typeface="Times New Roman" panose="02020603050405020304" pitchFamily="18" charset="0"/>
              </a:rPr>
              <a:t> </a:t>
            </a:r>
            <a:r>
              <a:rPr lang="ru-BY" sz="1800" i="1" dirty="0">
                <a:solidFill>
                  <a:srgbClr val="151515"/>
                </a:solidFill>
                <a:latin typeface="Courier New" panose="02070309020205020404" pitchFamily="49" charset="0"/>
                <a:ea typeface="Calibri" panose="020F0502020204030204" pitchFamily="34" charset="0"/>
                <a:cs typeface="Times New Roman" panose="02020603050405020304" pitchFamily="18" charset="0"/>
              </a:rPr>
              <a:t>DEFAULT</a:t>
            </a:r>
            <a:r>
              <a:rPr lang="ru-BY" sz="1800" i="1" spc="-150" dirty="0">
                <a:solidFill>
                  <a:srgbClr val="151515"/>
                </a:solidFill>
                <a:latin typeface="Courier New" panose="02070309020205020404" pitchFamily="49" charset="0"/>
                <a:ea typeface="Calibri" panose="020F0502020204030204" pitchFamily="34" charset="0"/>
                <a:cs typeface="Times New Roman" panose="02020603050405020304" pitchFamily="18" charset="0"/>
              </a:rPr>
              <a:t> </a:t>
            </a:r>
            <a:r>
              <a:rPr lang="ru-BY" sz="1800" i="1" dirty="0">
                <a:solidFill>
                  <a:srgbClr val="151515"/>
                </a:solidFill>
                <a:latin typeface="Calibri" panose="020F0502020204030204" pitchFamily="34" charset="0"/>
                <a:ea typeface="Calibri" panose="020F0502020204030204" pitchFamily="34" charset="0"/>
                <a:cs typeface="Times New Roman" panose="02020603050405020304" pitchFamily="18" charset="0"/>
              </a:rPr>
              <a:t>связывается</a:t>
            </a:r>
            <a:r>
              <a:rPr lang="ru-BY" sz="1800" i="1" spc="-55" dirty="0">
                <a:solidFill>
                  <a:srgbClr val="151515"/>
                </a:solidFill>
                <a:latin typeface="Calibri" panose="020F0502020204030204" pitchFamily="34" charset="0"/>
                <a:ea typeface="Calibri" panose="020F0502020204030204" pitchFamily="34" charset="0"/>
                <a:cs typeface="Times New Roman" panose="02020603050405020304" pitchFamily="18" charset="0"/>
              </a:rPr>
              <a:t> </a:t>
            </a:r>
            <a:r>
              <a:rPr lang="ru-BY" sz="1800" i="1" dirty="0">
                <a:solidFill>
                  <a:srgbClr val="151515"/>
                </a:solidFill>
                <a:latin typeface="Calibri" panose="020F0502020204030204" pitchFamily="34" charset="0"/>
                <a:ea typeface="Calibri" panose="020F0502020204030204" pitchFamily="34" charset="0"/>
                <a:cs typeface="Times New Roman" panose="02020603050405020304" pitchFamily="18" charset="0"/>
              </a:rPr>
              <a:t>с</a:t>
            </a:r>
            <a:r>
              <a:rPr lang="ru-BY" sz="1800" i="1" spc="-35" dirty="0">
                <a:solidFill>
                  <a:srgbClr val="151515"/>
                </a:solidFill>
                <a:latin typeface="Calibri" panose="020F0502020204030204" pitchFamily="34" charset="0"/>
                <a:ea typeface="Calibri" panose="020F0502020204030204" pitchFamily="34" charset="0"/>
                <a:cs typeface="Times New Roman" panose="02020603050405020304" pitchFamily="18" charset="0"/>
              </a:rPr>
              <a:t> </a:t>
            </a:r>
            <a:r>
              <a:rPr lang="ru-BY" sz="1800" i="1" dirty="0">
                <a:solidFill>
                  <a:srgbClr val="151515"/>
                </a:solidFill>
                <a:latin typeface="Calibri" panose="020F0502020204030204" pitchFamily="34" charset="0"/>
                <a:ea typeface="Calibri" panose="020F0502020204030204" pitchFamily="34" charset="0"/>
                <a:cs typeface="Times New Roman" panose="02020603050405020304" pitchFamily="18" charset="0"/>
              </a:rPr>
              <a:t>определенным атрибутом. Выражение </a:t>
            </a:r>
            <a:r>
              <a:rPr lang="ru-BY" sz="1800" i="1" spc="-10" dirty="0">
                <a:solidFill>
                  <a:srgbClr val="151515"/>
                </a:solidFill>
                <a:latin typeface="Calibri" panose="020F0502020204030204" pitchFamily="34" charset="0"/>
                <a:ea typeface="Calibri" panose="020F0502020204030204" pitchFamily="34" charset="0"/>
                <a:cs typeface="Times New Roman" panose="02020603050405020304" pitchFamily="18" charset="0"/>
              </a:rPr>
              <a:t>используется</a:t>
            </a:r>
            <a:r>
              <a:rPr lang="ru-BY" sz="1800" i="1" spc="-50" dirty="0">
                <a:solidFill>
                  <a:srgbClr val="151515"/>
                </a:solidFill>
                <a:latin typeface="Calibri" panose="020F0502020204030204" pitchFamily="34" charset="0"/>
                <a:ea typeface="Calibri" panose="020F0502020204030204" pitchFamily="34" charset="0"/>
                <a:cs typeface="Times New Roman" panose="02020603050405020304" pitchFamily="18" charset="0"/>
              </a:rPr>
              <a:t> </a:t>
            </a:r>
            <a:r>
              <a:rPr lang="ru-BY" sz="1800" i="1" spc="-10" dirty="0">
                <a:solidFill>
                  <a:srgbClr val="151515"/>
                </a:solidFill>
                <a:latin typeface="Calibri" panose="020F0502020204030204" pitchFamily="34" charset="0"/>
                <a:ea typeface="Calibri" panose="020F0502020204030204" pitchFamily="34" charset="0"/>
                <a:cs typeface="Times New Roman" panose="02020603050405020304" pitchFamily="18" charset="0"/>
              </a:rPr>
              <a:t>в</a:t>
            </a:r>
            <a:r>
              <a:rPr lang="ru-BY" sz="1800" i="1" spc="-45" dirty="0">
                <a:solidFill>
                  <a:srgbClr val="151515"/>
                </a:solidFill>
                <a:latin typeface="Calibri" panose="020F0502020204030204" pitchFamily="34" charset="0"/>
                <a:ea typeface="Calibri" panose="020F0502020204030204" pitchFamily="34" charset="0"/>
                <a:cs typeface="Times New Roman" panose="02020603050405020304" pitchFamily="18" charset="0"/>
              </a:rPr>
              <a:t> </a:t>
            </a:r>
            <a:r>
              <a:rPr lang="ru-BY" sz="1800" i="1" spc="-10" dirty="0">
                <a:solidFill>
                  <a:srgbClr val="151515"/>
                </a:solidFill>
                <a:latin typeface="Calibri" panose="020F0502020204030204" pitchFamily="34" charset="0"/>
                <a:ea typeface="Calibri" panose="020F0502020204030204" pitchFamily="34" charset="0"/>
                <a:cs typeface="Times New Roman" panose="02020603050405020304" pitchFamily="18" charset="0"/>
              </a:rPr>
              <a:t>качестве</a:t>
            </a:r>
            <a:r>
              <a:rPr lang="ru-BY" sz="1800" i="1" spc="-45" dirty="0">
                <a:solidFill>
                  <a:srgbClr val="151515"/>
                </a:solidFill>
                <a:latin typeface="Calibri" panose="020F0502020204030204" pitchFamily="34" charset="0"/>
                <a:ea typeface="Calibri" panose="020F0502020204030204" pitchFamily="34" charset="0"/>
                <a:cs typeface="Times New Roman" panose="02020603050405020304" pitchFamily="18" charset="0"/>
              </a:rPr>
              <a:t> </a:t>
            </a:r>
            <a:r>
              <a:rPr lang="ru-BY" sz="1800" i="1" spc="-10" dirty="0">
                <a:solidFill>
                  <a:srgbClr val="151515"/>
                </a:solidFill>
                <a:latin typeface="Calibri" panose="020F0502020204030204" pitchFamily="34" charset="0"/>
                <a:ea typeface="Calibri" panose="020F0502020204030204" pitchFamily="34" charset="0"/>
                <a:cs typeface="Times New Roman" panose="02020603050405020304" pitchFamily="18" charset="0"/>
              </a:rPr>
              <a:t>значения</a:t>
            </a:r>
            <a:r>
              <a:rPr lang="ru-BY" sz="1800" i="1" spc="-45" dirty="0">
                <a:solidFill>
                  <a:srgbClr val="151515"/>
                </a:solidFill>
                <a:latin typeface="Calibri" panose="020F0502020204030204" pitchFamily="34" charset="0"/>
                <a:ea typeface="Calibri" panose="020F0502020204030204" pitchFamily="34" charset="0"/>
                <a:cs typeface="Times New Roman" panose="02020603050405020304" pitchFamily="18" charset="0"/>
              </a:rPr>
              <a:t> </a:t>
            </a:r>
            <a:r>
              <a:rPr lang="ru-BY" sz="1800" i="1" spc="-10" dirty="0">
                <a:solidFill>
                  <a:srgbClr val="151515"/>
                </a:solidFill>
                <a:latin typeface="Calibri" panose="020F0502020204030204" pitchFamily="34" charset="0"/>
                <a:ea typeface="Calibri" panose="020F0502020204030204" pitchFamily="34" charset="0"/>
                <a:cs typeface="Times New Roman" panose="02020603050405020304" pitchFamily="18" charset="0"/>
              </a:rPr>
              <a:t>по</a:t>
            </a:r>
            <a:r>
              <a:rPr lang="ru-BY" sz="1800" i="1" spc="-45" dirty="0">
                <a:solidFill>
                  <a:srgbClr val="151515"/>
                </a:solidFill>
                <a:latin typeface="Calibri" panose="020F0502020204030204" pitchFamily="34" charset="0"/>
                <a:ea typeface="Calibri" panose="020F0502020204030204" pitchFamily="34" charset="0"/>
                <a:cs typeface="Times New Roman" panose="02020603050405020304" pitchFamily="18" charset="0"/>
              </a:rPr>
              <a:t> </a:t>
            </a:r>
            <a:r>
              <a:rPr lang="ru-BY" sz="1800" i="1" spc="-10" dirty="0">
                <a:solidFill>
                  <a:srgbClr val="151515"/>
                </a:solidFill>
                <a:latin typeface="Calibri" panose="020F0502020204030204" pitchFamily="34" charset="0"/>
                <a:ea typeface="Calibri" panose="020F0502020204030204" pitchFamily="34" charset="0"/>
                <a:cs typeface="Times New Roman" panose="02020603050405020304" pitchFamily="18" charset="0"/>
              </a:rPr>
              <a:t>умолчанию</a:t>
            </a:r>
            <a:r>
              <a:rPr lang="ru-BY" sz="1800" i="1" spc="-45" dirty="0">
                <a:solidFill>
                  <a:srgbClr val="151515"/>
                </a:solidFill>
                <a:latin typeface="Calibri" panose="020F0502020204030204" pitchFamily="34" charset="0"/>
                <a:ea typeface="Calibri" panose="020F0502020204030204" pitchFamily="34" charset="0"/>
                <a:cs typeface="Times New Roman" panose="02020603050405020304" pitchFamily="18" charset="0"/>
              </a:rPr>
              <a:t> </a:t>
            </a:r>
            <a:r>
              <a:rPr lang="ru-BY" sz="1800" i="1" spc="-10" dirty="0">
                <a:solidFill>
                  <a:srgbClr val="151515"/>
                </a:solidFill>
                <a:latin typeface="Calibri" panose="020F0502020204030204" pitchFamily="34" charset="0"/>
                <a:ea typeface="Calibri" panose="020F0502020204030204" pitchFamily="34" charset="0"/>
                <a:cs typeface="Times New Roman" panose="02020603050405020304" pitchFamily="18" charset="0"/>
              </a:rPr>
              <a:t>для</a:t>
            </a:r>
            <a:r>
              <a:rPr lang="ru-BY" sz="1800" i="1" spc="-45" dirty="0">
                <a:solidFill>
                  <a:srgbClr val="151515"/>
                </a:solidFill>
                <a:latin typeface="Calibri" panose="020F0502020204030204" pitchFamily="34" charset="0"/>
                <a:ea typeface="Calibri" panose="020F0502020204030204" pitchFamily="34" charset="0"/>
                <a:cs typeface="Times New Roman" panose="02020603050405020304" pitchFamily="18" charset="0"/>
              </a:rPr>
              <a:t> </a:t>
            </a:r>
            <a:r>
              <a:rPr lang="ru-BY" sz="1800" i="1" spc="-10" dirty="0">
                <a:solidFill>
                  <a:srgbClr val="151515"/>
                </a:solidFill>
                <a:latin typeface="Calibri" panose="020F0502020204030204" pitchFamily="34" charset="0"/>
                <a:ea typeface="Calibri" panose="020F0502020204030204" pitchFamily="34" charset="0"/>
                <a:cs typeface="Times New Roman" panose="02020603050405020304" pitchFamily="18" charset="0"/>
              </a:rPr>
              <a:t>пустых</a:t>
            </a:r>
            <a:r>
              <a:rPr lang="ru-BY" sz="1800" i="1" spc="-45" dirty="0">
                <a:solidFill>
                  <a:srgbClr val="151515"/>
                </a:solidFill>
                <a:latin typeface="Calibri" panose="020F0502020204030204" pitchFamily="34" charset="0"/>
                <a:ea typeface="Calibri" panose="020F0502020204030204" pitchFamily="34" charset="0"/>
                <a:cs typeface="Times New Roman" panose="02020603050405020304" pitchFamily="18" charset="0"/>
              </a:rPr>
              <a:t> </a:t>
            </a:r>
            <a:r>
              <a:rPr lang="ru-BY" sz="1800" i="1" spc="-10" dirty="0">
                <a:solidFill>
                  <a:srgbClr val="151515"/>
                </a:solidFill>
                <a:latin typeface="Calibri" panose="020F0502020204030204" pitchFamily="34" charset="0"/>
                <a:ea typeface="Calibri" panose="020F0502020204030204" pitchFamily="34" charset="0"/>
                <a:cs typeface="Times New Roman" panose="02020603050405020304" pitchFamily="18" charset="0"/>
              </a:rPr>
              <a:t>атрибутов</a:t>
            </a:r>
            <a:r>
              <a:rPr lang="ru-BY" sz="1800" i="1" spc="-45" dirty="0">
                <a:solidFill>
                  <a:srgbClr val="151515"/>
                </a:solidFill>
                <a:latin typeface="Calibri" panose="020F0502020204030204" pitchFamily="34" charset="0"/>
                <a:ea typeface="Calibri" panose="020F0502020204030204" pitchFamily="34" charset="0"/>
                <a:cs typeface="Times New Roman" panose="02020603050405020304" pitchFamily="18" charset="0"/>
              </a:rPr>
              <a:t> </a:t>
            </a:r>
            <a:r>
              <a:rPr lang="ru-BY" sz="1800" i="1" spc="-10" dirty="0">
                <a:solidFill>
                  <a:srgbClr val="151515"/>
                </a:solidFill>
                <a:latin typeface="Calibri" panose="020F0502020204030204" pitchFamily="34" charset="0"/>
                <a:ea typeface="Calibri" panose="020F0502020204030204" pitchFamily="34" charset="0"/>
                <a:cs typeface="Times New Roman" panose="02020603050405020304" pitchFamily="18" charset="0"/>
              </a:rPr>
              <a:t>строки,</a:t>
            </a:r>
            <a:r>
              <a:rPr lang="ru-BY" sz="1800" i="1" spc="-45" dirty="0">
                <a:solidFill>
                  <a:srgbClr val="151515"/>
                </a:solidFill>
                <a:latin typeface="Calibri" panose="020F0502020204030204" pitchFamily="34" charset="0"/>
                <a:ea typeface="Calibri" panose="020F0502020204030204" pitchFamily="34" charset="0"/>
                <a:cs typeface="Times New Roman" panose="02020603050405020304" pitchFamily="18" charset="0"/>
              </a:rPr>
              <a:t> </a:t>
            </a:r>
            <a:r>
              <a:rPr lang="ru-BY" sz="1800" i="1" spc="-10" dirty="0">
                <a:solidFill>
                  <a:srgbClr val="151515"/>
                </a:solidFill>
                <a:latin typeface="Calibri" panose="020F0502020204030204" pitchFamily="34" charset="0"/>
                <a:ea typeface="Calibri" panose="020F0502020204030204" pitchFamily="34" charset="0"/>
                <a:cs typeface="Times New Roman" panose="02020603050405020304" pitchFamily="18" charset="0"/>
              </a:rPr>
              <a:t>добавляемой</a:t>
            </a:r>
            <a:r>
              <a:rPr lang="ru-BY" sz="1800" i="1" spc="-50" dirty="0">
                <a:solidFill>
                  <a:srgbClr val="151515"/>
                </a:solidFill>
                <a:latin typeface="Calibri" panose="020F0502020204030204" pitchFamily="34" charset="0"/>
                <a:ea typeface="Calibri" panose="020F0502020204030204" pitchFamily="34" charset="0"/>
                <a:cs typeface="Times New Roman" panose="02020603050405020304" pitchFamily="18" charset="0"/>
              </a:rPr>
              <a:t> </a:t>
            </a:r>
            <a:r>
              <a:rPr lang="ru-BY" sz="1800" i="1" spc="-10" dirty="0">
                <a:solidFill>
                  <a:srgbClr val="151515"/>
                </a:solidFill>
                <a:latin typeface="Calibri" panose="020F0502020204030204" pitchFamily="34" charset="0"/>
                <a:ea typeface="Calibri" panose="020F0502020204030204" pitchFamily="34" charset="0"/>
                <a:cs typeface="Times New Roman" panose="02020603050405020304" pitchFamily="18" charset="0"/>
              </a:rPr>
              <a:t>в</a:t>
            </a:r>
            <a:r>
              <a:rPr lang="ru-BY" sz="1800" i="1" spc="-45" dirty="0">
                <a:solidFill>
                  <a:srgbClr val="151515"/>
                </a:solidFill>
                <a:latin typeface="Calibri" panose="020F0502020204030204" pitchFamily="34" charset="0"/>
                <a:ea typeface="Calibri" panose="020F0502020204030204" pitchFamily="34" charset="0"/>
                <a:cs typeface="Times New Roman" panose="02020603050405020304" pitchFamily="18" charset="0"/>
              </a:rPr>
              <a:t> </a:t>
            </a:r>
            <a:r>
              <a:rPr lang="ru-BY" sz="1800" i="1" spc="-10" dirty="0">
                <a:solidFill>
                  <a:srgbClr val="151515"/>
                </a:solidFill>
                <a:latin typeface="Calibri" panose="020F0502020204030204" pitchFamily="34" charset="0"/>
                <a:ea typeface="Calibri" panose="020F0502020204030204" pitchFamily="34" charset="0"/>
                <a:cs typeface="Times New Roman" panose="02020603050405020304" pitchFamily="18" charset="0"/>
              </a:rPr>
              <a:t>таблицу.</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ru-BY"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Create</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table</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Klient_PR_K_ID_UN_Def</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8000"/>
                </a:solidFill>
                <a:latin typeface="Consolas" panose="020B0609020204030204" pitchFamily="49" charset="0"/>
                <a:ea typeface="Calibri" panose="020F0502020204030204" pitchFamily="34" charset="0"/>
                <a:cs typeface="Consolas" panose="020B0609020204030204" pitchFamily="49" charset="0"/>
              </a:rPr>
              <a:t>--Уникальные значения</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Id</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Primary</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Key</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Identity</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Age</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18</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NName</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NVARCHAR</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Not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Null</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Fio</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NVARCHAR</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Not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Null</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Email</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VARCHAR</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30</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UNIQUE</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Phone</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VARCHAR</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UNIQUE</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9678177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843616-0A3A-4F30-A5FF-12103DE02552}"/>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1B57B7A0-A4D3-4523-B8DF-6B0A72D3A609}"/>
              </a:ext>
            </a:extLst>
          </p:cNvPr>
          <p:cNvSpPr>
            <a:spLocks noGrp="1"/>
          </p:cNvSpPr>
          <p:nvPr>
            <p:ph idx="1"/>
          </p:nvPr>
        </p:nvSpPr>
        <p:spPr>
          <a:xfrm>
            <a:off x="938758" y="1574800"/>
            <a:ext cx="7633742" cy="5503333"/>
          </a:xfrm>
        </p:spPr>
        <p:txBody>
          <a:bodyPr>
            <a:normAutofit/>
          </a:bodyPr>
          <a:lstStyle/>
          <a:p>
            <a:pPr algn="just">
              <a:lnSpc>
                <a:spcPct val="107000"/>
              </a:lnSpc>
              <a:spcAft>
                <a:spcPts val="0"/>
              </a:spcAft>
            </a:pPr>
            <a:r>
              <a:rPr lang="ru-RU" b="1"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Атрибут</a:t>
            </a:r>
            <a:r>
              <a:rPr lang="ru-RU"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r>
              <a:rPr lang="ru-BY"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CHECK</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0"/>
              </a:spcAft>
            </a:pP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Ключевое слово </a:t>
            </a:r>
            <a:r>
              <a:rPr lang="ru-BY"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CHECK</a:t>
            </a: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задает ограничение для диапазона значений, которые могут храниться в столбце. Для этого после слова CHECK указывается в скобках условие, которому должен соответствовать столбец или несколько столбцов. Например, возраст клиентов не может быть меньше 0 или больше 100:</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Здесь также указывается, что столбцы </a:t>
            </a:r>
            <a:r>
              <a:rPr lang="ru-BY"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Email</a:t>
            </a: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и </a:t>
            </a:r>
            <a:r>
              <a:rPr lang="ru-BY"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Phone</a:t>
            </a: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не могут иметь пустую строку в качестве значения (пустая строка </a:t>
            </a:r>
            <a:r>
              <a:rPr lang="ru-BY"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не</a:t>
            </a: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эквивалентна значению NULL).</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Для соединения условий используется ключевое слово </a:t>
            </a:r>
            <a:r>
              <a:rPr lang="ru-BY"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AND</a:t>
            </a: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Условия можно задать в виде операций сравнения больше (&gt;), меньше (&lt;), не равно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7200" algn="just">
              <a:lnSpc>
                <a:spcPct val="107000"/>
              </a:lnSpc>
              <a:spcAft>
                <a:spcPts val="0"/>
              </a:spcAft>
            </a:pPr>
            <a:r>
              <a:rPr lang="ru-BY" sz="1800" i="1" spc="-10" dirty="0">
                <a:solidFill>
                  <a:srgbClr val="151515"/>
                </a:solidFill>
                <a:latin typeface="Calibri" panose="020F0502020204030204" pitchFamily="34" charset="0"/>
                <a:ea typeface="Calibri" panose="020F0502020204030204" pitchFamily="34" charset="0"/>
                <a:cs typeface="Times New Roman" panose="02020603050405020304" pitchFamily="18" charset="0"/>
              </a:rPr>
              <a:t>Ограничение</a:t>
            </a:r>
            <a:r>
              <a:rPr lang="ru-BY" sz="1800" i="1" spc="-40" dirty="0">
                <a:solidFill>
                  <a:srgbClr val="151515"/>
                </a:solidFill>
                <a:latin typeface="Calibri" panose="020F0502020204030204" pitchFamily="34" charset="0"/>
                <a:ea typeface="Calibri" panose="020F0502020204030204" pitchFamily="34" charset="0"/>
                <a:cs typeface="Times New Roman" panose="02020603050405020304" pitchFamily="18" charset="0"/>
              </a:rPr>
              <a:t> </a:t>
            </a:r>
            <a:r>
              <a:rPr lang="ru-BY" sz="1800" i="1" spc="-10" dirty="0">
                <a:solidFill>
                  <a:srgbClr val="151515"/>
                </a:solidFill>
                <a:latin typeface="Courier New" panose="02070309020205020404" pitchFamily="49" charset="0"/>
                <a:ea typeface="Calibri" panose="020F0502020204030204" pitchFamily="34" charset="0"/>
                <a:cs typeface="Times New Roman" panose="02020603050405020304" pitchFamily="18" charset="0"/>
              </a:rPr>
              <a:t>CHECK</a:t>
            </a:r>
            <a:r>
              <a:rPr lang="ru-BY" sz="1800" i="1" spc="-120" dirty="0">
                <a:solidFill>
                  <a:srgbClr val="151515"/>
                </a:solidFill>
                <a:latin typeface="Courier New" panose="02070309020205020404" pitchFamily="49" charset="0"/>
                <a:ea typeface="Calibri" panose="020F0502020204030204" pitchFamily="34" charset="0"/>
                <a:cs typeface="Times New Roman" panose="02020603050405020304" pitchFamily="18" charset="0"/>
              </a:rPr>
              <a:t> </a:t>
            </a:r>
            <a:r>
              <a:rPr lang="ru-BY" sz="1800" i="1" spc="-10" dirty="0">
                <a:solidFill>
                  <a:srgbClr val="151515"/>
                </a:solidFill>
                <a:latin typeface="Calibri" panose="020F0502020204030204" pitchFamily="34" charset="0"/>
                <a:ea typeface="Calibri" panose="020F0502020204030204" pitchFamily="34" charset="0"/>
                <a:cs typeface="Times New Roman" panose="02020603050405020304" pitchFamily="18" charset="0"/>
              </a:rPr>
              <a:t>позволяет</a:t>
            </a:r>
            <a:r>
              <a:rPr lang="ru-BY" sz="1800" i="1" spc="-40" dirty="0">
                <a:solidFill>
                  <a:srgbClr val="151515"/>
                </a:solidFill>
                <a:latin typeface="Calibri" panose="020F0502020204030204" pitchFamily="34" charset="0"/>
                <a:ea typeface="Calibri" panose="020F0502020204030204" pitchFamily="34" charset="0"/>
                <a:cs typeface="Times New Roman" panose="02020603050405020304" pitchFamily="18" charset="0"/>
              </a:rPr>
              <a:t> </a:t>
            </a:r>
            <a:r>
              <a:rPr lang="ru-BY" sz="1800" i="1" spc="-10" dirty="0">
                <a:solidFill>
                  <a:srgbClr val="151515"/>
                </a:solidFill>
                <a:latin typeface="Calibri" panose="020F0502020204030204" pitchFamily="34" charset="0"/>
                <a:ea typeface="Calibri" panose="020F0502020204030204" pitchFamily="34" charset="0"/>
                <a:cs typeface="Times New Roman" panose="02020603050405020304" pitchFamily="18" charset="0"/>
              </a:rPr>
              <a:t>определить</a:t>
            </a:r>
            <a:r>
              <a:rPr lang="ru-BY" sz="1800" i="1" spc="-40" dirty="0">
                <a:solidFill>
                  <a:srgbClr val="151515"/>
                </a:solidFill>
                <a:latin typeface="Calibri" panose="020F0502020204030204" pitchFamily="34" charset="0"/>
                <a:ea typeface="Calibri" panose="020F0502020204030204" pitchFamily="34" charset="0"/>
                <a:cs typeface="Times New Roman" panose="02020603050405020304" pitchFamily="18" charset="0"/>
              </a:rPr>
              <a:t> </a:t>
            </a:r>
            <a:r>
              <a:rPr lang="ru-BY" sz="1800" i="1" spc="-10" dirty="0">
                <a:solidFill>
                  <a:srgbClr val="151515"/>
                </a:solidFill>
                <a:latin typeface="Calibri" panose="020F0502020204030204" pitchFamily="34" charset="0"/>
                <a:ea typeface="Calibri" panose="020F0502020204030204" pitchFamily="34" charset="0"/>
                <a:cs typeface="Times New Roman" panose="02020603050405020304" pitchFamily="18" charset="0"/>
              </a:rPr>
              <a:t>предикат</a:t>
            </a:r>
            <a:r>
              <a:rPr lang="ru-BY" sz="1800" i="1" spc="-40" dirty="0">
                <a:solidFill>
                  <a:srgbClr val="151515"/>
                </a:solidFill>
                <a:latin typeface="Calibri" panose="020F0502020204030204" pitchFamily="34" charset="0"/>
                <a:ea typeface="Calibri" panose="020F0502020204030204" pitchFamily="34" charset="0"/>
                <a:cs typeface="Times New Roman" panose="02020603050405020304" pitchFamily="18" charset="0"/>
              </a:rPr>
              <a:t> </a:t>
            </a:r>
            <a:r>
              <a:rPr lang="ru-BY" sz="1800" i="1" spc="-10" dirty="0">
                <a:solidFill>
                  <a:srgbClr val="151515"/>
                </a:solidFill>
                <a:latin typeface="Calibri" panose="020F0502020204030204" pitchFamily="34" charset="0"/>
                <a:ea typeface="Calibri" panose="020F0502020204030204" pitchFamily="34" charset="0"/>
                <a:cs typeface="Times New Roman" panose="02020603050405020304" pitchFamily="18" charset="0"/>
              </a:rPr>
              <a:t>о</a:t>
            </a:r>
            <a:r>
              <a:rPr lang="ru-BY" sz="1800" i="1" spc="-40" dirty="0">
                <a:solidFill>
                  <a:srgbClr val="151515"/>
                </a:solidFill>
                <a:latin typeface="Calibri" panose="020F0502020204030204" pitchFamily="34" charset="0"/>
                <a:ea typeface="Calibri" panose="020F0502020204030204" pitchFamily="34" charset="0"/>
                <a:cs typeface="Times New Roman" panose="02020603050405020304" pitchFamily="18" charset="0"/>
              </a:rPr>
              <a:t> </a:t>
            </a:r>
            <a:r>
              <a:rPr lang="ru-BY" sz="1800" i="1" spc="-10" dirty="0">
                <a:solidFill>
                  <a:srgbClr val="151515"/>
                </a:solidFill>
                <a:latin typeface="Calibri" panose="020F0502020204030204" pitchFamily="34" charset="0"/>
                <a:ea typeface="Calibri" panose="020F0502020204030204" pitchFamily="34" charset="0"/>
                <a:cs typeface="Times New Roman" panose="02020603050405020304" pitchFamily="18" charset="0"/>
              </a:rPr>
              <a:t>том,</a:t>
            </a:r>
            <a:r>
              <a:rPr lang="ru-BY" sz="1800" i="1" spc="-40" dirty="0">
                <a:solidFill>
                  <a:srgbClr val="151515"/>
                </a:solidFill>
                <a:latin typeface="Calibri" panose="020F0502020204030204" pitchFamily="34" charset="0"/>
                <a:ea typeface="Calibri" panose="020F0502020204030204" pitchFamily="34" charset="0"/>
                <a:cs typeface="Times New Roman" panose="02020603050405020304" pitchFamily="18" charset="0"/>
              </a:rPr>
              <a:t> </a:t>
            </a:r>
            <a:r>
              <a:rPr lang="ru-BY" sz="1800" i="1" spc="-10" dirty="0">
                <a:solidFill>
                  <a:srgbClr val="151515"/>
                </a:solidFill>
                <a:latin typeface="Calibri" panose="020F0502020204030204" pitchFamily="34" charset="0"/>
                <a:ea typeface="Calibri" panose="020F0502020204030204" pitchFamily="34" charset="0"/>
                <a:cs typeface="Times New Roman" panose="02020603050405020304" pitchFamily="18" charset="0"/>
              </a:rPr>
              <a:t>что</a:t>
            </a:r>
            <a:r>
              <a:rPr lang="ru-BY" sz="1800" i="1" spc="-40" dirty="0">
                <a:solidFill>
                  <a:srgbClr val="151515"/>
                </a:solidFill>
                <a:latin typeface="Calibri" panose="020F0502020204030204" pitchFamily="34" charset="0"/>
                <a:ea typeface="Calibri" panose="020F0502020204030204" pitchFamily="34" charset="0"/>
                <a:cs typeface="Times New Roman" panose="02020603050405020304" pitchFamily="18" charset="0"/>
              </a:rPr>
              <a:t> </a:t>
            </a:r>
            <a:r>
              <a:rPr lang="ru-BY" sz="1800" i="1" spc="-10" dirty="0">
                <a:solidFill>
                  <a:srgbClr val="151515"/>
                </a:solidFill>
                <a:latin typeface="Calibri" panose="020F0502020204030204" pitchFamily="34" charset="0"/>
                <a:ea typeface="Calibri" panose="020F0502020204030204" pitchFamily="34" charset="0"/>
                <a:cs typeface="Times New Roman" panose="02020603050405020304" pitchFamily="18" charset="0"/>
              </a:rPr>
              <a:t>перед</a:t>
            </a:r>
            <a:r>
              <a:rPr lang="ru-BY" sz="1800" i="1" spc="-40" dirty="0">
                <a:solidFill>
                  <a:srgbClr val="151515"/>
                </a:solidFill>
                <a:latin typeface="Calibri" panose="020F0502020204030204" pitchFamily="34" charset="0"/>
                <a:ea typeface="Calibri" panose="020F0502020204030204" pitchFamily="34" charset="0"/>
                <a:cs typeface="Times New Roman" panose="02020603050405020304" pitchFamily="18" charset="0"/>
              </a:rPr>
              <a:t> </a:t>
            </a:r>
            <a:r>
              <a:rPr lang="ru-BY" sz="1800" i="1" spc="-10" dirty="0">
                <a:solidFill>
                  <a:srgbClr val="151515"/>
                </a:solidFill>
                <a:latin typeface="Calibri" panose="020F0502020204030204" pitchFamily="34" charset="0"/>
                <a:ea typeface="Calibri" panose="020F0502020204030204" pitchFamily="34" charset="0"/>
                <a:cs typeface="Times New Roman" panose="02020603050405020304" pitchFamily="18" charset="0"/>
              </a:rPr>
              <a:t>измене</a:t>
            </a:r>
            <a:r>
              <a:rPr lang="ru-BY" sz="1800" i="1" spc="-20" dirty="0">
                <a:solidFill>
                  <a:srgbClr val="151515"/>
                </a:solidFill>
                <a:latin typeface="Calibri" panose="020F0502020204030204" pitchFamily="34" charset="0"/>
                <a:ea typeface="Calibri" panose="020F0502020204030204" pitchFamily="34" charset="0"/>
                <a:cs typeface="Times New Roman" panose="02020603050405020304" pitchFamily="18" charset="0"/>
              </a:rPr>
              <a:t>нием или добавлением в таблицу строка должна пройти проверку на соответствие.</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17156341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38E198-EFF8-4950-934D-5CAD10343FF5}"/>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34644B0E-99B6-454F-B6B5-05D167FBDD32}"/>
              </a:ext>
            </a:extLst>
          </p:cNvPr>
          <p:cNvSpPr>
            <a:spLocks noGrp="1"/>
          </p:cNvSpPr>
          <p:nvPr>
            <p:ph idx="1"/>
          </p:nvPr>
        </p:nvSpPr>
        <p:spPr/>
        <p:txBody>
          <a:bodyPr>
            <a:normAutofit fontScale="92500" lnSpcReduction="20000"/>
          </a:bodyPr>
          <a:lstStyle/>
          <a:p>
            <a:pPr>
              <a:lnSpc>
                <a:spcPct val="107000"/>
              </a:lnSpc>
              <a:spcAft>
                <a:spcPts val="0"/>
              </a:spcAft>
            </a:pP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Create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table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Klient_PR_K_ID_UN_Def_СН</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8000"/>
                </a:solidFill>
                <a:latin typeface="Consolas" panose="020B0609020204030204" pitchFamily="49" charset="0"/>
                <a:ea typeface="Calibri" panose="020F0502020204030204" pitchFamily="34" charset="0"/>
                <a:cs typeface="Consolas" panose="020B0609020204030204" pitchFamily="49" charset="0"/>
              </a:rPr>
              <a:t>--Уникальные значения,</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8000"/>
                </a:solidFill>
                <a:latin typeface="Consolas" panose="020B0609020204030204" pitchFamily="49" charset="0"/>
                <a:ea typeface="Calibri" panose="020F0502020204030204" pitchFamily="34" charset="0"/>
                <a:cs typeface="Consolas" panose="020B0609020204030204" pitchFamily="49" charset="0"/>
              </a:rPr>
              <a:t>--значения по умолчанию, ограничения значений</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Id</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Primary</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Key</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Identity</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Age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18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Check</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Age</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&gt;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0 </a:t>
            </a:r>
            <a:r>
              <a:rPr lang="ru-BY" dirty="0" err="1">
                <a:solidFill>
                  <a:srgbClr val="808080"/>
                </a:solidFill>
                <a:latin typeface="Consolas" panose="020B0609020204030204" pitchFamily="49" charset="0"/>
                <a:ea typeface="Calibri" panose="020F0502020204030204" pitchFamily="34" charset="0"/>
                <a:cs typeface="Consolas" panose="020B0609020204030204" pitchFamily="49" charset="0"/>
              </a:rPr>
              <a:t>And</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Age</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&lt;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100</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NName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NVARCHAR</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808080"/>
                </a:solidFill>
                <a:latin typeface="Consolas" panose="020B0609020204030204" pitchFamily="49" charset="0"/>
                <a:ea typeface="Calibri" panose="020F0502020204030204" pitchFamily="34" charset="0"/>
                <a:cs typeface="Consolas" panose="020B0609020204030204" pitchFamily="49" charset="0"/>
              </a:rPr>
              <a:t>Not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808080"/>
                </a:solidFill>
                <a:latin typeface="Consolas" panose="020B0609020204030204" pitchFamily="49" charset="0"/>
                <a:ea typeface="Calibri" panose="020F0502020204030204" pitchFamily="34" charset="0"/>
                <a:cs typeface="Consolas" panose="020B0609020204030204" pitchFamily="49" charset="0"/>
              </a:rPr>
              <a:t>Null</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Fio</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NVARCHAR</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808080"/>
                </a:solidFill>
                <a:latin typeface="Consolas" panose="020B0609020204030204" pitchFamily="49" charset="0"/>
                <a:ea typeface="Calibri" panose="020F0502020204030204" pitchFamily="34" charset="0"/>
                <a:cs typeface="Consolas" panose="020B0609020204030204" pitchFamily="49" charset="0"/>
              </a:rPr>
              <a:t>Not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808080"/>
                </a:solidFill>
                <a:latin typeface="Consolas" panose="020B0609020204030204" pitchFamily="49" charset="0"/>
                <a:ea typeface="Calibri" panose="020F0502020204030204" pitchFamily="34" charset="0"/>
                <a:cs typeface="Consolas" panose="020B0609020204030204" pitchFamily="49" charset="0"/>
              </a:rPr>
              <a:t>Null</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Email</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VARCHAR</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30</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UNIQUE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Check</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Email</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FF000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Phone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VARCHAR</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UNIQUE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Check</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Phone</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FF000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41698905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BED7A5-225C-47A3-9E2A-3821A268535B}"/>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25B0AC60-C52E-446A-B2F3-AF88E5C8EACB}"/>
              </a:ext>
            </a:extLst>
          </p:cNvPr>
          <p:cNvSpPr>
            <a:spLocks noGrp="1"/>
          </p:cNvSpPr>
          <p:nvPr>
            <p:ph idx="1"/>
          </p:nvPr>
        </p:nvSpPr>
        <p:spPr/>
        <p:txBody>
          <a:bodyPr>
            <a:normAutofit fontScale="70000" lnSpcReduction="20000"/>
          </a:bodyPr>
          <a:lstStyle/>
          <a:p>
            <a:pPr algn="just">
              <a:lnSpc>
                <a:spcPct val="107000"/>
              </a:lnSpc>
              <a:spcAft>
                <a:spcPts val="0"/>
              </a:spcAft>
            </a:pPr>
            <a:r>
              <a:rPr lang="ru-BY" sz="3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Также с помощью CHECK можно создать ограничение в целом для таблицы:</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Create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table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Klient_PR_K_ID_UN_Def_СН</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8000"/>
                </a:solidFill>
                <a:latin typeface="Consolas" panose="020B0609020204030204" pitchFamily="49" charset="0"/>
                <a:ea typeface="Calibri" panose="020F0502020204030204" pitchFamily="34" charset="0"/>
                <a:cs typeface="Consolas" panose="020B0609020204030204" pitchFamily="49" charset="0"/>
              </a:rPr>
              <a:t>--Уникальные значения,</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8000"/>
                </a:solidFill>
                <a:latin typeface="Consolas" panose="020B0609020204030204" pitchFamily="49" charset="0"/>
                <a:ea typeface="Calibri" panose="020F0502020204030204" pitchFamily="34" charset="0"/>
                <a:cs typeface="Consolas" panose="020B0609020204030204" pitchFamily="49" charset="0"/>
              </a:rPr>
              <a:t>--значения по умолчанию, ограничения значений</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Id</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Primary</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Key</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Identity</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Age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18</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NName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NVARCHAR</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808080"/>
                </a:solidFill>
                <a:latin typeface="Consolas" panose="020B0609020204030204" pitchFamily="49" charset="0"/>
                <a:ea typeface="Calibri" panose="020F0502020204030204" pitchFamily="34" charset="0"/>
                <a:cs typeface="Consolas" panose="020B0609020204030204" pitchFamily="49" charset="0"/>
              </a:rPr>
              <a:t>Not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808080"/>
                </a:solidFill>
                <a:latin typeface="Consolas" panose="020B0609020204030204" pitchFamily="49" charset="0"/>
                <a:ea typeface="Calibri" panose="020F0502020204030204" pitchFamily="34" charset="0"/>
                <a:cs typeface="Consolas" panose="020B0609020204030204" pitchFamily="49" charset="0"/>
              </a:rPr>
              <a:t>Null</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Fio</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NVARCHAR</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808080"/>
                </a:solidFill>
                <a:latin typeface="Consolas" panose="020B0609020204030204" pitchFamily="49" charset="0"/>
                <a:ea typeface="Calibri" panose="020F0502020204030204" pitchFamily="34" charset="0"/>
                <a:cs typeface="Consolas" panose="020B0609020204030204" pitchFamily="49" charset="0"/>
              </a:rPr>
              <a:t>Not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808080"/>
                </a:solidFill>
                <a:latin typeface="Consolas" panose="020B0609020204030204" pitchFamily="49" charset="0"/>
                <a:ea typeface="Calibri" panose="020F0502020204030204" pitchFamily="34" charset="0"/>
                <a:cs typeface="Consolas" panose="020B0609020204030204" pitchFamily="49" charset="0"/>
              </a:rPr>
              <a:t>Null</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Email</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VARCHAR</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30</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UNIQUE</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Phone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VARCHAR</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UNIQUE</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Check</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Age</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&gt;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0 </a:t>
            </a:r>
            <a:r>
              <a:rPr lang="ru-BY" dirty="0" err="1">
                <a:solidFill>
                  <a:srgbClr val="808080"/>
                </a:solidFill>
                <a:latin typeface="Consolas" panose="020B0609020204030204" pitchFamily="49" charset="0"/>
                <a:ea typeface="Calibri" panose="020F0502020204030204" pitchFamily="34" charset="0"/>
                <a:cs typeface="Consolas" panose="020B0609020204030204" pitchFamily="49" charset="0"/>
              </a:rPr>
              <a:t>And</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Age</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&lt;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100</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AND</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Email</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FF000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AND</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Phone</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FF000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27719357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70D98AF-3F1D-4DDA-A547-5676098C91D3}"/>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7CC8191C-D8A1-4EFE-9992-C73A224B0DFD}"/>
              </a:ext>
            </a:extLst>
          </p:cNvPr>
          <p:cNvSpPr>
            <a:spLocks noGrp="1"/>
          </p:cNvSpPr>
          <p:nvPr>
            <p:ph idx="1"/>
          </p:nvPr>
        </p:nvSpPr>
        <p:spPr>
          <a:xfrm>
            <a:off x="938758" y="2286002"/>
            <a:ext cx="7633742" cy="3970865"/>
          </a:xfrm>
        </p:spPr>
        <p:txBody>
          <a:bodyPr>
            <a:normAutofit fontScale="70000" lnSpcReduction="20000"/>
          </a:bodyPr>
          <a:lstStyle/>
          <a:p>
            <a:pPr>
              <a:lnSpc>
                <a:spcPct val="107000"/>
              </a:lnSpc>
              <a:spcAft>
                <a:spcPts val="0"/>
              </a:spcAft>
            </a:pPr>
            <a:r>
              <a:rPr lang="ru-BY"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Оператор CONSTRAINT. Установка имени ограничений.</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С помощью ключевого слова </a:t>
            </a:r>
            <a:r>
              <a:rPr lang="ru-BY"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CONSTRAINT</a:t>
            </a: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можно задать имя для ограничений. В качестве ограничений могут использоваться </a:t>
            </a:r>
            <a:r>
              <a:rPr lang="ru-BY"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PRIMARY KEY, UNIQUE, DEFAULT, CHECK.</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Имена ограничений можно задать на уровне столбцов. Они указываются после CONSTRAINT перед атрибутами:</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Create</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table</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Klient_im_ogr</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8000"/>
                </a:solidFill>
                <a:latin typeface="Consolas" panose="020B0609020204030204" pitchFamily="49" charset="0"/>
                <a:ea typeface="Calibri" panose="020F0502020204030204" pitchFamily="34" charset="0"/>
                <a:cs typeface="Consolas" panose="020B0609020204030204" pitchFamily="49" charset="0"/>
              </a:rPr>
              <a:t>--Установка имени ограничений</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Id</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Constraint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PK_Klient_Id</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Primary</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Key</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Identity</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Age</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Constraint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DF_Klient_Age</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18</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Constraint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Ck_Klient_Age</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Check</a:t>
            </a: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Age</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&gt;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0 </a:t>
            </a:r>
            <a:r>
              <a:rPr lang="ru-BY"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And</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e</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&lt;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100</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NName</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NVARCHAR</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Not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Null</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Fio</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NVARCHAR</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Not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Null</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Email</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VARCHAR</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30</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Constraint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Uq_Klient_Email</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UNIQUE</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Phone</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VARCHAR</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Constraint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Ug_Klirnt_Phone</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UNIQUE</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1794612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31B02E-DE2C-4F26-86C4-E146814EC200}"/>
              </a:ext>
            </a:extLst>
          </p:cNvPr>
          <p:cNvSpPr>
            <a:spLocks noGrp="1"/>
          </p:cNvSpPr>
          <p:nvPr>
            <p:ph type="title"/>
          </p:nvPr>
        </p:nvSpPr>
        <p:spPr/>
        <p:txBody>
          <a:bodyPr>
            <a:normAutofit/>
          </a:bodyPr>
          <a:lstStyle/>
          <a:p>
            <a:r>
              <a:rPr lang="ru-RU" sz="2800" dirty="0"/>
              <a:t>Создание таблиц и обеспечение целостности данных</a:t>
            </a:r>
            <a:endParaRPr lang="ru-BY" sz="2800" dirty="0"/>
          </a:p>
        </p:txBody>
      </p:sp>
      <p:sp>
        <p:nvSpPr>
          <p:cNvPr id="3" name="Объект 2">
            <a:extLst>
              <a:ext uri="{FF2B5EF4-FFF2-40B4-BE49-F238E27FC236}">
                <a16:creationId xmlns:a16="http://schemas.microsoft.com/office/drawing/2014/main" id="{D7A75F32-BE7B-4503-865D-3BB9F67F5620}"/>
              </a:ext>
            </a:extLst>
          </p:cNvPr>
          <p:cNvSpPr>
            <a:spLocks noGrp="1"/>
          </p:cNvSpPr>
          <p:nvPr>
            <p:ph idx="1"/>
          </p:nvPr>
        </p:nvSpPr>
        <p:spPr/>
        <p:txBody>
          <a:bodyPr>
            <a:normAutofit fontScale="85000" lnSpcReduction="10000"/>
          </a:bodyPr>
          <a:lstStyle/>
          <a:p>
            <a:pPr marL="457200" algn="just">
              <a:lnSpc>
                <a:spcPct val="107000"/>
              </a:lnSpc>
              <a:spcAft>
                <a:spcPts val="0"/>
              </a:spcAft>
            </a:pPr>
            <a:r>
              <a:rPr lang="ru-RU" sz="3200" b="1" u="sng" dirty="0">
                <a:latin typeface="Times New Roman" panose="02020603050405020304" pitchFamily="18" charset="0"/>
                <a:ea typeface="Calibri" panose="020F0502020204030204" pitchFamily="34" charset="0"/>
                <a:cs typeface="Times New Roman" panose="02020603050405020304" pitchFamily="18" charset="0"/>
              </a:rPr>
              <a:t>Простой синтаксис </a:t>
            </a:r>
            <a:r>
              <a:rPr lang="en-US" sz="3200" b="1" u="sng" dirty="0">
                <a:latin typeface="Times New Roman" panose="02020603050405020304" pitchFamily="18" charset="0"/>
                <a:ea typeface="Calibri" panose="020F0502020204030204" pitchFamily="34" charset="0"/>
                <a:cs typeface="Times New Roman" panose="02020603050405020304" pitchFamily="18" charset="0"/>
              </a:rPr>
              <a:t>CREATE TABLE</a:t>
            </a:r>
            <a:r>
              <a:rPr lang="ru-RU" sz="3200" b="1" u="sng" dirty="0">
                <a:latin typeface="Times New Roman" panose="02020603050405020304" pitchFamily="18" charset="0"/>
                <a:ea typeface="Calibri" panose="020F0502020204030204" pitchFamily="34" charset="0"/>
                <a:cs typeface="Times New Roman" panose="02020603050405020304" pitchFamily="18" charset="0"/>
              </a:rPr>
              <a:t> (общий, если не используются параметры):</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ru-RU" sz="3200" dirty="0">
                <a:latin typeface="Times New Roman" panose="02020603050405020304" pitchFamily="18" charset="0"/>
                <a:ea typeface="Calibri" panose="020F0502020204030204" pitchFamily="34" charset="0"/>
                <a:cs typeface="Times New Roman" panose="02020603050405020304" pitchFamily="18" charset="0"/>
              </a:rPr>
              <a:t> </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CREATE TABLE</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    { </a:t>
            </a:r>
            <a:r>
              <a:rPr lang="en-US" b="1" dirty="0" err="1">
                <a:latin typeface="Times New Roman" panose="02020603050405020304" pitchFamily="18" charset="0"/>
                <a:ea typeface="Calibri" panose="020F0502020204030204" pitchFamily="34" charset="0"/>
                <a:cs typeface="Times New Roman" panose="02020603050405020304" pitchFamily="18" charset="0"/>
              </a:rPr>
              <a:t>database_name.schema_name.table_name</a:t>
            </a:r>
            <a:r>
              <a:rPr lang="en-US" b="1" dirty="0">
                <a:latin typeface="Times New Roman" panose="02020603050405020304" pitchFamily="18" charset="0"/>
                <a:ea typeface="Calibri" panose="020F0502020204030204" pitchFamily="34" charset="0"/>
                <a:cs typeface="Times New Roman" panose="02020603050405020304" pitchFamily="18" charset="0"/>
              </a:rPr>
              <a:t> | </a:t>
            </a:r>
            <a:r>
              <a:rPr lang="en-US" b="1" dirty="0" err="1">
                <a:latin typeface="Times New Roman" panose="02020603050405020304" pitchFamily="18" charset="0"/>
                <a:ea typeface="Calibri" panose="020F0502020204030204" pitchFamily="34" charset="0"/>
                <a:cs typeface="Times New Roman" panose="02020603050405020304" pitchFamily="18" charset="0"/>
              </a:rPr>
              <a:t>schema_name.table_name</a:t>
            </a:r>
            <a:r>
              <a:rPr lang="en-US" b="1" dirty="0">
                <a:latin typeface="Times New Roman" panose="02020603050405020304" pitchFamily="18" charset="0"/>
                <a:ea typeface="Calibri" panose="020F0502020204030204" pitchFamily="34" charset="0"/>
                <a:cs typeface="Times New Roman" panose="02020603050405020304" pitchFamily="18" charset="0"/>
              </a:rPr>
              <a:t> | </a:t>
            </a:r>
            <a:r>
              <a:rPr lang="en-US" b="1" dirty="0" err="1">
                <a:latin typeface="Times New Roman" panose="02020603050405020304" pitchFamily="18" charset="0"/>
                <a:ea typeface="Calibri" panose="020F0502020204030204" pitchFamily="34" charset="0"/>
                <a:cs typeface="Times New Roman" panose="02020603050405020304" pitchFamily="18" charset="0"/>
              </a:rPr>
              <a:t>table_name</a:t>
            </a: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ru-RU" b="1" dirty="0">
                <a:latin typeface="Times New Roman" panose="02020603050405020304" pitchFamily="18" charset="0"/>
                <a:ea typeface="Calibri" panose="020F0502020204030204" pitchFamily="34" charset="0"/>
                <a:cs typeface="Times New Roman" panose="02020603050405020304" pitchFamily="18" charset="0"/>
              </a:rPr>
              <a:t>( { &lt;</a:t>
            </a:r>
            <a:r>
              <a:rPr lang="en-US" b="1" dirty="0">
                <a:latin typeface="Times New Roman" panose="02020603050405020304" pitchFamily="18" charset="0"/>
                <a:ea typeface="Calibri" panose="020F0502020204030204" pitchFamily="34" charset="0"/>
                <a:cs typeface="Times New Roman" panose="02020603050405020304" pitchFamily="18" charset="0"/>
              </a:rPr>
              <a:t>column</a:t>
            </a:r>
            <a:r>
              <a:rPr lang="ru-RU" b="1" dirty="0">
                <a:latin typeface="Times New Roman" panose="02020603050405020304" pitchFamily="18" charset="0"/>
                <a:ea typeface="Calibri" panose="020F0502020204030204" pitchFamily="34" charset="0"/>
                <a:cs typeface="Times New Roman" panose="02020603050405020304" pitchFamily="18" charset="0"/>
              </a:rPr>
              <a:t>_</a:t>
            </a:r>
            <a:r>
              <a:rPr lang="en-US" b="1" dirty="0">
                <a:latin typeface="Times New Roman" panose="02020603050405020304" pitchFamily="18" charset="0"/>
                <a:ea typeface="Calibri" panose="020F0502020204030204" pitchFamily="34" charset="0"/>
                <a:cs typeface="Times New Roman" panose="02020603050405020304" pitchFamily="18" charset="0"/>
              </a:rPr>
              <a:t>definition</a:t>
            </a:r>
            <a:r>
              <a:rPr lang="ru-RU" b="1" dirty="0">
                <a:latin typeface="Times New Roman" panose="02020603050405020304" pitchFamily="18" charset="0"/>
                <a:ea typeface="Calibri" panose="020F0502020204030204" pitchFamily="34" charset="0"/>
                <a:cs typeface="Times New Roman" panose="02020603050405020304" pitchFamily="18" charset="0"/>
              </a:rPr>
              <a:t>&gt; } [ ,... </a:t>
            </a:r>
            <a:r>
              <a:rPr lang="en-US" b="1" dirty="0">
                <a:latin typeface="Times New Roman" panose="02020603050405020304" pitchFamily="18" charset="0"/>
                <a:ea typeface="Calibri" panose="020F0502020204030204" pitchFamily="34" charset="0"/>
                <a:cs typeface="Times New Roman" panose="02020603050405020304" pitchFamily="18" charset="0"/>
              </a:rPr>
              <a:t>n</a:t>
            </a:r>
            <a:r>
              <a:rPr lang="ru-RU" b="1" dirty="0">
                <a:latin typeface="Times New Roman" panose="02020603050405020304" pitchFamily="18" charset="0"/>
                <a:ea typeface="Calibri" panose="020F0502020204030204" pitchFamily="34" charset="0"/>
                <a:cs typeface="Times New Roman" panose="02020603050405020304" pitchFamily="18" charset="0"/>
              </a:rPr>
              <a:t> ] )</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ru-RU" b="1" dirty="0">
                <a:latin typeface="Times New Roman" panose="02020603050405020304" pitchFamily="18" charset="0"/>
                <a:ea typeface="Calibri" panose="020F0502020204030204" pitchFamily="34" charset="0"/>
                <a:cs typeface="Times New Roman" panose="02020603050405020304" pitchFamily="18" charset="0"/>
              </a:rPr>
              <a:t>[ ; ]</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0"/>
              </a:spcAft>
            </a:pPr>
            <a:r>
              <a:rPr lang="ru-RU" b="1" dirty="0">
                <a:latin typeface="Times New Roman" panose="02020603050405020304" pitchFamily="18" charset="0"/>
                <a:ea typeface="Calibri" panose="020F0502020204030204" pitchFamily="34" charset="0"/>
                <a:cs typeface="Times New Roman" panose="02020603050405020304" pitchFamily="18" charset="0"/>
              </a:rPr>
              <a:t> </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5778360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AC8B2B-A490-4D3C-A476-9F6D383DBF8D}"/>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DD64269D-0882-432F-A838-86EABB5A0496}"/>
              </a:ext>
            </a:extLst>
          </p:cNvPr>
          <p:cNvSpPr>
            <a:spLocks noGrp="1"/>
          </p:cNvSpPr>
          <p:nvPr>
            <p:ph idx="1"/>
          </p:nvPr>
        </p:nvSpPr>
        <p:spPr/>
        <p:txBody>
          <a:bodyPr>
            <a:normAutofit fontScale="85000" lnSpcReduction="20000"/>
          </a:bodyPr>
          <a:lstStyle/>
          <a:p>
            <a:pPr>
              <a:lnSpc>
                <a:spcPct val="107000"/>
              </a:lnSpc>
              <a:spcAft>
                <a:spcPts val="0"/>
              </a:spcAft>
            </a:pP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Ограничения могут носить произвольные названия, но, как правило, для применяются следующие префиксы:</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"PK_" - для PRIMARY KEY</a:t>
            </a:r>
            <a:endParaRPr lang="ru-BY" sz="1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"FK_" - для FOREIGN KEY</a:t>
            </a:r>
            <a:endParaRPr lang="ru-BY" sz="1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"CK_" - для CHECK</a:t>
            </a:r>
            <a:endParaRPr lang="ru-BY" sz="1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"UQ_" - для UNIQUE</a:t>
            </a:r>
            <a:endParaRPr lang="ru-BY" sz="1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SzPts val="1000"/>
              <a:buFont typeface="Symbol" panose="05050102010706020507" pitchFamily="18" charset="2"/>
              <a:buChar char=""/>
              <a:tabLst>
                <a:tab pos="457200" algn="l"/>
              </a:tabLst>
            </a:pP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"DF_" - для DEFAULT</a:t>
            </a:r>
            <a:endParaRPr lang="ru-BY" sz="1800"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ru-RU" dirty="0">
                <a:latin typeface="Times New Roman" panose="02020603050405020304" pitchFamily="18" charset="0"/>
                <a:ea typeface="Calibri" panose="020F0502020204030204" pitchFamily="34"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ru-RU" dirty="0">
                <a:latin typeface="Times New Roman" panose="02020603050405020304" pitchFamily="18" charset="0"/>
                <a:ea typeface="Calibri" panose="020F0502020204030204" pitchFamily="34" charset="0"/>
                <a:cs typeface="Times New Roman" panose="02020603050405020304" pitchFamily="18" charset="0"/>
              </a:rPr>
              <a:t>Обычно наименования ограничения для столбца составляется как</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ru-RU" dirty="0">
                <a:latin typeface="Times New Roman" panose="02020603050405020304" pitchFamily="18" charset="0"/>
                <a:ea typeface="Calibri" panose="020F0502020204030204" pitchFamily="34" charset="0"/>
                <a:cs typeface="Times New Roman" panose="02020603050405020304" pitchFamily="18" charset="0"/>
              </a:rPr>
              <a:t>Соответствующий </a:t>
            </a:r>
            <a:r>
              <a:rPr lang="ru-RU" dirty="0" err="1">
                <a:latin typeface="Times New Roman" panose="02020603050405020304" pitchFamily="18" charset="0"/>
                <a:ea typeface="Calibri" panose="020F0502020204030204" pitchFamily="34" charset="0"/>
                <a:cs typeface="Times New Roman" panose="02020603050405020304" pitchFamily="18" charset="0"/>
              </a:rPr>
              <a:t>Префикс</a:t>
            </a:r>
            <a:r>
              <a:rPr lang="ru-RU" b="1" dirty="0" err="1">
                <a:latin typeface="Times New Roman" panose="02020603050405020304" pitchFamily="18" charset="0"/>
                <a:ea typeface="Calibri" panose="020F0502020204030204" pitchFamily="34" charset="0"/>
                <a:cs typeface="Times New Roman" panose="02020603050405020304" pitchFamily="18" charset="0"/>
              </a:rPr>
              <a:t>_имя</a:t>
            </a:r>
            <a:r>
              <a:rPr lang="ru-RU" b="1" dirty="0">
                <a:latin typeface="Times New Roman" panose="02020603050405020304" pitchFamily="18" charset="0"/>
                <a:ea typeface="Calibri" panose="020F0502020204030204" pitchFamily="34" charset="0"/>
                <a:cs typeface="Times New Roman" panose="02020603050405020304" pitchFamily="18" charset="0"/>
              </a:rPr>
              <a:t> Таблицы</a:t>
            </a: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_</a:t>
            </a:r>
            <a:r>
              <a:rPr lang="ru-RU"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имя Столбца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pPr>
            <a:r>
              <a:rPr lang="ru-RU" dirty="0">
                <a:solidFill>
                  <a:srgbClr val="000000"/>
                </a:solidFill>
                <a:latin typeface="Helvetica" panose="020B0604020202020204" pitchFamily="34" charset="0"/>
                <a:ea typeface="Times New Roman" panose="02020603050405020304" pitchFamily="18"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27244619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A4523F-8170-46D3-AEBD-5D01BC58AC88}"/>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1A5A2AE1-129A-4B77-9FA7-11846AFF1650}"/>
              </a:ext>
            </a:extLst>
          </p:cNvPr>
          <p:cNvSpPr>
            <a:spLocks noGrp="1"/>
          </p:cNvSpPr>
          <p:nvPr>
            <p:ph idx="1"/>
          </p:nvPr>
        </p:nvSpPr>
        <p:spPr>
          <a:xfrm>
            <a:off x="938758" y="1566334"/>
            <a:ext cx="7633742" cy="5207000"/>
          </a:xfrm>
        </p:spPr>
        <p:txBody>
          <a:bodyPr>
            <a:normAutofit fontScale="92500" lnSpcReduction="20000"/>
          </a:bodyPr>
          <a:lstStyle/>
          <a:p>
            <a:pPr>
              <a:lnSpc>
                <a:spcPct val="107000"/>
              </a:lnSpc>
              <a:spcAft>
                <a:spcPts val="0"/>
              </a:spcAft>
            </a:pP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В принципе необязательно задавать имена ограничений, при установке соответствующих атрибутов SQL </a:t>
            </a:r>
            <a:r>
              <a:rPr lang="ru-BY"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Server</a:t>
            </a: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автоматически определяет их имена. </a:t>
            </a:r>
            <a:r>
              <a:rPr lang="ru-BY"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Но, зная имя ограничения, мы можем к нему обращаться, например, для его удаления.</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И также можно задать все имена ограничений через атрибуты таблицы:</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Create</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table</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Klient_im_ogr1</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8000"/>
                </a:solidFill>
                <a:latin typeface="Consolas" panose="020B0609020204030204" pitchFamily="49" charset="0"/>
                <a:ea typeface="Calibri" panose="020F0502020204030204" pitchFamily="34" charset="0"/>
                <a:cs typeface="Consolas" panose="020B0609020204030204" pitchFamily="49" charset="0"/>
              </a:rPr>
              <a:t>--Установка имени ограничений</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Id</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Identity</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Age</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Constraint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DF_Klient_Age1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18</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NName</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NVARCHAR</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Not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Null</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Fio</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NVARCHAR</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Not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Null</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Email</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VARCHAR</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30</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Phone</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VARCHAR</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Constraint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Ck_Klient_Age1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Check</a:t>
            </a: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Age</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&gt;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0 </a:t>
            </a:r>
            <a:r>
              <a:rPr lang="ru-BY"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And</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Age</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&lt;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100</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Constraint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PK_Klient_Id1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Primary</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Key</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Id</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Constraint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Uq_Klient_Email1 </a:t>
            </a: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UNIQUE</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Email</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Constraint</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Ug_Klirnt_Phone1 </a:t>
            </a:r>
            <a:r>
              <a:rPr lang="ru-BY"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UNIQUE</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Phone</a:t>
            </a: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BY"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36411444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5E9082-513E-4FA0-87E8-04270EB474D8}"/>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CBCA7AC0-66FF-4A92-87EA-AEA80DD8D72C}"/>
              </a:ext>
            </a:extLst>
          </p:cNvPr>
          <p:cNvSpPr>
            <a:spLocks noGrp="1"/>
          </p:cNvSpPr>
          <p:nvPr>
            <p:ph idx="1"/>
          </p:nvPr>
        </p:nvSpPr>
        <p:spPr/>
        <p:txBody>
          <a:bodyPr/>
          <a:lstStyle/>
          <a:p>
            <a:pPr indent="450215" algn="just">
              <a:lnSpc>
                <a:spcPct val="107000"/>
              </a:lnSpc>
              <a:spcAft>
                <a:spcPts val="0"/>
              </a:spcAft>
            </a:pPr>
            <a:r>
              <a:rPr lang="ru-BY" b="1" dirty="0">
                <a:latin typeface="Times New Roman" panose="02020603050405020304" pitchFamily="18" charset="0"/>
                <a:ea typeface="Calibri" panose="020F0502020204030204" pitchFamily="34" charset="0"/>
                <a:cs typeface="Times New Roman" panose="02020603050405020304" pitchFamily="18" charset="0"/>
              </a:rPr>
              <a:t>Внешние ключи</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BY" dirty="0">
                <a:latin typeface="Times New Roman" panose="02020603050405020304" pitchFamily="18" charset="0"/>
                <a:ea typeface="Calibri" panose="020F0502020204030204" pitchFamily="34" charset="0"/>
                <a:cs typeface="Times New Roman" panose="02020603050405020304" pitchFamily="18" charset="0"/>
              </a:rPr>
              <a:t>Внешние ключи применяются для установки связи между таблицами. Внешний ключ устанавливается для столбцов из зависимой, подчиненной таблицы, и указывает на один из столбцов из главной таблицы. </a:t>
            </a:r>
            <a:r>
              <a:rPr lang="ru-BY" b="1" dirty="0">
                <a:latin typeface="Times New Roman" panose="02020603050405020304" pitchFamily="18" charset="0"/>
                <a:ea typeface="Calibri" panose="020F0502020204030204" pitchFamily="34" charset="0"/>
                <a:cs typeface="Times New Roman" panose="02020603050405020304" pitchFamily="18" charset="0"/>
              </a:rPr>
              <a:t>Хотя, как правило, внешний ключ указывает на первичный ключ из связанной главной таблицы, но это необязательно должно быть непременным условием.</a:t>
            </a:r>
            <a:r>
              <a:rPr lang="ru-BY" dirty="0">
                <a:latin typeface="Times New Roman" panose="02020603050405020304" pitchFamily="18" charset="0"/>
                <a:ea typeface="Calibri" panose="020F0502020204030204" pitchFamily="34" charset="0"/>
                <a:cs typeface="Times New Roman" panose="02020603050405020304" pitchFamily="18" charset="0"/>
              </a:rPr>
              <a:t> </a:t>
            </a:r>
            <a:r>
              <a:rPr lang="ru-BY" u="sng" dirty="0">
                <a:latin typeface="Times New Roman" panose="02020603050405020304" pitchFamily="18" charset="0"/>
                <a:ea typeface="Calibri" panose="020F0502020204030204" pitchFamily="34" charset="0"/>
                <a:cs typeface="Times New Roman" panose="02020603050405020304" pitchFamily="18" charset="0"/>
              </a:rPr>
              <a:t>Внешний ключ также может указывать на какой-то другой столбец, который имеет уникальное значение.</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BY" b="1" dirty="0">
                <a:latin typeface="Times New Roman" panose="02020603050405020304" pitchFamily="18" charset="0"/>
                <a:ea typeface="Calibri" panose="020F0502020204030204" pitchFamily="34"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8271083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71B10A-D5AF-422C-B5AE-E5F91DC0BAA0}"/>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6EEB1008-4324-485C-B015-3916B68B5C01}"/>
              </a:ext>
            </a:extLst>
          </p:cNvPr>
          <p:cNvSpPr>
            <a:spLocks noGrp="1"/>
          </p:cNvSpPr>
          <p:nvPr>
            <p:ph idx="1"/>
          </p:nvPr>
        </p:nvSpPr>
        <p:spPr>
          <a:xfrm>
            <a:off x="938758" y="1303868"/>
            <a:ext cx="7633742" cy="4575726"/>
          </a:xfrm>
        </p:spPr>
        <p:txBody>
          <a:bodyPr>
            <a:normAutofit fontScale="92500" lnSpcReduction="10000"/>
          </a:bodyPr>
          <a:lstStyle/>
          <a:p>
            <a:pPr indent="450215" algn="just">
              <a:lnSpc>
                <a:spcPct val="107000"/>
              </a:lnSpc>
              <a:spcAft>
                <a:spcPts val="0"/>
              </a:spcAft>
            </a:pPr>
            <a:r>
              <a:rPr lang="ru-BY" b="1" dirty="0">
                <a:latin typeface="Times New Roman" panose="02020603050405020304" pitchFamily="18" charset="0"/>
                <a:ea typeface="Calibri" panose="020F0502020204030204" pitchFamily="34" charset="0"/>
                <a:cs typeface="Times New Roman" panose="02020603050405020304" pitchFamily="18" charset="0"/>
              </a:rPr>
              <a:t>Общий синтаксис установки внешнего ключа на уровне столбца:</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nSpc>
                <a:spcPct val="107000"/>
              </a:lnSpc>
              <a:spcAft>
                <a:spcPts val="0"/>
              </a:spcAft>
            </a:pPr>
            <a:r>
              <a:rPr lang="ru-BY" dirty="0">
                <a:latin typeface="Times New Roman" panose="02020603050405020304" pitchFamily="18" charset="0"/>
                <a:ea typeface="Calibri" panose="020F0502020204030204" pitchFamily="34" charset="0"/>
                <a:cs typeface="Times New Roman" panose="02020603050405020304" pitchFamily="18" charset="0"/>
              </a:rPr>
              <a:t>[FOREIGN KEY] REFERENCES </a:t>
            </a:r>
            <a:r>
              <a:rPr lang="ru-BY" dirty="0" err="1">
                <a:latin typeface="Times New Roman" panose="02020603050405020304" pitchFamily="18" charset="0"/>
                <a:ea typeface="Calibri" panose="020F0502020204030204" pitchFamily="34" charset="0"/>
                <a:cs typeface="Times New Roman" panose="02020603050405020304" pitchFamily="18" charset="0"/>
              </a:rPr>
              <a:t>главная_таблица</a:t>
            </a:r>
            <a:r>
              <a:rPr lang="ru-BY" dirty="0">
                <a:latin typeface="Times New Roman" panose="02020603050405020304" pitchFamily="18" charset="0"/>
                <a:ea typeface="Calibri" panose="020F0502020204030204" pitchFamily="34" charset="0"/>
                <a:cs typeface="Times New Roman" panose="02020603050405020304" pitchFamily="18" charset="0"/>
              </a:rPr>
              <a:t> (</a:t>
            </a:r>
            <a:r>
              <a:rPr lang="ru-BY" dirty="0" err="1">
                <a:latin typeface="Times New Roman" panose="02020603050405020304" pitchFamily="18" charset="0"/>
                <a:ea typeface="Calibri" panose="020F0502020204030204" pitchFamily="34" charset="0"/>
                <a:cs typeface="Times New Roman" panose="02020603050405020304" pitchFamily="18" charset="0"/>
              </a:rPr>
              <a:t>столбец_главной_таблицы</a:t>
            </a:r>
            <a:r>
              <a:rPr lang="ru-BY" dirty="0">
                <a:latin typeface="Times New Roman" panose="02020603050405020304" pitchFamily="18" charset="0"/>
                <a:ea typeface="Calibri" panose="020F0502020204030204" pitchFamily="34" charset="0"/>
                <a:cs typeface="Times New Roman" panose="02020603050405020304" pitchFamily="18"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BY" dirty="0">
                <a:latin typeface="Times New Roman" panose="02020603050405020304" pitchFamily="18" charset="0"/>
                <a:ea typeface="Calibri" panose="020F0502020204030204" pitchFamily="34" charset="0"/>
                <a:cs typeface="Times New Roman" panose="02020603050405020304" pitchFamily="18" charset="0"/>
              </a:rPr>
              <a:t>    [ON DELETE {CASCADE|NO ACTION}]</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BY" dirty="0">
                <a:latin typeface="Times New Roman" panose="02020603050405020304" pitchFamily="18" charset="0"/>
                <a:ea typeface="Calibri" panose="020F0502020204030204" pitchFamily="34" charset="0"/>
                <a:cs typeface="Times New Roman" panose="02020603050405020304" pitchFamily="18" charset="0"/>
              </a:rPr>
              <a:t>    [ON UPDATE {CASCADE|NO ACTION}]</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BY" dirty="0">
                <a:latin typeface="Times New Roman" panose="02020603050405020304" pitchFamily="18" charset="0"/>
                <a:ea typeface="Calibri" panose="020F0502020204030204" pitchFamily="34" charset="0"/>
                <a:cs typeface="Times New Roman" panose="02020603050405020304" pitchFamily="18" charset="0"/>
              </a:rPr>
              <a:t>Для создания ограничения внешнего ключа на уровне столбца после ключевого слова </a:t>
            </a:r>
            <a:r>
              <a:rPr lang="ru-BY" b="1" dirty="0">
                <a:latin typeface="Times New Roman" panose="02020603050405020304" pitchFamily="18" charset="0"/>
                <a:ea typeface="Calibri" panose="020F0502020204030204" pitchFamily="34" charset="0"/>
                <a:cs typeface="Times New Roman" panose="02020603050405020304" pitchFamily="18" charset="0"/>
              </a:rPr>
              <a:t>REFERENCES</a:t>
            </a:r>
            <a:r>
              <a:rPr lang="ru-BY" dirty="0">
                <a:latin typeface="Times New Roman" panose="02020603050405020304" pitchFamily="18" charset="0"/>
                <a:ea typeface="Calibri" panose="020F0502020204030204" pitchFamily="34" charset="0"/>
                <a:cs typeface="Times New Roman" panose="02020603050405020304" pitchFamily="18" charset="0"/>
              </a:rPr>
              <a:t> указывается </a:t>
            </a:r>
            <a:r>
              <a:rPr lang="ru-BY" b="1" u="sng" dirty="0">
                <a:latin typeface="Times New Roman" panose="02020603050405020304" pitchFamily="18" charset="0"/>
                <a:ea typeface="Calibri" panose="020F0502020204030204" pitchFamily="34" charset="0"/>
                <a:cs typeface="Times New Roman" panose="02020603050405020304" pitchFamily="18" charset="0"/>
              </a:rPr>
              <a:t>имя связанной таблицы и в круглых скобках имя связанного столбца</a:t>
            </a:r>
            <a:r>
              <a:rPr lang="ru-BY" dirty="0">
                <a:latin typeface="Times New Roman" panose="02020603050405020304" pitchFamily="18" charset="0"/>
                <a:ea typeface="Calibri" panose="020F0502020204030204" pitchFamily="34" charset="0"/>
                <a:cs typeface="Times New Roman" panose="02020603050405020304" pitchFamily="18" charset="0"/>
              </a:rPr>
              <a:t>, на который будет указывать внешний ключ. Также обычно добавляются ключевые слова FOREIGN KEY, но в принципе их необязательно указывать. После выражения REFERENCES идет выражение ON DELETE и ON UPDATE.</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BY" b="1" dirty="0">
                <a:latin typeface="Times New Roman" panose="02020603050405020304" pitchFamily="18" charset="0"/>
                <a:ea typeface="Calibri" panose="020F0502020204030204" pitchFamily="34"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18665375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395C8C-C2A8-46C3-ABDE-6CECD068599E}"/>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7C6DDEF7-04F3-4D3E-9E33-9A886A3AEC2B}"/>
              </a:ext>
            </a:extLst>
          </p:cNvPr>
          <p:cNvSpPr>
            <a:spLocks noGrp="1"/>
          </p:cNvSpPr>
          <p:nvPr>
            <p:ph idx="1"/>
          </p:nvPr>
        </p:nvSpPr>
        <p:spPr/>
        <p:txBody>
          <a:bodyPr/>
          <a:lstStyle/>
          <a:p>
            <a:pPr indent="450215" algn="just">
              <a:lnSpc>
                <a:spcPct val="107000"/>
              </a:lnSpc>
              <a:spcAft>
                <a:spcPts val="0"/>
              </a:spcAft>
            </a:pPr>
            <a:r>
              <a:rPr lang="ru-BY" b="1" dirty="0">
                <a:latin typeface="Times New Roman" panose="02020603050405020304" pitchFamily="18" charset="0"/>
                <a:ea typeface="Calibri" panose="020F0502020204030204" pitchFamily="34" charset="0"/>
                <a:cs typeface="Times New Roman" panose="02020603050405020304" pitchFamily="18" charset="0"/>
              </a:rPr>
              <a:t>Общий синтаксис установки внешнего ключа на уровне таблицы:</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BY" dirty="0">
                <a:latin typeface="Times New Roman" panose="02020603050405020304" pitchFamily="18" charset="0"/>
                <a:ea typeface="Calibri" panose="020F0502020204030204" pitchFamily="34" charset="0"/>
                <a:cs typeface="Times New Roman" panose="02020603050405020304" pitchFamily="18" charset="0"/>
              </a:rPr>
              <a:t>FOREIGN KEY (стобец1, столбец2, ... </a:t>
            </a:r>
            <a:r>
              <a:rPr lang="ru-BY" dirty="0" err="1">
                <a:latin typeface="Times New Roman" panose="02020603050405020304" pitchFamily="18" charset="0"/>
                <a:ea typeface="Calibri" panose="020F0502020204030204" pitchFamily="34" charset="0"/>
                <a:cs typeface="Times New Roman" panose="02020603050405020304" pitchFamily="18" charset="0"/>
              </a:rPr>
              <a:t>столбецN</a:t>
            </a:r>
            <a:r>
              <a:rPr lang="ru-BY" dirty="0">
                <a:latin typeface="Times New Roman" panose="02020603050405020304" pitchFamily="18" charset="0"/>
                <a:ea typeface="Calibri" panose="020F0502020204030204" pitchFamily="34" charset="0"/>
                <a:cs typeface="Times New Roman" panose="02020603050405020304" pitchFamily="18" charset="0"/>
              </a:rPr>
              <a:t>) REFERENCES </a:t>
            </a:r>
            <a:r>
              <a:rPr lang="ru-BY" dirty="0" err="1">
                <a:latin typeface="Times New Roman" panose="02020603050405020304" pitchFamily="18" charset="0"/>
                <a:ea typeface="Calibri" panose="020F0502020204030204" pitchFamily="34" charset="0"/>
                <a:cs typeface="Times New Roman" panose="02020603050405020304" pitchFamily="18" charset="0"/>
              </a:rPr>
              <a:t>главная_таблица</a:t>
            </a:r>
            <a:r>
              <a:rPr lang="ru-BY" dirty="0">
                <a:latin typeface="Times New Roman" panose="02020603050405020304" pitchFamily="18" charset="0"/>
                <a:ea typeface="Calibri" panose="020F0502020204030204" pitchFamily="34" charset="0"/>
                <a:cs typeface="Times New Roman" panose="02020603050405020304" pitchFamily="18" charset="0"/>
              </a:rPr>
              <a:t> (столбец_главной_таблицы1, столбец_главной_таблицы2, ... </a:t>
            </a:r>
            <a:r>
              <a:rPr lang="ru-BY" dirty="0" err="1">
                <a:latin typeface="Times New Roman" panose="02020603050405020304" pitchFamily="18" charset="0"/>
                <a:ea typeface="Calibri" panose="020F0502020204030204" pitchFamily="34" charset="0"/>
                <a:cs typeface="Times New Roman" panose="02020603050405020304" pitchFamily="18" charset="0"/>
              </a:rPr>
              <a:t>столбец_главной_таблицыN</a:t>
            </a:r>
            <a:r>
              <a:rPr lang="ru-BY" dirty="0">
                <a:latin typeface="Times New Roman" panose="02020603050405020304" pitchFamily="18" charset="0"/>
                <a:ea typeface="Calibri" panose="020F0502020204030204" pitchFamily="34" charset="0"/>
                <a:cs typeface="Times New Roman" panose="02020603050405020304" pitchFamily="18"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BY" dirty="0">
                <a:latin typeface="Times New Roman" panose="02020603050405020304" pitchFamily="18" charset="0"/>
                <a:ea typeface="Calibri" panose="020F0502020204030204" pitchFamily="34" charset="0"/>
                <a:cs typeface="Times New Roman" panose="02020603050405020304" pitchFamily="18" charset="0"/>
              </a:rPr>
              <a:t>    [ON DELETE {CASCADE|NO ACTION}]</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BY" dirty="0">
                <a:latin typeface="Times New Roman" panose="02020603050405020304" pitchFamily="18" charset="0"/>
                <a:ea typeface="Calibri" panose="020F0502020204030204" pitchFamily="34" charset="0"/>
                <a:cs typeface="Times New Roman" panose="02020603050405020304" pitchFamily="18" charset="0"/>
              </a:rPr>
              <a:t>    [ON UPDATE {CASCADE|NO ACTION}]</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31197062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DC507A-BD20-4CB9-9B13-2ECD52B7A904}"/>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CD9F766D-FBC3-4305-A51B-28C3555C76E8}"/>
              </a:ext>
            </a:extLst>
          </p:cNvPr>
          <p:cNvSpPr>
            <a:spLocks noGrp="1"/>
          </p:cNvSpPr>
          <p:nvPr>
            <p:ph idx="1"/>
          </p:nvPr>
        </p:nvSpPr>
        <p:spPr>
          <a:xfrm>
            <a:off x="938758" y="1176868"/>
            <a:ext cx="7633742" cy="5681132"/>
          </a:xfrm>
        </p:spPr>
        <p:txBody>
          <a:bodyPr>
            <a:normAutofit fontScale="55000" lnSpcReduction="20000"/>
          </a:bodyPr>
          <a:lstStyle/>
          <a:p>
            <a:pPr indent="450215" algn="just">
              <a:lnSpc>
                <a:spcPct val="107000"/>
              </a:lnSpc>
              <a:spcAft>
                <a:spcPts val="0"/>
              </a:spcAft>
            </a:pPr>
            <a:r>
              <a:rPr lang="ru-BY" sz="3200" dirty="0">
                <a:latin typeface="Times New Roman" panose="02020603050405020304" pitchFamily="18" charset="0"/>
                <a:ea typeface="Calibri" panose="020F0502020204030204" pitchFamily="34" charset="0"/>
                <a:cs typeface="Times New Roman" panose="02020603050405020304" pitchFamily="18" charset="0"/>
              </a:rPr>
              <a:t>Например, определим две таблицы и свяжем их посредством внешнего ключа:</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BY" sz="3200" dirty="0">
                <a:latin typeface="Times New Roman" panose="02020603050405020304" pitchFamily="18" charset="0"/>
                <a:ea typeface="Calibri" panose="020F0502020204030204" pitchFamily="34" charset="0"/>
                <a:cs typeface="Times New Roman" panose="02020603050405020304" pitchFamily="18" charset="0"/>
              </a:rPr>
              <a:t> </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Create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table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Klient_VK</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K</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8000"/>
                </a:solidFill>
                <a:latin typeface="Consolas" panose="020B0609020204030204" pitchFamily="49" charset="0"/>
                <a:ea typeface="Calibri" panose="020F0502020204030204" pitchFamily="34" charset="0"/>
                <a:cs typeface="Consolas" panose="020B0609020204030204" pitchFamily="49" charset="0"/>
              </a:rPr>
              <a:t>--Уникальные значения</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8000"/>
                </a:solidFill>
                <a:latin typeface="Consolas" panose="020B0609020204030204" pitchFamily="49" charset="0"/>
                <a:ea typeface="Calibri" panose="020F0502020204030204" pitchFamily="34" charset="0"/>
                <a:cs typeface="Consolas" panose="020B0609020204030204" pitchFamily="49" charset="0"/>
              </a:rPr>
              <a:t>--значения по умолчанию</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8000"/>
                </a:solidFill>
                <a:latin typeface="Consolas" panose="020B0609020204030204" pitchFamily="49" charset="0"/>
                <a:ea typeface="Calibri" panose="020F0502020204030204" pitchFamily="34" charset="0"/>
                <a:cs typeface="Consolas" panose="020B0609020204030204" pitchFamily="49" charset="0"/>
              </a:rPr>
              <a:t>-- таблица для демонстрации внешнего ключа</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Id</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Primary</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Key</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Identity</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Age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18</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NName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NVARCHAR</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808080"/>
                </a:solidFill>
                <a:latin typeface="Consolas" panose="020B0609020204030204" pitchFamily="49" charset="0"/>
                <a:ea typeface="Calibri" panose="020F0502020204030204" pitchFamily="34" charset="0"/>
                <a:cs typeface="Consolas" panose="020B0609020204030204" pitchFamily="49" charset="0"/>
              </a:rPr>
              <a:t>Not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808080"/>
                </a:solidFill>
                <a:latin typeface="Consolas" panose="020B0609020204030204" pitchFamily="49" charset="0"/>
                <a:ea typeface="Calibri" panose="020F0502020204030204" pitchFamily="34" charset="0"/>
                <a:cs typeface="Consolas" panose="020B0609020204030204" pitchFamily="49" charset="0"/>
              </a:rPr>
              <a:t>Null</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Fio</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NVARCHAR</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808080"/>
                </a:solidFill>
                <a:latin typeface="Consolas" panose="020B0609020204030204" pitchFamily="49" charset="0"/>
                <a:ea typeface="Calibri" panose="020F0502020204030204" pitchFamily="34" charset="0"/>
                <a:cs typeface="Consolas" panose="020B0609020204030204" pitchFamily="49" charset="0"/>
              </a:rPr>
              <a:t>Not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808080"/>
                </a:solidFill>
                <a:latin typeface="Consolas" panose="020B0609020204030204" pitchFamily="49" charset="0"/>
                <a:ea typeface="Calibri" panose="020F0502020204030204" pitchFamily="34" charset="0"/>
                <a:cs typeface="Consolas" panose="020B0609020204030204" pitchFamily="49" charset="0"/>
              </a:rPr>
              <a:t>Null</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Email</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VARCHAR</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30</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UNIQUE</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Phone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VARCHAR</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20</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UNIQUE</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BY" sz="3200" dirty="0">
                <a:latin typeface="Times New Roman" panose="02020603050405020304" pitchFamily="18" charset="0"/>
                <a:ea typeface="Calibri" panose="020F0502020204030204" pitchFamily="34" charset="0"/>
                <a:cs typeface="Times New Roman" panose="02020603050405020304" pitchFamily="18" charset="0"/>
              </a:rPr>
              <a:t> </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Create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table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Zakaz_VKK</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8000"/>
                </a:solidFill>
                <a:latin typeface="Consolas" panose="020B0609020204030204" pitchFamily="49" charset="0"/>
                <a:ea typeface="Calibri" panose="020F0502020204030204" pitchFamily="34" charset="0"/>
                <a:cs typeface="Consolas" panose="020B0609020204030204" pitchFamily="49" charset="0"/>
              </a:rPr>
              <a:t>-- таблица для демонстрации внешнего ключа</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Id</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Primary</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Key</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Identity</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KlientId</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REFERENCES</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Klient_VKK</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ID</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CreatedA</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Date</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41419229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3F5759-5AB2-4277-81F9-EF6AECBC4FE0}"/>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4F087238-1B6A-45FB-A9DE-00FE0AC7F313}"/>
              </a:ext>
            </a:extLst>
          </p:cNvPr>
          <p:cNvSpPr>
            <a:spLocks noGrp="1"/>
          </p:cNvSpPr>
          <p:nvPr>
            <p:ph idx="1"/>
          </p:nvPr>
        </p:nvSpPr>
        <p:spPr/>
        <p:txBody>
          <a:bodyPr/>
          <a:lstStyle/>
          <a:p>
            <a:pPr indent="450215" algn="just">
              <a:lnSpc>
                <a:spcPct val="107000"/>
              </a:lnSpc>
              <a:spcAft>
                <a:spcPts val="0"/>
              </a:spcAft>
            </a:pPr>
            <a:r>
              <a:rPr lang="ru-BY" dirty="0">
                <a:latin typeface="Times New Roman" panose="02020603050405020304" pitchFamily="18" charset="0"/>
                <a:ea typeface="Calibri" panose="020F0502020204030204" pitchFamily="34" charset="0"/>
                <a:cs typeface="Times New Roman" panose="02020603050405020304" pitchFamily="18" charset="0"/>
              </a:rPr>
              <a:t>Здесь определены таблицы </a:t>
            </a:r>
            <a:r>
              <a:rPr lang="ru-BY" dirty="0" err="1">
                <a:latin typeface="Times New Roman" panose="02020603050405020304" pitchFamily="18" charset="0"/>
                <a:ea typeface="Calibri" panose="020F0502020204030204" pitchFamily="34" charset="0"/>
                <a:cs typeface="Times New Roman" panose="02020603050405020304" pitchFamily="18" charset="0"/>
              </a:rPr>
              <a:t>K</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lient_VKK</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latin typeface="Times New Roman" panose="02020603050405020304" pitchFamily="18" charset="0"/>
                <a:ea typeface="Calibri" panose="020F0502020204030204" pitchFamily="34" charset="0"/>
                <a:cs typeface="Times New Roman" panose="02020603050405020304" pitchFamily="18" charset="0"/>
              </a:rPr>
              <a:t>и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Zakaz_VKK</a:t>
            </a:r>
            <a:r>
              <a:rPr lang="ru-BY" dirty="0">
                <a:latin typeface="Times New Roman" panose="02020603050405020304" pitchFamily="18" charset="0"/>
                <a:ea typeface="Calibri" panose="020F0502020204030204" pitchFamily="34" charset="0"/>
                <a:cs typeface="Times New Roman" panose="02020603050405020304" pitchFamily="18" charset="0"/>
              </a:rPr>
              <a:t>. </a:t>
            </a:r>
            <a:r>
              <a:rPr lang="ru-BY" dirty="0" err="1">
                <a:latin typeface="Times New Roman" panose="02020603050405020304" pitchFamily="18" charset="0"/>
                <a:ea typeface="Calibri" panose="020F0502020204030204" pitchFamily="34" charset="0"/>
                <a:cs typeface="Times New Roman" panose="02020603050405020304" pitchFamily="18" charset="0"/>
              </a:rPr>
              <a:t>K</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lient_VKK</a:t>
            </a:r>
            <a:r>
              <a:rPr lang="ru-BY"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latin typeface="Times New Roman" panose="02020603050405020304" pitchFamily="18" charset="0"/>
                <a:ea typeface="Calibri" panose="020F0502020204030204" pitchFamily="34" charset="0"/>
                <a:cs typeface="Times New Roman" panose="02020603050405020304" pitchFamily="18" charset="0"/>
              </a:rPr>
              <a:t>является главной и представляет клиента.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Zakaz_VKK</a:t>
            </a:r>
            <a:r>
              <a:rPr lang="ru-BY" dirty="0">
                <a:latin typeface="Times New Roman" panose="02020603050405020304" pitchFamily="18" charset="0"/>
                <a:ea typeface="Calibri" panose="020F0502020204030204" pitchFamily="34" charset="0"/>
                <a:cs typeface="Times New Roman" panose="02020603050405020304" pitchFamily="18" charset="0"/>
              </a:rPr>
              <a:t> является зависимой и представляет заказ, сделанный клиентом. Эта таблица через столбец </a:t>
            </a:r>
            <a:r>
              <a:rPr lang="ru-BY" dirty="0" err="1">
                <a:latin typeface="Times New Roman" panose="02020603050405020304" pitchFamily="18" charset="0"/>
                <a:ea typeface="Calibri" panose="020F0502020204030204" pitchFamily="34" charset="0"/>
                <a:cs typeface="Times New Roman" panose="02020603050405020304" pitchFamily="18" charset="0"/>
              </a:rPr>
              <a:t>CustomerId</a:t>
            </a:r>
            <a:r>
              <a:rPr lang="ru-BY" dirty="0">
                <a:latin typeface="Times New Roman" panose="02020603050405020304" pitchFamily="18" charset="0"/>
                <a:ea typeface="Calibri" panose="020F0502020204030204" pitchFamily="34" charset="0"/>
                <a:cs typeface="Times New Roman" panose="02020603050405020304" pitchFamily="18" charset="0"/>
              </a:rPr>
              <a:t> связана с таблицей </a:t>
            </a:r>
            <a:r>
              <a:rPr lang="ru-BY" dirty="0" err="1">
                <a:latin typeface="Times New Roman" panose="02020603050405020304" pitchFamily="18" charset="0"/>
                <a:ea typeface="Calibri" panose="020F0502020204030204" pitchFamily="34" charset="0"/>
                <a:cs typeface="Times New Roman" panose="02020603050405020304" pitchFamily="18" charset="0"/>
              </a:rPr>
              <a:t>Customers</a:t>
            </a:r>
            <a:r>
              <a:rPr lang="ru-BY" dirty="0">
                <a:latin typeface="Times New Roman" panose="02020603050405020304" pitchFamily="18" charset="0"/>
                <a:ea typeface="Calibri" panose="020F0502020204030204" pitchFamily="34" charset="0"/>
                <a:cs typeface="Times New Roman" panose="02020603050405020304" pitchFamily="18" charset="0"/>
              </a:rPr>
              <a:t> и ее столбцом </a:t>
            </a:r>
            <a:r>
              <a:rPr lang="ru-BY" dirty="0" err="1">
                <a:latin typeface="Times New Roman" panose="02020603050405020304" pitchFamily="18" charset="0"/>
                <a:ea typeface="Calibri" panose="020F0502020204030204" pitchFamily="34" charset="0"/>
                <a:cs typeface="Times New Roman" panose="02020603050405020304" pitchFamily="18" charset="0"/>
              </a:rPr>
              <a:t>Id</a:t>
            </a:r>
            <a:r>
              <a:rPr lang="ru-BY" dirty="0">
                <a:latin typeface="Times New Roman" panose="02020603050405020304" pitchFamily="18" charset="0"/>
                <a:ea typeface="Calibri" panose="020F0502020204030204" pitchFamily="34" charset="0"/>
                <a:cs typeface="Times New Roman" panose="02020603050405020304" pitchFamily="18" charset="0"/>
              </a:rPr>
              <a:t>. То есть столбец </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KlientId</a:t>
            </a:r>
            <a:r>
              <a:rPr lang="ru-BY" dirty="0">
                <a:latin typeface="Times New Roman" panose="02020603050405020304" pitchFamily="18" charset="0"/>
                <a:ea typeface="Calibri" panose="020F0502020204030204" pitchFamily="34" charset="0"/>
                <a:cs typeface="Times New Roman" panose="02020603050405020304" pitchFamily="18" charset="0"/>
              </a:rPr>
              <a:t> является внешним ключом, который указывает на столбец </a:t>
            </a:r>
            <a:r>
              <a:rPr lang="ru-BY" dirty="0" err="1">
                <a:latin typeface="Times New Roman" panose="02020603050405020304" pitchFamily="18" charset="0"/>
                <a:ea typeface="Calibri" panose="020F0502020204030204" pitchFamily="34" charset="0"/>
                <a:cs typeface="Times New Roman" panose="02020603050405020304" pitchFamily="18" charset="0"/>
              </a:rPr>
              <a:t>Id</a:t>
            </a:r>
            <a:r>
              <a:rPr lang="ru-BY" dirty="0">
                <a:latin typeface="Times New Roman" panose="02020603050405020304" pitchFamily="18" charset="0"/>
                <a:ea typeface="Calibri" panose="020F0502020204030204" pitchFamily="34" charset="0"/>
                <a:cs typeface="Times New Roman" panose="02020603050405020304" pitchFamily="18" charset="0"/>
              </a:rPr>
              <a:t> из таблицы </a:t>
            </a:r>
            <a:r>
              <a:rPr lang="ru-BY" dirty="0" err="1">
                <a:latin typeface="Times New Roman" panose="02020603050405020304" pitchFamily="18" charset="0"/>
                <a:ea typeface="Calibri" panose="020F0502020204030204" pitchFamily="34" charset="0"/>
                <a:cs typeface="Times New Roman" panose="02020603050405020304" pitchFamily="18" charset="0"/>
              </a:rPr>
              <a:t>K</a:t>
            </a:r>
            <a:r>
              <a:rPr lang="ru-BY"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lient_VKK</a:t>
            </a:r>
            <a:r>
              <a:rPr lang="ru-BY" dirty="0">
                <a:latin typeface="Times New Roman" panose="02020603050405020304" pitchFamily="18" charset="0"/>
                <a:ea typeface="Calibri" panose="020F0502020204030204" pitchFamily="34" charset="0"/>
                <a:cs typeface="Times New Roman" panose="02020603050405020304" pitchFamily="18" charset="0"/>
              </a:rPr>
              <a:t>.</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BY" b="1" dirty="0">
                <a:latin typeface="Times New Roman" panose="02020603050405020304" pitchFamily="18" charset="0"/>
                <a:ea typeface="Calibri" panose="020F0502020204030204" pitchFamily="34"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BY" b="1" dirty="0">
                <a:latin typeface="Times New Roman" panose="02020603050405020304" pitchFamily="18" charset="0"/>
                <a:ea typeface="Calibri" panose="020F0502020204030204" pitchFamily="34" charset="0"/>
                <a:cs typeface="Times New Roman" panose="02020603050405020304" pitchFamily="18" charset="0"/>
              </a:rPr>
              <a:t>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13641834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FABD01-473B-430A-AE10-7522EDBF4BE1}"/>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EEFB714F-DF5C-4C5C-A24E-8EC6D6209548}"/>
              </a:ext>
            </a:extLst>
          </p:cNvPr>
          <p:cNvSpPr>
            <a:spLocks noGrp="1"/>
          </p:cNvSpPr>
          <p:nvPr>
            <p:ph idx="1"/>
          </p:nvPr>
        </p:nvSpPr>
        <p:spPr>
          <a:xfrm>
            <a:off x="879491" y="1498600"/>
            <a:ext cx="7633742" cy="5274733"/>
          </a:xfrm>
        </p:spPr>
        <p:txBody>
          <a:bodyPr>
            <a:normAutofit fontScale="62500" lnSpcReduction="20000"/>
          </a:bodyPr>
          <a:lstStyle/>
          <a:p>
            <a:pPr indent="450215" algn="just">
              <a:lnSpc>
                <a:spcPct val="107000"/>
              </a:lnSpc>
              <a:spcAft>
                <a:spcPts val="0"/>
              </a:spcAft>
            </a:pPr>
            <a:r>
              <a:rPr lang="ru-BY" sz="3200" b="1" dirty="0">
                <a:latin typeface="Times New Roman" panose="02020603050405020304" pitchFamily="18" charset="0"/>
                <a:ea typeface="Calibri" panose="020F0502020204030204" pitchFamily="34" charset="0"/>
                <a:cs typeface="Times New Roman" panose="02020603050405020304" pitchFamily="18" charset="0"/>
              </a:rPr>
              <a:t>Определение внешнего ключа на уровне таблицы выглядело бы следующим образом:</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Create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table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Zakaz_VKK2</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8000"/>
                </a:solidFill>
                <a:latin typeface="Consolas" panose="020B0609020204030204" pitchFamily="49" charset="0"/>
                <a:ea typeface="Calibri" panose="020F0502020204030204" pitchFamily="34" charset="0"/>
                <a:cs typeface="Consolas" panose="020B0609020204030204" pitchFamily="49" charset="0"/>
              </a:rPr>
              <a:t>-- таблица для определения  внешнего ключа  на уровне таблицы</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Id</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Primary</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Key</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Identity</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KlientId</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CreatedA</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Date</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Foreign</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Key</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KlientId</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REFERENCES</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Klient_VKK</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ID</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indent="450215">
              <a:lnSpc>
                <a:spcPct val="107000"/>
              </a:lnSpc>
              <a:spcAft>
                <a:spcPts val="0"/>
              </a:spcAft>
            </a:pPr>
            <a:r>
              <a:rPr lang="ru-BY" sz="3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С помощью оператора </a:t>
            </a:r>
            <a:r>
              <a:rPr lang="ru-BY" sz="3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CONSTRAINT</a:t>
            </a:r>
            <a:r>
              <a:rPr lang="ru-BY" sz="32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можно задать имя для ограничения внешнего ключа. Обычно это имя начинается с префикса "FK_":</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Create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table</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Zakaz_VKK2</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8000"/>
                </a:solidFill>
                <a:latin typeface="Consolas" panose="020B0609020204030204" pitchFamily="49" charset="0"/>
                <a:ea typeface="Calibri" panose="020F0502020204030204" pitchFamily="34" charset="0"/>
                <a:cs typeface="Consolas" panose="020B0609020204030204" pitchFamily="49" charset="0"/>
              </a:rPr>
              <a:t>-- таблица для определения  внешнего ключа  на уровне таблицы</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Id</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Primary</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Key</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Identity</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KlientId</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CreatedA</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Date</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ru-BY" dirty="0">
                <a:latin typeface="Times New Roman" panose="02020603050405020304" pitchFamily="18" charset="0"/>
                <a:ea typeface="Calibri" panose="020F0502020204030204" pitchFamily="34" charset="0"/>
                <a:cs typeface="Times New Roman" panose="02020603050405020304" pitchFamily="18" charset="0"/>
              </a:rPr>
              <a:t>CONSTRAINT FK</a:t>
            </a:r>
            <a:r>
              <a:rPr lang="en-US" dirty="0">
                <a:latin typeface="Times New Roman" panose="02020603050405020304" pitchFamily="18" charset="0"/>
                <a:ea typeface="Calibri" panose="020F0502020204030204" pitchFamily="34" charset="0"/>
                <a:cs typeface="Times New Roman" panose="02020603050405020304" pitchFamily="18" charset="0"/>
              </a:rPr>
              <a:t>_</a:t>
            </a:r>
            <a:r>
              <a:rPr lang="en-US" dirty="0" err="1">
                <a:latin typeface="Times New Roman" panose="02020603050405020304" pitchFamily="18" charset="0"/>
                <a:ea typeface="Calibri" panose="020F0502020204030204" pitchFamily="34" charset="0"/>
                <a:cs typeface="Times New Roman" panose="02020603050405020304" pitchFamily="18" charset="0"/>
              </a:rPr>
              <a:t>Zakaz_Klient</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Foreign</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FF"/>
                </a:solidFill>
                <a:latin typeface="Consolas" panose="020B0609020204030204" pitchFamily="49" charset="0"/>
                <a:ea typeface="Calibri" panose="020F0502020204030204" pitchFamily="34" charset="0"/>
                <a:cs typeface="Consolas" panose="020B0609020204030204" pitchFamily="49" charset="0"/>
              </a:rPr>
              <a:t>Key</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KlientId</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0000FF"/>
                </a:solidFill>
                <a:latin typeface="Consolas" panose="020B0609020204030204" pitchFamily="49" charset="0"/>
                <a:ea typeface="Calibri" panose="020F0502020204030204" pitchFamily="34" charset="0"/>
                <a:cs typeface="Consolas" panose="020B0609020204030204" pitchFamily="49" charset="0"/>
              </a:rPr>
              <a:t>REFERENCES</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err="1">
                <a:solidFill>
                  <a:srgbClr val="000000"/>
                </a:solidFill>
                <a:latin typeface="Consolas" panose="020B0609020204030204" pitchFamily="49" charset="0"/>
                <a:ea typeface="Calibri" panose="020F0502020204030204" pitchFamily="34" charset="0"/>
                <a:cs typeface="Consolas" panose="020B0609020204030204" pitchFamily="49" charset="0"/>
              </a:rPr>
              <a:t>Klient_VKK</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ID</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BY"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BY" dirty="0">
                <a:solidFill>
                  <a:srgbClr val="808080"/>
                </a:solidFill>
                <a:latin typeface="Consolas" panose="020B0609020204030204" pitchFamily="49" charset="0"/>
                <a:ea typeface="Calibri" panose="020F0502020204030204" pitchFamily="34" charset="0"/>
                <a:cs typeface="Consolas" panose="020B0609020204030204" pitchFamily="49" charset="0"/>
              </a:rPr>
              <a:t>)</a:t>
            </a:r>
            <a:endParaRPr lang="ru-BY" sz="2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26563879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77B859-5302-4C29-B655-C1BA362DFE10}"/>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sp>
        <p:nvSpPr>
          <p:cNvPr id="3" name="Объект 2">
            <a:extLst>
              <a:ext uri="{FF2B5EF4-FFF2-40B4-BE49-F238E27FC236}">
                <a16:creationId xmlns:a16="http://schemas.microsoft.com/office/drawing/2014/main" id="{3A31C317-1441-4AF8-AD6A-E351DF6E018C}"/>
              </a:ext>
            </a:extLst>
          </p:cNvPr>
          <p:cNvSpPr>
            <a:spLocks noGrp="1"/>
          </p:cNvSpPr>
          <p:nvPr>
            <p:ph idx="1"/>
          </p:nvPr>
        </p:nvSpPr>
        <p:spPr/>
        <p:txBody>
          <a:bodyPr/>
          <a:lstStyle/>
          <a:p>
            <a:endParaRPr lang="ru-BY"/>
          </a:p>
        </p:txBody>
      </p:sp>
    </p:spTree>
    <p:extLst>
      <p:ext uri="{BB962C8B-B14F-4D97-AF65-F5344CB8AC3E}">
        <p14:creationId xmlns:p14="http://schemas.microsoft.com/office/powerpoint/2010/main" val="376432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0B60DB-66B8-4AE8-A8DF-03175010D2FE}"/>
              </a:ext>
            </a:extLst>
          </p:cNvPr>
          <p:cNvSpPr>
            <a:spLocks noGrp="1"/>
          </p:cNvSpPr>
          <p:nvPr>
            <p:ph type="title"/>
          </p:nvPr>
        </p:nvSpPr>
        <p:spPr/>
        <p:txBody>
          <a:bodyPr>
            <a:normAutofit/>
          </a:bodyPr>
          <a:lstStyle/>
          <a:p>
            <a:r>
              <a:rPr lang="ru-RU" sz="2800" dirty="0"/>
              <a:t>Создание таблиц и обеспечение целостности данных</a:t>
            </a:r>
            <a:endParaRPr lang="ru-BY" sz="2800" dirty="0"/>
          </a:p>
        </p:txBody>
      </p:sp>
      <p:pic>
        <p:nvPicPr>
          <p:cNvPr id="4" name="Объект 3">
            <a:extLst>
              <a:ext uri="{FF2B5EF4-FFF2-40B4-BE49-F238E27FC236}">
                <a16:creationId xmlns:a16="http://schemas.microsoft.com/office/drawing/2014/main" id="{5076494E-771A-4D9D-B074-8DA8C38A5BCE}"/>
              </a:ext>
            </a:extLst>
          </p:cNvPr>
          <p:cNvPicPr>
            <a:picLocks noGrp="1" noChangeAspect="1"/>
          </p:cNvPicPr>
          <p:nvPr>
            <p:ph idx="1"/>
          </p:nvPr>
        </p:nvPicPr>
        <p:blipFill>
          <a:blip r:embed="rId2"/>
          <a:stretch>
            <a:fillRect/>
          </a:stretch>
        </p:blipFill>
        <p:spPr>
          <a:xfrm>
            <a:off x="1786223" y="2330069"/>
            <a:ext cx="5938266" cy="3505962"/>
          </a:xfrm>
          <a:prstGeom prst="rect">
            <a:avLst/>
          </a:prstGeom>
        </p:spPr>
      </p:pic>
    </p:spTree>
    <p:extLst>
      <p:ext uri="{BB962C8B-B14F-4D97-AF65-F5344CB8AC3E}">
        <p14:creationId xmlns:p14="http://schemas.microsoft.com/office/powerpoint/2010/main" val="1543851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20393C-1C70-4199-BA12-AA3F7E19B814}"/>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pic>
        <p:nvPicPr>
          <p:cNvPr id="4" name="Объект 3">
            <a:extLst>
              <a:ext uri="{FF2B5EF4-FFF2-40B4-BE49-F238E27FC236}">
                <a16:creationId xmlns:a16="http://schemas.microsoft.com/office/drawing/2014/main" id="{179492B5-D74C-4666-B09B-6AB4DA9782A8}"/>
              </a:ext>
            </a:extLst>
          </p:cNvPr>
          <p:cNvPicPr>
            <a:picLocks noGrp="1" noChangeAspect="1"/>
          </p:cNvPicPr>
          <p:nvPr>
            <p:ph idx="1"/>
          </p:nvPr>
        </p:nvPicPr>
        <p:blipFill>
          <a:blip r:embed="rId2"/>
          <a:stretch>
            <a:fillRect/>
          </a:stretch>
        </p:blipFill>
        <p:spPr>
          <a:xfrm>
            <a:off x="1786223" y="2549144"/>
            <a:ext cx="5938266" cy="3067812"/>
          </a:xfrm>
          <a:prstGeom prst="rect">
            <a:avLst/>
          </a:prstGeom>
        </p:spPr>
      </p:pic>
    </p:spTree>
    <p:extLst>
      <p:ext uri="{BB962C8B-B14F-4D97-AF65-F5344CB8AC3E}">
        <p14:creationId xmlns:p14="http://schemas.microsoft.com/office/powerpoint/2010/main" val="2224831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2B3A4F-B076-4515-B625-1972890E9853}"/>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pic>
        <p:nvPicPr>
          <p:cNvPr id="4" name="Объект 3">
            <a:extLst>
              <a:ext uri="{FF2B5EF4-FFF2-40B4-BE49-F238E27FC236}">
                <a16:creationId xmlns:a16="http://schemas.microsoft.com/office/drawing/2014/main" id="{608E8B07-3B0D-46B5-A6A2-3924726181CA}"/>
              </a:ext>
            </a:extLst>
          </p:cNvPr>
          <p:cNvPicPr>
            <a:picLocks noGrp="1" noChangeAspect="1"/>
          </p:cNvPicPr>
          <p:nvPr>
            <p:ph idx="1"/>
          </p:nvPr>
        </p:nvPicPr>
        <p:blipFill>
          <a:blip r:embed="rId2"/>
          <a:stretch>
            <a:fillRect/>
          </a:stretch>
        </p:blipFill>
        <p:spPr>
          <a:xfrm>
            <a:off x="2049190" y="2286000"/>
            <a:ext cx="5412332" cy="3594100"/>
          </a:xfrm>
          <a:prstGeom prst="rect">
            <a:avLst/>
          </a:prstGeom>
        </p:spPr>
      </p:pic>
    </p:spTree>
    <p:extLst>
      <p:ext uri="{BB962C8B-B14F-4D97-AF65-F5344CB8AC3E}">
        <p14:creationId xmlns:p14="http://schemas.microsoft.com/office/powerpoint/2010/main" val="2472856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5D5129-DDCA-417E-A99C-91B8FF72B6CB}"/>
              </a:ext>
            </a:extLst>
          </p:cNvPr>
          <p:cNvSpPr>
            <a:spLocks noGrp="1"/>
          </p:cNvSpPr>
          <p:nvPr>
            <p:ph type="title"/>
          </p:nvPr>
        </p:nvSpPr>
        <p:spPr/>
        <p:txBody>
          <a:bodyPr/>
          <a:lstStyle/>
          <a:p>
            <a:r>
              <a:rPr lang="ru-RU" sz="2800" dirty="0">
                <a:solidFill>
                  <a:srgbClr val="2A1A00"/>
                </a:solidFill>
              </a:rPr>
              <a:t>Создание таблиц и обеспечение целостности данных</a:t>
            </a:r>
            <a:endParaRPr lang="ru-BY" dirty="0"/>
          </a:p>
        </p:txBody>
      </p:sp>
      <p:pic>
        <p:nvPicPr>
          <p:cNvPr id="4" name="Объект 3">
            <a:extLst>
              <a:ext uri="{FF2B5EF4-FFF2-40B4-BE49-F238E27FC236}">
                <a16:creationId xmlns:a16="http://schemas.microsoft.com/office/drawing/2014/main" id="{3D66F056-1516-41AD-A630-22B6180875F1}"/>
              </a:ext>
            </a:extLst>
          </p:cNvPr>
          <p:cNvPicPr>
            <a:picLocks noGrp="1" noChangeAspect="1"/>
          </p:cNvPicPr>
          <p:nvPr>
            <p:ph idx="1"/>
          </p:nvPr>
        </p:nvPicPr>
        <p:blipFill>
          <a:blip r:embed="rId2"/>
          <a:stretch>
            <a:fillRect/>
          </a:stretch>
        </p:blipFill>
        <p:spPr>
          <a:xfrm>
            <a:off x="2319807" y="2286000"/>
            <a:ext cx="4871099" cy="3594100"/>
          </a:xfrm>
          <a:prstGeom prst="rect">
            <a:avLst/>
          </a:prstGeom>
        </p:spPr>
      </p:pic>
    </p:spTree>
    <p:extLst>
      <p:ext uri="{BB962C8B-B14F-4D97-AF65-F5344CB8AC3E}">
        <p14:creationId xmlns:p14="http://schemas.microsoft.com/office/powerpoint/2010/main" val="2440600825"/>
      </p:ext>
    </p:extLst>
  </p:cSld>
  <p:clrMapOvr>
    <a:masterClrMapping/>
  </p:clrMapOvr>
</p:sld>
</file>

<file path=ppt/theme/theme1.xml><?xml version="1.0" encoding="utf-8"?>
<a:theme xmlns:a="http://schemas.openxmlformats.org/drawingml/2006/main" name="Эмблема">
  <a:themeElements>
    <a:clrScheme name="Эмблема">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Эмблема">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Эмблема">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TM10001106[[fn=Эмблема]]</Template>
  <TotalTime>1577</TotalTime>
  <Words>4799</Words>
  <Application>Microsoft Office PowerPoint</Application>
  <PresentationFormat>Экран (4:3)</PresentationFormat>
  <Paragraphs>384</Paragraphs>
  <Slides>58</Slides>
  <Notes>0</Notes>
  <HiddenSlides>0</HiddenSlides>
  <MMClips>0</MMClips>
  <ScaleCrop>false</ScaleCrop>
  <HeadingPairs>
    <vt:vector size="6" baseType="variant">
      <vt:variant>
        <vt:lpstr>Использованные шрифты</vt:lpstr>
      </vt:variant>
      <vt:variant>
        <vt:i4>12</vt:i4>
      </vt:variant>
      <vt:variant>
        <vt:lpstr>Тема</vt:lpstr>
      </vt:variant>
      <vt:variant>
        <vt:i4>1</vt:i4>
      </vt:variant>
      <vt:variant>
        <vt:lpstr>Заголовки слайдов</vt:lpstr>
      </vt:variant>
      <vt:variant>
        <vt:i4>58</vt:i4>
      </vt:variant>
    </vt:vector>
  </HeadingPairs>
  <TitlesOfParts>
    <vt:vector size="71" baseType="lpstr">
      <vt:lpstr>Arial</vt:lpstr>
      <vt:lpstr>Arial Black</vt:lpstr>
      <vt:lpstr>Calibri</vt:lpstr>
      <vt:lpstr>Cambria</vt:lpstr>
      <vt:lpstr>Consolas</vt:lpstr>
      <vt:lpstr>Corbel</vt:lpstr>
      <vt:lpstr>Courier New</vt:lpstr>
      <vt:lpstr>Gill Sans MT</vt:lpstr>
      <vt:lpstr>Helvetica</vt:lpstr>
      <vt:lpstr>Impact</vt:lpstr>
      <vt:lpstr>Symbol</vt:lpstr>
      <vt:lpstr>Times New Roman</vt:lpstr>
      <vt:lpstr>Эмблема</vt:lpstr>
      <vt:lpstr>МОДЕЛИ ДАННЫХ И СУБД</vt:lpstr>
      <vt:lpstr>Язык определения данных (DDL)  </vt:lpstr>
      <vt:lpstr>Язык определения данных (DDL) </vt:lpstr>
      <vt:lpstr>Создание таблиц и обеспечение целостности данных </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lpstr>Создание таблиц и обеспечение целостности данных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МОДЕЛИ ДАННЫХ И СУБД</dc:title>
  <dc:creator>Елена Семёновна</dc:creator>
  <cp:lastModifiedBy>Елена Семёновна</cp:lastModifiedBy>
  <cp:revision>95</cp:revision>
  <dcterms:created xsi:type="dcterms:W3CDTF">2023-02-09T14:03:26Z</dcterms:created>
  <dcterms:modified xsi:type="dcterms:W3CDTF">2023-03-03T06:30:12Z</dcterms:modified>
</cp:coreProperties>
</file>