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2" r:id="rId1"/>
  </p:sldMasterIdLst>
  <p:sldIdLst>
    <p:sldId id="256" r:id="rId2"/>
    <p:sldId id="349" r:id="rId3"/>
    <p:sldId id="354" r:id="rId4"/>
    <p:sldId id="353" r:id="rId5"/>
    <p:sldId id="352" r:id="rId6"/>
    <p:sldId id="351" r:id="rId7"/>
    <p:sldId id="350" r:id="rId8"/>
    <p:sldId id="355" r:id="rId9"/>
    <p:sldId id="357" r:id="rId10"/>
    <p:sldId id="358" r:id="rId11"/>
    <p:sldId id="356" r:id="rId12"/>
    <p:sldId id="359" r:id="rId13"/>
    <p:sldId id="362" r:id="rId14"/>
    <p:sldId id="361" r:id="rId15"/>
    <p:sldId id="360" r:id="rId16"/>
    <p:sldId id="363" r:id="rId17"/>
    <p:sldId id="364" r:id="rId18"/>
    <p:sldId id="368" r:id="rId19"/>
    <p:sldId id="367" r:id="rId20"/>
    <p:sldId id="366" r:id="rId21"/>
    <p:sldId id="369" r:id="rId22"/>
    <p:sldId id="365" r:id="rId23"/>
    <p:sldId id="370" r:id="rId24"/>
    <p:sldId id="371" r:id="rId25"/>
    <p:sldId id="372" r:id="rId26"/>
    <p:sldId id="374" r:id="rId27"/>
    <p:sldId id="373" r:id="rId28"/>
    <p:sldId id="375" r:id="rId29"/>
    <p:sldId id="377" r:id="rId30"/>
    <p:sldId id="376" r:id="rId31"/>
    <p:sldId id="378" r:id="rId32"/>
    <p:sldId id="380" r:id="rId33"/>
    <p:sldId id="379" r:id="rId34"/>
    <p:sldId id="381" r:id="rId35"/>
    <p:sldId id="385" r:id="rId36"/>
    <p:sldId id="382" r:id="rId37"/>
    <p:sldId id="384" r:id="rId38"/>
    <p:sldId id="383" r:id="rId39"/>
    <p:sldId id="386" r:id="rId40"/>
    <p:sldId id="388" r:id="rId41"/>
    <p:sldId id="387" r:id="rId42"/>
    <p:sldId id="389" r:id="rId43"/>
    <p:sldId id="391" r:id="rId44"/>
    <p:sldId id="390" r:id="rId45"/>
    <p:sldId id="392" r:id="rId46"/>
    <p:sldId id="396" r:id="rId47"/>
    <p:sldId id="395" r:id="rId48"/>
    <p:sldId id="394" r:id="rId49"/>
    <p:sldId id="393" r:id="rId50"/>
    <p:sldId id="400" r:id="rId51"/>
    <p:sldId id="397" r:id="rId52"/>
    <p:sldId id="399" r:id="rId53"/>
    <p:sldId id="398" r:id="rId54"/>
    <p:sldId id="401" r:id="rId55"/>
    <p:sldId id="404" r:id="rId56"/>
    <p:sldId id="403" r:id="rId57"/>
    <p:sldId id="402" r:id="rId58"/>
    <p:sldId id="405" r:id="rId59"/>
    <p:sldId id="407" r:id="rId60"/>
    <p:sldId id="408" r:id="rId61"/>
    <p:sldId id="409" r:id="rId62"/>
    <p:sldId id="410" r:id="rId63"/>
    <p:sldId id="406" r:id="rId64"/>
    <p:sldId id="411" r:id="rId65"/>
    <p:sldId id="413" r:id="rId66"/>
    <p:sldId id="414" r:id="rId67"/>
    <p:sldId id="412" r:id="rId68"/>
    <p:sldId id="415" r:id="rId69"/>
    <p:sldId id="417" r:id="rId70"/>
    <p:sldId id="416" r:id="rId71"/>
    <p:sldId id="418" r:id="rId72"/>
    <p:sldId id="420" r:id="rId73"/>
    <p:sldId id="421" r:id="rId74"/>
    <p:sldId id="422" r:id="rId75"/>
    <p:sldId id="419" r:id="rId76"/>
    <p:sldId id="423"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Елена Семёновна" initials="ЕС" lastIdx="1" clrIdx="0">
    <p:extLst>
      <p:ext uri="{19B8F6BF-5375-455C-9EA6-DF929625EA0E}">
        <p15:presenceInfo xmlns:p15="http://schemas.microsoft.com/office/powerpoint/2012/main" userId="ac4d15cd3bcb8c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660"/>
  </p:normalViewPr>
  <p:slideViewPr>
    <p:cSldViewPr snapToGrid="0">
      <p:cViewPr varScale="1">
        <p:scale>
          <a:sx n="113" d="100"/>
          <a:sy n="113" d="100"/>
        </p:scale>
        <p:origin x="14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ru-RU"/>
              <a:t>Образец заголовка</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9F5725E8-3A51-4547-80AB-426264D44C4D}" type="datetimeFigureOut">
              <a:rPr lang="ru-BY" smtClean="0"/>
              <a:t>03.03.2023</a:t>
            </a:fld>
            <a:endParaRPr lang="ru-BY"/>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ru-BY"/>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96B2D937-46E0-4DDC-AACC-8CC6F5E969AC}" type="slidenum">
              <a:rPr lang="ru-BY" smtClean="0"/>
              <a:t>‹#›</a:t>
            </a:fld>
            <a:endParaRPr lang="ru-BY"/>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580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F5725E8-3A51-4547-80AB-426264D44C4D}" type="datetimeFigureOut">
              <a:rPr lang="ru-BY" smtClean="0"/>
              <a:t>03.03.2023</a:t>
            </a:fld>
            <a:endParaRPr lang="ru-BY"/>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3814924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F5725E8-3A51-4547-80AB-426264D44C4D}" type="datetimeFigureOut">
              <a:rPr lang="ru-BY" smtClean="0"/>
              <a:t>03.03.2023</a:t>
            </a:fld>
            <a:endParaRPr lang="ru-BY"/>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303359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F5725E8-3A51-4547-80AB-426264D44C4D}" type="datetimeFigureOut">
              <a:rPr lang="ru-BY" smtClean="0"/>
              <a:t>03.03.2023</a:t>
            </a:fld>
            <a:endParaRPr lang="ru-BY"/>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991160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9F5725E8-3A51-4547-80AB-426264D44C4D}" type="datetimeFigureOut">
              <a:rPr lang="ru-BY" smtClean="0"/>
              <a:t>03.03.2023</a:t>
            </a:fld>
            <a:endParaRPr lang="ru-BY"/>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ru-BY"/>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96B2D937-46E0-4DDC-AACC-8CC6F5E969AC}" type="slidenum">
              <a:rPr lang="ru-BY" smtClean="0"/>
              <a:t>‹#›</a:t>
            </a:fld>
            <a:endParaRPr lang="ru-BY"/>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6908004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F5725E8-3A51-4547-80AB-426264D44C4D}" type="datetimeFigureOut">
              <a:rPr lang="ru-BY" smtClean="0"/>
              <a:t>03.03.2023</a:t>
            </a:fld>
            <a:endParaRPr lang="ru-BY"/>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351802467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Content Placeholder 3"/>
          <p:cNvSpPr>
            <a:spLocks noGrp="1"/>
          </p:cNvSpPr>
          <p:nvPr>
            <p:ph sz="half" idx="2"/>
          </p:nvPr>
        </p:nvSpPr>
        <p:spPr>
          <a:xfrm>
            <a:off x="941832" y="2909102"/>
            <a:ext cx="3611880" cy="299639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Content Placeholder 5"/>
          <p:cNvSpPr>
            <a:spLocks noGrp="1"/>
          </p:cNvSpPr>
          <p:nvPr>
            <p:ph sz="quarter" idx="4"/>
          </p:nvPr>
        </p:nvSpPr>
        <p:spPr>
          <a:xfrm>
            <a:off x="4975398" y="2909102"/>
            <a:ext cx="3611880" cy="299639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F5725E8-3A51-4547-80AB-426264D44C4D}" type="datetimeFigureOut">
              <a:rPr lang="ru-BY" smtClean="0"/>
              <a:t>03.03.2023</a:t>
            </a:fld>
            <a:endParaRPr lang="ru-BY"/>
          </a:p>
        </p:txBody>
      </p:sp>
      <p:sp>
        <p:nvSpPr>
          <p:cNvPr id="8" name="Footer Placeholder 7"/>
          <p:cNvSpPr>
            <a:spLocks noGrp="1"/>
          </p:cNvSpPr>
          <p:nvPr>
            <p:ph type="ftr" sz="quarter" idx="11"/>
          </p:nvPr>
        </p:nvSpPr>
        <p:spPr/>
        <p:txBody>
          <a:bodyPr/>
          <a:lstStyle/>
          <a:p>
            <a:endParaRPr lang="ru-BY"/>
          </a:p>
        </p:txBody>
      </p:sp>
      <p:sp>
        <p:nvSpPr>
          <p:cNvPr id="9" name="Slide Number Placeholder 8"/>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119396224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F5725E8-3A51-4547-80AB-426264D44C4D}" type="datetimeFigureOut">
              <a:rPr lang="ru-BY" smtClean="0"/>
              <a:t>03.03.2023</a:t>
            </a:fld>
            <a:endParaRPr lang="ru-BY"/>
          </a:p>
        </p:txBody>
      </p:sp>
      <p:sp>
        <p:nvSpPr>
          <p:cNvPr id="4" name="Footer Placeholder 3"/>
          <p:cNvSpPr>
            <a:spLocks noGrp="1"/>
          </p:cNvSpPr>
          <p:nvPr>
            <p:ph type="ftr" sz="quarter" idx="11"/>
          </p:nvPr>
        </p:nvSpPr>
        <p:spPr/>
        <p:txBody>
          <a:bodyPr/>
          <a:lstStyle/>
          <a:p>
            <a:endParaRPr lang="ru-BY"/>
          </a:p>
        </p:txBody>
      </p:sp>
      <p:sp>
        <p:nvSpPr>
          <p:cNvPr id="5" name="Slide Number Placeholder 4"/>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311385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725E8-3A51-4547-80AB-426264D44C4D}" type="datetimeFigureOut">
              <a:rPr lang="ru-BY" smtClean="0"/>
              <a:t>03.03.2023</a:t>
            </a:fld>
            <a:endParaRPr lang="ru-BY"/>
          </a:p>
        </p:txBody>
      </p:sp>
      <p:sp>
        <p:nvSpPr>
          <p:cNvPr id="3" name="Footer Placeholder 2"/>
          <p:cNvSpPr>
            <a:spLocks noGrp="1"/>
          </p:cNvSpPr>
          <p:nvPr>
            <p:ph type="ftr" sz="quarter" idx="11"/>
          </p:nvPr>
        </p:nvSpPr>
        <p:spPr/>
        <p:txBody>
          <a:bodyPr/>
          <a:lstStyle/>
          <a:p>
            <a:endParaRPr lang="ru-BY"/>
          </a:p>
        </p:txBody>
      </p:sp>
      <p:sp>
        <p:nvSpPr>
          <p:cNvPr id="4" name="Slide Number Placeholder 3"/>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373417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ru-RU"/>
              <a:t>Образец заголовка</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a:xfrm>
            <a:off x="573789" y="6375679"/>
            <a:ext cx="925016" cy="348462"/>
          </a:xfrm>
        </p:spPr>
        <p:txBody>
          <a:bodyPr/>
          <a:lstStyle/>
          <a:p>
            <a:fld id="{9F5725E8-3A51-4547-80AB-426264D44C4D}" type="datetimeFigureOut">
              <a:rPr lang="ru-BY" smtClean="0"/>
              <a:t>03.03.2023</a:t>
            </a:fld>
            <a:endParaRPr lang="ru-BY"/>
          </a:p>
        </p:txBody>
      </p:sp>
      <p:sp>
        <p:nvSpPr>
          <p:cNvPr id="6" name="Footer Placeholder 5"/>
          <p:cNvSpPr>
            <a:spLocks noGrp="1"/>
          </p:cNvSpPr>
          <p:nvPr>
            <p:ph type="ftr" sz="quarter" idx="11"/>
          </p:nvPr>
        </p:nvSpPr>
        <p:spPr>
          <a:xfrm>
            <a:off x="1577716" y="6375679"/>
            <a:ext cx="2611634" cy="345796"/>
          </a:xfrm>
        </p:spPr>
        <p:txBody>
          <a:bodyPr/>
          <a:lstStyle/>
          <a:p>
            <a:endParaRPr lang="ru-BY"/>
          </a:p>
        </p:txBody>
      </p:sp>
      <p:sp>
        <p:nvSpPr>
          <p:cNvPr id="7" name="Slide Number Placeholder 6"/>
          <p:cNvSpPr>
            <a:spLocks noGrp="1"/>
          </p:cNvSpPr>
          <p:nvPr>
            <p:ph type="sldNum" sz="quarter" idx="12"/>
          </p:nvPr>
        </p:nvSpPr>
        <p:spPr>
          <a:xfrm>
            <a:off x="4268261" y="6375679"/>
            <a:ext cx="924342" cy="345796"/>
          </a:xfrm>
        </p:spPr>
        <p:txBody>
          <a:bodyPr/>
          <a:lstStyle/>
          <a:p>
            <a:fld id="{96B2D937-46E0-4DDC-AACC-8CC6F5E969AC}" type="slidenum">
              <a:rPr lang="ru-BY" smtClean="0"/>
              <a:t>‹#›</a:t>
            </a:fld>
            <a:endParaRPr lang="ru-BY"/>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881879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a:t>Вставка рисунка</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ru-RU"/>
              <a:t>Образец заголовка</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a:xfrm>
            <a:off x="574463" y="6375679"/>
            <a:ext cx="924342" cy="348462"/>
          </a:xfrm>
        </p:spPr>
        <p:txBody>
          <a:bodyPr/>
          <a:lstStyle/>
          <a:p>
            <a:fld id="{9F5725E8-3A51-4547-80AB-426264D44C4D}" type="datetimeFigureOut">
              <a:rPr lang="ru-BY" smtClean="0"/>
              <a:t>03.03.2023</a:t>
            </a:fld>
            <a:endParaRPr lang="ru-BY"/>
          </a:p>
        </p:txBody>
      </p:sp>
      <p:sp>
        <p:nvSpPr>
          <p:cNvPr id="6" name="Footer Placeholder 5"/>
          <p:cNvSpPr>
            <a:spLocks noGrp="1"/>
          </p:cNvSpPr>
          <p:nvPr>
            <p:ph type="ftr" sz="quarter" idx="11"/>
          </p:nvPr>
        </p:nvSpPr>
        <p:spPr>
          <a:xfrm>
            <a:off x="1577716" y="6375679"/>
            <a:ext cx="2611634" cy="345796"/>
          </a:xfrm>
        </p:spPr>
        <p:txBody>
          <a:bodyPr/>
          <a:lstStyle/>
          <a:p>
            <a:endParaRPr lang="ru-BY"/>
          </a:p>
        </p:txBody>
      </p:sp>
      <p:sp>
        <p:nvSpPr>
          <p:cNvPr id="7" name="Slide Number Placeholder 6"/>
          <p:cNvSpPr>
            <a:spLocks noGrp="1"/>
          </p:cNvSpPr>
          <p:nvPr>
            <p:ph type="sldNum" sz="quarter" idx="12"/>
          </p:nvPr>
        </p:nvSpPr>
        <p:spPr>
          <a:xfrm>
            <a:off x="4256153" y="6375679"/>
            <a:ext cx="947460" cy="345796"/>
          </a:xfrm>
        </p:spPr>
        <p:txBody>
          <a:bodyPr/>
          <a:lstStyle/>
          <a:p>
            <a:fld id="{96B2D937-46E0-4DDC-AACC-8CC6F5E969AC}" type="slidenum">
              <a:rPr lang="ru-BY" smtClean="0"/>
              <a:t>‹#›</a:t>
            </a:fld>
            <a:endParaRPr lang="ru-BY"/>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513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9F5725E8-3A51-4547-80AB-426264D44C4D}" type="datetimeFigureOut">
              <a:rPr lang="ru-BY" smtClean="0"/>
              <a:t>03.03.2023</a:t>
            </a:fld>
            <a:endParaRPr lang="ru-BY"/>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ru-BY"/>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96B2D937-46E0-4DDC-AACC-8CC6F5E969AC}" type="slidenum">
              <a:rPr lang="ru-BY" smtClean="0"/>
              <a:t>‹#›</a:t>
            </a:fld>
            <a:endParaRPr lang="ru-BY"/>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402975156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0" pos="594">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learn.microsoft.com/ru-ru/sql/t-sql/statements/alter-database-transact-sql-file-and-filegroup-options?view=sql-server-ver15"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learn.microsoft.com/ru-ru/sql/relational-databases/system-catalog-views/sys-filegroups-transact-sql?view=sql-server-ver15"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6B3536-9807-4035-BC57-889A2B5D630B}"/>
              </a:ext>
            </a:extLst>
          </p:cNvPr>
          <p:cNvSpPr>
            <a:spLocks noGrp="1"/>
          </p:cNvSpPr>
          <p:nvPr>
            <p:ph type="ctrTitle"/>
          </p:nvPr>
        </p:nvSpPr>
        <p:spPr>
          <a:xfrm>
            <a:off x="389468" y="1066800"/>
            <a:ext cx="8407400" cy="3877733"/>
          </a:xfrm>
        </p:spPr>
        <p:txBody>
          <a:bodyPr/>
          <a:lstStyle/>
          <a:p>
            <a:pPr algn="ctr"/>
            <a:r>
              <a:rPr lang="ru-RU" dirty="0"/>
              <a:t>МОДЕЛИ ДАННЫХ И СУБД</a:t>
            </a:r>
            <a:endParaRPr lang="ru-BY" dirty="0"/>
          </a:p>
        </p:txBody>
      </p:sp>
      <p:sp>
        <p:nvSpPr>
          <p:cNvPr id="3" name="Подзаголовок 2">
            <a:extLst>
              <a:ext uri="{FF2B5EF4-FFF2-40B4-BE49-F238E27FC236}">
                <a16:creationId xmlns:a16="http://schemas.microsoft.com/office/drawing/2014/main" id="{5F387583-9580-4693-8BEA-D79433EBAFD4}"/>
              </a:ext>
            </a:extLst>
          </p:cNvPr>
          <p:cNvSpPr>
            <a:spLocks noGrp="1"/>
          </p:cNvSpPr>
          <p:nvPr>
            <p:ph type="subTitle" idx="1"/>
          </p:nvPr>
        </p:nvSpPr>
        <p:spPr>
          <a:xfrm>
            <a:off x="4020245" y="6159260"/>
            <a:ext cx="5123755" cy="767910"/>
          </a:xfrm>
        </p:spPr>
        <p:txBody>
          <a:bodyPr>
            <a:normAutofit/>
          </a:bodyPr>
          <a:lstStyle/>
          <a:p>
            <a:r>
              <a:rPr lang="ru-RU" sz="1200" dirty="0">
                <a:latin typeface="Arial Black" panose="020B0A04020102020204" pitchFamily="34" charset="0"/>
              </a:rPr>
              <a:t>Кафедра информационных систем управления</a:t>
            </a:r>
          </a:p>
          <a:p>
            <a:r>
              <a:rPr lang="ru-RU" sz="1200" dirty="0">
                <a:latin typeface="Arial Black" panose="020B0A04020102020204" pitchFamily="34" charset="0"/>
              </a:rPr>
              <a:t>Ст. преподаватель Малашенко Е.С.</a:t>
            </a:r>
          </a:p>
          <a:p>
            <a:endParaRPr lang="ru-RU" sz="1200" dirty="0">
              <a:latin typeface="Arial Black" panose="020B0A04020102020204" pitchFamily="34" charset="0"/>
            </a:endParaRPr>
          </a:p>
          <a:p>
            <a:endParaRPr lang="ru-RU" sz="1200" dirty="0">
              <a:latin typeface="Arial Black" panose="020B0A04020102020204" pitchFamily="34" charset="0"/>
            </a:endParaRPr>
          </a:p>
          <a:p>
            <a:endParaRPr lang="ru-RU" sz="1200" dirty="0">
              <a:latin typeface="Arial Black" panose="020B0A04020102020204" pitchFamily="34" charset="0"/>
            </a:endParaRPr>
          </a:p>
        </p:txBody>
      </p:sp>
    </p:spTree>
    <p:extLst>
      <p:ext uri="{BB962C8B-B14F-4D97-AF65-F5344CB8AC3E}">
        <p14:creationId xmlns:p14="http://schemas.microsoft.com/office/powerpoint/2010/main" val="2558993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998110-150A-4F59-96F9-5D43086649B6}"/>
              </a:ext>
            </a:extLst>
          </p:cNvPr>
          <p:cNvSpPr>
            <a:spLocks noGrp="1"/>
          </p:cNvSpPr>
          <p:nvPr>
            <p:ph type="title"/>
          </p:nvPr>
        </p:nvSpPr>
        <p:spPr/>
        <p:txBody>
          <a:bodyPr/>
          <a:lstStyle/>
          <a:p>
            <a:r>
              <a:rPr lang="en-US" dirty="0"/>
              <a:t>CREATE DATABASE </a:t>
            </a:r>
            <a:endParaRPr lang="ru-BY" dirty="0"/>
          </a:p>
        </p:txBody>
      </p:sp>
      <p:sp>
        <p:nvSpPr>
          <p:cNvPr id="3" name="Объект 2">
            <a:extLst>
              <a:ext uri="{FF2B5EF4-FFF2-40B4-BE49-F238E27FC236}">
                <a16:creationId xmlns:a16="http://schemas.microsoft.com/office/drawing/2014/main" id="{3B8F8C91-3483-419B-BE32-1011D898DCE4}"/>
              </a:ext>
            </a:extLst>
          </p:cNvPr>
          <p:cNvSpPr>
            <a:spLocks noGrp="1"/>
          </p:cNvSpPr>
          <p:nvPr>
            <p:ph idx="1"/>
          </p:nvPr>
        </p:nvSpPr>
        <p:spPr>
          <a:xfrm>
            <a:off x="938758" y="2286002"/>
            <a:ext cx="7633742" cy="4478865"/>
          </a:xfrm>
        </p:spPr>
        <p:txBody>
          <a:bodyPr>
            <a:normAutofit fontScale="92500" lnSpcReduction="20000"/>
          </a:bodyPr>
          <a:lstStyle/>
          <a:p>
            <a:r>
              <a:rPr lang="ru-RU" b="1" dirty="0"/>
              <a:t>CONTAINMENT = { NONE | PARTIAL }</a:t>
            </a:r>
          </a:p>
          <a:p>
            <a:r>
              <a:rPr lang="ru-RU" dirty="0"/>
              <a:t>Указывает состояние включения базы данных. NONE = неавтономная база данных. PARTIAL = частично автономная база данных.</a:t>
            </a:r>
          </a:p>
          <a:p>
            <a:r>
              <a:rPr lang="ru-RU" b="1" dirty="0"/>
              <a:t>ON</a:t>
            </a:r>
          </a:p>
          <a:p>
            <a:r>
              <a:rPr lang="ru-RU" dirty="0"/>
              <a:t>Указывает, что дисковые файлы, используемые для хранения разделов данных в базе данных, файлов данных, определяются явно. </a:t>
            </a:r>
            <a:r>
              <a:rPr lang="ru-RU" b="1" dirty="0"/>
              <a:t>Параметр ON необходимо применять, если за ним следует разделенный запятыми список элементов &lt;</a:t>
            </a:r>
            <a:r>
              <a:rPr lang="ru-RU" b="1" dirty="0" err="1"/>
              <a:t>filespec</a:t>
            </a:r>
            <a:r>
              <a:rPr lang="ru-RU" b="1" dirty="0"/>
              <a:t>&gt;, </a:t>
            </a:r>
            <a:r>
              <a:rPr lang="ru-RU" dirty="0"/>
              <a:t>которые определяют </a:t>
            </a:r>
            <a:r>
              <a:rPr lang="ru-RU" b="1" i="1" dirty="0"/>
              <a:t>файлы данных первичной файловой группы. </a:t>
            </a:r>
            <a:endParaRPr lang="en-US" b="1" i="1" dirty="0"/>
          </a:p>
          <a:p>
            <a:r>
              <a:rPr lang="ru-RU" dirty="0"/>
              <a:t>За списком файлов в первичной файловой группе может следовать необязательный разделенный запятыми список элементов &lt;</a:t>
            </a:r>
            <a:r>
              <a:rPr lang="ru-RU" dirty="0" err="1"/>
              <a:t>filegroup</a:t>
            </a:r>
            <a:r>
              <a:rPr lang="ru-RU" dirty="0"/>
              <a:t>&gt;, </a:t>
            </a:r>
            <a:r>
              <a:rPr lang="ru-RU" b="1" i="1" dirty="0"/>
              <a:t>которые определяют файловые группы пользователей и принадлежащие им файлы.</a:t>
            </a:r>
          </a:p>
          <a:p>
            <a:endParaRPr lang="ru-BY" dirty="0"/>
          </a:p>
        </p:txBody>
      </p:sp>
    </p:spTree>
    <p:extLst>
      <p:ext uri="{BB962C8B-B14F-4D97-AF65-F5344CB8AC3E}">
        <p14:creationId xmlns:p14="http://schemas.microsoft.com/office/powerpoint/2010/main" val="468944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99DB6F-8934-4EF5-BEF9-F845053CABD1}"/>
              </a:ext>
            </a:extLst>
          </p:cNvPr>
          <p:cNvSpPr>
            <a:spLocks noGrp="1"/>
          </p:cNvSpPr>
          <p:nvPr>
            <p:ph type="title"/>
          </p:nvPr>
        </p:nvSpPr>
        <p:spPr/>
        <p:txBody>
          <a:bodyPr/>
          <a:lstStyle/>
          <a:p>
            <a:r>
              <a:rPr lang="en-US" dirty="0"/>
              <a:t>CREATE DATABASE </a:t>
            </a:r>
            <a:endParaRPr lang="ru-BY" dirty="0"/>
          </a:p>
        </p:txBody>
      </p:sp>
      <p:sp>
        <p:nvSpPr>
          <p:cNvPr id="3" name="Объект 2">
            <a:extLst>
              <a:ext uri="{FF2B5EF4-FFF2-40B4-BE49-F238E27FC236}">
                <a16:creationId xmlns:a16="http://schemas.microsoft.com/office/drawing/2014/main" id="{221847A7-46FB-4ABD-8486-3F93FF3CFFD9}"/>
              </a:ext>
            </a:extLst>
          </p:cNvPr>
          <p:cNvSpPr>
            <a:spLocks noGrp="1"/>
          </p:cNvSpPr>
          <p:nvPr>
            <p:ph idx="1"/>
          </p:nvPr>
        </p:nvSpPr>
        <p:spPr>
          <a:xfrm>
            <a:off x="938758" y="1600200"/>
            <a:ext cx="7633742" cy="4800600"/>
          </a:xfrm>
        </p:spPr>
        <p:txBody>
          <a:bodyPr>
            <a:normAutofit fontScale="85000" lnSpcReduction="20000"/>
          </a:bodyPr>
          <a:lstStyle/>
          <a:p>
            <a:r>
              <a:rPr lang="ru-RU" b="1" u="sng" dirty="0"/>
              <a:t>PRIMARY</a:t>
            </a:r>
          </a:p>
          <a:p>
            <a:r>
              <a:rPr lang="ru-RU" dirty="0"/>
              <a:t>Указывает, что связанный список &lt;</a:t>
            </a:r>
            <a:r>
              <a:rPr lang="ru-RU" dirty="0" err="1"/>
              <a:t>filespec</a:t>
            </a:r>
            <a:r>
              <a:rPr lang="ru-RU" dirty="0"/>
              <a:t>&gt; </a:t>
            </a:r>
            <a:r>
              <a:rPr lang="ru-RU" b="1" dirty="0"/>
              <a:t>определяет первичный файл. Первый файл, указанный в элементе &lt;</a:t>
            </a:r>
            <a:r>
              <a:rPr lang="ru-RU" b="1" dirty="0" err="1"/>
              <a:t>filespec</a:t>
            </a:r>
            <a:r>
              <a:rPr lang="ru-RU" b="1" dirty="0"/>
              <a:t>&gt; в первичной файловой группе, становится первичным файлом. В базе данных может быть только один первичный файл. </a:t>
            </a:r>
          </a:p>
          <a:p>
            <a:r>
              <a:rPr lang="ru-RU" b="1" dirty="0"/>
              <a:t>Если параметр PRIMARY не указан, то первый файл списка в инструкции CREATE DATABASE становится первичным файлом.</a:t>
            </a:r>
          </a:p>
          <a:p>
            <a:r>
              <a:rPr lang="ru-RU" b="1" dirty="0"/>
              <a:t>LOG </a:t>
            </a:r>
            <a:r>
              <a:rPr lang="ru-RU" b="1" u="sng" dirty="0"/>
              <a:t>ON</a:t>
            </a:r>
          </a:p>
          <a:p>
            <a:r>
              <a:rPr lang="ru-RU" dirty="0"/>
              <a:t>Указывает, что дисковые </a:t>
            </a:r>
            <a:r>
              <a:rPr lang="ru-RU" b="1" dirty="0"/>
              <a:t>файлы, используемые для хранения журнала базы данных, то есть файлы журналов, определяются явно</a:t>
            </a:r>
            <a:r>
              <a:rPr lang="ru-RU" dirty="0"/>
              <a:t>. </a:t>
            </a:r>
            <a:endParaRPr lang="en-US" dirty="0"/>
          </a:p>
          <a:p>
            <a:r>
              <a:rPr lang="ru-RU" b="1" u="sng" dirty="0"/>
              <a:t>За параметром LOG ON следует разделенный запятыми список элементов &lt;</a:t>
            </a:r>
            <a:r>
              <a:rPr lang="ru-RU" b="1" u="sng" dirty="0" err="1"/>
              <a:t>filespec</a:t>
            </a:r>
            <a:r>
              <a:rPr lang="ru-RU" b="1" u="sng" dirty="0"/>
              <a:t>&gt;, которые определяют файлы журналов</a:t>
            </a:r>
            <a:r>
              <a:rPr lang="ru-RU" dirty="0"/>
              <a:t>. </a:t>
            </a:r>
            <a:endParaRPr lang="en-US" dirty="0"/>
          </a:p>
          <a:p>
            <a:r>
              <a:rPr lang="ru-RU" b="1" dirty="0"/>
              <a:t>Если параметр LOG ON не указан, автоматически создается один файл журнала, размер которого определяется большей из следующих двух величин:</a:t>
            </a:r>
            <a:r>
              <a:rPr lang="ru-RU" dirty="0"/>
              <a:t> 512 КБ или 25 процентов от суммы размеров всех файлов данных в базе данных. Этот файл помещается в местоположение для журнала по умолчанию.</a:t>
            </a:r>
          </a:p>
          <a:p>
            <a:endParaRPr lang="ru-RU" dirty="0"/>
          </a:p>
          <a:p>
            <a:endParaRPr lang="ru-BY" dirty="0"/>
          </a:p>
        </p:txBody>
      </p:sp>
    </p:spTree>
    <p:extLst>
      <p:ext uri="{BB962C8B-B14F-4D97-AF65-F5344CB8AC3E}">
        <p14:creationId xmlns:p14="http://schemas.microsoft.com/office/powerpoint/2010/main" val="3209271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F529A7-4520-4E20-8D31-532B0DCC60D4}"/>
              </a:ext>
            </a:extLst>
          </p:cNvPr>
          <p:cNvSpPr>
            <a:spLocks noGrp="1"/>
          </p:cNvSpPr>
          <p:nvPr>
            <p:ph type="title"/>
          </p:nvPr>
        </p:nvSpPr>
        <p:spPr/>
        <p:txBody>
          <a:bodyPr/>
          <a:lstStyle/>
          <a:p>
            <a:r>
              <a:rPr lang="en-US" dirty="0"/>
              <a:t>CREATE DATABASE </a:t>
            </a:r>
            <a:endParaRPr lang="ru-BY" dirty="0"/>
          </a:p>
        </p:txBody>
      </p:sp>
      <p:sp>
        <p:nvSpPr>
          <p:cNvPr id="3" name="Объект 2">
            <a:extLst>
              <a:ext uri="{FF2B5EF4-FFF2-40B4-BE49-F238E27FC236}">
                <a16:creationId xmlns:a16="http://schemas.microsoft.com/office/drawing/2014/main" id="{627419B9-83FA-4E3C-9402-9F88A916EA78}"/>
              </a:ext>
            </a:extLst>
          </p:cNvPr>
          <p:cNvSpPr>
            <a:spLocks noGrp="1"/>
          </p:cNvSpPr>
          <p:nvPr>
            <p:ph idx="1"/>
          </p:nvPr>
        </p:nvSpPr>
        <p:spPr>
          <a:xfrm>
            <a:off x="938758" y="1778000"/>
            <a:ext cx="7633742" cy="5080000"/>
          </a:xfrm>
        </p:spPr>
        <p:txBody>
          <a:bodyPr>
            <a:normAutofit fontScale="77500" lnSpcReduction="20000"/>
          </a:bodyPr>
          <a:lstStyle/>
          <a:p>
            <a:pPr indent="450215" algn="just">
              <a:lnSpc>
                <a:spcPct val="107000"/>
              </a:lnSpc>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COLLATE</a:t>
            </a:r>
            <a:r>
              <a:rPr lang="en-US" dirty="0">
                <a:latin typeface="Times New Roman" panose="02020603050405020304" pitchFamily="18" charset="0"/>
                <a:ea typeface="Calibri" panose="020F0502020204030204" pitchFamily="34" charset="0"/>
                <a:cs typeface="Times New Roman" panose="02020603050405020304" pitchFamily="18" charset="0"/>
              </a:rPr>
              <a:t> collation</a:t>
            </a:r>
            <a:r>
              <a:rPr lang="ru-RU" dirty="0">
                <a:latin typeface="Times New Roman" panose="02020603050405020304" pitchFamily="18" charset="0"/>
                <a:ea typeface="Calibri" panose="020F0502020204030204" pitchFamily="34" charset="0"/>
                <a:cs typeface="Times New Roman" panose="02020603050405020304" pitchFamily="18" charset="0"/>
              </a:rPr>
              <a:t>_</a:t>
            </a:r>
            <a:r>
              <a:rPr lang="en-US" dirty="0">
                <a:latin typeface="Times New Roman" panose="02020603050405020304" pitchFamily="18" charset="0"/>
                <a:ea typeface="Calibri" panose="020F0502020204030204" pitchFamily="34" charset="0"/>
                <a:cs typeface="Times New Roman" panose="02020603050405020304" pitchFamily="18" charset="0"/>
              </a:rPr>
              <a:t>name</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Задает параметры сортировки по умолчанию для базы данных</a:t>
            </a:r>
            <a:r>
              <a:rPr lang="ru-RU" dirty="0">
                <a:latin typeface="Times New Roman" panose="02020603050405020304" pitchFamily="18" charset="0"/>
                <a:ea typeface="Calibri" panose="020F0502020204030204" pitchFamily="34" charset="0"/>
                <a:cs typeface="Times New Roman" panose="02020603050405020304" pitchFamily="18" charset="0"/>
              </a:rPr>
              <a:t>. Именем параметров сортировки может быть либо имя параметров сортировки </a:t>
            </a:r>
            <a:r>
              <a:rPr lang="en-US" dirty="0">
                <a:latin typeface="Times New Roman" panose="02020603050405020304" pitchFamily="18" charset="0"/>
                <a:ea typeface="Calibri" panose="020F0502020204030204" pitchFamily="34" charset="0"/>
                <a:cs typeface="Times New Roman" panose="02020603050405020304" pitchFamily="18" charset="0"/>
              </a:rPr>
              <a:t>Windows</a:t>
            </a:r>
            <a:r>
              <a:rPr lang="ru-RU" dirty="0">
                <a:latin typeface="Times New Roman" panose="02020603050405020304" pitchFamily="18" charset="0"/>
                <a:ea typeface="Calibri" panose="020F0502020204030204" pitchFamily="34" charset="0"/>
                <a:cs typeface="Times New Roman" panose="02020603050405020304" pitchFamily="18" charset="0"/>
              </a:rPr>
              <a:t>, либо имя параметров сортировки </a:t>
            </a:r>
            <a:r>
              <a:rPr lang="en-US" dirty="0">
                <a:latin typeface="Times New Roman" panose="02020603050405020304" pitchFamily="18" charset="0"/>
                <a:ea typeface="Calibri" panose="020F0502020204030204" pitchFamily="34" charset="0"/>
                <a:cs typeface="Times New Roman" panose="02020603050405020304" pitchFamily="18" charset="0"/>
              </a:rPr>
              <a:t>SQL</a:t>
            </a:r>
            <a:r>
              <a:rPr lang="ru-RU" dirty="0">
                <a:latin typeface="Times New Roman" panose="02020603050405020304" pitchFamily="18" charset="0"/>
                <a:ea typeface="Calibri" panose="020F0502020204030204" pitchFamily="34" charset="0"/>
                <a:cs typeface="Times New Roman" panose="02020603050405020304" pitchFamily="18" charset="0"/>
              </a:rPr>
              <a:t>. </a:t>
            </a:r>
            <a:r>
              <a:rPr lang="ru-RU" b="1" dirty="0">
                <a:latin typeface="Times New Roman" panose="02020603050405020304" pitchFamily="18" charset="0"/>
                <a:ea typeface="Calibri" panose="020F0502020204030204" pitchFamily="34" charset="0"/>
                <a:cs typeface="Times New Roman" panose="02020603050405020304" pitchFamily="18" charset="0"/>
              </a:rPr>
              <a:t>Если параметр не указан, базе данных назначаются параметры сортировки по умолчанию для экземпляра </a:t>
            </a:r>
            <a:r>
              <a:rPr lang="en-US" b="1" dirty="0">
                <a:latin typeface="Times New Roman" panose="02020603050405020304" pitchFamily="18" charset="0"/>
                <a:ea typeface="Calibri" panose="020F0502020204030204" pitchFamily="34" charset="0"/>
                <a:cs typeface="Times New Roman" panose="02020603050405020304" pitchFamily="18" charset="0"/>
              </a:rPr>
              <a:t>SQL Server</a:t>
            </a:r>
            <a:r>
              <a:rPr lang="ru-RU" dirty="0">
                <a:latin typeface="Times New Roman" panose="02020603050405020304" pitchFamily="18" charset="0"/>
                <a:ea typeface="Calibri" panose="020F0502020204030204" pitchFamily="34" charset="0"/>
                <a:cs typeface="Times New Roman" panose="02020603050405020304" pitchFamily="18" charset="0"/>
              </a:rPr>
              <a:t>. Имя параметров сортировки не может указываться для моментального снимка базы данных.</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Имя параметров сортировки не может указываться с предложениями </a:t>
            </a:r>
            <a:r>
              <a:rPr lang="en-US" dirty="0">
                <a:latin typeface="Times New Roman" panose="02020603050405020304" pitchFamily="18" charset="0"/>
                <a:ea typeface="Calibri" panose="020F0502020204030204" pitchFamily="34" charset="0"/>
                <a:cs typeface="Times New Roman" panose="02020603050405020304" pitchFamily="18" charset="0"/>
              </a:rPr>
              <a:t>FOR ATTACH</a:t>
            </a:r>
            <a:r>
              <a:rPr lang="ru-RU" dirty="0">
                <a:latin typeface="Times New Roman" panose="02020603050405020304" pitchFamily="18" charset="0"/>
                <a:ea typeface="Calibri" panose="020F0502020204030204" pitchFamily="34" charset="0"/>
                <a:cs typeface="Times New Roman" panose="02020603050405020304" pitchFamily="18" charset="0"/>
              </a:rPr>
              <a:t> и </a:t>
            </a:r>
            <a:r>
              <a:rPr lang="en-US" dirty="0">
                <a:latin typeface="Times New Roman" panose="02020603050405020304" pitchFamily="18" charset="0"/>
                <a:ea typeface="Calibri" panose="020F0502020204030204" pitchFamily="34" charset="0"/>
                <a:cs typeface="Times New Roman" panose="02020603050405020304" pitchFamily="18" charset="0"/>
              </a:rPr>
              <a:t>FOR ATTACH</a:t>
            </a:r>
            <a:r>
              <a:rPr lang="ru-RU" dirty="0">
                <a:latin typeface="Times New Roman" panose="02020603050405020304" pitchFamily="18" charset="0"/>
                <a:ea typeface="Calibri" panose="020F0502020204030204" pitchFamily="34" charset="0"/>
                <a:cs typeface="Times New Roman" panose="02020603050405020304" pitchFamily="18" charset="0"/>
              </a:rPr>
              <a:t>_</a:t>
            </a:r>
            <a:r>
              <a:rPr lang="en-US" dirty="0">
                <a:latin typeface="Times New Roman" panose="02020603050405020304" pitchFamily="18" charset="0"/>
                <a:ea typeface="Calibri" panose="020F0502020204030204" pitchFamily="34" charset="0"/>
                <a:cs typeface="Times New Roman" panose="02020603050405020304" pitchFamily="18" charset="0"/>
              </a:rPr>
              <a:t>REBUILD</a:t>
            </a:r>
            <a:r>
              <a:rPr lang="ru-RU" dirty="0">
                <a:latin typeface="Times New Roman" panose="02020603050405020304" pitchFamily="18" charset="0"/>
                <a:ea typeface="Calibri" panose="020F0502020204030204" pitchFamily="34" charset="0"/>
                <a:cs typeface="Times New Roman" panose="02020603050405020304" pitchFamily="18" charset="0"/>
              </a:rPr>
              <a:t>_</a:t>
            </a:r>
            <a:r>
              <a:rPr lang="en-US" dirty="0">
                <a:latin typeface="Times New Roman" panose="02020603050405020304" pitchFamily="18" charset="0"/>
                <a:ea typeface="Calibri" panose="020F0502020204030204" pitchFamily="34" charset="0"/>
                <a:cs typeface="Times New Roman" panose="02020603050405020304" pitchFamily="18" charset="0"/>
              </a:rPr>
              <a:t>LOG</a:t>
            </a:r>
            <a:r>
              <a:rPr lang="ru-RU"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&lt;Параметр&gt; инструкции </a:t>
            </a:r>
            <a:r>
              <a:rPr lang="en-US" b="1" dirty="0">
                <a:latin typeface="Times New Roman" panose="02020603050405020304" pitchFamily="18" charset="0"/>
                <a:ea typeface="Calibri" panose="020F0502020204030204" pitchFamily="34" charset="0"/>
                <a:cs typeface="Times New Roman" panose="02020603050405020304" pitchFamily="18" charset="0"/>
              </a:rPr>
              <a:t>WITH</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&lt;Параметр_</a:t>
            </a:r>
            <a:r>
              <a:rPr lang="en-US" dirty="0" err="1">
                <a:latin typeface="Times New Roman" panose="02020603050405020304" pitchFamily="18" charset="0"/>
                <a:ea typeface="Calibri" panose="020F0502020204030204" pitchFamily="34" charset="0"/>
                <a:cs typeface="Times New Roman" panose="02020603050405020304" pitchFamily="18" charset="0"/>
              </a:rPr>
              <a:t>filestream</a:t>
            </a:r>
            <a:r>
              <a:rPr lang="ru-RU" dirty="0">
                <a:latin typeface="Times New Roman" panose="02020603050405020304" pitchFamily="18" charset="0"/>
                <a:ea typeface="Calibri" panose="020F0502020204030204" pitchFamily="34" charset="0"/>
                <a:cs typeface="Times New Roman" panose="02020603050405020304" pitchFamily="18" charset="0"/>
              </a:rPr>
              <a:t>&gt;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NON_TRANSACTED_ACCESS = { OFF | READ_ONLY | FULL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Указывает уровень </a:t>
            </a:r>
            <a:r>
              <a:rPr lang="ru-RU" dirty="0" err="1">
                <a:latin typeface="Times New Roman" panose="02020603050405020304" pitchFamily="18" charset="0"/>
                <a:ea typeface="Calibri" panose="020F0502020204030204" pitchFamily="34" charset="0"/>
                <a:cs typeface="Times New Roman" panose="02020603050405020304" pitchFamily="18" charset="0"/>
              </a:rPr>
              <a:t>нетранзакционного</a:t>
            </a:r>
            <a:r>
              <a:rPr lang="ru-RU" dirty="0">
                <a:latin typeface="Times New Roman" panose="02020603050405020304" pitchFamily="18" charset="0"/>
                <a:ea typeface="Calibri" panose="020F0502020204030204" pitchFamily="34" charset="0"/>
                <a:cs typeface="Times New Roman" panose="02020603050405020304" pitchFamily="18" charset="0"/>
              </a:rPr>
              <a:t> доступа </a:t>
            </a:r>
            <a:r>
              <a:rPr lang="en-US" dirty="0">
                <a:latin typeface="Times New Roman" panose="02020603050405020304" pitchFamily="18" charset="0"/>
                <a:ea typeface="Calibri" panose="020F0502020204030204" pitchFamily="34" charset="0"/>
                <a:cs typeface="Times New Roman" panose="02020603050405020304" pitchFamily="18" charset="0"/>
              </a:rPr>
              <a:t>FILESTREAM</a:t>
            </a:r>
            <a:r>
              <a:rPr lang="ru-RU" dirty="0">
                <a:latin typeface="Times New Roman" panose="02020603050405020304" pitchFamily="18" charset="0"/>
                <a:ea typeface="Calibri" panose="020F0502020204030204" pitchFamily="34" charset="0"/>
                <a:cs typeface="Times New Roman" panose="02020603050405020304" pitchFamily="18" charset="0"/>
              </a:rPr>
              <a:t> к базе данных.</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OFF</a:t>
            </a:r>
            <a:r>
              <a:rPr lang="ru-RU" dirty="0">
                <a:latin typeface="Times New Roman" panose="02020603050405020304" pitchFamily="18" charset="0"/>
                <a:ea typeface="Calibri" panose="020F0502020204030204" pitchFamily="34" charset="0"/>
                <a:cs typeface="Times New Roman" panose="02020603050405020304" pitchFamily="18" charset="0"/>
              </a:rPr>
              <a:t>	</a:t>
            </a:r>
            <a:r>
              <a:rPr lang="ru-RU" dirty="0" err="1">
                <a:latin typeface="Times New Roman" panose="02020603050405020304" pitchFamily="18" charset="0"/>
                <a:ea typeface="Calibri" panose="020F0502020204030204" pitchFamily="34" charset="0"/>
                <a:cs typeface="Times New Roman" panose="02020603050405020304" pitchFamily="18" charset="0"/>
              </a:rPr>
              <a:t>Нетранзакционный</a:t>
            </a:r>
            <a:r>
              <a:rPr lang="ru-RU" dirty="0">
                <a:latin typeface="Times New Roman" panose="02020603050405020304" pitchFamily="18" charset="0"/>
                <a:ea typeface="Calibri" panose="020F0502020204030204" pitchFamily="34" charset="0"/>
                <a:cs typeface="Times New Roman" panose="02020603050405020304" pitchFamily="18" charset="0"/>
              </a:rPr>
              <a:t> доступ отключен.</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READONLY</a:t>
            </a:r>
            <a:r>
              <a:rPr lang="ru-RU" dirty="0">
                <a:latin typeface="Times New Roman" panose="02020603050405020304" pitchFamily="18" charset="0"/>
                <a:ea typeface="Calibri" panose="020F0502020204030204" pitchFamily="34" charset="0"/>
                <a:cs typeface="Times New Roman" panose="02020603050405020304" pitchFamily="18" charset="0"/>
              </a:rPr>
              <a:t>	Данные </a:t>
            </a:r>
            <a:r>
              <a:rPr lang="en-US" dirty="0">
                <a:latin typeface="Times New Roman" panose="02020603050405020304" pitchFamily="18" charset="0"/>
                <a:ea typeface="Calibri" panose="020F0502020204030204" pitchFamily="34" charset="0"/>
                <a:cs typeface="Times New Roman" panose="02020603050405020304" pitchFamily="18" charset="0"/>
              </a:rPr>
              <a:t>FILESTREAM</a:t>
            </a:r>
            <a:r>
              <a:rPr lang="ru-RU" dirty="0">
                <a:latin typeface="Times New Roman" panose="02020603050405020304" pitchFamily="18" charset="0"/>
                <a:ea typeface="Calibri" panose="020F0502020204030204" pitchFamily="34" charset="0"/>
                <a:cs typeface="Times New Roman" panose="02020603050405020304" pitchFamily="18" charset="0"/>
              </a:rPr>
              <a:t> в этой базе данных могут быть считаны </a:t>
            </a:r>
            <a:r>
              <a:rPr lang="ru-RU" dirty="0" err="1">
                <a:latin typeface="Times New Roman" panose="02020603050405020304" pitchFamily="18" charset="0"/>
                <a:ea typeface="Calibri" panose="020F0502020204030204" pitchFamily="34" charset="0"/>
                <a:cs typeface="Times New Roman" panose="02020603050405020304" pitchFamily="18" charset="0"/>
              </a:rPr>
              <a:t>нетранзакционными</a:t>
            </a:r>
            <a:r>
              <a:rPr lang="ru-RU" dirty="0">
                <a:latin typeface="Times New Roman" panose="02020603050405020304" pitchFamily="18" charset="0"/>
                <a:ea typeface="Calibri" panose="020F0502020204030204" pitchFamily="34" charset="0"/>
                <a:cs typeface="Times New Roman" panose="02020603050405020304" pitchFamily="18" charset="0"/>
              </a:rPr>
              <a:t> процессами.</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FULL</a:t>
            </a:r>
            <a:r>
              <a:rPr lang="ru-RU" dirty="0">
                <a:latin typeface="Times New Roman" panose="02020603050405020304" pitchFamily="18" charset="0"/>
                <a:ea typeface="Calibri" panose="020F0502020204030204" pitchFamily="34" charset="0"/>
                <a:cs typeface="Times New Roman" panose="02020603050405020304" pitchFamily="18" charset="0"/>
              </a:rPr>
              <a:t>	Полный </a:t>
            </a:r>
            <a:r>
              <a:rPr lang="ru-RU" dirty="0" err="1">
                <a:latin typeface="Times New Roman" panose="02020603050405020304" pitchFamily="18" charset="0"/>
                <a:ea typeface="Calibri" panose="020F0502020204030204" pitchFamily="34" charset="0"/>
                <a:cs typeface="Times New Roman" panose="02020603050405020304" pitchFamily="18" charset="0"/>
              </a:rPr>
              <a:t>нетранзакционный</a:t>
            </a:r>
            <a:r>
              <a:rPr lang="ru-RU" dirty="0">
                <a:latin typeface="Times New Roman" panose="02020603050405020304" pitchFamily="18" charset="0"/>
                <a:ea typeface="Calibri" panose="020F0502020204030204" pitchFamily="34" charset="0"/>
                <a:cs typeface="Times New Roman" panose="02020603050405020304" pitchFamily="18" charset="0"/>
              </a:rPr>
              <a:t> доступ к </a:t>
            </a:r>
            <a:r>
              <a:rPr lang="en-US" dirty="0">
                <a:latin typeface="Times New Roman" panose="02020603050405020304" pitchFamily="18" charset="0"/>
                <a:ea typeface="Calibri" panose="020F0502020204030204" pitchFamily="34" charset="0"/>
                <a:cs typeface="Times New Roman" panose="02020603050405020304" pitchFamily="18" charset="0"/>
              </a:rPr>
              <a:t>FILESTREAM </a:t>
            </a:r>
            <a:r>
              <a:rPr lang="en-US" dirty="0" err="1">
                <a:latin typeface="Times New Roman" panose="02020603050405020304" pitchFamily="18" charset="0"/>
                <a:ea typeface="Calibri" panose="020F0502020204030204" pitchFamily="34" charset="0"/>
                <a:cs typeface="Times New Roman" panose="02020603050405020304" pitchFamily="18" charset="0"/>
              </a:rPr>
              <a:t>FileTable</a:t>
            </a:r>
            <a:r>
              <a:rPr lang="ru-RU" dirty="0">
                <a:latin typeface="Times New Roman" panose="02020603050405020304" pitchFamily="18" charset="0"/>
                <a:ea typeface="Calibri" panose="020F0502020204030204" pitchFamily="34" charset="0"/>
                <a:cs typeface="Times New Roman" panose="02020603050405020304" pitchFamily="18" charset="0"/>
              </a:rPr>
              <a:t> включен.</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3412486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1C9572-CF89-4585-B368-6989803EF39D}"/>
              </a:ext>
            </a:extLst>
          </p:cNvPr>
          <p:cNvSpPr>
            <a:spLocks noGrp="1"/>
          </p:cNvSpPr>
          <p:nvPr>
            <p:ph type="title"/>
          </p:nvPr>
        </p:nvSpPr>
        <p:spPr/>
        <p:txBody>
          <a:bodyPr/>
          <a:lstStyle/>
          <a:p>
            <a:r>
              <a:rPr lang="en-US" dirty="0"/>
              <a:t>CREATE DATABASE </a:t>
            </a:r>
            <a:endParaRPr lang="ru-BY" dirty="0"/>
          </a:p>
        </p:txBody>
      </p:sp>
      <p:sp>
        <p:nvSpPr>
          <p:cNvPr id="3" name="Объект 2">
            <a:extLst>
              <a:ext uri="{FF2B5EF4-FFF2-40B4-BE49-F238E27FC236}">
                <a16:creationId xmlns:a16="http://schemas.microsoft.com/office/drawing/2014/main" id="{88ED9252-7EB0-458E-A8FF-8D01F956E2D2}"/>
              </a:ext>
            </a:extLst>
          </p:cNvPr>
          <p:cNvSpPr>
            <a:spLocks noGrp="1"/>
          </p:cNvSpPr>
          <p:nvPr>
            <p:ph idx="1"/>
          </p:nvPr>
        </p:nvSpPr>
        <p:spPr>
          <a:xfrm>
            <a:off x="938758" y="2108200"/>
            <a:ext cx="7633742" cy="3771393"/>
          </a:xfrm>
        </p:spPr>
        <p:txBody>
          <a:bodyPr/>
          <a:lstStyle/>
          <a:p>
            <a:r>
              <a:rPr lang="ru-RU" b="1" dirty="0"/>
              <a:t>DIRECTORY_NAME = &lt;</a:t>
            </a:r>
            <a:r>
              <a:rPr lang="ru-RU" b="1" dirty="0" err="1"/>
              <a:t>directory_name</a:t>
            </a:r>
            <a:r>
              <a:rPr lang="ru-RU" b="1" dirty="0"/>
              <a:t>&gt;</a:t>
            </a:r>
          </a:p>
          <a:p>
            <a:r>
              <a:rPr lang="ru-RU" b="1" dirty="0"/>
              <a:t>Имя каталога, совместимое с </a:t>
            </a:r>
            <a:r>
              <a:rPr lang="ru-RU" b="1" dirty="0" err="1"/>
              <a:t>Windows</a:t>
            </a:r>
            <a:r>
              <a:rPr lang="ru-RU" dirty="0"/>
              <a:t>. Это имя должно быть уникальным среди всех имен </a:t>
            </a:r>
            <a:r>
              <a:rPr lang="ru-RU" dirty="0" err="1"/>
              <a:t>Database_Directory</a:t>
            </a:r>
            <a:r>
              <a:rPr lang="ru-RU" dirty="0"/>
              <a:t> экземпляра SQL </a:t>
            </a:r>
            <a:r>
              <a:rPr lang="ru-RU" dirty="0" err="1"/>
              <a:t>Server</a:t>
            </a:r>
            <a:r>
              <a:rPr lang="ru-RU" dirty="0"/>
              <a:t>. </a:t>
            </a:r>
            <a:endParaRPr lang="en-US" dirty="0"/>
          </a:p>
          <a:p>
            <a:r>
              <a:rPr lang="ru-RU" dirty="0"/>
              <a:t>Проверка уникальности не учитывает регистр символов независимо от параметров сортировки SQL </a:t>
            </a:r>
            <a:r>
              <a:rPr lang="ru-RU" dirty="0" err="1"/>
              <a:t>Server</a:t>
            </a:r>
            <a:r>
              <a:rPr lang="ru-RU" dirty="0"/>
              <a:t>. Этот параметр необходимо назначить до создания </a:t>
            </a:r>
            <a:r>
              <a:rPr lang="ru-RU" dirty="0" err="1"/>
              <a:t>FileTable</a:t>
            </a:r>
            <a:r>
              <a:rPr lang="ru-RU" dirty="0"/>
              <a:t> в этой базе данных.</a:t>
            </a:r>
          </a:p>
          <a:p>
            <a:endParaRPr lang="ru-RU" dirty="0"/>
          </a:p>
          <a:p>
            <a:endParaRPr lang="ru-BY" dirty="0"/>
          </a:p>
        </p:txBody>
      </p:sp>
    </p:spTree>
    <p:extLst>
      <p:ext uri="{BB962C8B-B14F-4D97-AF65-F5344CB8AC3E}">
        <p14:creationId xmlns:p14="http://schemas.microsoft.com/office/powerpoint/2010/main" val="960198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7A28D8-21C1-44D2-9274-49FD16029C1A}"/>
              </a:ext>
            </a:extLst>
          </p:cNvPr>
          <p:cNvSpPr>
            <a:spLocks noGrp="1"/>
          </p:cNvSpPr>
          <p:nvPr>
            <p:ph type="title"/>
          </p:nvPr>
        </p:nvSpPr>
        <p:spPr/>
        <p:txBody>
          <a:bodyPr/>
          <a:lstStyle/>
          <a:p>
            <a:r>
              <a:rPr lang="en-US" dirty="0"/>
              <a:t>CREATE DATABASE </a:t>
            </a:r>
            <a:endParaRPr lang="ru-BY" dirty="0"/>
          </a:p>
        </p:txBody>
      </p:sp>
      <p:sp>
        <p:nvSpPr>
          <p:cNvPr id="3" name="Объект 2">
            <a:extLst>
              <a:ext uri="{FF2B5EF4-FFF2-40B4-BE49-F238E27FC236}">
                <a16:creationId xmlns:a16="http://schemas.microsoft.com/office/drawing/2014/main" id="{8D91CD04-7C92-4785-86C2-B76BE2E9DA1E}"/>
              </a:ext>
            </a:extLst>
          </p:cNvPr>
          <p:cNvSpPr>
            <a:spLocks noGrp="1"/>
          </p:cNvSpPr>
          <p:nvPr>
            <p:ph idx="1"/>
          </p:nvPr>
        </p:nvSpPr>
        <p:spPr/>
        <p:txBody>
          <a:bodyPr>
            <a:normAutofit fontScale="92500" lnSpcReduction="10000"/>
          </a:bodyPr>
          <a:lstStyle/>
          <a:p>
            <a:r>
              <a:rPr lang="en-US" b="1" dirty="0"/>
              <a:t>CREATE DATABASE ... FOR ATTACH [ WITH &lt; </a:t>
            </a:r>
            <a:r>
              <a:rPr lang="en-US" b="1" dirty="0" err="1"/>
              <a:t>attach_database_option</a:t>
            </a:r>
            <a:r>
              <a:rPr lang="en-US" b="1" dirty="0"/>
              <a:t> &gt; ]</a:t>
            </a:r>
            <a:endParaRPr lang="ru-BY" dirty="0"/>
          </a:p>
          <a:p>
            <a:r>
              <a:rPr lang="ru-RU" b="1" dirty="0"/>
              <a:t>Указывает, что база данных создана путем присоединения существующего набора файлов операционной системы. Должен существовать элемент &lt;</a:t>
            </a:r>
            <a:r>
              <a:rPr lang="en-US" b="1" dirty="0" err="1"/>
              <a:t>filespec</a:t>
            </a:r>
            <a:r>
              <a:rPr lang="ru-RU" b="1" dirty="0"/>
              <a:t>&gt;, который указывает первичный файл. Кроме этого элемента, необходимы только элементы &lt;</a:t>
            </a:r>
            <a:r>
              <a:rPr lang="en-US" b="1" dirty="0" err="1"/>
              <a:t>filespec</a:t>
            </a:r>
            <a:r>
              <a:rPr lang="ru-RU" b="1" dirty="0"/>
              <a:t>&gt;, предназначенные для файлов, пути которых отличны от путей, существовавших при создании или последнем подключении базы данных. Для таких файлов должен быть определен элемент &lt;</a:t>
            </a:r>
            <a:r>
              <a:rPr lang="en-US" b="1" dirty="0" err="1"/>
              <a:t>filespec</a:t>
            </a:r>
            <a:r>
              <a:rPr lang="ru-RU" b="1" dirty="0"/>
              <a:t>&gt;.</a:t>
            </a:r>
            <a:endParaRPr lang="ru-BY" dirty="0"/>
          </a:p>
          <a:p>
            <a:r>
              <a:rPr lang="ru-RU" i="1" dirty="0"/>
              <a:t> </a:t>
            </a:r>
            <a:endParaRPr lang="ru-BY" dirty="0"/>
          </a:p>
          <a:p>
            <a:endParaRPr lang="ru-BY" dirty="0"/>
          </a:p>
        </p:txBody>
      </p:sp>
    </p:spTree>
    <p:extLst>
      <p:ext uri="{BB962C8B-B14F-4D97-AF65-F5344CB8AC3E}">
        <p14:creationId xmlns:p14="http://schemas.microsoft.com/office/powerpoint/2010/main" val="2813074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C13233-2595-4D60-B0F6-3AC6B3402C2D}"/>
              </a:ext>
            </a:extLst>
          </p:cNvPr>
          <p:cNvSpPr>
            <a:spLocks noGrp="1"/>
          </p:cNvSpPr>
          <p:nvPr>
            <p:ph type="title"/>
          </p:nvPr>
        </p:nvSpPr>
        <p:spPr/>
        <p:txBody>
          <a:bodyPr/>
          <a:lstStyle/>
          <a:p>
            <a:r>
              <a:rPr lang="en-US" dirty="0"/>
              <a:t>CREATE DATABASE </a:t>
            </a:r>
            <a:endParaRPr lang="ru-BY" dirty="0"/>
          </a:p>
        </p:txBody>
      </p:sp>
      <p:sp>
        <p:nvSpPr>
          <p:cNvPr id="3" name="Объект 2">
            <a:extLst>
              <a:ext uri="{FF2B5EF4-FFF2-40B4-BE49-F238E27FC236}">
                <a16:creationId xmlns:a16="http://schemas.microsoft.com/office/drawing/2014/main" id="{7748B0D9-7CE4-473F-93B1-599E17C152F5}"/>
              </a:ext>
            </a:extLst>
          </p:cNvPr>
          <p:cNvSpPr>
            <a:spLocks noGrp="1"/>
          </p:cNvSpPr>
          <p:nvPr>
            <p:ph idx="1"/>
          </p:nvPr>
        </p:nvSpPr>
        <p:spPr>
          <a:xfrm>
            <a:off x="938758" y="2286002"/>
            <a:ext cx="7633742" cy="4470398"/>
          </a:xfrm>
        </p:spPr>
        <p:txBody>
          <a:bodyPr>
            <a:normAutofit fontScale="85000" lnSpcReduction="20000"/>
          </a:bodyPr>
          <a:lstStyle/>
          <a:p>
            <a:pPr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Для параметра </a:t>
            </a:r>
            <a:r>
              <a:rPr lang="en-US" b="1" i="1" dirty="0">
                <a:latin typeface="Times New Roman" panose="02020603050405020304" pitchFamily="18" charset="0"/>
                <a:ea typeface="Calibri" panose="020F0502020204030204" pitchFamily="34" charset="0"/>
                <a:cs typeface="Times New Roman" panose="02020603050405020304" pitchFamily="18" charset="0"/>
              </a:rPr>
              <a:t>FOR ATTACH</a:t>
            </a:r>
            <a:r>
              <a:rPr lang="ru-RU" b="1" i="1" dirty="0">
                <a:latin typeface="Times New Roman" panose="02020603050405020304" pitchFamily="18" charset="0"/>
                <a:ea typeface="Calibri" panose="020F0502020204030204" pitchFamily="34" charset="0"/>
                <a:cs typeface="Times New Roman" panose="02020603050405020304" pitchFamily="18" charset="0"/>
              </a:rPr>
              <a:t> необходимо выполнение следующих условий:</a:t>
            </a:r>
            <a:endParaRPr lang="ru-BY" sz="1800" b="1"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Должны быть доступны все файлы данных (</a:t>
            </a:r>
            <a:r>
              <a:rPr lang="en-US" b="1" i="1" dirty="0">
                <a:latin typeface="Times New Roman" panose="02020603050405020304" pitchFamily="18" charset="0"/>
                <a:ea typeface="Calibri" panose="020F0502020204030204" pitchFamily="34" charset="0"/>
                <a:cs typeface="Times New Roman" panose="02020603050405020304" pitchFamily="18" charset="0"/>
              </a:rPr>
              <a:t>MDF</a:t>
            </a:r>
            <a:r>
              <a:rPr lang="ru-RU" b="1" i="1" dirty="0">
                <a:latin typeface="Times New Roman" panose="02020603050405020304" pitchFamily="18" charset="0"/>
                <a:ea typeface="Calibri" panose="020F0502020204030204" pitchFamily="34" charset="0"/>
                <a:cs typeface="Times New Roman" panose="02020603050405020304" pitchFamily="18" charset="0"/>
              </a:rPr>
              <a:t> и </a:t>
            </a:r>
            <a:r>
              <a:rPr lang="en-US" b="1" i="1" dirty="0">
                <a:latin typeface="Times New Roman" panose="02020603050405020304" pitchFamily="18" charset="0"/>
                <a:ea typeface="Calibri" panose="020F0502020204030204" pitchFamily="34" charset="0"/>
                <a:cs typeface="Times New Roman" panose="02020603050405020304" pitchFamily="18" charset="0"/>
              </a:rPr>
              <a:t>NDF</a:t>
            </a:r>
            <a:r>
              <a:rPr lang="ru-RU" b="1" i="1" dirty="0">
                <a:latin typeface="Times New Roman" panose="02020603050405020304" pitchFamily="18" charset="0"/>
                <a:ea typeface="Calibri" panose="020F0502020204030204" pitchFamily="34" charset="0"/>
                <a:cs typeface="Times New Roman" panose="02020603050405020304" pitchFamily="18" charset="0"/>
              </a:rPr>
              <a:t>).</a:t>
            </a:r>
            <a:endParaRPr lang="ru-BY" sz="1800" b="1"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Если существует несколько файлов журналов, все они должны быть доступны.</a:t>
            </a:r>
            <a:endParaRPr lang="ru-BY" sz="1800" b="1"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Если база данных, доступная для чтения и записи, </a:t>
            </a:r>
            <a:r>
              <a:rPr lang="ru-RU" b="1" i="1" u="sng" dirty="0">
                <a:latin typeface="Times New Roman" panose="02020603050405020304" pitchFamily="18" charset="0"/>
                <a:ea typeface="Calibri" panose="020F0502020204030204" pitchFamily="34" charset="0"/>
                <a:cs typeface="Times New Roman" panose="02020603050405020304" pitchFamily="18" charset="0"/>
              </a:rPr>
              <a:t>располагает единственным файлом журнала</a:t>
            </a:r>
            <a:r>
              <a:rPr lang="ru-RU" b="1" i="1" dirty="0">
                <a:latin typeface="Times New Roman" panose="02020603050405020304" pitchFamily="18" charset="0"/>
                <a:ea typeface="Calibri" panose="020F0502020204030204" pitchFamily="34" charset="0"/>
                <a:cs typeface="Times New Roman" panose="02020603050405020304" pitchFamily="18" charset="0"/>
              </a:rPr>
              <a:t>, который недоступен в текущий момент, а также если база данных была закрыта в отсутствие пользователей или открытых транзакций перед операцией присоединения, </a:t>
            </a:r>
            <a:r>
              <a:rPr lang="ru-RU" b="1" i="1" u="sng" dirty="0">
                <a:latin typeface="Times New Roman" panose="02020603050405020304" pitchFamily="18" charset="0"/>
                <a:ea typeface="Calibri" panose="020F0502020204030204" pitchFamily="34" charset="0"/>
                <a:cs typeface="Times New Roman" panose="02020603050405020304" pitchFamily="18" charset="0"/>
              </a:rPr>
              <a:t>то параметр </a:t>
            </a:r>
            <a:r>
              <a:rPr lang="en-US" b="1" i="1" u="sng" dirty="0">
                <a:latin typeface="Times New Roman" panose="02020603050405020304" pitchFamily="18" charset="0"/>
                <a:ea typeface="Calibri" panose="020F0502020204030204" pitchFamily="34" charset="0"/>
                <a:cs typeface="Times New Roman" panose="02020603050405020304" pitchFamily="18" charset="0"/>
              </a:rPr>
              <a:t>FOR ATTACH</a:t>
            </a:r>
            <a:r>
              <a:rPr lang="ru-RU" b="1" i="1" u="sng" dirty="0">
                <a:latin typeface="Times New Roman" panose="02020603050405020304" pitchFamily="18" charset="0"/>
                <a:ea typeface="Calibri" panose="020F0502020204030204" pitchFamily="34" charset="0"/>
                <a:cs typeface="Times New Roman" panose="02020603050405020304" pitchFamily="18" charset="0"/>
              </a:rPr>
              <a:t> автоматически перестраивает файл журнала и обновляет первичный файл</a:t>
            </a:r>
            <a:r>
              <a:rPr lang="ru-RU" b="1" i="1" dirty="0">
                <a:latin typeface="Times New Roman" panose="02020603050405020304" pitchFamily="18" charset="0"/>
                <a:ea typeface="Calibri" panose="020F0502020204030204" pitchFamily="34" charset="0"/>
                <a:cs typeface="Times New Roman" panose="02020603050405020304" pitchFamily="18" charset="0"/>
              </a:rPr>
              <a:t>. Однако журнал невозможно перестроить в базе данных, доступной только для чтения, так как нельзя обновить первичный файл. Поэтому, если присоединяется база данных только для чтения, журнал которой недоступен, необходимо указать в предложении </a:t>
            </a:r>
            <a:r>
              <a:rPr lang="en-US" b="1" i="1" dirty="0">
                <a:latin typeface="Times New Roman" panose="02020603050405020304" pitchFamily="18" charset="0"/>
                <a:ea typeface="Calibri" panose="020F0502020204030204" pitchFamily="34" charset="0"/>
                <a:cs typeface="Times New Roman" panose="02020603050405020304" pitchFamily="18" charset="0"/>
              </a:rPr>
              <a:t>FOR ATTACH</a:t>
            </a:r>
            <a:r>
              <a:rPr lang="ru-RU" b="1" i="1" dirty="0">
                <a:latin typeface="Times New Roman" panose="02020603050405020304" pitchFamily="18" charset="0"/>
                <a:ea typeface="Calibri" panose="020F0502020204030204" pitchFamily="34" charset="0"/>
                <a:cs typeface="Times New Roman" panose="02020603050405020304" pitchFamily="18" charset="0"/>
              </a:rPr>
              <a:t> файлы журнала или файлы.</a:t>
            </a:r>
            <a:endParaRPr lang="ru-BY" sz="1800" b="1"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 </a:t>
            </a:r>
            <a:endParaRPr lang="ru-BY" sz="1800" b="1"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96296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5B8483-D753-4B1B-9F9C-AE51E6DB294E}"/>
              </a:ext>
            </a:extLst>
          </p:cNvPr>
          <p:cNvSpPr>
            <a:spLocks noGrp="1"/>
          </p:cNvSpPr>
          <p:nvPr>
            <p:ph type="title"/>
          </p:nvPr>
        </p:nvSpPr>
        <p:spPr/>
        <p:txBody>
          <a:bodyPr/>
          <a:lstStyle/>
          <a:p>
            <a:r>
              <a:rPr lang="en-US" dirty="0"/>
              <a:t>CREATE DATABASE </a:t>
            </a:r>
            <a:endParaRPr lang="ru-BY" dirty="0"/>
          </a:p>
        </p:txBody>
      </p:sp>
      <p:pic>
        <p:nvPicPr>
          <p:cNvPr id="4" name="Объект 3">
            <a:extLst>
              <a:ext uri="{FF2B5EF4-FFF2-40B4-BE49-F238E27FC236}">
                <a16:creationId xmlns:a16="http://schemas.microsoft.com/office/drawing/2014/main" id="{0DCD5EC8-9155-47D9-BB03-A334B65DD59C}"/>
              </a:ext>
            </a:extLst>
          </p:cNvPr>
          <p:cNvPicPr>
            <a:picLocks noGrp="1" noChangeAspect="1"/>
          </p:cNvPicPr>
          <p:nvPr>
            <p:ph idx="1"/>
          </p:nvPr>
        </p:nvPicPr>
        <p:blipFill>
          <a:blip r:embed="rId2"/>
          <a:stretch>
            <a:fillRect/>
          </a:stretch>
        </p:blipFill>
        <p:spPr>
          <a:xfrm>
            <a:off x="1109133" y="1490134"/>
            <a:ext cx="6615356" cy="5367866"/>
          </a:xfrm>
          <a:prstGeom prst="rect">
            <a:avLst/>
          </a:prstGeom>
        </p:spPr>
      </p:pic>
    </p:spTree>
    <p:extLst>
      <p:ext uri="{BB962C8B-B14F-4D97-AF65-F5344CB8AC3E}">
        <p14:creationId xmlns:p14="http://schemas.microsoft.com/office/powerpoint/2010/main" val="3709286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65B607-5EE6-4A95-825A-0AB739CC5D95}"/>
              </a:ext>
            </a:extLst>
          </p:cNvPr>
          <p:cNvSpPr>
            <a:spLocks noGrp="1"/>
          </p:cNvSpPr>
          <p:nvPr>
            <p:ph type="title"/>
          </p:nvPr>
        </p:nvSpPr>
        <p:spPr/>
        <p:txBody>
          <a:bodyPr/>
          <a:lstStyle/>
          <a:p>
            <a:r>
              <a:rPr lang="en-US" dirty="0"/>
              <a:t>CREATE DATABASE </a:t>
            </a:r>
            <a:endParaRPr lang="ru-BY" dirty="0"/>
          </a:p>
        </p:txBody>
      </p:sp>
      <p:sp>
        <p:nvSpPr>
          <p:cNvPr id="3" name="Объект 2">
            <a:extLst>
              <a:ext uri="{FF2B5EF4-FFF2-40B4-BE49-F238E27FC236}">
                <a16:creationId xmlns:a16="http://schemas.microsoft.com/office/drawing/2014/main" id="{00C1867D-5AE5-471F-AFF0-407704EDA0E5}"/>
              </a:ext>
            </a:extLst>
          </p:cNvPr>
          <p:cNvSpPr>
            <a:spLocks noGrp="1"/>
          </p:cNvSpPr>
          <p:nvPr>
            <p:ph idx="1"/>
          </p:nvPr>
        </p:nvSpPr>
        <p:spPr>
          <a:xfrm>
            <a:off x="938758" y="1625600"/>
            <a:ext cx="7633742" cy="5232400"/>
          </a:xfrm>
        </p:spPr>
        <p:txBody>
          <a:bodyPr>
            <a:normAutofit/>
          </a:bodyPr>
          <a:lstStyle/>
          <a:p>
            <a:pPr indent="450215" algn="just">
              <a:lnSpc>
                <a:spcPct val="107000"/>
              </a:lnSpc>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P</a:t>
            </a:r>
            <a:r>
              <a:rPr lang="ru-RU" b="1" dirty="0">
                <a:latin typeface="Times New Roman" panose="02020603050405020304" pitchFamily="18" charset="0"/>
                <a:ea typeface="Calibri" panose="020F0502020204030204" pitchFamily="34" charset="0"/>
                <a:cs typeface="Times New Roman" panose="02020603050405020304" pitchFamily="18" charset="0"/>
              </a:rPr>
              <a:t>RIMARY</a:t>
            </a:r>
            <a:r>
              <a:rPr lang="ru-RU" dirty="0">
                <a:latin typeface="Times New Roman" panose="02020603050405020304" pitchFamily="18" charset="0"/>
                <a:ea typeface="Calibri" panose="020F0502020204030204" pitchFamily="34" charset="0"/>
                <a:cs typeface="Times New Roman" panose="02020603050405020304" pitchFamily="18" charset="0"/>
              </a:rPr>
              <a:t>. Этот параметр указывает файл </a:t>
            </a:r>
            <a:r>
              <a:rPr lang="ru-RU" b="1" dirty="0">
                <a:latin typeface="Times New Roman" panose="02020603050405020304" pitchFamily="18" charset="0"/>
                <a:ea typeface="Calibri" panose="020F0502020204030204" pitchFamily="34" charset="0"/>
                <a:cs typeface="Times New Roman" panose="02020603050405020304" pitchFamily="18" charset="0"/>
              </a:rPr>
              <a:t>в основной файловой группе. Эта файловая группа содержит все системные базы данных. </a:t>
            </a:r>
            <a:r>
              <a:rPr lang="ru-RU" dirty="0">
                <a:latin typeface="Times New Roman" panose="02020603050405020304" pitchFamily="18" charset="0"/>
                <a:ea typeface="Calibri" panose="020F0502020204030204" pitchFamily="34" charset="0"/>
                <a:cs typeface="Times New Roman" panose="02020603050405020304" pitchFamily="18" charset="0"/>
              </a:rPr>
              <a:t>Она также содержит все объекты, не назначенные другим файловым группам. Каждая база данных содержит один основной файл данных. Основной файл – это стартовая точка базы данных и указывает на место ее нахождения. Рекомендуемое файловое расширение для основного файла .</a:t>
            </a:r>
            <a:r>
              <a:rPr lang="ru-RU" dirty="0" err="1">
                <a:latin typeface="Times New Roman" panose="02020603050405020304" pitchFamily="18" charset="0"/>
                <a:ea typeface="Calibri" panose="020F0502020204030204" pitchFamily="34" charset="0"/>
                <a:cs typeface="Times New Roman" panose="02020603050405020304" pitchFamily="18" charset="0"/>
              </a:rPr>
              <a:t>mdf</a:t>
            </a:r>
            <a:r>
              <a:rPr lang="ru-RU" dirty="0">
                <a:latin typeface="Times New Roman" panose="02020603050405020304" pitchFamily="18" charset="0"/>
                <a:ea typeface="Calibri" panose="020F0502020204030204" pitchFamily="34" charset="0"/>
                <a:cs typeface="Times New Roman" panose="02020603050405020304" pitchFamily="18" charset="0"/>
              </a:rPr>
              <a:t>. Если вы не укажите этого параметра, первый файл списка описания будет использован как основной.</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FILENAME</a:t>
            </a:r>
            <a:r>
              <a:rPr lang="ru-RU" dirty="0">
                <a:latin typeface="Times New Roman" panose="02020603050405020304" pitchFamily="18" charset="0"/>
                <a:ea typeface="Calibri" panose="020F0502020204030204" pitchFamily="34" charset="0"/>
                <a:cs typeface="Times New Roman" panose="02020603050405020304" pitchFamily="18" charset="0"/>
              </a:rPr>
              <a:t>. Этот параметр указывает имя и путь к файлу в операционной системе. </a:t>
            </a:r>
            <a:r>
              <a:rPr lang="ru-RU" b="1" dirty="0">
                <a:latin typeface="Times New Roman" panose="02020603050405020304" pitchFamily="18" charset="0"/>
                <a:ea typeface="Calibri" panose="020F0502020204030204" pitchFamily="34" charset="0"/>
                <a:cs typeface="Times New Roman" panose="02020603050405020304" pitchFamily="18" charset="0"/>
              </a:rPr>
              <a:t>Путь должен указывать на папку на сервере, где установлен SQL </a:t>
            </a:r>
            <a:r>
              <a:rPr lang="ru-RU" b="1" dirty="0" err="1">
                <a:latin typeface="Times New Roman" panose="02020603050405020304" pitchFamily="18" charset="0"/>
                <a:ea typeface="Calibri" panose="020F0502020204030204" pitchFamily="34" charset="0"/>
                <a:cs typeface="Times New Roman" panose="02020603050405020304" pitchFamily="18" charset="0"/>
              </a:rPr>
              <a:t>Server</a:t>
            </a:r>
            <a:r>
              <a:rPr lang="ru-RU" b="1" dirty="0">
                <a:latin typeface="Times New Roman" panose="02020603050405020304" pitchFamily="18" charset="0"/>
                <a:ea typeface="Calibri" panose="020F0502020204030204" pitchFamily="34" charset="0"/>
                <a:cs typeface="Times New Roman" panose="02020603050405020304" pitchFamily="18" charset="0"/>
              </a:rPr>
              <a:t>.</a:t>
            </a:r>
            <a:r>
              <a:rPr lang="ru-RU" dirty="0">
                <a:latin typeface="Times New Roman" panose="02020603050405020304" pitchFamily="18" charset="0"/>
                <a:ea typeface="Calibri" panose="020F0502020204030204" pitchFamily="34" charset="0"/>
                <a:cs typeface="Times New Roman" panose="02020603050405020304" pitchFamily="18" charset="0"/>
              </a:rPr>
              <a:t> </a:t>
            </a:r>
            <a:r>
              <a:rPr lang="ru-RU" b="1" dirty="0">
                <a:latin typeface="Times New Roman" panose="02020603050405020304" pitchFamily="18" charset="0"/>
                <a:ea typeface="Calibri" panose="020F0502020204030204" pitchFamily="34" charset="0"/>
                <a:cs typeface="Times New Roman" panose="02020603050405020304" pitchFamily="18" charset="0"/>
              </a:rPr>
              <a:t>Нельзя использовать сетевые диски с других компьютеров.</a:t>
            </a:r>
            <a:endParaRPr lang="ru-BY" sz="1800" b="1"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4209176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495C22-7E28-42E8-AB42-16D0A1DEC6BB}"/>
              </a:ext>
            </a:extLst>
          </p:cNvPr>
          <p:cNvSpPr>
            <a:spLocks noGrp="1"/>
          </p:cNvSpPr>
          <p:nvPr>
            <p:ph type="title"/>
          </p:nvPr>
        </p:nvSpPr>
        <p:spPr/>
        <p:txBody>
          <a:bodyPr/>
          <a:lstStyle/>
          <a:p>
            <a:r>
              <a:rPr lang="en-US" dirty="0"/>
              <a:t>CREATE DATABASE </a:t>
            </a:r>
            <a:endParaRPr lang="ru-BY" dirty="0"/>
          </a:p>
        </p:txBody>
      </p:sp>
      <p:sp>
        <p:nvSpPr>
          <p:cNvPr id="3" name="Объект 2">
            <a:extLst>
              <a:ext uri="{FF2B5EF4-FFF2-40B4-BE49-F238E27FC236}">
                <a16:creationId xmlns:a16="http://schemas.microsoft.com/office/drawing/2014/main" id="{BFDEDCAF-CB9A-4F77-AA3B-9B528230F25C}"/>
              </a:ext>
            </a:extLst>
          </p:cNvPr>
          <p:cNvSpPr>
            <a:spLocks noGrp="1"/>
          </p:cNvSpPr>
          <p:nvPr>
            <p:ph idx="1"/>
          </p:nvPr>
        </p:nvSpPr>
        <p:spPr>
          <a:xfrm>
            <a:off x="938758" y="1363134"/>
            <a:ext cx="7633742" cy="4885266"/>
          </a:xfrm>
        </p:spPr>
        <p:txBody>
          <a:bodyPr>
            <a:normAutofit fontScale="92500" lnSpcReduction="10000"/>
          </a:bodyPr>
          <a:lstStyle/>
          <a:p>
            <a:pPr indent="450215"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SIZE</a:t>
            </a:r>
            <a:r>
              <a:rPr lang="ru-RU" dirty="0">
                <a:latin typeface="Times New Roman" panose="02020603050405020304" pitchFamily="18" charset="0"/>
                <a:ea typeface="Calibri" panose="020F0502020204030204" pitchFamily="34" charset="0"/>
                <a:cs typeface="Times New Roman" panose="02020603050405020304" pitchFamily="18" charset="0"/>
              </a:rPr>
              <a:t>. </a:t>
            </a:r>
            <a:r>
              <a:rPr lang="ru-RU" b="1" dirty="0">
                <a:latin typeface="Times New Roman" panose="02020603050405020304" pitchFamily="18" charset="0"/>
                <a:ea typeface="Calibri" panose="020F0502020204030204" pitchFamily="34" charset="0"/>
                <a:cs typeface="Times New Roman" panose="02020603050405020304" pitchFamily="18" charset="0"/>
              </a:rPr>
              <a:t>Этот параметр указывает размер файла данных или журнала. </a:t>
            </a:r>
            <a:r>
              <a:rPr lang="ru-RU" dirty="0">
                <a:latin typeface="Times New Roman" panose="02020603050405020304" pitchFamily="18" charset="0"/>
                <a:ea typeface="Calibri" panose="020F0502020204030204" pitchFamily="34" charset="0"/>
                <a:cs typeface="Times New Roman" panose="02020603050405020304" pitchFamily="18" charset="0"/>
              </a:rPr>
              <a:t>Вы можете указать размер в мегабайтах MB (значение по умолчанию) или в килобайтах KB. </a:t>
            </a:r>
            <a:r>
              <a:rPr lang="ru-RU" b="1" dirty="0">
                <a:latin typeface="Times New Roman" panose="02020603050405020304" pitchFamily="18" charset="0"/>
                <a:ea typeface="Calibri" panose="020F0502020204030204" pitchFamily="34" charset="0"/>
                <a:cs typeface="Times New Roman" panose="02020603050405020304" pitchFamily="18" charset="0"/>
              </a:rPr>
              <a:t>Минимальный размер – 512KB для обоих файлов – журнала транзакций и файла данных</a:t>
            </a:r>
            <a:r>
              <a:rPr lang="ru-RU" dirty="0">
                <a:latin typeface="Times New Roman" panose="02020603050405020304" pitchFamily="18" charset="0"/>
                <a:ea typeface="Calibri" panose="020F0502020204030204" pitchFamily="34" charset="0"/>
                <a:cs typeface="Times New Roman" panose="02020603050405020304" pitchFamily="18" charset="0"/>
              </a:rPr>
              <a:t>. </a:t>
            </a:r>
            <a:r>
              <a:rPr lang="ru-RU" u="sng" dirty="0">
                <a:latin typeface="Times New Roman" panose="02020603050405020304" pitchFamily="18" charset="0"/>
                <a:ea typeface="Calibri" panose="020F0502020204030204" pitchFamily="34" charset="0"/>
                <a:cs typeface="Times New Roman" panose="02020603050405020304" pitchFamily="18" charset="0"/>
              </a:rPr>
              <a:t>Размер, указанный для основного файла базы данных должен быть больше или равен размеру основного файла базы данных </a:t>
            </a:r>
            <a:r>
              <a:rPr lang="ru-RU" u="sng" dirty="0" err="1">
                <a:latin typeface="Times New Roman" panose="02020603050405020304" pitchFamily="18" charset="0"/>
                <a:ea typeface="Calibri" panose="020F0502020204030204" pitchFamily="34" charset="0"/>
                <a:cs typeface="Times New Roman" panose="02020603050405020304" pitchFamily="18" charset="0"/>
              </a:rPr>
              <a:t>model</a:t>
            </a:r>
            <a:r>
              <a:rPr lang="ru-RU" u="sng" dirty="0">
                <a:latin typeface="Times New Roman" panose="02020603050405020304" pitchFamily="18" charset="0"/>
                <a:ea typeface="Calibri" panose="020F0502020204030204" pitchFamily="34" charset="0"/>
                <a:cs typeface="Times New Roman" panose="02020603050405020304" pitchFamily="18" charset="0"/>
              </a:rPr>
              <a:t>. </a:t>
            </a:r>
            <a:r>
              <a:rPr lang="ru-RU" dirty="0">
                <a:latin typeface="Times New Roman" panose="02020603050405020304" pitchFamily="18" charset="0"/>
                <a:ea typeface="Calibri" panose="020F0502020204030204" pitchFamily="34" charset="0"/>
                <a:cs typeface="Times New Roman" panose="02020603050405020304" pitchFamily="18" charset="0"/>
              </a:rPr>
              <a:t>База </a:t>
            </a:r>
            <a:r>
              <a:rPr lang="ru-RU" dirty="0" err="1">
                <a:latin typeface="Times New Roman" panose="02020603050405020304" pitchFamily="18" charset="0"/>
                <a:ea typeface="Calibri" panose="020F0502020204030204" pitchFamily="34" charset="0"/>
                <a:cs typeface="Times New Roman" panose="02020603050405020304" pitchFamily="18" charset="0"/>
              </a:rPr>
              <a:t>model</a:t>
            </a:r>
            <a:r>
              <a:rPr lang="ru-RU" dirty="0">
                <a:latin typeface="Times New Roman" panose="02020603050405020304" pitchFamily="18" charset="0"/>
                <a:ea typeface="Calibri" panose="020F0502020204030204" pitchFamily="34" charset="0"/>
                <a:cs typeface="Times New Roman" panose="02020603050405020304" pitchFamily="18" charset="0"/>
              </a:rPr>
              <a:t> копируется во все новые базы данных, поэтому размер новой, не может быть меньше размера </a:t>
            </a:r>
            <a:r>
              <a:rPr lang="ru-RU" dirty="0" err="1">
                <a:latin typeface="Times New Roman" panose="02020603050405020304" pitchFamily="18" charset="0"/>
                <a:ea typeface="Calibri" panose="020F0502020204030204" pitchFamily="34" charset="0"/>
                <a:cs typeface="Times New Roman" panose="02020603050405020304" pitchFamily="18" charset="0"/>
              </a:rPr>
              <a:t>model</a:t>
            </a:r>
            <a:r>
              <a:rPr lang="ru-RU" dirty="0">
                <a:latin typeface="Times New Roman" panose="02020603050405020304" pitchFamily="18" charset="0"/>
                <a:ea typeface="Calibri" panose="020F0502020204030204" pitchFamily="34" charset="0"/>
                <a:cs typeface="Times New Roman" panose="02020603050405020304" pitchFamily="18" charset="0"/>
              </a:rPr>
              <a:t>, иначе копирование станет невозможным. Когда вы добавляете новый файл базы данных или журнала без указания размера – </a:t>
            </a:r>
            <a:r>
              <a:rPr lang="ru-RU" b="1" dirty="0">
                <a:latin typeface="Times New Roman" panose="02020603050405020304" pitchFamily="18" charset="0"/>
                <a:ea typeface="Calibri" panose="020F0502020204030204" pitchFamily="34" charset="0"/>
                <a:cs typeface="Times New Roman" panose="02020603050405020304" pitchFamily="18" charset="0"/>
              </a:rPr>
              <a:t>то сервер использует значение размера по умолчанию = 1МБ.</a:t>
            </a:r>
            <a:endParaRPr lang="ru-BY" sz="1800" b="1"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MAXSIZE</a:t>
            </a:r>
            <a:r>
              <a:rPr lang="ru-RU" dirty="0">
                <a:latin typeface="Times New Roman" panose="02020603050405020304" pitchFamily="18" charset="0"/>
                <a:ea typeface="Calibri" panose="020F0502020204030204" pitchFamily="34" charset="0"/>
                <a:cs typeface="Times New Roman" panose="02020603050405020304" pitchFamily="18" charset="0"/>
              </a:rPr>
              <a:t>. </a:t>
            </a:r>
            <a:r>
              <a:rPr lang="ru-RU" b="1" dirty="0">
                <a:latin typeface="Times New Roman" panose="02020603050405020304" pitchFamily="18" charset="0"/>
                <a:ea typeface="Calibri" panose="020F0502020204030204" pitchFamily="34" charset="0"/>
                <a:cs typeface="Times New Roman" panose="02020603050405020304" pitchFamily="18" charset="0"/>
              </a:rPr>
              <a:t>Этот параметр указывает максимальный размер, до которого файл может увеличиваться. </a:t>
            </a:r>
            <a:r>
              <a:rPr lang="ru-RU" dirty="0">
                <a:latin typeface="Times New Roman" panose="02020603050405020304" pitchFamily="18" charset="0"/>
                <a:ea typeface="Calibri" panose="020F0502020204030204" pitchFamily="34" charset="0"/>
                <a:cs typeface="Times New Roman" panose="02020603050405020304" pitchFamily="18" charset="0"/>
              </a:rPr>
              <a:t>Вы можете указать размер в мегабайтах MB (значение по умолчанию) или в килобайтах KB. Если вы не укажите максимальный размер, файл будет увеличиваться, пока диск не будет заполнен полностью.</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1589284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41E550-ADC7-4214-AEC3-AD0887D91349}"/>
              </a:ext>
            </a:extLst>
          </p:cNvPr>
          <p:cNvSpPr>
            <a:spLocks noGrp="1"/>
          </p:cNvSpPr>
          <p:nvPr>
            <p:ph type="title"/>
          </p:nvPr>
        </p:nvSpPr>
        <p:spPr/>
        <p:txBody>
          <a:bodyPr/>
          <a:lstStyle/>
          <a:p>
            <a:r>
              <a:rPr lang="en-US" dirty="0"/>
              <a:t>CREATE DATABASE </a:t>
            </a:r>
            <a:endParaRPr lang="ru-BY" dirty="0"/>
          </a:p>
        </p:txBody>
      </p:sp>
      <p:sp>
        <p:nvSpPr>
          <p:cNvPr id="3" name="Объект 2">
            <a:extLst>
              <a:ext uri="{FF2B5EF4-FFF2-40B4-BE49-F238E27FC236}">
                <a16:creationId xmlns:a16="http://schemas.microsoft.com/office/drawing/2014/main" id="{FD6447BC-4C53-4437-8016-49A249927D42}"/>
              </a:ext>
            </a:extLst>
          </p:cNvPr>
          <p:cNvSpPr>
            <a:spLocks noGrp="1"/>
          </p:cNvSpPr>
          <p:nvPr>
            <p:ph idx="1"/>
          </p:nvPr>
        </p:nvSpPr>
        <p:spPr>
          <a:xfrm>
            <a:off x="938758" y="1320800"/>
            <a:ext cx="7633742" cy="5384800"/>
          </a:xfrm>
        </p:spPr>
        <p:txBody>
          <a:bodyPr>
            <a:normAutofit lnSpcReduction="10000"/>
          </a:bodyPr>
          <a:lstStyle/>
          <a:p>
            <a:r>
              <a:rPr lang="ru-RU" b="1" dirty="0"/>
              <a:t>FILEGROW</a:t>
            </a:r>
            <a:r>
              <a:rPr lang="ru-RU" dirty="0"/>
              <a:t>. Этот параметр указывает размер приращения файла. Значение этого параметра для файла не может превышать значение MAXSIZE. Значение 0 указывает на запрет увеличения. Значение может быть указано в мегабайтах (по умолчанию), килобайтах или процентах. </a:t>
            </a:r>
            <a:r>
              <a:rPr lang="ru-RU" b="1" u="sng" dirty="0"/>
              <a:t>Значение по умолчанию, если этот параметр не указан - 10%, а минимальный размер – 64кб. </a:t>
            </a:r>
            <a:r>
              <a:rPr lang="ru-RU" dirty="0"/>
              <a:t>Указанный размер округляется до ближайшего числа, кратному 64кб.</a:t>
            </a:r>
            <a:endParaRPr lang="ru-BY" dirty="0"/>
          </a:p>
          <a:p>
            <a:r>
              <a:rPr lang="ru-RU" b="1" dirty="0"/>
              <a:t>COLLATION</a:t>
            </a:r>
            <a:r>
              <a:rPr lang="ru-RU" dirty="0"/>
              <a:t>. </a:t>
            </a:r>
            <a:r>
              <a:rPr lang="ru-RU" b="1" dirty="0"/>
              <a:t>Этот параметр указывает значение по умолчанию для сопоставления в базе данных. Сопоставления (кодировка или раскладка) включают роли контролирующие использование символов для языка и алфавита.</a:t>
            </a:r>
            <a:endParaRPr lang="ru-BY" b="1" dirty="0"/>
          </a:p>
          <a:p>
            <a:r>
              <a:rPr lang="ru-RU" b="1" dirty="0"/>
              <a:t>Во время создания базы данных, очень важно понимать, как SQL </a:t>
            </a:r>
            <a:r>
              <a:rPr lang="ru-RU" b="1" dirty="0" err="1"/>
              <a:t>Server</a:t>
            </a:r>
            <a:r>
              <a:rPr lang="ru-RU" b="1" dirty="0"/>
              <a:t> хранит данные</a:t>
            </a:r>
            <a:r>
              <a:rPr lang="ru-RU" dirty="0"/>
              <a:t>, чтобы  посчитать и указать количество дискового пространства для размещения базы данных. </a:t>
            </a:r>
            <a:endParaRPr lang="ru-BY" dirty="0"/>
          </a:p>
          <a:p>
            <a:endParaRPr lang="ru-BY" dirty="0"/>
          </a:p>
        </p:txBody>
      </p:sp>
    </p:spTree>
    <p:extLst>
      <p:ext uri="{BB962C8B-B14F-4D97-AF65-F5344CB8AC3E}">
        <p14:creationId xmlns:p14="http://schemas.microsoft.com/office/powerpoint/2010/main" val="209955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C79BCB-8F18-43E9-B622-FF5207E13C3B}"/>
              </a:ext>
            </a:extLst>
          </p:cNvPr>
          <p:cNvSpPr>
            <a:spLocks noGrp="1"/>
          </p:cNvSpPr>
          <p:nvPr>
            <p:ph type="title"/>
          </p:nvPr>
        </p:nvSpPr>
        <p:spPr/>
        <p:txBody>
          <a:bodyPr>
            <a:normAutofit fontScale="90000"/>
          </a:bodyPr>
          <a:lstStyle/>
          <a:p>
            <a:r>
              <a:rPr lang="ru-RU" b="1" dirty="0"/>
              <a:t>Язык определения данных (</a:t>
            </a:r>
            <a:r>
              <a:rPr lang="en-US" b="1" dirty="0"/>
              <a:t>DDL)</a:t>
            </a:r>
            <a:br>
              <a:rPr lang="en-US" b="1" dirty="0"/>
            </a:br>
            <a:br>
              <a:rPr lang="ru-BY" dirty="0"/>
            </a:br>
            <a:endParaRPr lang="ru-BY" dirty="0"/>
          </a:p>
        </p:txBody>
      </p:sp>
      <p:sp>
        <p:nvSpPr>
          <p:cNvPr id="3" name="Объект 2">
            <a:extLst>
              <a:ext uri="{FF2B5EF4-FFF2-40B4-BE49-F238E27FC236}">
                <a16:creationId xmlns:a16="http://schemas.microsoft.com/office/drawing/2014/main" id="{E797259B-9C9C-4489-8625-8875E40833B6}"/>
              </a:ext>
            </a:extLst>
          </p:cNvPr>
          <p:cNvSpPr>
            <a:spLocks noGrp="1"/>
          </p:cNvSpPr>
          <p:nvPr>
            <p:ph idx="1"/>
          </p:nvPr>
        </p:nvSpPr>
        <p:spPr>
          <a:xfrm>
            <a:off x="938758" y="1874517"/>
            <a:ext cx="7633742" cy="4517815"/>
          </a:xfrm>
        </p:spPr>
        <p:txBody>
          <a:bodyPr/>
          <a:lstStyle/>
          <a:p>
            <a:endParaRPr lang="ru-BY" dirty="0">
              <a:solidFill>
                <a:schemeClr val="tx2">
                  <a:lumMod val="75000"/>
                  <a:lumOff val="25000"/>
                </a:schemeClr>
              </a:solidFill>
            </a:endParaRPr>
          </a:p>
          <a:p>
            <a:r>
              <a:rPr lang="ru-RU" b="1" dirty="0">
                <a:solidFill>
                  <a:schemeClr val="tx2"/>
                </a:solidFill>
              </a:rPr>
              <a:t>Язык определения данных (DDL)</a:t>
            </a:r>
          </a:p>
          <a:p>
            <a:r>
              <a:rPr lang="ru-RU" b="1" dirty="0">
                <a:solidFill>
                  <a:schemeClr val="tx2"/>
                </a:solidFill>
              </a:rPr>
              <a:t> Создание, удаление и изменение БД. </a:t>
            </a:r>
            <a:endParaRPr lang="en-US" b="1" dirty="0">
              <a:solidFill>
                <a:schemeClr val="tx2"/>
              </a:solidFill>
            </a:endParaRPr>
          </a:p>
          <a:p>
            <a:r>
              <a:rPr lang="ru-RU" b="1" dirty="0">
                <a:solidFill>
                  <a:schemeClr val="tx2"/>
                </a:solidFill>
              </a:rPr>
              <a:t>Команды CREATE DATABASE, DROP DATABASE ALTER DATABASE. Описание параметров первичной файловой группы и файлов журнала базы данных. </a:t>
            </a:r>
          </a:p>
          <a:p>
            <a:endParaRPr lang="ru-BY" dirty="0"/>
          </a:p>
        </p:txBody>
      </p:sp>
    </p:spTree>
    <p:extLst>
      <p:ext uri="{BB962C8B-B14F-4D97-AF65-F5344CB8AC3E}">
        <p14:creationId xmlns:p14="http://schemas.microsoft.com/office/powerpoint/2010/main" val="2462675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11A50C-7D3A-4CA8-B038-D953D667C81F}"/>
              </a:ext>
            </a:extLst>
          </p:cNvPr>
          <p:cNvSpPr>
            <a:spLocks noGrp="1"/>
          </p:cNvSpPr>
          <p:nvPr>
            <p:ph type="title"/>
          </p:nvPr>
        </p:nvSpPr>
        <p:spPr/>
        <p:txBody>
          <a:bodyPr/>
          <a:lstStyle/>
          <a:p>
            <a:r>
              <a:rPr lang="en-US" dirty="0"/>
              <a:t>CREATE DATABASE </a:t>
            </a:r>
            <a:endParaRPr lang="ru-BY" dirty="0"/>
          </a:p>
        </p:txBody>
      </p:sp>
      <p:sp>
        <p:nvSpPr>
          <p:cNvPr id="3" name="Объект 2">
            <a:extLst>
              <a:ext uri="{FF2B5EF4-FFF2-40B4-BE49-F238E27FC236}">
                <a16:creationId xmlns:a16="http://schemas.microsoft.com/office/drawing/2014/main" id="{FDFB8346-8C10-4D48-8F71-53A49CBC0E32}"/>
              </a:ext>
            </a:extLst>
          </p:cNvPr>
          <p:cNvSpPr>
            <a:spLocks noGrp="1"/>
          </p:cNvSpPr>
          <p:nvPr>
            <p:ph idx="1"/>
          </p:nvPr>
        </p:nvSpPr>
        <p:spPr>
          <a:xfrm>
            <a:off x="820225" y="1803400"/>
            <a:ext cx="7633742" cy="4440260"/>
          </a:xfrm>
        </p:spPr>
        <p:txBody>
          <a:bodyPr/>
          <a:lstStyle/>
          <a:p>
            <a:r>
              <a:rPr lang="ru-RU" b="1" dirty="0"/>
              <a:t>Во время создания баз учитывать следующее:</a:t>
            </a:r>
            <a:endParaRPr lang="ru-BY" dirty="0"/>
          </a:p>
          <a:p>
            <a:r>
              <a:rPr lang="ru-RU" b="1" u="sng" dirty="0"/>
              <a:t>Все базы данных имеют основной файл данных, определяемый именем файла с расширением .</a:t>
            </a:r>
            <a:r>
              <a:rPr lang="ru-RU" b="1" u="sng" dirty="0" err="1"/>
              <a:t>mdf</a:t>
            </a:r>
            <a:r>
              <a:rPr lang="ru-RU" b="1" u="sng" dirty="0"/>
              <a:t>, и один или более файлов журнала определяемый именем файла с расширением .</a:t>
            </a:r>
            <a:r>
              <a:rPr lang="ru-RU" b="1" u="sng" dirty="0" err="1"/>
              <a:t>ldf</a:t>
            </a:r>
            <a:r>
              <a:rPr lang="ru-RU" b="1" u="sng" dirty="0"/>
              <a:t>.</a:t>
            </a:r>
            <a:r>
              <a:rPr lang="ru-RU" dirty="0"/>
              <a:t> </a:t>
            </a:r>
            <a:endParaRPr lang="ru-BY" dirty="0"/>
          </a:p>
          <a:p>
            <a:r>
              <a:rPr lang="ru-RU" b="1" dirty="0"/>
              <a:t>База данных может также иметь вторичные файлы данных, которые определяются </a:t>
            </a:r>
            <a:r>
              <a:rPr lang="ru-RU" b="1" u="sng" dirty="0"/>
              <a:t>по имени файла с расширением .</a:t>
            </a:r>
            <a:r>
              <a:rPr lang="ru-RU" b="1" u="sng" dirty="0" err="1"/>
              <a:t>ndf</a:t>
            </a:r>
            <a:r>
              <a:rPr lang="ru-RU" u="sng" dirty="0"/>
              <a:t>.</a:t>
            </a:r>
            <a:r>
              <a:rPr lang="ru-RU" dirty="0"/>
              <a:t> </a:t>
            </a:r>
            <a:r>
              <a:rPr lang="ru-RU" b="1" dirty="0"/>
              <a:t>Файлы могут объединяться в группы.</a:t>
            </a:r>
            <a:endParaRPr lang="ru-BY" dirty="0"/>
          </a:p>
          <a:p>
            <a:endParaRPr lang="ru-BY" dirty="0"/>
          </a:p>
        </p:txBody>
      </p:sp>
    </p:spTree>
    <p:extLst>
      <p:ext uri="{BB962C8B-B14F-4D97-AF65-F5344CB8AC3E}">
        <p14:creationId xmlns:p14="http://schemas.microsoft.com/office/powerpoint/2010/main" val="1203775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4FCF51-7A76-49B3-9651-16D77E06CDCA}"/>
              </a:ext>
            </a:extLst>
          </p:cNvPr>
          <p:cNvSpPr>
            <a:spLocks noGrp="1"/>
          </p:cNvSpPr>
          <p:nvPr>
            <p:ph type="title"/>
          </p:nvPr>
        </p:nvSpPr>
        <p:spPr/>
        <p:txBody>
          <a:bodyPr/>
          <a:lstStyle/>
          <a:p>
            <a:r>
              <a:rPr lang="en-US" dirty="0"/>
              <a:t>CREATE DATABASE</a:t>
            </a:r>
            <a:endParaRPr lang="ru-BY" dirty="0"/>
          </a:p>
        </p:txBody>
      </p:sp>
      <p:sp>
        <p:nvSpPr>
          <p:cNvPr id="3" name="Объект 2">
            <a:extLst>
              <a:ext uri="{FF2B5EF4-FFF2-40B4-BE49-F238E27FC236}">
                <a16:creationId xmlns:a16="http://schemas.microsoft.com/office/drawing/2014/main" id="{6FCD8B15-C18C-46AA-846D-FB428E68F5F5}"/>
              </a:ext>
            </a:extLst>
          </p:cNvPr>
          <p:cNvSpPr>
            <a:spLocks noGrp="1"/>
          </p:cNvSpPr>
          <p:nvPr>
            <p:ph idx="1"/>
          </p:nvPr>
        </p:nvSpPr>
        <p:spPr>
          <a:xfrm>
            <a:off x="938758" y="1159934"/>
            <a:ext cx="7633742" cy="5215466"/>
          </a:xfrm>
        </p:spPr>
        <p:txBody>
          <a:bodyPr>
            <a:normAutofit/>
          </a:bodyPr>
          <a:lstStyle/>
          <a:p>
            <a:pPr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Физические файлы имеют двойное именование – имя ОС и имя, которые можно использовать в операторах </a:t>
            </a:r>
            <a:r>
              <a:rPr lang="ru-RU" b="1" i="1" dirty="0" err="1">
                <a:latin typeface="Times New Roman" panose="02020603050405020304" pitchFamily="18" charset="0"/>
                <a:ea typeface="Calibri" panose="020F0502020204030204" pitchFamily="34" charset="0"/>
                <a:cs typeface="Times New Roman" panose="02020603050405020304" pitchFamily="18" charset="0"/>
              </a:rPr>
              <a:t>Transact</a:t>
            </a:r>
            <a:r>
              <a:rPr lang="ru-RU" b="1" i="1" dirty="0">
                <a:latin typeface="Times New Roman" panose="02020603050405020304" pitchFamily="18" charset="0"/>
                <a:ea typeface="Calibri" panose="020F0502020204030204" pitchFamily="34" charset="0"/>
                <a:cs typeface="Times New Roman" panose="02020603050405020304" pitchFamily="18" charset="0"/>
              </a:rPr>
              <a:t>-SQL </a:t>
            </a:r>
            <a:r>
              <a:rPr lang="ru-RU" dirty="0">
                <a:latin typeface="Times New Roman" panose="02020603050405020304" pitchFamily="18" charset="0"/>
                <a:ea typeface="Calibri" panose="020F0502020204030204" pitchFamily="34" charset="0"/>
                <a:cs typeface="Times New Roman" panose="02020603050405020304" pitchFamily="18" charset="0"/>
              </a:rPr>
              <a:t>(логическое имя, которое указывается в параметре NAME).</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Когда создается база данных, в нее копируется содержимое базы данных </a:t>
            </a:r>
            <a:r>
              <a:rPr lang="ru-RU" b="1" dirty="0" err="1">
                <a:latin typeface="Times New Roman" panose="02020603050405020304" pitchFamily="18" charset="0"/>
                <a:ea typeface="Calibri" panose="020F0502020204030204" pitchFamily="34" charset="0"/>
                <a:cs typeface="Times New Roman" panose="02020603050405020304" pitchFamily="18" charset="0"/>
              </a:rPr>
              <a:t>model</a:t>
            </a:r>
            <a:r>
              <a:rPr lang="ru-RU" b="1" dirty="0">
                <a:latin typeface="Times New Roman" panose="02020603050405020304" pitchFamily="18" charset="0"/>
                <a:ea typeface="Calibri" panose="020F0502020204030204" pitchFamily="34" charset="0"/>
                <a:cs typeface="Times New Roman" panose="02020603050405020304" pitchFamily="18" charset="0"/>
              </a:rPr>
              <a:t>, </a:t>
            </a:r>
            <a:r>
              <a:rPr lang="ru-RU" u="sng" dirty="0">
                <a:latin typeface="Times New Roman" panose="02020603050405020304" pitchFamily="18" charset="0"/>
                <a:ea typeface="Calibri" panose="020F0502020204030204" pitchFamily="34" charset="0"/>
                <a:cs typeface="Times New Roman" panose="02020603050405020304" pitchFamily="18" charset="0"/>
              </a:rPr>
              <a:t>которая включает системные таблицы и может содержать пользовательские таблицы, созданные вами. Минимальный размер создаваемой базы данных должен быть равен или больше размера базы данных </a:t>
            </a:r>
            <a:r>
              <a:rPr lang="ru-RU" u="sng" dirty="0" err="1">
                <a:latin typeface="Times New Roman" panose="02020603050405020304" pitchFamily="18" charset="0"/>
                <a:ea typeface="Calibri" panose="020F0502020204030204" pitchFamily="34" charset="0"/>
                <a:cs typeface="Times New Roman" panose="02020603050405020304" pitchFamily="18" charset="0"/>
              </a:rPr>
              <a:t>model</a:t>
            </a:r>
            <a:r>
              <a:rPr lang="ru-RU" u="sng" dirty="0">
                <a:latin typeface="Times New Roman" panose="02020603050405020304" pitchFamily="18" charset="0"/>
                <a:ea typeface="Calibri" panose="020F0502020204030204" pitchFamily="34" charset="0"/>
                <a:cs typeface="Times New Roman" panose="02020603050405020304" pitchFamily="18" charset="0"/>
              </a:rPr>
              <a:t>.</a:t>
            </a:r>
            <a:endParaRPr lang="ru-BY" sz="1800" u="sng"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u="sng" dirty="0">
                <a:latin typeface="Times New Roman" panose="02020603050405020304" pitchFamily="18" charset="0"/>
                <a:ea typeface="Calibri" panose="020F0502020204030204" pitchFamily="34" charset="0"/>
                <a:cs typeface="Times New Roman" panose="02020603050405020304" pitchFamily="18" charset="0"/>
              </a:rPr>
              <a:t>Сервер SQL хранит, читает и записывает данные блоками по 8кб, эти блоки называются страницами</a:t>
            </a:r>
            <a:r>
              <a:rPr lang="ru-RU" dirty="0">
                <a:latin typeface="Times New Roman" panose="02020603050405020304" pitchFamily="18" charset="0"/>
                <a:ea typeface="Calibri" panose="020F0502020204030204" pitchFamily="34" charset="0"/>
                <a:cs typeface="Times New Roman" panose="02020603050405020304" pitchFamily="18" charset="0"/>
              </a:rPr>
              <a:t>. База данных может хранить 128 страниц на мегабайт (1 мегабайт или 1048576 байт разделить 8 килобайт или 8192 байт). Все страницы хранятся в пространстве. Пространство – это 8 последовательных страниц, или 64кб. Поэтому база данных имеет 16 пространств в мегабайте.</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2325619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65B607-5EE6-4A95-825A-0AB739CC5D95}"/>
              </a:ext>
            </a:extLst>
          </p:cNvPr>
          <p:cNvSpPr>
            <a:spLocks noGrp="1"/>
          </p:cNvSpPr>
          <p:nvPr>
            <p:ph type="title"/>
          </p:nvPr>
        </p:nvSpPr>
        <p:spPr/>
        <p:txBody>
          <a:bodyPr/>
          <a:lstStyle/>
          <a:p>
            <a:r>
              <a:rPr lang="en-US" dirty="0"/>
              <a:t>CREATE DATABASE </a:t>
            </a:r>
            <a:endParaRPr lang="ru-BY" dirty="0"/>
          </a:p>
        </p:txBody>
      </p:sp>
      <p:sp>
        <p:nvSpPr>
          <p:cNvPr id="3" name="Объект 2">
            <a:extLst>
              <a:ext uri="{FF2B5EF4-FFF2-40B4-BE49-F238E27FC236}">
                <a16:creationId xmlns:a16="http://schemas.microsoft.com/office/drawing/2014/main" id="{00C1867D-5AE5-471F-AFF0-407704EDA0E5}"/>
              </a:ext>
            </a:extLst>
          </p:cNvPr>
          <p:cNvSpPr>
            <a:spLocks noGrp="1"/>
          </p:cNvSpPr>
          <p:nvPr>
            <p:ph idx="1"/>
          </p:nvPr>
        </p:nvSpPr>
        <p:spPr>
          <a:xfrm>
            <a:off x="938758" y="1151467"/>
            <a:ext cx="7633742" cy="5324147"/>
          </a:xfrm>
        </p:spPr>
        <p:txBody>
          <a:bodyPr/>
          <a:lstStyle/>
          <a:p>
            <a:r>
              <a:rPr lang="ru-RU" b="1" dirty="0"/>
              <a:t>Страницы и пространства это основа структуры данных физической базы данных SQL </a:t>
            </a:r>
            <a:r>
              <a:rPr lang="ru-RU" b="1" dirty="0" err="1"/>
              <a:t>Server</a:t>
            </a:r>
            <a:r>
              <a:rPr lang="ru-RU" b="1" dirty="0"/>
              <a:t>.</a:t>
            </a:r>
            <a:r>
              <a:rPr lang="ru-RU" dirty="0"/>
              <a:t> Сервер MS SQL использует различные типы страниц, некоторые следят за выделенным пространством, а некоторые содержат пользовательские данные и индексы. </a:t>
            </a:r>
            <a:endParaRPr lang="en-US" dirty="0"/>
          </a:p>
          <a:p>
            <a:r>
              <a:rPr lang="ru-RU" dirty="0"/>
              <a:t>Страницы, которые отслеживают выделенное пространство, содержат плотно сжатую информацию. Это позволяет MS SQL </a:t>
            </a:r>
            <a:r>
              <a:rPr lang="ru-RU" dirty="0" err="1"/>
              <a:t>Server</a:t>
            </a:r>
            <a:r>
              <a:rPr lang="ru-RU" dirty="0"/>
              <a:t> эффективно помещать их в память для легкого просмотра.</a:t>
            </a:r>
            <a:endParaRPr lang="ru-BY" dirty="0"/>
          </a:p>
          <a:p>
            <a:endParaRPr lang="ru-BY" dirty="0"/>
          </a:p>
        </p:txBody>
      </p:sp>
    </p:spTree>
    <p:extLst>
      <p:ext uri="{BB962C8B-B14F-4D97-AF65-F5344CB8AC3E}">
        <p14:creationId xmlns:p14="http://schemas.microsoft.com/office/powerpoint/2010/main" val="3567935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966764-A0AA-430F-B91E-F2181623A221}"/>
              </a:ext>
            </a:extLst>
          </p:cNvPr>
          <p:cNvSpPr>
            <a:spLocks noGrp="1"/>
          </p:cNvSpPr>
          <p:nvPr>
            <p:ph type="title"/>
          </p:nvPr>
        </p:nvSpPr>
        <p:spPr/>
        <p:txBody>
          <a:bodyPr/>
          <a:lstStyle/>
          <a:p>
            <a:r>
              <a:rPr lang="en-US" dirty="0"/>
              <a:t>CREATE DATABASE</a:t>
            </a:r>
            <a:endParaRPr lang="ru-BY" dirty="0"/>
          </a:p>
        </p:txBody>
      </p:sp>
      <p:sp>
        <p:nvSpPr>
          <p:cNvPr id="3" name="Объект 2">
            <a:extLst>
              <a:ext uri="{FF2B5EF4-FFF2-40B4-BE49-F238E27FC236}">
                <a16:creationId xmlns:a16="http://schemas.microsoft.com/office/drawing/2014/main" id="{2E3D5B7D-FAF4-4198-8F7F-D9862B194098}"/>
              </a:ext>
            </a:extLst>
          </p:cNvPr>
          <p:cNvSpPr>
            <a:spLocks noGrp="1"/>
          </p:cNvSpPr>
          <p:nvPr>
            <p:ph idx="1"/>
          </p:nvPr>
        </p:nvSpPr>
        <p:spPr>
          <a:xfrm>
            <a:off x="938758" y="1371600"/>
            <a:ext cx="7633742" cy="4927600"/>
          </a:xfrm>
        </p:spPr>
        <p:txBody>
          <a:bodyPr/>
          <a:lstStyle/>
          <a:p>
            <a:pPr indent="450215"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Сервер SQL использует два типа пространств:</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Пространства</a:t>
            </a:r>
            <a:r>
              <a:rPr lang="ru-RU" dirty="0">
                <a:latin typeface="Times New Roman" panose="02020603050405020304" pitchFamily="18" charset="0"/>
                <a:ea typeface="Calibri" panose="020F0502020204030204" pitchFamily="34" charset="0"/>
                <a:cs typeface="Times New Roman" panose="02020603050405020304" pitchFamily="18" charset="0"/>
              </a:rPr>
              <a:t>, которые хранят страницы от двух и более объектов, </a:t>
            </a:r>
            <a:r>
              <a:rPr lang="ru-RU" b="1" dirty="0">
                <a:latin typeface="Times New Roman" panose="02020603050405020304" pitchFamily="18" charset="0"/>
                <a:ea typeface="Calibri" panose="020F0502020204030204" pitchFamily="34" charset="0"/>
                <a:cs typeface="Times New Roman" panose="02020603050405020304" pitchFamily="18" charset="0"/>
              </a:rPr>
              <a:t>называемые смешанными</a:t>
            </a:r>
            <a:r>
              <a:rPr lang="ru-RU" dirty="0">
                <a:latin typeface="Times New Roman" panose="02020603050405020304" pitchFamily="18" charset="0"/>
                <a:ea typeface="Calibri" panose="020F0502020204030204" pitchFamily="34" charset="0"/>
                <a:cs typeface="Times New Roman" panose="02020603050405020304" pitchFamily="18" charset="0"/>
              </a:rPr>
              <a:t>. Каждая таблицы начинается как смешанное пространство. Вы используете смешанное пространство главным образом для страниц, которые хранят пространство и содержат маленькие объекты.</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Пространства</a:t>
            </a:r>
            <a:r>
              <a:rPr lang="ru-RU" dirty="0">
                <a:latin typeface="Times New Roman" panose="02020603050405020304" pitchFamily="18" charset="0"/>
                <a:ea typeface="Calibri" panose="020F0502020204030204" pitchFamily="34" charset="0"/>
                <a:cs typeface="Times New Roman" panose="02020603050405020304" pitchFamily="18" charset="0"/>
              </a:rPr>
              <a:t>, которые имеют все 8 страниц выделенных одному объекту, называемый </a:t>
            </a:r>
            <a:r>
              <a:rPr lang="ru-RU" b="1" dirty="0">
                <a:latin typeface="Times New Roman" panose="02020603050405020304" pitchFamily="18" charset="0"/>
                <a:ea typeface="Calibri" panose="020F0502020204030204" pitchFamily="34" charset="0"/>
                <a:cs typeface="Times New Roman" panose="02020603050405020304" pitchFamily="18" charset="0"/>
              </a:rPr>
              <a:t>однородным пространством</a:t>
            </a:r>
            <a:r>
              <a:rPr lang="ru-RU" dirty="0">
                <a:latin typeface="Times New Roman" panose="02020603050405020304" pitchFamily="18" charset="0"/>
                <a:ea typeface="Calibri" panose="020F0502020204030204" pitchFamily="34" charset="0"/>
                <a:cs typeface="Times New Roman" panose="02020603050405020304" pitchFamily="18" charset="0"/>
              </a:rPr>
              <a:t>. Они используются, когда таблице или индексу надо более 64 кб пространства.</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897722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5DC09E-A8FB-4E3E-9EEE-1B0E3869972A}"/>
              </a:ext>
            </a:extLst>
          </p:cNvPr>
          <p:cNvSpPr>
            <a:spLocks noGrp="1"/>
          </p:cNvSpPr>
          <p:nvPr>
            <p:ph type="title"/>
          </p:nvPr>
        </p:nvSpPr>
        <p:spPr/>
        <p:txBody>
          <a:bodyPr/>
          <a:lstStyle/>
          <a:p>
            <a:r>
              <a:rPr lang="en-US" dirty="0"/>
              <a:t>CREATE DATABASE</a:t>
            </a:r>
            <a:endParaRPr lang="ru-BY" dirty="0"/>
          </a:p>
        </p:txBody>
      </p:sp>
      <p:sp>
        <p:nvSpPr>
          <p:cNvPr id="3" name="Объект 2">
            <a:extLst>
              <a:ext uri="{FF2B5EF4-FFF2-40B4-BE49-F238E27FC236}">
                <a16:creationId xmlns:a16="http://schemas.microsoft.com/office/drawing/2014/main" id="{96365AFE-A8D7-4A77-96F7-BB1CA7EAEBB5}"/>
              </a:ext>
            </a:extLst>
          </p:cNvPr>
          <p:cNvSpPr>
            <a:spLocks noGrp="1"/>
          </p:cNvSpPr>
          <p:nvPr>
            <p:ph idx="1"/>
          </p:nvPr>
        </p:nvSpPr>
        <p:spPr>
          <a:xfrm>
            <a:off x="938758" y="1354668"/>
            <a:ext cx="7633742" cy="4524926"/>
          </a:xfrm>
        </p:spPr>
        <p:txBody>
          <a:bodyPr>
            <a:normAutofit fontScale="92500" lnSpcReduction="20000"/>
          </a:bodyPr>
          <a:lstStyle/>
          <a:p>
            <a:pPr indent="450215"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Первое пространство </a:t>
            </a:r>
            <a:r>
              <a:rPr lang="ru-RU" dirty="0">
                <a:latin typeface="Times New Roman" panose="02020603050405020304" pitchFamily="18" charset="0"/>
                <a:ea typeface="Calibri" panose="020F0502020204030204" pitchFamily="34" charset="0"/>
                <a:cs typeface="Times New Roman" panose="02020603050405020304" pitchFamily="18" charset="0"/>
              </a:rPr>
              <a:t>для каждого файла является смешанным и содержит страницы </a:t>
            </a:r>
            <a:r>
              <a:rPr lang="ru-RU" b="1" dirty="0">
                <a:latin typeface="Times New Roman" panose="02020603050405020304" pitchFamily="18" charset="0"/>
                <a:ea typeface="Calibri" panose="020F0502020204030204" pitchFamily="34" charset="0"/>
                <a:cs typeface="Times New Roman" panose="02020603050405020304" pitchFamily="18" charset="0"/>
              </a:rPr>
              <a:t>заголовка файла, следующие по три выделенные страницы</a:t>
            </a:r>
            <a:r>
              <a:rPr lang="ru-RU" dirty="0">
                <a:latin typeface="Times New Roman" panose="02020603050405020304" pitchFamily="18" charset="0"/>
                <a:ea typeface="Calibri" panose="020F0502020204030204" pitchFamily="34" charset="0"/>
                <a:cs typeface="Times New Roman" panose="02020603050405020304" pitchFamily="18" charset="0"/>
              </a:rPr>
              <a:t>.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Сервер выделяет эти смешанные пространства</a:t>
            </a:r>
            <a:r>
              <a:rPr lang="ru-RU" dirty="0">
                <a:latin typeface="Times New Roman" panose="02020603050405020304" pitchFamily="18" charset="0"/>
                <a:ea typeface="Calibri" panose="020F0502020204030204" pitchFamily="34" charset="0"/>
                <a:cs typeface="Times New Roman" panose="02020603050405020304" pitchFamily="18" charset="0"/>
              </a:rPr>
              <a:t>, когда вы создаете основной файл данных и использует эти страницы для своих внутренних задач. </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Страница заголовка файла </a:t>
            </a:r>
            <a:r>
              <a:rPr lang="ru-RU" dirty="0">
                <a:latin typeface="Times New Roman" panose="02020603050405020304" pitchFamily="18" charset="0"/>
                <a:ea typeface="Calibri" panose="020F0502020204030204" pitchFamily="34" charset="0"/>
                <a:cs typeface="Times New Roman" panose="02020603050405020304" pitchFamily="18" charset="0"/>
              </a:rPr>
              <a:t>– содержит атрибуты файла, такие как имя базы данных, которая хранится в файле, файловая группа, минимальный размер, размер приращения. Это первая страница в каждом файле (Страница 0).</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Страница свободного пространства (PFS) </a:t>
            </a:r>
            <a:r>
              <a:rPr lang="ru-RU" dirty="0">
                <a:latin typeface="Times New Roman" panose="02020603050405020304" pitchFamily="18" charset="0"/>
                <a:ea typeface="Calibri" panose="020F0502020204030204" pitchFamily="34" charset="0"/>
                <a:cs typeface="Times New Roman" panose="02020603050405020304" pitchFamily="18" charset="0"/>
              </a:rPr>
              <a:t>– это выделенная страница, содержащая информацию о свободном пространстве доступном в файле. Эта информация хранится в странице 1. Каждая такая страница может простираться на 8000 смежных страниц, что приблизительно 64мб данных.</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221878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0004BC-4F79-468E-936D-25C1978D27D4}"/>
              </a:ext>
            </a:extLst>
          </p:cNvPr>
          <p:cNvSpPr>
            <a:spLocks noGrp="1"/>
          </p:cNvSpPr>
          <p:nvPr>
            <p:ph type="title"/>
          </p:nvPr>
        </p:nvSpPr>
        <p:spPr/>
        <p:txBody>
          <a:bodyPr/>
          <a:lstStyle/>
          <a:p>
            <a:r>
              <a:rPr lang="en-US" dirty="0"/>
              <a:t>CREATE DATABASE</a:t>
            </a:r>
            <a:endParaRPr lang="ru-BY" dirty="0"/>
          </a:p>
        </p:txBody>
      </p:sp>
      <p:sp>
        <p:nvSpPr>
          <p:cNvPr id="3" name="Объект 2">
            <a:extLst>
              <a:ext uri="{FF2B5EF4-FFF2-40B4-BE49-F238E27FC236}">
                <a16:creationId xmlns:a16="http://schemas.microsoft.com/office/drawing/2014/main" id="{A378096E-450A-45FF-8C4D-51F8E823E0C1}"/>
              </a:ext>
            </a:extLst>
          </p:cNvPr>
          <p:cNvSpPr>
            <a:spLocks noGrp="1"/>
          </p:cNvSpPr>
          <p:nvPr>
            <p:ph idx="1"/>
          </p:nvPr>
        </p:nvSpPr>
        <p:spPr/>
        <p:txBody>
          <a:bodyPr>
            <a:normAutofit/>
          </a:bodyPr>
          <a:lstStyle/>
          <a:p>
            <a:r>
              <a:rPr lang="ru-RU" b="1" i="1" dirty="0"/>
              <a:t>Журнал транзакций</a:t>
            </a:r>
            <a:r>
              <a:rPr lang="ru-RU" b="1" dirty="0"/>
              <a:t> </a:t>
            </a:r>
            <a:r>
              <a:rPr lang="ru-RU" dirty="0"/>
              <a:t>захватывает всю необходимую информацию </a:t>
            </a:r>
            <a:r>
              <a:rPr lang="ru-RU" b="1" dirty="0"/>
              <a:t>о происходящих на сервере изменениях для восстановления базы данных в момент системной ошибки и для обеспечения целостности данных</a:t>
            </a:r>
            <a:r>
              <a:rPr lang="ru-RU" dirty="0"/>
              <a:t>. О журнале мы будем говорить чуть позже, а </a:t>
            </a:r>
            <a:r>
              <a:rPr lang="ru-RU" u="sng" dirty="0"/>
              <a:t>сейчас необходимо понимать, что это отдельный файл, который требует дискового пространства</a:t>
            </a:r>
            <a:r>
              <a:rPr lang="ru-RU" dirty="0"/>
              <a:t>.</a:t>
            </a:r>
            <a:endParaRPr lang="ru-BY" dirty="0"/>
          </a:p>
          <a:p>
            <a:r>
              <a:rPr lang="ru-RU" dirty="0"/>
              <a:t> </a:t>
            </a:r>
            <a:endParaRPr lang="ru-BY" dirty="0"/>
          </a:p>
          <a:p>
            <a:r>
              <a:rPr lang="ru-RU" dirty="0"/>
              <a:t>Теперь рассмотрим, как можно удалять созданную базу данных, ведь нужно иметь возможность удалить </a:t>
            </a:r>
            <a:endParaRPr lang="ru-BY" dirty="0"/>
          </a:p>
          <a:p>
            <a:endParaRPr lang="ru-BY" dirty="0"/>
          </a:p>
        </p:txBody>
      </p:sp>
    </p:spTree>
    <p:extLst>
      <p:ext uri="{BB962C8B-B14F-4D97-AF65-F5344CB8AC3E}">
        <p14:creationId xmlns:p14="http://schemas.microsoft.com/office/powerpoint/2010/main" val="861766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59C7CD-A932-425C-9FEB-12BDF24718D8}"/>
              </a:ext>
            </a:extLst>
          </p:cNvPr>
          <p:cNvSpPr>
            <a:spLocks noGrp="1"/>
          </p:cNvSpPr>
          <p:nvPr>
            <p:ph type="title"/>
          </p:nvPr>
        </p:nvSpPr>
        <p:spPr/>
        <p:txBody>
          <a:bodyPr/>
          <a:lstStyle/>
          <a:p>
            <a:r>
              <a:rPr lang="en-US" dirty="0"/>
              <a:t>CREATE DATABASE</a:t>
            </a:r>
            <a:endParaRPr lang="ru-BY" dirty="0"/>
          </a:p>
        </p:txBody>
      </p:sp>
      <p:sp>
        <p:nvSpPr>
          <p:cNvPr id="3" name="Объект 2">
            <a:extLst>
              <a:ext uri="{FF2B5EF4-FFF2-40B4-BE49-F238E27FC236}">
                <a16:creationId xmlns:a16="http://schemas.microsoft.com/office/drawing/2014/main" id="{056432E7-834A-4674-87D5-17D5473777EC}"/>
              </a:ext>
            </a:extLst>
          </p:cNvPr>
          <p:cNvSpPr>
            <a:spLocks noGrp="1"/>
          </p:cNvSpPr>
          <p:nvPr>
            <p:ph idx="1"/>
          </p:nvPr>
        </p:nvSpPr>
        <p:spPr/>
        <p:txBody>
          <a:bodyPr>
            <a:normAutofit fontScale="92500" lnSpcReduction="20000"/>
          </a:bodyPr>
          <a:lstStyle/>
          <a:p>
            <a:r>
              <a:rPr lang="ru-RU" dirty="0"/>
              <a:t>Теперь рассмотрим, как можно удалять созданную базу данных, ведь нужно иметь возможность удалить </a:t>
            </a:r>
          </a:p>
          <a:p>
            <a:pPr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DROP DATABASE имя</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Нельзя удалять базу данных если она:</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Базу данных, которая открыта для чтения или записи любым пользователем, поэтому при удалении вы также не должны быть к ней подключены. Лучше всего подключиться к базе данных </a:t>
            </a:r>
            <a:r>
              <a:rPr lang="ru-RU" dirty="0" err="1">
                <a:latin typeface="Times New Roman" panose="02020603050405020304" pitchFamily="18" charset="0"/>
                <a:ea typeface="Calibri" panose="020F0502020204030204" pitchFamily="34" charset="0"/>
                <a:cs typeface="Times New Roman" panose="02020603050405020304" pitchFamily="18" charset="0"/>
              </a:rPr>
              <a:t>master</a:t>
            </a:r>
            <a:r>
              <a:rPr lang="ru-RU" dirty="0">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Базу данных, которая опубликовала любую свою таблицу как часть репликации SQL </a:t>
            </a:r>
            <a:r>
              <a:rPr lang="ru-RU" dirty="0" err="1">
                <a:latin typeface="Times New Roman" panose="02020603050405020304" pitchFamily="18" charset="0"/>
                <a:ea typeface="Calibri" panose="020F0502020204030204" pitchFamily="34" charset="0"/>
                <a:cs typeface="Times New Roman" panose="02020603050405020304" pitchFamily="18" charset="0"/>
              </a:rPr>
              <a:t>Server</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Системную базу данных</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360663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8CA069-ABEA-44A7-9843-092586FE8784}"/>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140033A3-AF7B-46EE-9450-F76D7BEC9B1F}"/>
              </a:ext>
            </a:extLst>
          </p:cNvPr>
          <p:cNvSpPr>
            <a:spLocks noGrp="1"/>
          </p:cNvSpPr>
          <p:nvPr>
            <p:ph idx="1"/>
          </p:nvPr>
        </p:nvSpPr>
        <p:spPr/>
        <p:txBody>
          <a:bodyPr>
            <a:normAutofit fontScale="92500" lnSpcReduction="10000"/>
          </a:bodyPr>
          <a:lstStyle/>
          <a:p>
            <a:r>
              <a:rPr lang="ru-RU" dirty="0"/>
              <a:t>Давайте рассмотрим простейший пример создания и удаления базы данных. Для создания базы данных достаточно написать:</a:t>
            </a:r>
          </a:p>
          <a:p>
            <a:r>
              <a:rPr lang="ru-RU" b="1" dirty="0"/>
              <a:t>CREATE DATABASE имя</a:t>
            </a:r>
          </a:p>
          <a:p>
            <a:r>
              <a:rPr lang="ru-RU" dirty="0"/>
              <a:t>Все остальные параметры являются не обязательными. Попробуем создать базу данных с именем </a:t>
            </a:r>
            <a:r>
              <a:rPr lang="ru-RU" dirty="0" err="1"/>
              <a:t>TestDatabase</a:t>
            </a:r>
            <a:r>
              <a:rPr lang="ru-RU" dirty="0"/>
              <a:t> и удалить. </a:t>
            </a:r>
          </a:p>
          <a:p>
            <a:r>
              <a:rPr lang="ru-RU" b="1" dirty="0"/>
              <a:t>CREATE DATABASE </a:t>
            </a:r>
            <a:r>
              <a:rPr lang="ru-RU" b="1" dirty="0" err="1"/>
              <a:t>TestDatabase</a:t>
            </a:r>
            <a:endParaRPr lang="ru-RU" b="1" dirty="0"/>
          </a:p>
          <a:p>
            <a:r>
              <a:rPr lang="ru-RU" dirty="0"/>
              <a:t>Удалим:</a:t>
            </a:r>
          </a:p>
          <a:p>
            <a:r>
              <a:rPr lang="ru-RU" b="1" dirty="0"/>
              <a:t>DROP DATABASE </a:t>
            </a:r>
            <a:r>
              <a:rPr lang="ru-RU" b="1" dirty="0" err="1"/>
              <a:t>TestDatabase</a:t>
            </a:r>
            <a:endParaRPr lang="ru-RU" b="1" dirty="0"/>
          </a:p>
          <a:p>
            <a:r>
              <a:rPr lang="ru-RU" dirty="0"/>
              <a:t>Эти команды нужно выполнять по отдельности. Одновременно выполнять нельзя, иначе сервер вернет ошибку. </a:t>
            </a:r>
          </a:p>
          <a:p>
            <a:endParaRPr lang="ru-BY" dirty="0"/>
          </a:p>
        </p:txBody>
      </p:sp>
    </p:spTree>
    <p:extLst>
      <p:ext uri="{BB962C8B-B14F-4D97-AF65-F5344CB8AC3E}">
        <p14:creationId xmlns:p14="http://schemas.microsoft.com/office/powerpoint/2010/main" val="1334539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B3DD71-37A7-4342-9514-D38D94AD414E}"/>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5152E74A-0CA9-4D76-9325-D616E323E1FB}"/>
              </a:ext>
            </a:extLst>
          </p:cNvPr>
          <p:cNvSpPr>
            <a:spLocks noGrp="1"/>
          </p:cNvSpPr>
          <p:nvPr>
            <p:ph idx="1"/>
          </p:nvPr>
        </p:nvSpPr>
        <p:spPr>
          <a:xfrm>
            <a:off x="938758" y="1075268"/>
            <a:ext cx="7633742" cy="5477932"/>
          </a:xfrm>
        </p:spPr>
        <p:txBody>
          <a:bodyPr>
            <a:normAutofit fontScale="70000" lnSpcReduction="20000"/>
          </a:bodyPr>
          <a:lstStyle/>
          <a:p>
            <a:r>
              <a:rPr lang="ru-RU" b="1" dirty="0"/>
              <a:t>Имя базы данных может иметь не более 128 символов</a:t>
            </a:r>
            <a:r>
              <a:rPr lang="ru-RU" dirty="0"/>
              <a:t>, если вы явно указываете логическое имя файла журнала. Если логическое имя журнала не задано, то размер сокращается до 123 символов. Это связано с тем, что логическое имя журнала также имеет ограничение в 128 символов и если оно не указано, то в качестве имени используется имя базы плюс суффикс _</a:t>
            </a:r>
            <a:r>
              <a:rPr lang="ru-RU" dirty="0" err="1"/>
              <a:t>log</a:t>
            </a:r>
            <a:r>
              <a:rPr lang="ru-RU" dirty="0"/>
              <a:t>. Самое интересное, что суффикс занимает четыре символа, а 128-4=124. </a:t>
            </a:r>
            <a:endParaRPr lang="ru-BY" dirty="0"/>
          </a:p>
          <a:p>
            <a:r>
              <a:rPr lang="ru-RU" dirty="0"/>
              <a:t>Рассмотрим основные правила, которым должны подчиняться имена баз данных и объектов в ней:</a:t>
            </a:r>
            <a:endParaRPr lang="ru-BY" dirty="0"/>
          </a:p>
          <a:p>
            <a:r>
              <a:rPr lang="ru-RU" i="1" dirty="0"/>
              <a:t>Первый символ должен быть буква a-z, A-Z.</a:t>
            </a:r>
            <a:endParaRPr lang="ru-BY" dirty="0"/>
          </a:p>
          <a:p>
            <a:r>
              <a:rPr lang="ru-RU" i="1" dirty="0"/>
              <a:t>После первого символа может быть буква, цифра или символ _, @, или #.</a:t>
            </a:r>
            <a:endParaRPr lang="ru-BY" dirty="0"/>
          </a:p>
          <a:p>
            <a:r>
              <a:rPr lang="ru-RU" i="1" dirty="0"/>
              <a:t>Идентификаторы, начинающиеся с символов, имеют специальное назначение:</a:t>
            </a:r>
            <a:endParaRPr lang="ru-BY" dirty="0"/>
          </a:p>
          <a:p>
            <a:r>
              <a:rPr lang="ru-RU" i="1" dirty="0"/>
              <a:t>Идентификаторы, начинающиеся с символа @, являются локальными переменными или параметрами.</a:t>
            </a:r>
            <a:endParaRPr lang="ru-BY" dirty="0"/>
          </a:p>
          <a:p>
            <a:r>
              <a:rPr lang="ru-RU" i="1" dirty="0"/>
              <a:t>Идентификаторы, начинающиеся с символа #, являются временные таблицы или процедуры.</a:t>
            </a:r>
            <a:endParaRPr lang="ru-BY" dirty="0"/>
          </a:p>
          <a:p>
            <a:r>
              <a:rPr lang="ru-RU" i="1" dirty="0"/>
              <a:t>Идентификаторы, начинающиеся с символа ##, являются глобальными временными объектами.</a:t>
            </a:r>
            <a:endParaRPr lang="ru-BY" dirty="0"/>
          </a:p>
          <a:p>
            <a:r>
              <a:rPr lang="ru-RU" dirty="0"/>
              <a:t>Эти правила относятся ко всем именам – базы данных, таблиц, полей и так далее. </a:t>
            </a:r>
            <a:endParaRPr lang="ru-BY" dirty="0"/>
          </a:p>
          <a:p>
            <a:r>
              <a:rPr lang="ru-RU" dirty="0"/>
              <a:t> </a:t>
            </a:r>
            <a:endParaRPr lang="ru-BY" dirty="0"/>
          </a:p>
          <a:p>
            <a:r>
              <a:rPr lang="ru-RU" dirty="0"/>
              <a:t>Если необходимо указать дополнительные параметры, то после оператора CREATE DATABASE нужно указать ON и далее в круглых скобках идут параметры:</a:t>
            </a:r>
            <a:endParaRPr lang="ru-BY" dirty="0"/>
          </a:p>
          <a:p>
            <a:endParaRPr lang="ru-BY" dirty="0"/>
          </a:p>
        </p:txBody>
      </p:sp>
    </p:spTree>
    <p:extLst>
      <p:ext uri="{BB962C8B-B14F-4D97-AF65-F5344CB8AC3E}">
        <p14:creationId xmlns:p14="http://schemas.microsoft.com/office/powerpoint/2010/main" val="3709399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4BB884-B2E8-4629-94CF-1FCA721E5A53}"/>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93872EF5-8928-4959-927D-F32241D17F74}"/>
              </a:ext>
            </a:extLst>
          </p:cNvPr>
          <p:cNvSpPr>
            <a:spLocks noGrp="1"/>
          </p:cNvSpPr>
          <p:nvPr>
            <p:ph idx="1"/>
          </p:nvPr>
        </p:nvSpPr>
        <p:spPr>
          <a:xfrm>
            <a:off x="938758" y="1447800"/>
            <a:ext cx="7633742" cy="4431793"/>
          </a:xfrm>
        </p:spPr>
        <p:txBody>
          <a:bodyPr/>
          <a:lstStyle/>
          <a:p>
            <a:pPr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Если необходимо указать дополнительные параметры, то после оператора CREATE DATABASE нужно указать ON и далее в круглых скобках идут параметры:</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CREATE DATABASE </a:t>
            </a:r>
            <a:r>
              <a:rPr lang="en-US" b="1" dirty="0" err="1">
                <a:latin typeface="Times New Roman" panose="02020603050405020304" pitchFamily="18" charset="0"/>
                <a:ea typeface="Calibri" panose="020F0502020204030204" pitchFamily="34" charset="0"/>
                <a:cs typeface="Times New Roman" panose="02020603050405020304" pitchFamily="18" charset="0"/>
              </a:rPr>
              <a:t>TestDatabase</a:t>
            </a:r>
            <a:r>
              <a:rPr lang="en-US" b="1" dirty="0">
                <a:latin typeface="Times New Roman" panose="02020603050405020304" pitchFamily="18" charset="0"/>
                <a:ea typeface="Calibri" panose="020F0502020204030204" pitchFamily="34" charset="0"/>
                <a:cs typeface="Times New Roman" panose="02020603050405020304" pitchFamily="18" charset="0"/>
              </a:rPr>
              <a:t> ON</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ru-RU" b="1" dirty="0">
                <a:latin typeface="Times New Roman" panose="02020603050405020304" pitchFamily="18" charset="0"/>
                <a:ea typeface="Calibri" panose="020F0502020204030204" pitchFamily="34" charset="0"/>
                <a:cs typeface="Times New Roman" panose="02020603050405020304" pitchFamily="18" charset="0"/>
              </a:rPr>
              <a:t>Параметры</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2967743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19B8A4-11C5-4D6C-893A-ED37711ED21C}"/>
              </a:ext>
            </a:extLst>
          </p:cNvPr>
          <p:cNvSpPr>
            <a:spLocks noGrp="1"/>
          </p:cNvSpPr>
          <p:nvPr>
            <p:ph type="title"/>
          </p:nvPr>
        </p:nvSpPr>
        <p:spPr/>
        <p:txBody>
          <a:bodyPr>
            <a:normAutofit fontScale="90000"/>
          </a:bodyPr>
          <a:lstStyle/>
          <a:p>
            <a:r>
              <a:rPr lang="ru-RU" dirty="0"/>
              <a:t>Язык определения данных (</a:t>
            </a:r>
            <a:r>
              <a:rPr lang="en-US" dirty="0"/>
              <a:t>DDL)</a:t>
            </a:r>
            <a:br>
              <a:rPr lang="en-US" dirty="0"/>
            </a:br>
            <a:endParaRPr lang="ru-BY" dirty="0"/>
          </a:p>
        </p:txBody>
      </p:sp>
      <p:sp>
        <p:nvSpPr>
          <p:cNvPr id="3" name="Объект 2">
            <a:extLst>
              <a:ext uri="{FF2B5EF4-FFF2-40B4-BE49-F238E27FC236}">
                <a16:creationId xmlns:a16="http://schemas.microsoft.com/office/drawing/2014/main" id="{270A523C-4307-47BB-9927-30E26935165F}"/>
              </a:ext>
            </a:extLst>
          </p:cNvPr>
          <p:cNvSpPr>
            <a:spLocks noGrp="1"/>
          </p:cNvSpPr>
          <p:nvPr>
            <p:ph idx="1"/>
          </p:nvPr>
        </p:nvSpPr>
        <p:spPr/>
        <p:txBody>
          <a:bodyPr/>
          <a:lstStyle/>
          <a:p>
            <a:pPr indent="450215" algn="just">
              <a:spcAft>
                <a:spcPts val="0"/>
              </a:spcAft>
            </a:pPr>
            <a:r>
              <a:rPr lang="ru-RU" b="1" dirty="0">
                <a:latin typeface="Times New Roman" panose="02020603050405020304" pitchFamily="18" charset="0"/>
                <a:ea typeface="Calibri" panose="020F0502020204030204" pitchFamily="34" charset="0"/>
              </a:rPr>
              <a:t>Реляционная база данных (РБД, или далее в контексте просто БД) </a:t>
            </a:r>
            <a:r>
              <a:rPr lang="ru-RU" dirty="0">
                <a:latin typeface="Times New Roman" panose="02020603050405020304" pitchFamily="18" charset="0"/>
                <a:ea typeface="Calibri" panose="020F0502020204030204" pitchFamily="34" charset="0"/>
              </a:rPr>
              <a:t>представляет из себя совокупность таблиц, связанных между собой. Если говорить грубо, </a:t>
            </a:r>
            <a:r>
              <a:rPr lang="ru-RU" b="1" dirty="0">
                <a:latin typeface="Times New Roman" panose="02020603050405020304" pitchFamily="18" charset="0"/>
                <a:ea typeface="Calibri" panose="020F0502020204030204" pitchFamily="34" charset="0"/>
              </a:rPr>
              <a:t>то БД – файл в котором данные хранятся в структурированном виде.</a:t>
            </a:r>
            <a:endParaRPr lang="ru-BY" b="1" dirty="0"/>
          </a:p>
          <a:p>
            <a:pPr indent="450215" algn="just">
              <a:spcAft>
                <a:spcPts val="0"/>
              </a:spcAft>
            </a:pPr>
            <a:r>
              <a:rPr lang="ru-RU" b="1" dirty="0">
                <a:latin typeface="Times New Roman" panose="02020603050405020304" pitchFamily="18" charset="0"/>
                <a:ea typeface="Calibri" panose="020F0502020204030204" pitchFamily="34" charset="0"/>
              </a:rPr>
              <a:t>СУБД</a:t>
            </a:r>
            <a:r>
              <a:rPr lang="ru-RU" dirty="0">
                <a:latin typeface="Times New Roman" panose="02020603050405020304" pitchFamily="18" charset="0"/>
                <a:ea typeface="Calibri" panose="020F0502020204030204" pitchFamily="34" charset="0"/>
              </a:rPr>
              <a:t> – Система Управления этими Базами Данных, т.е. это комплекс инструментов для работы с конкретным типом БД (MS SQL, </a:t>
            </a:r>
            <a:r>
              <a:rPr lang="ru-RU" dirty="0" err="1">
                <a:latin typeface="Times New Roman" panose="02020603050405020304" pitchFamily="18" charset="0"/>
                <a:ea typeface="Calibri" panose="020F0502020204030204" pitchFamily="34" charset="0"/>
              </a:rPr>
              <a:t>Oracle</a:t>
            </a:r>
            <a:r>
              <a:rPr lang="ru-RU" dirty="0">
                <a:latin typeface="Times New Roman" panose="02020603050405020304" pitchFamily="18" charset="0"/>
                <a:ea typeface="Calibri" panose="020F0502020204030204" pitchFamily="34" charset="0"/>
              </a:rPr>
              <a:t>, </a:t>
            </a:r>
            <a:r>
              <a:rPr lang="ru-RU" dirty="0" err="1">
                <a:latin typeface="Times New Roman" panose="02020603050405020304" pitchFamily="18" charset="0"/>
                <a:ea typeface="Calibri" panose="020F0502020204030204" pitchFamily="34" charset="0"/>
              </a:rPr>
              <a:t>MySQL</a:t>
            </a:r>
            <a:r>
              <a:rPr lang="ru-RU" dirty="0">
                <a:latin typeface="Times New Roman" panose="02020603050405020304" pitchFamily="18" charset="0"/>
                <a:ea typeface="Calibri" panose="020F0502020204030204" pitchFamily="34" charset="0"/>
              </a:rPr>
              <a:t>, </a:t>
            </a:r>
            <a:r>
              <a:rPr lang="ru-RU" dirty="0" err="1">
                <a:latin typeface="Times New Roman" panose="02020603050405020304" pitchFamily="18" charset="0"/>
                <a:ea typeface="Calibri" panose="020F0502020204030204" pitchFamily="34" charset="0"/>
              </a:rPr>
              <a:t>Firebird</a:t>
            </a:r>
            <a:r>
              <a:rPr lang="ru-RU" dirty="0">
                <a:latin typeface="Times New Roman" panose="02020603050405020304" pitchFamily="18" charset="0"/>
                <a:ea typeface="Calibri" panose="020F0502020204030204" pitchFamily="34" charset="0"/>
              </a:rPr>
              <a:t>, …).</a:t>
            </a:r>
            <a:endParaRPr lang="ru-BY" dirty="0"/>
          </a:p>
          <a:p>
            <a:endParaRPr lang="ru-BY" dirty="0"/>
          </a:p>
        </p:txBody>
      </p:sp>
    </p:spTree>
    <p:extLst>
      <p:ext uri="{BB962C8B-B14F-4D97-AF65-F5344CB8AC3E}">
        <p14:creationId xmlns:p14="http://schemas.microsoft.com/office/powerpoint/2010/main" val="3698296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919541-3B4C-43FC-B483-2FA00AED7552}"/>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107B9771-4217-4D52-A30A-2B5E4E03DC9E}"/>
              </a:ext>
            </a:extLst>
          </p:cNvPr>
          <p:cNvSpPr>
            <a:spLocks noGrp="1"/>
          </p:cNvSpPr>
          <p:nvPr>
            <p:ph idx="1"/>
          </p:nvPr>
        </p:nvSpPr>
        <p:spPr>
          <a:xfrm>
            <a:off x="938758" y="2286002"/>
            <a:ext cx="7633742" cy="4732865"/>
          </a:xfrm>
        </p:spPr>
        <p:txBody>
          <a:bodyPr>
            <a:normAutofit fontScale="85000" lnSpcReduction="10000"/>
          </a:bodyPr>
          <a:lstStyle/>
          <a:p>
            <a:r>
              <a:rPr lang="ru-RU" b="1" dirty="0"/>
              <a:t>Журнал транзакций</a:t>
            </a:r>
            <a:r>
              <a:rPr lang="ru-RU" dirty="0"/>
              <a:t> это файл, в котором сохраняется вся активность в отношении базы данных. Например, вы выполняете запрос на обновление данных. В общем виде сервер выполняет следующие действия:</a:t>
            </a:r>
            <a:endParaRPr lang="ru-BY" dirty="0"/>
          </a:p>
          <a:p>
            <a:r>
              <a:rPr lang="ru-RU" b="1" dirty="0"/>
              <a:t>Если явно не указано, то сервер автоматически создает новую транзакцию;</a:t>
            </a:r>
            <a:endParaRPr lang="ru-BY" b="1" dirty="0"/>
          </a:p>
          <a:p>
            <a:r>
              <a:rPr lang="ru-RU" b="1" dirty="0"/>
              <a:t>Запрос сохраняется в журнале;</a:t>
            </a:r>
            <a:endParaRPr lang="ru-BY" b="1" dirty="0"/>
          </a:p>
          <a:p>
            <a:r>
              <a:rPr lang="ru-RU" b="1" dirty="0"/>
              <a:t>Сервер начинает выполнять обновление;</a:t>
            </a:r>
            <a:endParaRPr lang="ru-BY" b="1" dirty="0"/>
          </a:p>
          <a:p>
            <a:r>
              <a:rPr lang="ru-RU" b="1" dirty="0"/>
              <a:t>Если все изменения прошли успешно, то транзакция помечается как завершенная, и данные считаются обновленными;</a:t>
            </a:r>
            <a:endParaRPr lang="ru-BY" b="1" dirty="0"/>
          </a:p>
          <a:p>
            <a:r>
              <a:rPr lang="ru-RU" b="1" dirty="0"/>
              <a:t>Если произошел сбой сервера, или ошибка обработки данных, то транзакция не завершается</a:t>
            </a:r>
            <a:r>
              <a:rPr lang="ru-RU" dirty="0"/>
              <a:t>. В этом случае, все изменения сделанные незавершенной транзакцией отменяются, как будто ничего не произошло. Если во время транзакции отключилось питание, и данные не успели обновиться, то при следующей загрузке сервер увидит в журнале не завершенную транзакцию и попытается завершить.</a:t>
            </a:r>
            <a:endParaRPr lang="ru-BY" dirty="0"/>
          </a:p>
          <a:p>
            <a:endParaRPr lang="ru-BY" dirty="0"/>
          </a:p>
        </p:txBody>
      </p:sp>
    </p:spTree>
    <p:extLst>
      <p:ext uri="{BB962C8B-B14F-4D97-AF65-F5344CB8AC3E}">
        <p14:creationId xmlns:p14="http://schemas.microsoft.com/office/powerpoint/2010/main" val="2118522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70B758-0AA0-4606-A97E-5F4575F3EAF9}"/>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038B387E-AD83-4823-8B04-010CD09A37D3}"/>
              </a:ext>
            </a:extLst>
          </p:cNvPr>
          <p:cNvSpPr>
            <a:spLocks noGrp="1"/>
          </p:cNvSpPr>
          <p:nvPr>
            <p:ph idx="1"/>
          </p:nvPr>
        </p:nvSpPr>
        <p:spPr/>
        <p:txBody>
          <a:bodyPr/>
          <a:lstStyle/>
          <a:p>
            <a:r>
              <a:rPr lang="ru-RU" b="1" dirty="0"/>
              <a:t>Журнал обеспечивает целостность данных</a:t>
            </a:r>
            <a:r>
              <a:rPr lang="ru-RU" dirty="0"/>
              <a:t>.</a:t>
            </a:r>
            <a:br>
              <a:rPr lang="en-US" dirty="0"/>
            </a:br>
            <a:r>
              <a:rPr lang="ru-RU" dirty="0"/>
              <a:t> Посмотрим на файловую систему NTSF. Это в своем роде тоже база данных. Если какой-либо файл нарушен и не читаемый, то он только нарушает целостность файловой системы и его необходимо удалить. Программа сканирования </a:t>
            </a:r>
            <a:r>
              <a:rPr lang="ru-RU" dirty="0" err="1"/>
              <a:t>scandisk</a:t>
            </a:r>
            <a:r>
              <a:rPr lang="ru-RU" dirty="0"/>
              <a:t> проверяет все транзакции с файловой системой и быстро находит незавершенные операции, отменяя их или завершая.</a:t>
            </a:r>
            <a:endParaRPr lang="ru-BY" dirty="0"/>
          </a:p>
        </p:txBody>
      </p:sp>
    </p:spTree>
    <p:extLst>
      <p:ext uri="{BB962C8B-B14F-4D97-AF65-F5344CB8AC3E}">
        <p14:creationId xmlns:p14="http://schemas.microsoft.com/office/powerpoint/2010/main" val="2148767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18527F-B37F-4B86-8DEF-895A63820C64}"/>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3D1B50CF-710B-46CA-82D1-357C52AD8E0A}"/>
              </a:ext>
            </a:extLst>
          </p:cNvPr>
          <p:cNvSpPr>
            <a:spLocks noGrp="1"/>
          </p:cNvSpPr>
          <p:nvPr>
            <p:ph idx="1"/>
          </p:nvPr>
        </p:nvSpPr>
        <p:spPr>
          <a:xfrm>
            <a:off x="938758" y="2286002"/>
            <a:ext cx="7633742" cy="4571998"/>
          </a:xfrm>
        </p:spPr>
        <p:txBody>
          <a:bodyPr>
            <a:normAutofit fontScale="77500" lnSpcReduction="20000"/>
          </a:bodyPr>
          <a:lstStyle/>
          <a:p>
            <a:pPr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Параметры, которые  можно указывать </a:t>
            </a:r>
            <a:r>
              <a:rPr lang="ru-RU" b="1" dirty="0">
                <a:latin typeface="Times New Roman" panose="02020603050405020304" pitchFamily="18" charset="0"/>
                <a:ea typeface="Calibri" panose="020F0502020204030204" pitchFamily="34" charset="0"/>
                <a:cs typeface="Times New Roman" panose="02020603050405020304" pitchFamily="18" charset="0"/>
              </a:rPr>
              <a:t>при создании файлов базы данных и журнала транзакций:</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i="1" dirty="0">
                <a:latin typeface="Times New Roman" panose="02020603050405020304" pitchFamily="18" charset="0"/>
                <a:ea typeface="Calibri" panose="020F0502020204030204" pitchFamily="34" charset="0"/>
                <a:cs typeface="Times New Roman" panose="02020603050405020304" pitchFamily="18" charset="0"/>
              </a:rPr>
              <a:t>NAME – логическое имя, которое будет отображаться в SQL сервере;</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i="1" dirty="0">
                <a:latin typeface="Times New Roman" panose="02020603050405020304" pitchFamily="18" charset="0"/>
                <a:ea typeface="Calibri" panose="020F0502020204030204" pitchFamily="34" charset="0"/>
                <a:cs typeface="Times New Roman" panose="02020603050405020304" pitchFamily="18" charset="0"/>
              </a:rPr>
              <a:t>FILE NAME – физическое расположение и имя файла;</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Логическое имя – определяет логическое имя файла данных БД, по которому происходит обращение к файлу данных; Имя файла – определяет полный путь к файлу данных;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SIZE</a:t>
            </a:r>
            <a:r>
              <a:rPr lang="ru-RU" i="1" dirty="0">
                <a:latin typeface="Times New Roman" panose="02020603050405020304" pitchFamily="18" charset="0"/>
                <a:ea typeface="Calibri" panose="020F0502020204030204" pitchFamily="34" charset="0"/>
                <a:cs typeface="Times New Roman" panose="02020603050405020304" pitchFamily="18" charset="0"/>
              </a:rPr>
              <a:t> – начальный размер файла. Это начальное значение, которое может увеличиваться по мере надобности.</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MAXSIZE</a:t>
            </a:r>
            <a:r>
              <a:rPr lang="ru-RU" i="1" dirty="0">
                <a:latin typeface="Times New Roman" panose="02020603050405020304" pitchFamily="18" charset="0"/>
                <a:ea typeface="Calibri" panose="020F0502020204030204" pitchFamily="34" charset="0"/>
                <a:cs typeface="Times New Roman" panose="02020603050405020304" pitchFamily="18" charset="0"/>
              </a:rPr>
              <a:t> – максимальный размер файла. Чтобы файл не имел ограничений, необходимо указать в этом параметре UNLIMITED вместо реального значения. Рекомендация  указывать такое значение, которое не сможет переполнить весь жесткий диск.</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FILEGROWTH</a:t>
            </a:r>
            <a:r>
              <a:rPr lang="ru-RU" i="1" dirty="0">
                <a:latin typeface="Times New Roman" panose="02020603050405020304" pitchFamily="18" charset="0"/>
                <a:ea typeface="Calibri" panose="020F0502020204030204" pitchFamily="34" charset="0"/>
                <a:cs typeface="Times New Roman" panose="02020603050405020304" pitchFamily="18" charset="0"/>
              </a:rPr>
              <a:t> – на сколько должен увеличится размер файла, если текущего размера не достаточно. Это значение можно указывать как в реальных значениях (мегабайты) так и в процентном отношении к текущему размеру. Увеличение должно быть достаточным, чтобы эта операция выполнялась как можно реже.</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729546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4977D3-0E18-4E67-B47B-0DCCCAE285CC}"/>
              </a:ext>
            </a:extLst>
          </p:cNvPr>
          <p:cNvSpPr>
            <a:spLocks noGrp="1"/>
          </p:cNvSpPr>
          <p:nvPr>
            <p:ph type="title"/>
          </p:nvPr>
        </p:nvSpPr>
        <p:spPr/>
        <p:txBody>
          <a:bodyPr/>
          <a:lstStyle/>
          <a:p>
            <a:r>
              <a:rPr lang="en-US" dirty="0"/>
              <a:t>DATABASE</a:t>
            </a:r>
            <a:endParaRPr lang="ru-BY" dirty="0"/>
          </a:p>
        </p:txBody>
      </p:sp>
      <p:pic>
        <p:nvPicPr>
          <p:cNvPr id="4" name="Объект 3">
            <a:extLst>
              <a:ext uri="{FF2B5EF4-FFF2-40B4-BE49-F238E27FC236}">
                <a16:creationId xmlns:a16="http://schemas.microsoft.com/office/drawing/2014/main" id="{775CFF3A-2204-4FF9-B016-751018828DA1}"/>
              </a:ext>
            </a:extLst>
          </p:cNvPr>
          <p:cNvPicPr>
            <a:picLocks noGrp="1" noChangeAspect="1"/>
          </p:cNvPicPr>
          <p:nvPr>
            <p:ph idx="1"/>
          </p:nvPr>
        </p:nvPicPr>
        <p:blipFill>
          <a:blip r:embed="rId2"/>
          <a:stretch>
            <a:fillRect/>
          </a:stretch>
        </p:blipFill>
        <p:spPr>
          <a:xfrm>
            <a:off x="1498600" y="2897275"/>
            <a:ext cx="5570389" cy="3444258"/>
          </a:xfrm>
          <a:prstGeom prst="rect">
            <a:avLst/>
          </a:prstGeom>
        </p:spPr>
      </p:pic>
    </p:spTree>
    <p:extLst>
      <p:ext uri="{BB962C8B-B14F-4D97-AF65-F5344CB8AC3E}">
        <p14:creationId xmlns:p14="http://schemas.microsoft.com/office/powerpoint/2010/main" val="1063259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2540E3-98E5-408C-897A-990E9EFA5643}"/>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4304F193-056E-4D1B-853F-CF29983BE7DE}"/>
              </a:ext>
            </a:extLst>
          </p:cNvPr>
          <p:cNvSpPr>
            <a:spLocks noGrp="1"/>
          </p:cNvSpPr>
          <p:nvPr>
            <p:ph idx="1"/>
          </p:nvPr>
        </p:nvSpPr>
        <p:spPr>
          <a:xfrm>
            <a:off x="938758" y="1109134"/>
            <a:ext cx="7633742" cy="4770460"/>
          </a:xfrm>
        </p:spPr>
        <p:txBody>
          <a:bodyPr>
            <a:normAutofit fontScale="70000" lnSpcReduction="20000"/>
          </a:bodyPr>
          <a:lstStyle/>
          <a:p>
            <a:r>
              <a:rPr lang="ru-RU" dirty="0"/>
              <a:t>Посмотрим, что делает вышеуказанный сценарий. В первой строке мы указываем, что необходимо создать базу данных с именем </a:t>
            </a:r>
            <a:r>
              <a:rPr lang="ru-RU" dirty="0" err="1"/>
              <a:t>TestDatabas</a:t>
            </a:r>
            <a:r>
              <a:rPr lang="ru-RU" dirty="0"/>
              <a:t>. Затем идет ключевое слово ON, и в круглых скобках указываются параметры файла базы данных. </a:t>
            </a:r>
            <a:endParaRPr lang="en-US" dirty="0"/>
          </a:p>
          <a:p>
            <a:r>
              <a:rPr lang="ru-RU" dirty="0"/>
              <a:t>Мы указываем пять параметров: логическое имя (NAME), </a:t>
            </a:r>
            <a:endParaRPr lang="en-US" dirty="0"/>
          </a:p>
          <a:p>
            <a:r>
              <a:rPr lang="ru-RU" dirty="0"/>
              <a:t>физическое расположения файла данных (FILENAME),</a:t>
            </a:r>
            <a:endParaRPr lang="en-US" dirty="0"/>
          </a:p>
          <a:p>
            <a:r>
              <a:rPr lang="ru-RU" dirty="0"/>
              <a:t> начальный размер устанавливаем в 10 мегабайт (SIZE), </a:t>
            </a:r>
            <a:endParaRPr lang="en-US" dirty="0"/>
          </a:p>
          <a:p>
            <a:r>
              <a:rPr lang="ru-RU" dirty="0"/>
              <a:t>максимальный размер ограничивается размером в 100МБ (MAXSIZE),</a:t>
            </a:r>
            <a:endParaRPr lang="en-US" dirty="0"/>
          </a:p>
          <a:p>
            <a:r>
              <a:rPr lang="ru-RU" dirty="0"/>
              <a:t> а в качестве приращения указываем всего лишь 5 мегабайт. Этого достаточно только для тех баз данных, где добавление новых записей происходит не часто.</a:t>
            </a:r>
            <a:endParaRPr lang="ru-BY" dirty="0"/>
          </a:p>
          <a:p>
            <a:r>
              <a:rPr lang="ru-RU" b="1" dirty="0"/>
              <a:t>Для часто изменяемых баз можно указывать большое приращение для предотвращения частого авто увеличения.</a:t>
            </a:r>
            <a:r>
              <a:rPr lang="ru-RU" dirty="0"/>
              <a:t> Это облегчит административные задачи и уменьшит фрагментацию файла и избавляет сервер от лишнего расширения файлов базы. Приращение относиться как к файлу базы данных, так и к файлу журнала.</a:t>
            </a:r>
            <a:endParaRPr lang="ru-BY" dirty="0"/>
          </a:p>
          <a:p>
            <a:r>
              <a:rPr lang="ru-RU" b="1" dirty="0"/>
              <a:t>Если база данных не изменяется в размере (не добавляются новые данные), но очень часто происходит изменение уже существующих данных, то приращение для файла данных можно сделать небольшим (5-10 мегабайт, зависит от размера одной записи таблицы). </a:t>
            </a:r>
            <a:r>
              <a:rPr lang="ru-RU" dirty="0"/>
              <a:t>При этом файл журнала должен иметь большее приращение и лучше всего в процентах от существующего размера. </a:t>
            </a:r>
            <a:endParaRPr lang="ru-BY" dirty="0"/>
          </a:p>
          <a:p>
            <a:endParaRPr lang="ru-BY" dirty="0"/>
          </a:p>
        </p:txBody>
      </p:sp>
    </p:spTree>
    <p:extLst>
      <p:ext uri="{BB962C8B-B14F-4D97-AF65-F5344CB8AC3E}">
        <p14:creationId xmlns:p14="http://schemas.microsoft.com/office/powerpoint/2010/main" val="2219048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E0FEED-FBA7-4A3F-91F4-ACB0B11EE05D}"/>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CCE4B637-8A37-44A9-AB2F-6DE618E5DC4E}"/>
              </a:ext>
            </a:extLst>
          </p:cNvPr>
          <p:cNvSpPr>
            <a:spLocks noGrp="1"/>
          </p:cNvSpPr>
          <p:nvPr>
            <p:ph idx="1"/>
          </p:nvPr>
        </p:nvSpPr>
        <p:spPr>
          <a:xfrm>
            <a:off x="938758" y="1134533"/>
            <a:ext cx="7633742" cy="5401733"/>
          </a:xfrm>
        </p:spPr>
        <p:txBody>
          <a:bodyPr>
            <a:normAutofit fontScale="85000" lnSpcReduction="20000"/>
          </a:bodyPr>
          <a:lstStyle/>
          <a:p>
            <a:r>
              <a:rPr lang="ru-RU" dirty="0"/>
              <a:t>Если вы используете автоматическое увеличение, </a:t>
            </a:r>
            <a:r>
              <a:rPr lang="ru-RU" b="1" dirty="0"/>
              <a:t>то лучше всего указать максимальный размер.</a:t>
            </a:r>
            <a:r>
              <a:rPr lang="ru-RU" dirty="0"/>
              <a:t> Это позволит вам предотвратить заполнение базой данных всего жесткого диска.</a:t>
            </a:r>
          </a:p>
          <a:p>
            <a:r>
              <a:rPr lang="ru-RU" b="1" dirty="0"/>
              <a:t>После задания параметров файла данных, стоит ключевое слово LOG ON, </a:t>
            </a:r>
            <a:r>
              <a:rPr lang="ru-RU" dirty="0"/>
              <a:t>после которого идет описание </a:t>
            </a:r>
            <a:r>
              <a:rPr lang="ru-RU" b="1" dirty="0"/>
              <a:t>параметров файла журнала транзакций</a:t>
            </a:r>
            <a:r>
              <a:rPr lang="ru-RU" dirty="0"/>
              <a:t>. Тут все примерно то же самое, только приращение идет в процентах (может быть и в мегабайтах). Это очень удобно, потому что журнал пополняется не только при добавлении данных, но и при изменении. Приращение в процентах позволяет уменьшить количество операций по увеличению размера файла.</a:t>
            </a:r>
          </a:p>
          <a:p>
            <a:r>
              <a:rPr lang="ru-RU" b="1" dirty="0"/>
              <a:t>С помощью команды создания базы данных, можно подключать уже существующие файлы</a:t>
            </a:r>
            <a:r>
              <a:rPr lang="ru-RU" dirty="0"/>
              <a:t>. Не путайте с восстановлением данных, когда база восстанавливается из резервной копии. Подключение – это создание базы данных из существующего </a:t>
            </a:r>
            <a:r>
              <a:rPr lang="ru-RU" dirty="0" err="1"/>
              <a:t>mdf</a:t>
            </a:r>
            <a:r>
              <a:rPr lang="ru-RU" dirty="0"/>
              <a:t> файла, а не резервной копии. Файл журнала в этом случае желателен, но не обязателен. </a:t>
            </a:r>
          </a:p>
          <a:p>
            <a:r>
              <a:rPr lang="ru-RU" b="1" dirty="0"/>
              <a:t>При создании базы данных, нельзя указывать только параметры журнала, без описания файла данных</a:t>
            </a:r>
            <a:r>
              <a:rPr lang="ru-RU" dirty="0"/>
              <a:t>. </a:t>
            </a:r>
          </a:p>
          <a:p>
            <a:r>
              <a:rPr lang="ru-RU" dirty="0"/>
              <a:t>В данном случае, указание файла данных является необходимым. Как минимум, вы должны указать для файла его логическое и физическое имя. Остальные параметры описания файла не обязательны и для них будут взяты значения по умолчанию:</a:t>
            </a:r>
          </a:p>
          <a:p>
            <a:endParaRPr lang="ru-BY" dirty="0"/>
          </a:p>
        </p:txBody>
      </p:sp>
    </p:spTree>
    <p:extLst>
      <p:ext uri="{BB962C8B-B14F-4D97-AF65-F5344CB8AC3E}">
        <p14:creationId xmlns:p14="http://schemas.microsoft.com/office/powerpoint/2010/main" val="2238122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3E1A5A-79C7-4C9F-835D-3C2D46D247B1}"/>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704E5D54-E57E-4846-9E94-C2E772B16D47}"/>
              </a:ext>
            </a:extLst>
          </p:cNvPr>
          <p:cNvSpPr>
            <a:spLocks noGrp="1"/>
          </p:cNvSpPr>
          <p:nvPr>
            <p:ph idx="1"/>
          </p:nvPr>
        </p:nvSpPr>
        <p:spPr/>
        <p:txBody>
          <a:bodyPr/>
          <a:lstStyle/>
          <a:p>
            <a:pPr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В </a:t>
            </a:r>
            <a:r>
              <a:rPr lang="ru-RU" b="1" i="1" dirty="0" err="1">
                <a:latin typeface="Times New Roman" panose="02020603050405020304" pitchFamily="18" charset="0"/>
                <a:ea typeface="Calibri" panose="020F0502020204030204" pitchFamily="34" charset="0"/>
                <a:cs typeface="Times New Roman" panose="02020603050405020304" pitchFamily="18" charset="0"/>
              </a:rPr>
              <a:t>Microsoft</a:t>
            </a:r>
            <a:r>
              <a:rPr lang="ru-RU" b="1" i="1" dirty="0">
                <a:latin typeface="Times New Roman" panose="02020603050405020304" pitchFamily="18" charset="0"/>
                <a:ea typeface="Calibri" panose="020F0502020204030204" pitchFamily="34" charset="0"/>
                <a:cs typeface="Times New Roman" panose="02020603050405020304" pitchFamily="18" charset="0"/>
              </a:rPr>
              <a:t> SQL </a:t>
            </a:r>
            <a:r>
              <a:rPr lang="ru-RU" b="1" i="1" dirty="0" err="1">
                <a:latin typeface="Times New Roman" panose="02020603050405020304" pitchFamily="18" charset="0"/>
                <a:ea typeface="Calibri" panose="020F0502020204030204" pitchFamily="34" charset="0"/>
                <a:cs typeface="Times New Roman" panose="02020603050405020304" pitchFamily="18" charset="0"/>
              </a:rPr>
              <a:t>Server</a:t>
            </a:r>
            <a:r>
              <a:rPr lang="ru-RU" b="1" i="1" dirty="0">
                <a:latin typeface="Times New Roman" panose="02020603050405020304" pitchFamily="18" charset="0"/>
                <a:ea typeface="Calibri" panose="020F0502020204030204" pitchFamily="34" charset="0"/>
                <a:cs typeface="Times New Roman" panose="02020603050405020304" pitchFamily="18" charset="0"/>
              </a:rPr>
              <a:t> БД состоит из двух частей:</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 файл данных – файл, имеющий расширение </a:t>
            </a:r>
            <a:r>
              <a:rPr lang="ru-RU" b="1" i="1" dirty="0" err="1">
                <a:latin typeface="Times New Roman" panose="02020603050405020304" pitchFamily="18" charset="0"/>
                <a:ea typeface="Calibri" panose="020F0502020204030204" pitchFamily="34" charset="0"/>
                <a:cs typeface="Times New Roman" panose="02020603050405020304" pitchFamily="18" charset="0"/>
              </a:rPr>
              <a:t>mdf</a:t>
            </a:r>
            <a:r>
              <a:rPr lang="ru-RU" b="1" i="1" dirty="0">
                <a:latin typeface="Times New Roman" panose="02020603050405020304" pitchFamily="18" charset="0"/>
                <a:ea typeface="Calibri" panose="020F0502020204030204" pitchFamily="34" charset="0"/>
                <a:cs typeface="Times New Roman" panose="02020603050405020304" pitchFamily="18" charset="0"/>
              </a:rPr>
              <a:t> и где находятся все таблицы и запросы;</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 файл журнала транзакций - файл, имеющий расширение </a:t>
            </a:r>
            <a:r>
              <a:rPr lang="ru-RU" b="1" i="1" dirty="0" err="1">
                <a:latin typeface="Times New Roman" panose="02020603050405020304" pitchFamily="18" charset="0"/>
                <a:ea typeface="Calibri" panose="020F0502020204030204" pitchFamily="34" charset="0"/>
                <a:cs typeface="Times New Roman" panose="02020603050405020304" pitchFamily="18" charset="0"/>
              </a:rPr>
              <a:t>ldf</a:t>
            </a:r>
            <a:r>
              <a:rPr lang="ru-RU" b="1" i="1" dirty="0">
                <a:latin typeface="Times New Roman" panose="02020603050405020304" pitchFamily="18" charset="0"/>
                <a:ea typeface="Calibri" panose="020F0502020204030204" pitchFamily="34" charset="0"/>
                <a:cs typeface="Times New Roman" panose="02020603050405020304" pitchFamily="18" charset="0"/>
              </a:rPr>
              <a:t>, содержит журнал, где фиксируются все действия с БД. Данный файл предназначен для восстановления БД в случае её выхода из строя.</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2043314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18763B-AAC1-4154-8FD7-1F2B0675E405}"/>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75C304BD-C695-405D-BD22-E100527A1DC7}"/>
              </a:ext>
            </a:extLst>
          </p:cNvPr>
          <p:cNvSpPr>
            <a:spLocks noGrp="1"/>
          </p:cNvSpPr>
          <p:nvPr>
            <p:ph idx="1"/>
          </p:nvPr>
        </p:nvSpPr>
        <p:spPr/>
        <p:txBody>
          <a:bodyPr/>
          <a:lstStyle/>
          <a:p>
            <a:r>
              <a:rPr lang="ru-RU" dirty="0"/>
              <a:t>Пример: Создать БД «</a:t>
            </a:r>
            <a:r>
              <a:rPr lang="ru-RU" dirty="0" err="1"/>
              <a:t>works</a:t>
            </a:r>
            <a:r>
              <a:rPr lang="ru-RU" dirty="0"/>
              <a:t>», расположенную в файле «С:\....\</a:t>
            </a:r>
            <a:r>
              <a:rPr lang="ru-RU" dirty="0" err="1"/>
              <a:t>works.mdf</a:t>
            </a:r>
            <a:r>
              <a:rPr lang="ru-RU" dirty="0"/>
              <a:t>» и имеющую начальный размер файла данных – 3 МБ, максимальный размер файла данных – 100 МБ и шаг увеличения </a:t>
            </a:r>
            <a:r>
              <a:rPr lang="ru-RU" dirty="0" err="1"/>
              <a:t>файладанных</a:t>
            </a:r>
            <a:r>
              <a:rPr lang="ru-RU" dirty="0"/>
              <a:t>, равный 1 МБ. Файл журнала транзакций данной БД имеет имя «</a:t>
            </a:r>
            <a:r>
              <a:rPr lang="ru-RU" dirty="0" err="1"/>
              <a:t>ArtworksLog</a:t>
            </a:r>
            <a:r>
              <a:rPr lang="ru-RU" dirty="0"/>
              <a:t>» и расположен в файле «С:\A…\</a:t>
            </a:r>
            <a:r>
              <a:rPr lang="ru-RU" dirty="0" err="1"/>
              <a:t>works.ldf</a:t>
            </a:r>
            <a:r>
              <a:rPr lang="ru-RU" dirty="0"/>
              <a:t>». Данный файл имеет начальный размер, равный 1 МБ, максимальный размер, равный 20 МБ и шаг увеличения, равный 1 МБ.</a:t>
            </a:r>
            <a:endParaRPr lang="ru-BY" dirty="0"/>
          </a:p>
          <a:p>
            <a:endParaRPr lang="ru-BY" dirty="0"/>
          </a:p>
        </p:txBody>
      </p:sp>
    </p:spTree>
    <p:extLst>
      <p:ext uri="{BB962C8B-B14F-4D97-AF65-F5344CB8AC3E}">
        <p14:creationId xmlns:p14="http://schemas.microsoft.com/office/powerpoint/2010/main" val="2874231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DFA9AA-F5EB-40BF-9A0F-39B85A355E51}"/>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BCF75320-650E-4C02-8668-F3AEE12C3BDC}"/>
              </a:ext>
            </a:extLst>
          </p:cNvPr>
          <p:cNvSpPr>
            <a:spLocks noGrp="1"/>
          </p:cNvSpPr>
          <p:nvPr>
            <p:ph idx="1"/>
          </p:nvPr>
        </p:nvSpPr>
        <p:spPr>
          <a:xfrm>
            <a:off x="938758" y="2286002"/>
            <a:ext cx="7633742" cy="4360331"/>
          </a:xfrm>
        </p:spPr>
        <p:txBody>
          <a:bodyPr>
            <a:normAutofit fontScale="85000" lnSpcReduction="20000"/>
          </a:bodyPr>
          <a:lstStyle/>
          <a:p>
            <a:r>
              <a:rPr lang="en-US" dirty="0"/>
              <a:t>CREATE DATABASE works</a:t>
            </a:r>
          </a:p>
          <a:p>
            <a:r>
              <a:rPr lang="en-US" dirty="0"/>
              <a:t>ON </a:t>
            </a:r>
          </a:p>
          <a:p>
            <a:r>
              <a:rPr lang="en-US" dirty="0"/>
              <a:t>  (NAME = works,</a:t>
            </a:r>
          </a:p>
          <a:p>
            <a:r>
              <a:rPr lang="en-US" dirty="0"/>
              <a:t>    FILENAME = 'C:\users\Semen\database\</a:t>
            </a:r>
            <a:r>
              <a:rPr lang="en-US" dirty="0" err="1"/>
              <a:t>works.mdf</a:t>
            </a:r>
            <a:r>
              <a:rPr lang="en-US" dirty="0"/>
              <a:t>',</a:t>
            </a:r>
          </a:p>
          <a:p>
            <a:r>
              <a:rPr lang="en-US" dirty="0"/>
              <a:t>          SIZE = 3MB,</a:t>
            </a:r>
          </a:p>
          <a:p>
            <a:r>
              <a:rPr lang="en-US" dirty="0"/>
              <a:t>          MAXSIZE = 100MB,</a:t>
            </a:r>
          </a:p>
          <a:p>
            <a:r>
              <a:rPr lang="en-US" dirty="0"/>
              <a:t>          FILEGROWTH = 1MB)</a:t>
            </a:r>
          </a:p>
          <a:p>
            <a:r>
              <a:rPr lang="en-US" dirty="0"/>
              <a:t>LOG ON</a:t>
            </a:r>
          </a:p>
          <a:p>
            <a:r>
              <a:rPr lang="en-US" dirty="0"/>
              <a:t>  ( NAME = </a:t>
            </a:r>
            <a:r>
              <a:rPr lang="en-US" dirty="0" err="1"/>
              <a:t>works_log</a:t>
            </a:r>
            <a:r>
              <a:rPr lang="en-US" dirty="0"/>
              <a:t>,</a:t>
            </a:r>
          </a:p>
          <a:p>
            <a:r>
              <a:rPr lang="en-US" dirty="0"/>
              <a:t>    FILENAME = 'C:\users\Semen\database\</a:t>
            </a:r>
            <a:r>
              <a:rPr lang="en-US" dirty="0" err="1"/>
              <a:t>works_log.ldf</a:t>
            </a:r>
            <a:r>
              <a:rPr lang="en-US" dirty="0"/>
              <a:t>',</a:t>
            </a:r>
          </a:p>
          <a:p>
            <a:r>
              <a:rPr lang="en-US" dirty="0"/>
              <a:t>          SIZE = 1MB,</a:t>
            </a:r>
          </a:p>
          <a:p>
            <a:r>
              <a:rPr lang="en-US" dirty="0"/>
              <a:t>          MAXSIZE = 20MB,</a:t>
            </a:r>
          </a:p>
          <a:p>
            <a:r>
              <a:rPr lang="en-US" dirty="0"/>
              <a:t>          FILEGROWTH = 1MB)</a:t>
            </a:r>
          </a:p>
          <a:p>
            <a:endParaRPr lang="en-US" dirty="0"/>
          </a:p>
          <a:p>
            <a:endParaRPr lang="ru-BY" dirty="0"/>
          </a:p>
        </p:txBody>
      </p:sp>
    </p:spTree>
    <p:extLst>
      <p:ext uri="{BB962C8B-B14F-4D97-AF65-F5344CB8AC3E}">
        <p14:creationId xmlns:p14="http://schemas.microsoft.com/office/powerpoint/2010/main" val="13952905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167475-9090-4AE0-B689-81DC2EAC573C}"/>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6F6B5CD9-9F29-4744-B8E8-3298AC932181}"/>
              </a:ext>
            </a:extLst>
          </p:cNvPr>
          <p:cNvSpPr>
            <a:spLocks noGrp="1"/>
          </p:cNvSpPr>
          <p:nvPr>
            <p:ph idx="1"/>
          </p:nvPr>
        </p:nvSpPr>
        <p:spPr>
          <a:xfrm>
            <a:off x="938758" y="1159933"/>
            <a:ext cx="7633742" cy="4927599"/>
          </a:xfrm>
        </p:spPr>
        <p:txBody>
          <a:bodyPr>
            <a:normAutofit fontScale="85000" lnSpcReduction="20000"/>
          </a:bodyPr>
          <a:lstStyle/>
          <a:p>
            <a:r>
              <a:rPr lang="ru-RU" b="1" dirty="0"/>
              <a:t>Файловые группы</a:t>
            </a:r>
            <a:endParaRPr lang="ru-BY" dirty="0"/>
          </a:p>
          <a:p>
            <a:r>
              <a:rPr lang="ru-RU" dirty="0"/>
              <a:t>Если ваш сервер содержит несколько дисков, вы можете расположить определенные объекты и файлы на индивидуальный диск, группируя ваши файлы базы данных в файловые группы. Файловая группа – это несколько файлов, сгруппированные под определенным именем. </a:t>
            </a:r>
            <a:r>
              <a:rPr lang="ru-RU" b="1" dirty="0"/>
              <a:t>Сервер SQL включает одну файловую группу, которая по умолчанию называется как PRIMARY</a:t>
            </a:r>
            <a:r>
              <a:rPr lang="ru-RU" dirty="0"/>
              <a:t>. Вы можете создавать дополнительные файловые группы во время, и после создания базы данных.</a:t>
            </a:r>
            <a:endParaRPr lang="ru-BY" dirty="0"/>
          </a:p>
          <a:p>
            <a:r>
              <a:rPr lang="ru-RU" b="1" dirty="0"/>
              <a:t>С помощью файловой группы вы можете располагать определенные объекты в определенных файлах, которые могут находиться на разных дисках, но сервером SQL будут восприниматься как одно целое </a:t>
            </a:r>
            <a:r>
              <a:rPr lang="ru-RU" dirty="0"/>
              <a:t>пространство для хранения данных. Системный администратор может резервировать и восстанавливать индивидуально файлы или файловые группы, что очень удобно при больших размерах базы данных для эффективной стратегии резервирования и копирования.</a:t>
            </a:r>
            <a:endParaRPr lang="ru-BY" dirty="0"/>
          </a:p>
          <a:p>
            <a:r>
              <a:rPr lang="ru-RU" dirty="0"/>
              <a:t>Распределение файлов на несколько физических дисков позволяет повысить производительность базы данных. У каждого диска свой контроллер и каждый из них может параллельно производить операции чтения/записи.</a:t>
            </a:r>
            <a:endParaRPr lang="ru-BY" dirty="0"/>
          </a:p>
          <a:p>
            <a:endParaRPr lang="ru-BY" dirty="0"/>
          </a:p>
        </p:txBody>
      </p:sp>
    </p:spTree>
    <p:extLst>
      <p:ext uri="{BB962C8B-B14F-4D97-AF65-F5344CB8AC3E}">
        <p14:creationId xmlns:p14="http://schemas.microsoft.com/office/powerpoint/2010/main" val="130336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940EA7-A384-457F-BD81-09D5F3716E97}"/>
              </a:ext>
            </a:extLst>
          </p:cNvPr>
          <p:cNvSpPr>
            <a:spLocks noGrp="1"/>
          </p:cNvSpPr>
          <p:nvPr>
            <p:ph type="title"/>
          </p:nvPr>
        </p:nvSpPr>
        <p:spPr/>
        <p:txBody>
          <a:bodyPr>
            <a:normAutofit fontScale="90000"/>
          </a:bodyPr>
          <a:lstStyle/>
          <a:p>
            <a:r>
              <a:rPr lang="ru-RU" dirty="0"/>
              <a:t>Язык определения данных (</a:t>
            </a:r>
            <a:r>
              <a:rPr lang="en-US" dirty="0"/>
              <a:t>DDL)</a:t>
            </a:r>
            <a:br>
              <a:rPr lang="en-US" dirty="0"/>
            </a:br>
            <a:endParaRPr lang="ru-BY" dirty="0"/>
          </a:p>
        </p:txBody>
      </p:sp>
      <p:sp>
        <p:nvSpPr>
          <p:cNvPr id="3" name="Объект 2">
            <a:extLst>
              <a:ext uri="{FF2B5EF4-FFF2-40B4-BE49-F238E27FC236}">
                <a16:creationId xmlns:a16="http://schemas.microsoft.com/office/drawing/2014/main" id="{5C9A9901-2FAE-4D87-9182-9CE6B28C681B}"/>
              </a:ext>
            </a:extLst>
          </p:cNvPr>
          <p:cNvSpPr>
            <a:spLocks noGrp="1"/>
          </p:cNvSpPr>
          <p:nvPr>
            <p:ph idx="1"/>
          </p:nvPr>
        </p:nvSpPr>
        <p:spPr>
          <a:xfrm>
            <a:off x="938758" y="2286002"/>
            <a:ext cx="7633742" cy="4571998"/>
          </a:xfrm>
        </p:spPr>
        <p:txBody>
          <a:bodyPr>
            <a:normAutofit fontScale="92500" lnSpcReduction="10000"/>
          </a:bodyPr>
          <a:lstStyle/>
          <a:p>
            <a:r>
              <a:rPr lang="ru-RU" b="1" dirty="0"/>
              <a:t>SQL — язык позволяющий осуществлять запросы в БД посредством СУБД.</a:t>
            </a:r>
            <a:endParaRPr lang="en-US" b="1" dirty="0"/>
          </a:p>
          <a:p>
            <a:r>
              <a:rPr lang="ru-RU" b="1" dirty="0"/>
              <a:t> </a:t>
            </a:r>
            <a:r>
              <a:rPr lang="ru-RU" dirty="0"/>
              <a:t>В конкретной СУБД, язык SQL может иметь специфичную реализацию (свой диалект).</a:t>
            </a:r>
          </a:p>
          <a:p>
            <a:r>
              <a:rPr lang="ru-RU" b="1" dirty="0"/>
              <a:t>DDL и DML — подмножество языка SQL:</a:t>
            </a:r>
          </a:p>
          <a:p>
            <a:r>
              <a:rPr lang="ru-RU" dirty="0"/>
              <a:t>•	</a:t>
            </a:r>
            <a:r>
              <a:rPr lang="ru-RU" b="1" dirty="0"/>
              <a:t>Язык DDL </a:t>
            </a:r>
            <a:r>
              <a:rPr lang="ru-RU" dirty="0"/>
              <a:t>(</a:t>
            </a:r>
            <a:r>
              <a:rPr lang="ru-RU" b="1" dirty="0"/>
              <a:t>язык описания данных</a:t>
            </a:r>
            <a:r>
              <a:rPr lang="ru-RU" dirty="0"/>
              <a:t>) служит для создания и модификации структуры БД, т.е. для создания/изменения/удаления таблиц и связей.</a:t>
            </a:r>
          </a:p>
          <a:p>
            <a:r>
              <a:rPr lang="ru-RU" b="1" dirty="0"/>
              <a:t>DDL (</a:t>
            </a:r>
            <a:r>
              <a:rPr lang="ru-RU" b="1" dirty="0" err="1"/>
              <a:t>Data</a:t>
            </a:r>
            <a:r>
              <a:rPr lang="ru-RU" b="1" dirty="0"/>
              <a:t> </a:t>
            </a:r>
            <a:r>
              <a:rPr lang="ru-RU" b="1" dirty="0" err="1"/>
              <a:t>Definition</a:t>
            </a:r>
            <a:r>
              <a:rPr lang="ru-RU" b="1" dirty="0"/>
              <a:t> </a:t>
            </a:r>
            <a:r>
              <a:rPr lang="ru-RU" b="1" dirty="0" err="1"/>
              <a:t>Language</a:t>
            </a:r>
            <a:r>
              <a:rPr lang="ru-RU" b="1" dirty="0"/>
              <a:t>)- используются для создания объектов в базе данных. Основные представители данного класса</a:t>
            </a:r>
            <a:r>
              <a:rPr lang="ru-RU" dirty="0"/>
              <a:t>: </a:t>
            </a:r>
          </a:p>
          <a:p>
            <a:r>
              <a:rPr lang="ru-RU" b="1" dirty="0"/>
              <a:t>CREATE</a:t>
            </a:r>
            <a:r>
              <a:rPr lang="ru-RU" dirty="0"/>
              <a:t> - создание объектов, </a:t>
            </a:r>
          </a:p>
          <a:p>
            <a:r>
              <a:rPr lang="ru-RU" b="1" dirty="0"/>
              <a:t>ALTER</a:t>
            </a:r>
            <a:r>
              <a:rPr lang="ru-RU" dirty="0"/>
              <a:t> - изменение объектов, </a:t>
            </a:r>
          </a:p>
          <a:p>
            <a:r>
              <a:rPr lang="ru-RU" b="1" dirty="0"/>
              <a:t>DROP</a:t>
            </a:r>
            <a:r>
              <a:rPr lang="ru-RU" dirty="0"/>
              <a:t> - удаление объектов.</a:t>
            </a:r>
          </a:p>
          <a:p>
            <a:endParaRPr lang="ru-BY" dirty="0"/>
          </a:p>
        </p:txBody>
      </p:sp>
    </p:spTree>
    <p:extLst>
      <p:ext uri="{BB962C8B-B14F-4D97-AF65-F5344CB8AC3E}">
        <p14:creationId xmlns:p14="http://schemas.microsoft.com/office/powerpoint/2010/main" val="4170866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AE2040-F483-4507-BDF3-707FF0D7DC9C}"/>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76E311DB-3AD4-44E5-987F-971F791D28E3}"/>
              </a:ext>
            </a:extLst>
          </p:cNvPr>
          <p:cNvSpPr>
            <a:spLocks noGrp="1"/>
          </p:cNvSpPr>
          <p:nvPr>
            <p:ph idx="1"/>
          </p:nvPr>
        </p:nvSpPr>
        <p:spPr/>
        <p:txBody>
          <a:bodyPr/>
          <a:lstStyle/>
          <a:p>
            <a:r>
              <a:rPr lang="ru-RU" dirty="0"/>
              <a:t>Файлы журнала не являются частью файловых групп, и управление ими происходит отдельно от файлов данных. </a:t>
            </a:r>
          </a:p>
          <a:p>
            <a:r>
              <a:rPr lang="ru-RU" dirty="0"/>
              <a:t>В группы можно объединять только файлы данных.</a:t>
            </a:r>
          </a:p>
          <a:p>
            <a:endParaRPr lang="ru-BY" dirty="0"/>
          </a:p>
        </p:txBody>
      </p:sp>
    </p:spTree>
    <p:extLst>
      <p:ext uri="{BB962C8B-B14F-4D97-AF65-F5344CB8AC3E}">
        <p14:creationId xmlns:p14="http://schemas.microsoft.com/office/powerpoint/2010/main" val="2984068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E80FF2-0C91-4332-B5B3-846090094881}"/>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7F40D29B-B62E-4563-8DBB-68A94FA4E831}"/>
              </a:ext>
            </a:extLst>
          </p:cNvPr>
          <p:cNvSpPr>
            <a:spLocks noGrp="1"/>
          </p:cNvSpPr>
          <p:nvPr>
            <p:ph idx="1"/>
          </p:nvPr>
        </p:nvSpPr>
        <p:spPr>
          <a:xfrm>
            <a:off x="938758" y="1244600"/>
            <a:ext cx="7633742" cy="4842933"/>
          </a:xfrm>
        </p:spPr>
        <p:txBody>
          <a:bodyPr>
            <a:normAutofit fontScale="92500" lnSpcReduction="20000"/>
          </a:bodyPr>
          <a:lstStyle/>
          <a:p>
            <a:r>
              <a:rPr lang="ru-RU" dirty="0"/>
              <a:t>Сервер SQL поддерживает следующие </a:t>
            </a:r>
            <a:r>
              <a:rPr lang="ru-RU" u="sng" dirty="0"/>
              <a:t>два типа файловых групп:</a:t>
            </a:r>
            <a:endParaRPr lang="ru-BY" dirty="0"/>
          </a:p>
          <a:p>
            <a:r>
              <a:rPr lang="ru-RU" b="1" u="sng" dirty="0"/>
              <a:t>Основанная файловая группа, которая содержит системные таблицы и основные файлы данных.</a:t>
            </a:r>
            <a:endParaRPr lang="ru-BY" dirty="0"/>
          </a:p>
          <a:p>
            <a:r>
              <a:rPr lang="ru-RU" dirty="0"/>
              <a:t>Файловые группы определенные пользователем, которые содержат любые файловые группы, которые указаны с использованием ключевого слова FILEGROUP.</a:t>
            </a:r>
            <a:endParaRPr lang="ru-BY" dirty="0"/>
          </a:p>
          <a:p>
            <a:r>
              <a:rPr lang="ru-RU" b="1" u="sng" dirty="0"/>
              <a:t>Когда вы создаете базу данных, основная файловая группа автоматически становиться группой по умолчанию.</a:t>
            </a:r>
            <a:r>
              <a:rPr lang="ru-RU" dirty="0"/>
              <a:t> Файловая группа по умолчанию получает все новые таблицы, индексы и файлы, для которых файловая группа не указана. Если ваша база данных содержит более чем одну файловую группу, рекомендуется изменить группу по умолчанию, чтобы ею была группа определенная вами. Это позволит изолировать основную файловую группу, которая содержит системные таблицы и обезопасить от разрушения из-за пользовательских таблиц, за счет того, что пользовательские данные будут попадать в пользовательскую файловую группу.</a:t>
            </a:r>
            <a:endParaRPr lang="ru-BY" dirty="0"/>
          </a:p>
          <a:p>
            <a:endParaRPr lang="ru-BY" dirty="0"/>
          </a:p>
        </p:txBody>
      </p:sp>
    </p:spTree>
    <p:extLst>
      <p:ext uri="{BB962C8B-B14F-4D97-AF65-F5344CB8AC3E}">
        <p14:creationId xmlns:p14="http://schemas.microsoft.com/office/powerpoint/2010/main" val="2431944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9CA465-F51D-41B3-AC60-548E8C259FCA}"/>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02F3FB65-40A1-460B-81F3-262DE519B706}"/>
              </a:ext>
            </a:extLst>
          </p:cNvPr>
          <p:cNvSpPr>
            <a:spLocks noGrp="1"/>
          </p:cNvSpPr>
          <p:nvPr>
            <p:ph idx="1"/>
          </p:nvPr>
        </p:nvSpPr>
        <p:spPr>
          <a:xfrm>
            <a:off x="938758" y="1439334"/>
            <a:ext cx="7633742" cy="4440260"/>
          </a:xfrm>
        </p:spPr>
        <p:txBody>
          <a:bodyPr/>
          <a:lstStyle/>
          <a:p>
            <a:r>
              <a:rPr lang="ru-RU" b="1" u="sng" dirty="0"/>
              <a:t>Если файловая группа по умолчанию становится основной, установите корректный размер. Если в файловой группе закончится свободное пространство, вы не сможете добавлять какую-либо информацию в системные таблицы. Если пользовательская файловая группа не сможет увеличиваться в размере, то добавлять информацию можно будет только в пользовательские таблицы, расположенные в этой группе.</a:t>
            </a:r>
            <a:endParaRPr lang="ru-BY" dirty="0"/>
          </a:p>
          <a:p>
            <a:endParaRPr lang="ru-BY" dirty="0"/>
          </a:p>
        </p:txBody>
      </p:sp>
    </p:spTree>
    <p:extLst>
      <p:ext uri="{BB962C8B-B14F-4D97-AF65-F5344CB8AC3E}">
        <p14:creationId xmlns:p14="http://schemas.microsoft.com/office/powerpoint/2010/main" val="10518923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C6A3AF-8929-4FD2-B599-09AC6A88CDF0}"/>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692BDC66-A10A-4F51-A025-9776CD759A76}"/>
              </a:ext>
            </a:extLst>
          </p:cNvPr>
          <p:cNvSpPr>
            <a:spLocks noGrp="1"/>
          </p:cNvSpPr>
          <p:nvPr>
            <p:ph idx="1"/>
          </p:nvPr>
        </p:nvSpPr>
        <p:spPr>
          <a:xfrm>
            <a:off x="938758" y="1261534"/>
            <a:ext cx="7633742" cy="4618060"/>
          </a:xfrm>
        </p:spPr>
        <p:txBody>
          <a:bodyPr>
            <a:normAutofit fontScale="92500" lnSpcReduction="10000"/>
          </a:bodyPr>
          <a:lstStyle/>
          <a:p>
            <a:r>
              <a:rPr lang="ru-RU" dirty="0"/>
              <a:t>Итак, одна база данных в MS SQL </a:t>
            </a:r>
            <a:r>
              <a:rPr lang="ru-RU" dirty="0" err="1"/>
              <a:t>Server</a:t>
            </a:r>
            <a:r>
              <a:rPr lang="ru-RU" dirty="0"/>
              <a:t> может состоять из нескольких файлов данных, файловых групп или журналов. Это очень удобно, когда необходимо распределить нагрузку между несколькими жесткими дисками. </a:t>
            </a:r>
            <a:endParaRPr lang="ru-BY" dirty="0"/>
          </a:p>
          <a:p>
            <a:r>
              <a:rPr lang="ru-RU" dirty="0"/>
              <a:t>По умолчанию на сервере уже существует файловая группа PRIMARY. Все создаваемые базы данных попадают в нее, в том числе и файлы баз данных, которые мы уже создали в этой главе. Рекомендуется, чтобы в этой файловой группе были все системные таблицы SQL сервера.</a:t>
            </a:r>
            <a:endParaRPr lang="ru-BY" dirty="0"/>
          </a:p>
          <a:p>
            <a:r>
              <a:rPr lang="ru-RU" dirty="0"/>
              <a:t>Можно  создать новые файловые группы и в них размещать пользовательские таблицы. </a:t>
            </a:r>
            <a:r>
              <a:rPr lang="ru-RU" b="1" dirty="0"/>
              <a:t>Основная файловая группа может быть расположена на одном физическом диске, а группа с пользовательскими таблицами может быть на другом диске.</a:t>
            </a:r>
            <a:r>
              <a:rPr lang="ru-RU" dirty="0"/>
              <a:t> Таким образом, два диска могут читать данные параллельно. </a:t>
            </a:r>
            <a:endParaRPr lang="ru-BY" dirty="0"/>
          </a:p>
          <a:p>
            <a:endParaRPr lang="ru-BY" dirty="0"/>
          </a:p>
        </p:txBody>
      </p:sp>
    </p:spTree>
    <p:extLst>
      <p:ext uri="{BB962C8B-B14F-4D97-AF65-F5344CB8AC3E}">
        <p14:creationId xmlns:p14="http://schemas.microsoft.com/office/powerpoint/2010/main" val="26347826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66E602-4BFE-4C63-B516-E78521B3A159}"/>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FF7B2804-2E72-4739-A14D-3E0BCEC4B890}"/>
              </a:ext>
            </a:extLst>
          </p:cNvPr>
          <p:cNvSpPr>
            <a:spLocks noGrp="1"/>
          </p:cNvSpPr>
          <p:nvPr>
            <p:ph idx="1"/>
          </p:nvPr>
        </p:nvSpPr>
        <p:spPr>
          <a:xfrm>
            <a:off x="938758" y="1354667"/>
            <a:ext cx="7633742" cy="5120947"/>
          </a:xfrm>
        </p:spPr>
        <p:txBody>
          <a:bodyPr>
            <a:normAutofit/>
          </a:bodyPr>
          <a:lstStyle/>
          <a:p>
            <a:r>
              <a:rPr lang="ru-RU" b="1" dirty="0"/>
              <a:t>Помимо этого, сервер позволяет производить резервное копирование определенных файловых групп.</a:t>
            </a:r>
            <a:r>
              <a:rPr lang="ru-RU" dirty="0"/>
              <a:t> Допустим, что у вас в базе данных две таблицы, которые имеют очень большой размер, но одна изменяется часто, а вторая нет. Резервировать обе таблицы с одинаковой частотой нет смысла. Если поместить их в разные файловые группы, то группу с часто изменяемой таблицей можно резервировать хоть каждый час, а таблицу с редко изменяемыми данными можно резервировать по мере изменения данных.</a:t>
            </a:r>
            <a:endParaRPr lang="ru-BY" dirty="0"/>
          </a:p>
          <a:p>
            <a:r>
              <a:rPr lang="ru-RU" dirty="0"/>
              <a:t>Чтобы еще больше оптимизировать процесс резервирования, можно в одну группу файлов поместить часто изменяемые таблицы и резервировать эту группу с больше частотой, чем ту группу, в которой находятся менее изменяемые таблицы</a:t>
            </a:r>
            <a:endParaRPr lang="ru-BY" dirty="0"/>
          </a:p>
          <a:p>
            <a:r>
              <a:rPr lang="ru-RU" dirty="0"/>
              <a:t> </a:t>
            </a:r>
            <a:endParaRPr lang="ru-BY" dirty="0"/>
          </a:p>
          <a:p>
            <a:endParaRPr lang="ru-BY" dirty="0"/>
          </a:p>
        </p:txBody>
      </p:sp>
    </p:spTree>
    <p:extLst>
      <p:ext uri="{BB962C8B-B14F-4D97-AF65-F5344CB8AC3E}">
        <p14:creationId xmlns:p14="http://schemas.microsoft.com/office/powerpoint/2010/main" val="36549947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3C77D6-0248-4257-AFDA-58BA9FC7CE76}"/>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A187D7FB-9109-40A7-84AE-BB755A9E5DBC}"/>
              </a:ext>
            </a:extLst>
          </p:cNvPr>
          <p:cNvSpPr>
            <a:spLocks noGrp="1"/>
          </p:cNvSpPr>
          <p:nvPr>
            <p:ph idx="1"/>
          </p:nvPr>
        </p:nvSpPr>
        <p:spPr>
          <a:xfrm>
            <a:off x="938758" y="1363133"/>
            <a:ext cx="7633742" cy="5359399"/>
          </a:xfrm>
        </p:spPr>
        <p:txBody>
          <a:bodyPr>
            <a:normAutofit fontScale="70000" lnSpcReduction="20000"/>
          </a:bodyPr>
          <a:lstStyle/>
          <a:p>
            <a:r>
              <a:rPr lang="ru-RU" dirty="0"/>
              <a:t>Пример  базы данных, в которой будет две файловые группы: обязательная PRIMARY (в нее поместим два файла) и пользовательская FILEGR1 (в ней разместим 3 файла). </a:t>
            </a:r>
            <a:endParaRPr lang="ru-BY" dirty="0"/>
          </a:p>
          <a:p>
            <a:r>
              <a:rPr lang="ru-RU" dirty="0"/>
              <a:t> </a:t>
            </a:r>
            <a:endParaRPr lang="ru-BY" dirty="0"/>
          </a:p>
          <a:p>
            <a:r>
              <a:rPr lang="en-US" i="1" dirty="0"/>
              <a:t>CREATE DATABASE </a:t>
            </a:r>
            <a:r>
              <a:rPr lang="en-US" i="1" dirty="0" err="1"/>
              <a:t>TestBatabase</a:t>
            </a:r>
            <a:endParaRPr lang="ru-BY" dirty="0"/>
          </a:p>
          <a:p>
            <a:r>
              <a:rPr lang="en-US" i="1" dirty="0"/>
              <a:t>ON PRIMARY</a:t>
            </a:r>
            <a:endParaRPr lang="ru-BY" dirty="0"/>
          </a:p>
          <a:p>
            <a:r>
              <a:rPr lang="en-US" i="1" dirty="0"/>
              <a:t>( </a:t>
            </a:r>
            <a:endParaRPr lang="ru-BY" dirty="0"/>
          </a:p>
          <a:p>
            <a:r>
              <a:rPr lang="en-US" i="1" dirty="0"/>
              <a:t>  NAME = tdb1_dat,</a:t>
            </a:r>
            <a:endParaRPr lang="ru-BY" dirty="0"/>
          </a:p>
          <a:p>
            <a:r>
              <a:rPr lang="en-US" i="1" dirty="0"/>
              <a:t>  FILENAME = 'c:\data\tdb1_data.mdf',</a:t>
            </a:r>
            <a:endParaRPr lang="ru-BY" dirty="0"/>
          </a:p>
          <a:p>
            <a:r>
              <a:rPr lang="en-US" i="1" dirty="0"/>
              <a:t>  SIZE = 10MB,</a:t>
            </a:r>
            <a:endParaRPr lang="ru-BY" dirty="0"/>
          </a:p>
          <a:p>
            <a:r>
              <a:rPr lang="en-US" i="1" dirty="0"/>
              <a:t>  MAXSIZE = 100MB,</a:t>
            </a:r>
            <a:endParaRPr lang="ru-BY" dirty="0"/>
          </a:p>
          <a:p>
            <a:r>
              <a:rPr lang="en-US" i="1" dirty="0"/>
              <a:t>  FILEGROWTH = 10MB </a:t>
            </a:r>
            <a:endParaRPr lang="ru-BY" dirty="0"/>
          </a:p>
          <a:p>
            <a:r>
              <a:rPr lang="en-US" i="1" dirty="0"/>
              <a:t> ),</a:t>
            </a:r>
            <a:endParaRPr lang="ru-BY" dirty="0"/>
          </a:p>
          <a:p>
            <a:r>
              <a:rPr lang="en-US" i="1" dirty="0"/>
              <a:t>( </a:t>
            </a:r>
            <a:endParaRPr lang="ru-BY" dirty="0"/>
          </a:p>
          <a:p>
            <a:r>
              <a:rPr lang="en-US" i="1" dirty="0"/>
              <a:t>  NAME = tdb2_dat,</a:t>
            </a:r>
            <a:endParaRPr lang="ru-BY" dirty="0"/>
          </a:p>
          <a:p>
            <a:r>
              <a:rPr lang="en-US" i="1" dirty="0"/>
              <a:t>  FILENAME = 'd:\data\tb2_data.ndf',</a:t>
            </a:r>
            <a:endParaRPr lang="ru-BY" dirty="0"/>
          </a:p>
          <a:p>
            <a:r>
              <a:rPr lang="en-US" i="1" dirty="0"/>
              <a:t>  SIZE = 10MB,</a:t>
            </a:r>
            <a:endParaRPr lang="ru-BY" dirty="0"/>
          </a:p>
          <a:p>
            <a:r>
              <a:rPr lang="en-US" i="1" dirty="0"/>
              <a:t>  MAXSIZE = 100MB,</a:t>
            </a:r>
            <a:endParaRPr lang="ru-BY" dirty="0"/>
          </a:p>
          <a:p>
            <a:r>
              <a:rPr lang="en-US" i="1" dirty="0"/>
              <a:t>  FILEGROWTH = 10MB </a:t>
            </a:r>
            <a:endParaRPr lang="ru-BY" dirty="0"/>
          </a:p>
          <a:p>
            <a:r>
              <a:rPr lang="en-US" i="1" dirty="0"/>
              <a:t> ),</a:t>
            </a:r>
            <a:endParaRPr lang="ru-BY" dirty="0"/>
          </a:p>
          <a:p>
            <a:endParaRPr lang="ru-BY" dirty="0"/>
          </a:p>
        </p:txBody>
      </p:sp>
    </p:spTree>
    <p:extLst>
      <p:ext uri="{BB962C8B-B14F-4D97-AF65-F5344CB8AC3E}">
        <p14:creationId xmlns:p14="http://schemas.microsoft.com/office/powerpoint/2010/main" val="1153671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564DFE-E53D-4273-A08E-E6A72CF39CB8}"/>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442B1D4D-78AE-4992-847E-32211FF09627}"/>
              </a:ext>
            </a:extLst>
          </p:cNvPr>
          <p:cNvSpPr>
            <a:spLocks noGrp="1"/>
          </p:cNvSpPr>
          <p:nvPr>
            <p:ph idx="1"/>
          </p:nvPr>
        </p:nvSpPr>
        <p:spPr>
          <a:xfrm>
            <a:off x="938758" y="1244600"/>
            <a:ext cx="7633742" cy="5613400"/>
          </a:xfrm>
        </p:spPr>
        <p:txBody>
          <a:bodyPr>
            <a:normAutofit fontScale="70000" lnSpcReduction="20000"/>
          </a:bodyPr>
          <a:lstStyle/>
          <a:p>
            <a:r>
              <a:rPr lang="en-US" dirty="0"/>
              <a:t>FILEGROUP DBGroup1</a:t>
            </a:r>
          </a:p>
          <a:p>
            <a:r>
              <a:rPr lang="en-US" dirty="0"/>
              <a:t>( </a:t>
            </a:r>
          </a:p>
          <a:p>
            <a:r>
              <a:rPr lang="en-US" dirty="0"/>
              <a:t>  NAME = tdb_group1_dat,</a:t>
            </a:r>
          </a:p>
          <a:p>
            <a:r>
              <a:rPr lang="en-US" dirty="0"/>
              <a:t>  FILENAME = 'e:\data\tdb_gr1_data.ndf',</a:t>
            </a:r>
          </a:p>
          <a:p>
            <a:r>
              <a:rPr lang="en-US" dirty="0"/>
              <a:t>  SIZE = 10MB,</a:t>
            </a:r>
          </a:p>
          <a:p>
            <a:r>
              <a:rPr lang="en-US" dirty="0"/>
              <a:t>  FILEGROWTH = 5% </a:t>
            </a:r>
          </a:p>
          <a:p>
            <a:r>
              <a:rPr lang="en-US" dirty="0"/>
              <a:t> ),</a:t>
            </a:r>
          </a:p>
          <a:p>
            <a:r>
              <a:rPr lang="en-US" dirty="0"/>
              <a:t>( </a:t>
            </a:r>
          </a:p>
          <a:p>
            <a:r>
              <a:rPr lang="en-US" dirty="0"/>
              <a:t>  NAME = tdb_group2_dat,</a:t>
            </a:r>
          </a:p>
          <a:p>
            <a:r>
              <a:rPr lang="en-US" dirty="0"/>
              <a:t>  FILENAME = 'f:\data\tdb_gr2_data.ndf',</a:t>
            </a:r>
          </a:p>
          <a:p>
            <a:r>
              <a:rPr lang="en-US" dirty="0"/>
              <a:t>  SIZE = 10MB,</a:t>
            </a:r>
          </a:p>
          <a:p>
            <a:r>
              <a:rPr lang="en-US" dirty="0"/>
              <a:t>  FILEGROWTH = 5% </a:t>
            </a:r>
          </a:p>
          <a:p>
            <a:r>
              <a:rPr lang="en-US" dirty="0"/>
              <a:t> ),</a:t>
            </a:r>
          </a:p>
          <a:p>
            <a:r>
              <a:rPr lang="en-US" dirty="0"/>
              <a:t>( </a:t>
            </a:r>
          </a:p>
          <a:p>
            <a:r>
              <a:rPr lang="en-US" dirty="0"/>
              <a:t>  NAME = tdb_group3_dat,</a:t>
            </a:r>
          </a:p>
          <a:p>
            <a:r>
              <a:rPr lang="en-US" dirty="0"/>
              <a:t>  FILENAME = 'g:\data\tdb_gr3_data.ndf',</a:t>
            </a:r>
          </a:p>
          <a:p>
            <a:r>
              <a:rPr lang="en-US" dirty="0"/>
              <a:t>  SIZE = 10MB,</a:t>
            </a:r>
          </a:p>
          <a:p>
            <a:r>
              <a:rPr lang="en-US" dirty="0"/>
              <a:t>  FILEGROWTH = 5% </a:t>
            </a:r>
          </a:p>
          <a:p>
            <a:r>
              <a:rPr lang="en-US" dirty="0"/>
              <a:t>)</a:t>
            </a:r>
          </a:p>
          <a:p>
            <a:endParaRPr lang="ru-BY" dirty="0"/>
          </a:p>
        </p:txBody>
      </p:sp>
    </p:spTree>
    <p:extLst>
      <p:ext uri="{BB962C8B-B14F-4D97-AF65-F5344CB8AC3E}">
        <p14:creationId xmlns:p14="http://schemas.microsoft.com/office/powerpoint/2010/main" val="1844867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CF54A0-583F-43EE-A38F-AA1F5357288E}"/>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86DBB079-F7E5-4BFA-9311-8BE667B38D59}"/>
              </a:ext>
            </a:extLst>
          </p:cNvPr>
          <p:cNvSpPr>
            <a:spLocks noGrp="1"/>
          </p:cNvSpPr>
          <p:nvPr>
            <p:ph idx="1"/>
          </p:nvPr>
        </p:nvSpPr>
        <p:spPr>
          <a:xfrm>
            <a:off x="938758" y="1227667"/>
            <a:ext cx="7633742" cy="5384799"/>
          </a:xfrm>
        </p:spPr>
        <p:txBody>
          <a:bodyPr>
            <a:normAutofit/>
          </a:bodyPr>
          <a:lstStyle/>
          <a:p>
            <a:r>
              <a:rPr lang="ru-RU" dirty="0"/>
              <a:t>Перед описанием первого файла, мы явно указываем, что он будет создан в основной файловой группе (ON PRIMARY). После этого в круглых скобках через запятую идет описание двух файлов. Потом создается новая файловая группа DBGroup1 с помощью оператора FILEGROUP:</a:t>
            </a:r>
            <a:endParaRPr lang="ru-BY" dirty="0"/>
          </a:p>
          <a:p>
            <a:r>
              <a:rPr lang="ru-RU" dirty="0"/>
              <a:t>FILEGROUP DBGroup1</a:t>
            </a:r>
            <a:endParaRPr lang="ru-BY" dirty="0"/>
          </a:p>
          <a:p>
            <a:r>
              <a:rPr lang="ru-RU" dirty="0"/>
              <a:t>И теперь идет описание файлов для этой файловой группы. Обратите внимание, что каждый файл находиться на своем жестком диске. Это позволит добиться параллельного чтения записи в каждый файл. </a:t>
            </a:r>
            <a:endParaRPr lang="ru-BY" dirty="0"/>
          </a:p>
          <a:p>
            <a:r>
              <a:rPr lang="ru-RU" dirty="0"/>
              <a:t> </a:t>
            </a:r>
            <a:endParaRPr lang="ru-BY" dirty="0"/>
          </a:p>
          <a:p>
            <a:endParaRPr lang="ru-BY" dirty="0"/>
          </a:p>
        </p:txBody>
      </p:sp>
    </p:spTree>
    <p:extLst>
      <p:ext uri="{BB962C8B-B14F-4D97-AF65-F5344CB8AC3E}">
        <p14:creationId xmlns:p14="http://schemas.microsoft.com/office/powerpoint/2010/main" val="33361167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275CA8-E04D-4F87-8D57-29F0F1A17E22}"/>
              </a:ext>
            </a:extLst>
          </p:cNvPr>
          <p:cNvSpPr>
            <a:spLocks noGrp="1"/>
          </p:cNvSpPr>
          <p:nvPr>
            <p:ph type="title"/>
          </p:nvPr>
        </p:nvSpPr>
        <p:spPr/>
        <p:txBody>
          <a:bodyPr/>
          <a:lstStyle/>
          <a:p>
            <a:r>
              <a:rPr lang="en-US" dirty="0"/>
              <a:t>DATABASE</a:t>
            </a:r>
            <a:br>
              <a:rPr lang="en-US" dirty="0"/>
            </a:br>
            <a:endParaRPr lang="ru-BY" dirty="0"/>
          </a:p>
        </p:txBody>
      </p:sp>
      <p:sp>
        <p:nvSpPr>
          <p:cNvPr id="3" name="Объект 2">
            <a:extLst>
              <a:ext uri="{FF2B5EF4-FFF2-40B4-BE49-F238E27FC236}">
                <a16:creationId xmlns:a16="http://schemas.microsoft.com/office/drawing/2014/main" id="{159B893D-096C-4E67-989F-F680C6639C67}"/>
              </a:ext>
            </a:extLst>
          </p:cNvPr>
          <p:cNvSpPr>
            <a:spLocks noGrp="1"/>
          </p:cNvSpPr>
          <p:nvPr>
            <p:ph idx="1"/>
          </p:nvPr>
        </p:nvSpPr>
        <p:spPr>
          <a:xfrm>
            <a:off x="938758" y="1769533"/>
            <a:ext cx="7633742" cy="4859867"/>
          </a:xfrm>
        </p:spPr>
        <p:txBody>
          <a:bodyPr>
            <a:normAutofit fontScale="70000" lnSpcReduction="20000"/>
          </a:bodyPr>
          <a:lstStyle/>
          <a:p>
            <a:pPr indent="450215" algn="just">
              <a:lnSpc>
                <a:spcPct val="107000"/>
              </a:lnSpc>
              <a:spcAft>
                <a:spcPts val="0"/>
              </a:spcAft>
            </a:pPr>
            <a:endParaRPr lang="en-US" b="1" i="1"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Как можно подключить файл базы данных к серверу с помощью оператора CREATE DATABASE:</a:t>
            </a:r>
            <a:endParaRPr lang="ru-BY" sz="1800" b="1"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endParaRPr lang="en-US" b="1" i="1" dirty="0">
              <a:latin typeface="Times New Roman" panose="02020603050405020304" pitchFamily="18"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CREATE DATABASE </a:t>
            </a:r>
            <a:r>
              <a:rPr lang="en-US" b="1" i="1" dirty="0" err="1">
                <a:latin typeface="Times New Roman" panose="02020603050405020304" pitchFamily="18" charset="0"/>
                <a:ea typeface="Calibri" panose="020F0502020204030204" pitchFamily="34" charset="0"/>
                <a:cs typeface="Times New Roman" panose="02020603050405020304" pitchFamily="18" charset="0"/>
              </a:rPr>
              <a:t>DatabaseName</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ON PRIMARY (FILENAME = 'c:\data\</a:t>
            </a:r>
            <a:r>
              <a:rPr lang="en-US" b="1" i="1" dirty="0" err="1">
                <a:latin typeface="Times New Roman" panose="02020603050405020304" pitchFamily="18" charset="0"/>
                <a:ea typeface="Calibri" panose="020F0502020204030204" pitchFamily="34" charset="0"/>
                <a:cs typeface="Times New Roman" panose="02020603050405020304" pitchFamily="18" charset="0"/>
              </a:rPr>
              <a:t>filename.mdf</a:t>
            </a:r>
            <a:r>
              <a:rPr lang="en-US" b="1" i="1" dirty="0">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FOR ATTACH</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В первой строке указаны ключевые слова CREATE DATABASE, после которых указывается имя подключаемой базы данных. Ключевое слово ON PRIMARY означает создание в основной файловой группе. После этого в круглых скобках указывается путь к существующему файлу данных. </a:t>
            </a:r>
            <a:r>
              <a:rPr lang="ru-RU" b="1" dirty="0">
                <a:latin typeface="Times New Roman" panose="02020603050405020304" pitchFamily="18" charset="0"/>
                <a:ea typeface="Calibri" panose="020F0502020204030204" pitchFamily="34" charset="0"/>
                <a:cs typeface="Times New Roman" panose="02020603050405020304" pitchFamily="18" charset="0"/>
              </a:rPr>
              <a:t>И в последней строке указываем FOR ATTACH, то есть для подключения.</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Обратите внимание, что имя подключаемой базы отличается от имени базы, которую мы отключали. Раньше имя было </a:t>
            </a:r>
            <a:r>
              <a:rPr lang="ru-RU" dirty="0" err="1">
                <a:latin typeface="Times New Roman" panose="02020603050405020304" pitchFamily="18" charset="0"/>
                <a:ea typeface="Calibri" panose="020F0502020204030204" pitchFamily="34" charset="0"/>
                <a:cs typeface="Times New Roman" panose="02020603050405020304" pitchFamily="18" charset="0"/>
              </a:rPr>
              <a:t>TestDatabase</a:t>
            </a:r>
            <a:r>
              <a:rPr lang="ru-RU" dirty="0">
                <a:latin typeface="Times New Roman" panose="02020603050405020304" pitchFamily="18" charset="0"/>
                <a:ea typeface="Calibri" panose="020F0502020204030204" pitchFamily="34" charset="0"/>
                <a:cs typeface="Times New Roman" panose="02020603050405020304" pitchFamily="18" charset="0"/>
              </a:rPr>
              <a:t>, а после подключения оно превратилось в </a:t>
            </a:r>
            <a:r>
              <a:rPr lang="ru-RU" dirty="0" err="1">
                <a:latin typeface="Times New Roman" panose="02020603050405020304" pitchFamily="18" charset="0"/>
                <a:ea typeface="Calibri" panose="020F0502020204030204" pitchFamily="34" charset="0"/>
                <a:cs typeface="Times New Roman" panose="02020603050405020304" pitchFamily="18" charset="0"/>
              </a:rPr>
              <a:t>Archive</a:t>
            </a:r>
            <a:r>
              <a:rPr lang="ru-RU" dirty="0">
                <a:latin typeface="Times New Roman" panose="02020603050405020304" pitchFamily="18" charset="0"/>
                <a:ea typeface="Calibri" panose="020F0502020204030204" pitchFamily="34" charset="0"/>
                <a:cs typeface="Times New Roman" panose="02020603050405020304" pitchFamily="18" charset="0"/>
              </a:rPr>
              <a:t>. Таким образом, мы смогли переименовать уже существующую базу данных. С помощью оператора ALTER DATABASE, который используется для редактирования параметров  базы переименование невозможно.</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18542430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7D9A4B-4774-480F-ACD7-0D1411E302EE}"/>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AF665FA8-94E9-4E83-92FA-1690EBE9F3D4}"/>
              </a:ext>
            </a:extLst>
          </p:cNvPr>
          <p:cNvSpPr>
            <a:spLocks noGrp="1"/>
          </p:cNvSpPr>
          <p:nvPr>
            <p:ph idx="1"/>
          </p:nvPr>
        </p:nvSpPr>
        <p:spPr>
          <a:xfrm>
            <a:off x="938758" y="1430868"/>
            <a:ext cx="7633742" cy="5562600"/>
          </a:xfrm>
        </p:spPr>
        <p:txBody>
          <a:bodyPr>
            <a:normAutofit lnSpcReduction="10000"/>
          </a:bodyPr>
          <a:lstStyle/>
          <a:p>
            <a:pPr indent="450215"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Сопоставление</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u="sng" dirty="0" err="1">
                <a:latin typeface="Times New Roman" panose="02020603050405020304" pitchFamily="18" charset="0"/>
                <a:ea typeface="Calibri" panose="020F0502020204030204" pitchFamily="34" charset="0"/>
                <a:cs typeface="Times New Roman" panose="02020603050405020304" pitchFamily="18" charset="0"/>
              </a:rPr>
              <a:t>Collation</a:t>
            </a:r>
            <a:r>
              <a:rPr lang="ru-RU" b="1" u="sng" dirty="0">
                <a:latin typeface="Times New Roman" panose="02020603050405020304" pitchFamily="18" charset="0"/>
                <a:ea typeface="Calibri" panose="020F0502020204030204" pitchFamily="34" charset="0"/>
                <a:cs typeface="Times New Roman" panose="02020603050405020304" pitchFamily="18" charset="0"/>
              </a:rPr>
              <a:t> (сопоставление).</a:t>
            </a:r>
            <a:r>
              <a:rPr lang="ru-RU" dirty="0">
                <a:latin typeface="Times New Roman" panose="02020603050405020304" pitchFamily="18" charset="0"/>
                <a:ea typeface="Calibri" panose="020F0502020204030204" pitchFamily="34" charset="0"/>
                <a:cs typeface="Times New Roman" panose="02020603050405020304" pitchFamily="18" charset="0"/>
              </a:rPr>
              <a:t> С помощью </a:t>
            </a:r>
            <a:r>
              <a:rPr lang="ru-RU" dirty="0" err="1">
                <a:latin typeface="Times New Roman" panose="02020603050405020304" pitchFamily="18" charset="0"/>
                <a:ea typeface="Calibri" panose="020F0502020204030204" pitchFamily="34" charset="0"/>
                <a:cs typeface="Times New Roman" panose="02020603050405020304" pitchFamily="18" charset="0"/>
              </a:rPr>
              <a:t>Collation</a:t>
            </a:r>
            <a:r>
              <a:rPr lang="ru-RU" dirty="0">
                <a:latin typeface="Times New Roman" panose="02020603050405020304" pitchFamily="18" charset="0"/>
                <a:ea typeface="Calibri" panose="020F0502020204030204" pitchFamily="34" charset="0"/>
                <a:cs typeface="Times New Roman" panose="02020603050405020304" pitchFamily="18" charset="0"/>
              </a:rPr>
              <a:t> можно указать раскладку (кодировку), которая будет использоваться по умолчанию для заданной базы данных. В MS SQL </a:t>
            </a:r>
            <a:r>
              <a:rPr lang="ru-RU" dirty="0" err="1">
                <a:latin typeface="Times New Roman" panose="02020603050405020304" pitchFamily="18" charset="0"/>
                <a:ea typeface="Calibri" panose="020F0502020204030204" pitchFamily="34" charset="0"/>
                <a:cs typeface="Times New Roman" panose="02020603050405020304" pitchFamily="18" charset="0"/>
              </a:rPr>
              <a:t>Server</a:t>
            </a:r>
            <a:r>
              <a:rPr lang="ru-RU" dirty="0">
                <a:latin typeface="Times New Roman" panose="02020603050405020304" pitchFamily="18" charset="0"/>
                <a:ea typeface="Calibri" panose="020F0502020204030204" pitchFamily="34" charset="0"/>
                <a:cs typeface="Times New Roman" panose="02020603050405020304" pitchFamily="18" charset="0"/>
              </a:rPr>
              <a:t> существует три способа задать раскладку (кодировку):</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i="1" dirty="0">
                <a:latin typeface="Times New Roman" panose="02020603050405020304" pitchFamily="18" charset="0"/>
                <a:ea typeface="Calibri" panose="020F0502020204030204" pitchFamily="34" charset="0"/>
                <a:cs typeface="Times New Roman" panose="02020603050405020304" pitchFamily="18" charset="0"/>
              </a:rPr>
              <a:t>Для каждого поля в отдельности. Вы можете указать кодировку конкретного поля таблицы. Если у поля не указана кодировка, то будет взято значение, указанное для базы данных;</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i="1" dirty="0">
                <a:latin typeface="Times New Roman" panose="02020603050405020304" pitchFamily="18" charset="0"/>
                <a:ea typeface="Calibri" panose="020F0502020204030204" pitchFamily="34" charset="0"/>
                <a:cs typeface="Times New Roman" panose="02020603050405020304" pitchFamily="18" charset="0"/>
              </a:rPr>
              <a:t>Для базы данных в целом. Указанная кодировка для базы данных будет использоваться по умолчанию для всех полей таблиц, если не указано иного. Если при создании базы данных параметр </a:t>
            </a:r>
            <a:r>
              <a:rPr lang="ru-RU" i="1" dirty="0" err="1">
                <a:latin typeface="Times New Roman" panose="02020603050405020304" pitchFamily="18" charset="0"/>
                <a:ea typeface="Calibri" panose="020F0502020204030204" pitchFamily="34" charset="0"/>
                <a:cs typeface="Times New Roman" panose="02020603050405020304" pitchFamily="18" charset="0"/>
              </a:rPr>
              <a:t>Collation</a:t>
            </a:r>
            <a:r>
              <a:rPr lang="ru-RU" i="1" dirty="0">
                <a:latin typeface="Times New Roman" panose="02020603050405020304" pitchFamily="18" charset="0"/>
                <a:ea typeface="Calibri" panose="020F0502020204030204" pitchFamily="34" charset="0"/>
                <a:cs typeface="Times New Roman" panose="02020603050405020304" pitchFamily="18" charset="0"/>
              </a:rPr>
              <a:t> не задан, то будет использоваться значение по умолчанию, указанное для сервера баз данных в целом.</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i="1" dirty="0">
                <a:latin typeface="Times New Roman" panose="02020603050405020304" pitchFamily="18" charset="0"/>
                <a:ea typeface="Calibri" panose="020F0502020204030204" pitchFamily="34" charset="0"/>
                <a:cs typeface="Times New Roman" panose="02020603050405020304" pitchFamily="18" charset="0"/>
              </a:rPr>
              <a:t>Глобальная кодировка. Это значение задается во время установки MS SQL </a:t>
            </a:r>
            <a:r>
              <a:rPr lang="ru-RU" i="1" dirty="0" err="1">
                <a:latin typeface="Times New Roman" panose="02020603050405020304" pitchFamily="18" charset="0"/>
                <a:ea typeface="Calibri" panose="020F0502020204030204" pitchFamily="34" charset="0"/>
                <a:cs typeface="Times New Roman" panose="02020603050405020304" pitchFamily="18" charset="0"/>
              </a:rPr>
              <a:t>Server</a:t>
            </a:r>
            <a:r>
              <a:rPr lang="ru-RU" i="1" dirty="0">
                <a:latin typeface="Times New Roman" panose="02020603050405020304" pitchFamily="18" charset="0"/>
                <a:ea typeface="Calibri" panose="020F0502020204030204" pitchFamily="34" charset="0"/>
                <a:cs typeface="Times New Roman" panose="02020603050405020304" pitchFamily="18" charset="0"/>
              </a:rPr>
              <a:t> и по умолчанию устанавливается в соответствии с региональными настройками ОС сервера.</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1137111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EA1A2-8857-4D3E-80CE-51594BE23B08}"/>
              </a:ext>
            </a:extLst>
          </p:cNvPr>
          <p:cNvSpPr>
            <a:spLocks noGrp="1"/>
          </p:cNvSpPr>
          <p:nvPr>
            <p:ph type="title"/>
          </p:nvPr>
        </p:nvSpPr>
        <p:spPr/>
        <p:txBody>
          <a:bodyPr>
            <a:normAutofit fontScale="90000"/>
          </a:bodyPr>
          <a:lstStyle/>
          <a:p>
            <a:r>
              <a:rPr lang="ru-RU" dirty="0"/>
              <a:t>Язык определения данных (</a:t>
            </a:r>
            <a:r>
              <a:rPr lang="en-US" dirty="0"/>
              <a:t>DDL)</a:t>
            </a:r>
            <a:br>
              <a:rPr lang="en-US" dirty="0"/>
            </a:br>
            <a:endParaRPr lang="ru-BY" dirty="0"/>
          </a:p>
        </p:txBody>
      </p:sp>
      <p:sp>
        <p:nvSpPr>
          <p:cNvPr id="3" name="Объект 2">
            <a:extLst>
              <a:ext uri="{FF2B5EF4-FFF2-40B4-BE49-F238E27FC236}">
                <a16:creationId xmlns:a16="http://schemas.microsoft.com/office/drawing/2014/main" id="{0FD918C6-3FD2-4EE7-8DB3-F7EFD38DABD3}"/>
              </a:ext>
            </a:extLst>
          </p:cNvPr>
          <p:cNvSpPr>
            <a:spLocks noGrp="1"/>
          </p:cNvSpPr>
          <p:nvPr>
            <p:ph idx="1"/>
          </p:nvPr>
        </p:nvSpPr>
        <p:spPr>
          <a:xfrm>
            <a:off x="938758" y="2286002"/>
            <a:ext cx="7633742" cy="4385731"/>
          </a:xfrm>
        </p:spPr>
        <p:txBody>
          <a:bodyPr>
            <a:normAutofit fontScale="85000" lnSpcReduction="10000"/>
          </a:bodyPr>
          <a:lstStyle/>
          <a:p>
            <a:r>
              <a:rPr lang="ru-RU" b="1" dirty="0"/>
              <a:t>Создание баз данных CREATE DATABASE</a:t>
            </a:r>
          </a:p>
          <a:p>
            <a:r>
              <a:rPr lang="ru-RU" b="1" dirty="0"/>
              <a:t>Информация о каждой базе данных в SQL </a:t>
            </a:r>
            <a:r>
              <a:rPr lang="ru-RU" b="1" dirty="0" err="1"/>
              <a:t>Server</a:t>
            </a:r>
            <a:r>
              <a:rPr lang="ru-RU" b="1" dirty="0"/>
              <a:t> хранится в таблице </a:t>
            </a:r>
            <a:r>
              <a:rPr lang="ru-RU" b="1" dirty="0" err="1"/>
              <a:t>sysdatabases</a:t>
            </a:r>
            <a:r>
              <a:rPr lang="ru-RU" b="1" dirty="0"/>
              <a:t> базы данных </a:t>
            </a:r>
            <a:r>
              <a:rPr lang="ru-RU" b="1" dirty="0" err="1"/>
              <a:t>master</a:t>
            </a:r>
            <a:r>
              <a:rPr lang="ru-RU" dirty="0"/>
              <a:t>. Поэтому желательно (но не обязательно) использовать базу данных </a:t>
            </a:r>
            <a:r>
              <a:rPr lang="ru-RU" dirty="0" err="1"/>
              <a:t>master</a:t>
            </a:r>
            <a:r>
              <a:rPr lang="ru-RU" dirty="0"/>
              <a:t>, во время создания базы. К тому же, после изменения любой пользовательской базы данных создавать резервную копию базы данных </a:t>
            </a:r>
            <a:r>
              <a:rPr lang="ru-RU" dirty="0" err="1"/>
              <a:t>master</a:t>
            </a:r>
            <a:r>
              <a:rPr lang="ru-RU" dirty="0"/>
              <a:t>. </a:t>
            </a:r>
          </a:p>
          <a:p>
            <a:r>
              <a:rPr lang="ru-RU" b="1" dirty="0"/>
              <a:t>Объявление базы данных – это процесс указания имени и указания размера и расположения файлов.</a:t>
            </a:r>
          </a:p>
          <a:p>
            <a:r>
              <a:rPr lang="ru-RU" dirty="0"/>
              <a:t>В </a:t>
            </a:r>
            <a:r>
              <a:rPr lang="ru-RU" dirty="0" err="1"/>
              <a:t>Transact</a:t>
            </a:r>
            <a:r>
              <a:rPr lang="ru-RU" dirty="0"/>
              <a:t>-SQL для создания базы данных есть команда CREATE DATABASE. Эта команда может выполняться только с сервером SQL </a:t>
            </a:r>
            <a:r>
              <a:rPr lang="ru-RU" dirty="0" err="1"/>
              <a:t>Server</a:t>
            </a:r>
            <a:r>
              <a:rPr lang="ru-RU" dirty="0"/>
              <a:t>. </a:t>
            </a:r>
          </a:p>
          <a:p>
            <a:r>
              <a:rPr lang="ru-RU" b="1" dirty="0"/>
              <a:t>Сервер MS SQL </a:t>
            </a:r>
            <a:r>
              <a:rPr lang="ru-RU" b="1" dirty="0" err="1"/>
              <a:t>Server</a:t>
            </a:r>
            <a:r>
              <a:rPr lang="ru-RU" b="1" dirty="0"/>
              <a:t> может содержать несколько баз данных. Можно подключиться к любой из них (системной или тестовой, которые присутствуют в стандартной поставке) и создать новую базу данных</a:t>
            </a:r>
            <a:endParaRPr lang="ru-RU" dirty="0"/>
          </a:p>
          <a:p>
            <a:endParaRPr lang="ru-BY" dirty="0"/>
          </a:p>
        </p:txBody>
      </p:sp>
    </p:spTree>
    <p:extLst>
      <p:ext uri="{BB962C8B-B14F-4D97-AF65-F5344CB8AC3E}">
        <p14:creationId xmlns:p14="http://schemas.microsoft.com/office/powerpoint/2010/main" val="14484508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3CFC76-F0A2-42B9-892E-50644DFF95F1}"/>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9B1D2AE8-2A20-4FCB-BB82-549CD48781D6}"/>
              </a:ext>
            </a:extLst>
          </p:cNvPr>
          <p:cNvSpPr>
            <a:spLocks noGrp="1"/>
          </p:cNvSpPr>
          <p:nvPr>
            <p:ph idx="1"/>
          </p:nvPr>
        </p:nvSpPr>
        <p:spPr/>
        <p:txBody>
          <a:bodyPr/>
          <a:lstStyle/>
          <a:p>
            <a:r>
              <a:rPr lang="ru-RU" dirty="0"/>
              <a:t>Самый простой вызов команды:</a:t>
            </a:r>
          </a:p>
          <a:p>
            <a:endParaRPr lang="ru-RU" dirty="0"/>
          </a:p>
          <a:p>
            <a:r>
              <a:rPr lang="en-US" dirty="0"/>
              <a:t>CREATE DATABASE TestDatabase1</a:t>
            </a:r>
          </a:p>
          <a:p>
            <a:r>
              <a:rPr lang="en-US" dirty="0"/>
              <a:t>COLLATE </a:t>
            </a:r>
            <a:r>
              <a:rPr lang="en-US" dirty="0" err="1"/>
              <a:t>Cyrillic_General_CI_AS</a:t>
            </a:r>
            <a:endParaRPr lang="en-US" dirty="0"/>
          </a:p>
          <a:p>
            <a:pPr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Описание кодировки ставиться после описания файлов базы данных и журнала. То есть, если вы описывали файлы, то параметр COLLATE должен быть в самом конце, как показано в листинге 1.4.</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ru-BY" dirty="0"/>
          </a:p>
        </p:txBody>
      </p:sp>
    </p:spTree>
    <p:extLst>
      <p:ext uri="{BB962C8B-B14F-4D97-AF65-F5344CB8AC3E}">
        <p14:creationId xmlns:p14="http://schemas.microsoft.com/office/powerpoint/2010/main" val="21260290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A381AB-80CC-4768-BCF7-6004612DA076}"/>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27BF4252-8F30-43AE-B775-51439AE7730B}"/>
              </a:ext>
            </a:extLst>
          </p:cNvPr>
          <p:cNvSpPr>
            <a:spLocks noGrp="1"/>
          </p:cNvSpPr>
          <p:nvPr>
            <p:ph idx="1"/>
          </p:nvPr>
        </p:nvSpPr>
        <p:spPr>
          <a:xfrm>
            <a:off x="938758" y="1109133"/>
            <a:ext cx="7633742" cy="5486399"/>
          </a:xfrm>
        </p:spPr>
        <p:txBody>
          <a:bodyPr>
            <a:normAutofit fontScale="62500" lnSpcReduction="20000"/>
          </a:bodyPr>
          <a:lstStyle/>
          <a:p>
            <a:r>
              <a:rPr lang="ru-RU" dirty="0"/>
              <a:t>Создание базы данных с описанием параметров файлов и кодировки</a:t>
            </a:r>
            <a:endParaRPr lang="ru-BY" dirty="0"/>
          </a:p>
          <a:p>
            <a:r>
              <a:rPr lang="ru-RU" dirty="0"/>
              <a:t> </a:t>
            </a:r>
            <a:endParaRPr lang="ru-BY" dirty="0"/>
          </a:p>
          <a:p>
            <a:r>
              <a:rPr lang="en-US" i="1" dirty="0"/>
              <a:t>CREATE DATABASE TestDatabase2</a:t>
            </a:r>
            <a:endParaRPr lang="ru-BY" dirty="0"/>
          </a:p>
          <a:p>
            <a:r>
              <a:rPr lang="en-US" i="1" dirty="0"/>
              <a:t>ON </a:t>
            </a:r>
            <a:endParaRPr lang="ru-BY" dirty="0"/>
          </a:p>
          <a:p>
            <a:r>
              <a:rPr lang="en-US" i="1" dirty="0"/>
              <a:t>( </a:t>
            </a:r>
            <a:endParaRPr lang="ru-BY" dirty="0"/>
          </a:p>
          <a:p>
            <a:r>
              <a:rPr lang="en-US" i="1" dirty="0"/>
              <a:t>  NAME = </a:t>
            </a:r>
            <a:r>
              <a:rPr lang="en-US" i="1" dirty="0" err="1"/>
              <a:t>TestDatabase_data</a:t>
            </a:r>
            <a:r>
              <a:rPr lang="en-US" i="1" dirty="0"/>
              <a:t>,</a:t>
            </a:r>
            <a:endParaRPr lang="ru-BY" dirty="0"/>
          </a:p>
          <a:p>
            <a:r>
              <a:rPr lang="en-US" i="1" dirty="0"/>
              <a:t>  FILENAME = 'c:\data\</a:t>
            </a:r>
            <a:r>
              <a:rPr lang="en-US" i="1" dirty="0" err="1"/>
              <a:t>test.mdf</a:t>
            </a:r>
            <a:r>
              <a:rPr lang="en-US" i="1" dirty="0"/>
              <a:t>',</a:t>
            </a:r>
            <a:endParaRPr lang="ru-BY" dirty="0"/>
          </a:p>
          <a:p>
            <a:r>
              <a:rPr lang="en-US" i="1" dirty="0"/>
              <a:t>  SIZE = 10MB,</a:t>
            </a:r>
            <a:endParaRPr lang="ru-BY" dirty="0"/>
          </a:p>
          <a:p>
            <a:r>
              <a:rPr lang="en-US" i="1" dirty="0"/>
              <a:t>  MAXSIZE = 100GB,</a:t>
            </a:r>
            <a:endParaRPr lang="ru-BY" dirty="0"/>
          </a:p>
          <a:p>
            <a:r>
              <a:rPr lang="en-US" i="1" dirty="0"/>
              <a:t>  FILEGROWTH = 5MB </a:t>
            </a:r>
            <a:endParaRPr lang="ru-BY" dirty="0"/>
          </a:p>
          <a:p>
            <a:r>
              <a:rPr lang="en-US" i="1" dirty="0"/>
              <a:t>)</a:t>
            </a:r>
            <a:endParaRPr lang="ru-BY" dirty="0"/>
          </a:p>
          <a:p>
            <a:r>
              <a:rPr lang="en-US" i="1" dirty="0"/>
              <a:t>LOG ON</a:t>
            </a:r>
            <a:endParaRPr lang="ru-BY" dirty="0"/>
          </a:p>
          <a:p>
            <a:r>
              <a:rPr lang="en-US" i="1" dirty="0"/>
              <a:t>( </a:t>
            </a:r>
            <a:endParaRPr lang="ru-BY" dirty="0"/>
          </a:p>
          <a:p>
            <a:r>
              <a:rPr lang="en-US" i="1" dirty="0"/>
              <a:t>  NAME = '</a:t>
            </a:r>
            <a:r>
              <a:rPr lang="en-US" i="1" dirty="0" err="1"/>
              <a:t>TestDatabase_log</a:t>
            </a:r>
            <a:r>
              <a:rPr lang="en-US" i="1" dirty="0"/>
              <a:t>',</a:t>
            </a:r>
            <a:endParaRPr lang="ru-BY" dirty="0"/>
          </a:p>
          <a:p>
            <a:r>
              <a:rPr lang="en-US" i="1" dirty="0"/>
              <a:t>  FILENAME = 'c:\data\</a:t>
            </a:r>
            <a:r>
              <a:rPr lang="en-US" i="1" dirty="0" err="1"/>
              <a:t>test.ldf</a:t>
            </a:r>
            <a:r>
              <a:rPr lang="en-US" i="1" dirty="0"/>
              <a:t>',</a:t>
            </a:r>
            <a:endParaRPr lang="ru-BY" dirty="0"/>
          </a:p>
          <a:p>
            <a:r>
              <a:rPr lang="en-US" i="1" dirty="0"/>
              <a:t>  SIZE = 5MB,</a:t>
            </a:r>
            <a:endParaRPr lang="ru-BY" dirty="0"/>
          </a:p>
          <a:p>
            <a:r>
              <a:rPr lang="en-US" i="1" dirty="0"/>
              <a:t>  MAXSIZE = 10GB,</a:t>
            </a:r>
            <a:endParaRPr lang="ru-BY" dirty="0"/>
          </a:p>
          <a:p>
            <a:r>
              <a:rPr lang="en-US" i="1" dirty="0"/>
              <a:t>  FILEGROWTH = 5% </a:t>
            </a:r>
            <a:endParaRPr lang="ru-BY" dirty="0"/>
          </a:p>
          <a:p>
            <a:r>
              <a:rPr lang="ru-RU" i="1" dirty="0"/>
              <a:t>)</a:t>
            </a:r>
            <a:endParaRPr lang="ru-BY" dirty="0"/>
          </a:p>
          <a:p>
            <a:r>
              <a:rPr lang="ru-RU" b="1" i="1" dirty="0"/>
              <a:t>COLLATE </a:t>
            </a:r>
            <a:r>
              <a:rPr lang="ru-RU" b="1" i="1" dirty="0" err="1"/>
              <a:t>Cyrillic_General_CI_AS</a:t>
            </a:r>
            <a:endParaRPr lang="ru-BY" b="1" dirty="0"/>
          </a:p>
          <a:p>
            <a:endParaRPr lang="ru-BY" dirty="0"/>
          </a:p>
        </p:txBody>
      </p:sp>
    </p:spTree>
    <p:extLst>
      <p:ext uri="{BB962C8B-B14F-4D97-AF65-F5344CB8AC3E}">
        <p14:creationId xmlns:p14="http://schemas.microsoft.com/office/powerpoint/2010/main" val="6120653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3FCC40-68B7-4FEA-8071-822E51A08D1A}"/>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C82D4742-D86A-49FD-A8FB-67A7E7AD98DD}"/>
              </a:ext>
            </a:extLst>
          </p:cNvPr>
          <p:cNvSpPr>
            <a:spLocks noGrp="1"/>
          </p:cNvSpPr>
          <p:nvPr>
            <p:ph idx="1"/>
          </p:nvPr>
        </p:nvSpPr>
        <p:spPr/>
        <p:txBody>
          <a:bodyPr/>
          <a:lstStyle/>
          <a:p>
            <a:r>
              <a:rPr lang="ru-RU" dirty="0"/>
              <a:t>Чтобы определить возможные значения раскладки, можно выполнить следующий запрос:</a:t>
            </a:r>
            <a:endParaRPr lang="ru-BY" dirty="0"/>
          </a:p>
          <a:p>
            <a:r>
              <a:rPr lang="ru-BY" b="1" dirty="0"/>
              <a:t>SELECT *</a:t>
            </a:r>
          </a:p>
          <a:p>
            <a:r>
              <a:rPr lang="ru-BY" b="1" dirty="0"/>
              <a:t>FROM ::</a:t>
            </a:r>
            <a:r>
              <a:rPr lang="ru-BY" b="1" dirty="0" err="1"/>
              <a:t>fn_helpcollations</a:t>
            </a:r>
            <a:r>
              <a:rPr lang="ru-BY" b="1" dirty="0"/>
              <a:t>()</a:t>
            </a:r>
          </a:p>
          <a:p>
            <a:r>
              <a:rPr lang="ru-RU" dirty="0"/>
              <a:t> Определенная раскладка может быть назначена только текстовым полям. Это вполне логично, ведь числовые поля и даты содержать только числа, которые для любого национального языка одинаковы.</a:t>
            </a:r>
            <a:endParaRPr lang="ru-BY" dirty="0"/>
          </a:p>
          <a:p>
            <a:endParaRPr lang="ru-BY" dirty="0"/>
          </a:p>
        </p:txBody>
      </p:sp>
    </p:spTree>
    <p:extLst>
      <p:ext uri="{BB962C8B-B14F-4D97-AF65-F5344CB8AC3E}">
        <p14:creationId xmlns:p14="http://schemas.microsoft.com/office/powerpoint/2010/main" val="9337699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CA1C1E-A707-4BC5-8C8A-B152FDFAC40F}"/>
              </a:ext>
            </a:extLst>
          </p:cNvPr>
          <p:cNvSpPr>
            <a:spLocks noGrp="1"/>
          </p:cNvSpPr>
          <p:nvPr>
            <p:ph type="title"/>
          </p:nvPr>
        </p:nvSpPr>
        <p:spPr/>
        <p:txBody>
          <a:bodyPr/>
          <a:lstStyle/>
          <a:p>
            <a:r>
              <a:rPr lang="en-US" dirty="0"/>
              <a:t>DATABASE</a:t>
            </a:r>
            <a:endParaRPr lang="ru-BY" dirty="0"/>
          </a:p>
        </p:txBody>
      </p:sp>
      <p:pic>
        <p:nvPicPr>
          <p:cNvPr id="4" name="Объект 3">
            <a:extLst>
              <a:ext uri="{FF2B5EF4-FFF2-40B4-BE49-F238E27FC236}">
                <a16:creationId xmlns:a16="http://schemas.microsoft.com/office/drawing/2014/main" id="{CF9472A7-C335-42DE-8ADE-52B0F938A2C4}"/>
              </a:ext>
            </a:extLst>
          </p:cNvPr>
          <p:cNvPicPr>
            <a:picLocks noGrp="1" noChangeAspect="1"/>
          </p:cNvPicPr>
          <p:nvPr>
            <p:ph idx="1"/>
          </p:nvPr>
        </p:nvPicPr>
        <p:blipFill>
          <a:blip r:embed="rId2"/>
          <a:stretch>
            <a:fillRect/>
          </a:stretch>
        </p:blipFill>
        <p:spPr>
          <a:xfrm>
            <a:off x="1676400" y="2031534"/>
            <a:ext cx="6045200" cy="4635006"/>
          </a:xfrm>
          <a:prstGeom prst="rect">
            <a:avLst/>
          </a:prstGeom>
        </p:spPr>
      </p:pic>
    </p:spTree>
    <p:extLst>
      <p:ext uri="{BB962C8B-B14F-4D97-AF65-F5344CB8AC3E}">
        <p14:creationId xmlns:p14="http://schemas.microsoft.com/office/powerpoint/2010/main" val="23610171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291D63-30BD-4617-AD6A-5324B92A90E8}"/>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C64E62E8-9209-4D48-91A5-6BD9C046FA31}"/>
              </a:ext>
            </a:extLst>
          </p:cNvPr>
          <p:cNvSpPr>
            <a:spLocks noGrp="1"/>
          </p:cNvSpPr>
          <p:nvPr>
            <p:ph idx="1"/>
          </p:nvPr>
        </p:nvSpPr>
        <p:spPr>
          <a:xfrm>
            <a:off x="938758" y="1092200"/>
            <a:ext cx="7633742" cy="5664200"/>
          </a:xfrm>
        </p:spPr>
        <p:txBody>
          <a:bodyPr>
            <a:normAutofit fontScale="55000" lnSpcReduction="20000"/>
          </a:bodyPr>
          <a:lstStyle/>
          <a:p>
            <a:r>
              <a:rPr lang="ru-RU" b="1" i="1" dirty="0"/>
              <a:t>В языке запросов T-SQL с БД возможны следующие действия:</a:t>
            </a:r>
            <a:endParaRPr lang="ru-BY" b="1" dirty="0"/>
          </a:p>
          <a:p>
            <a:r>
              <a:rPr lang="ru-RU" i="1" dirty="0"/>
              <a:t>1. Отображение сведений о БД: </a:t>
            </a:r>
            <a:r>
              <a:rPr lang="ru-RU" b="1" i="1" dirty="0"/>
              <a:t>EXEC SP_HELPDB &lt;Имя БД&gt;;</a:t>
            </a:r>
            <a:endParaRPr lang="ru-BY" b="1" dirty="0"/>
          </a:p>
          <a:p>
            <a:r>
              <a:rPr lang="ru-RU" i="1" dirty="0"/>
              <a:t>2. Изменение параметров БД: </a:t>
            </a:r>
            <a:r>
              <a:rPr lang="ru-RU" b="1" i="1" dirty="0"/>
              <a:t>EXEC SP_DBOPTION &lt;Имя БД&gt;, &lt;Параметр&gt;, &lt;Значение&gt;;</a:t>
            </a:r>
            <a:endParaRPr lang="ru-BY" b="1" dirty="0"/>
          </a:p>
          <a:p>
            <a:r>
              <a:rPr lang="ru-RU" i="1" dirty="0"/>
              <a:t>3. Добавление новых файлов, удаление файлов и переименование файлов, входящих в БД:</a:t>
            </a:r>
            <a:endParaRPr lang="ru-BY" dirty="0"/>
          </a:p>
          <a:p>
            <a:r>
              <a:rPr lang="en-US" i="1" u="sng" dirty="0"/>
              <a:t>ALTER DATABASE</a:t>
            </a:r>
            <a:r>
              <a:rPr lang="en-US" i="1" dirty="0"/>
              <a:t> &lt;</a:t>
            </a:r>
            <a:r>
              <a:rPr lang="ru-RU" i="1" dirty="0"/>
              <a:t>Имя БД</a:t>
            </a:r>
            <a:r>
              <a:rPr lang="en-US" i="1" dirty="0"/>
              <a:t>&gt;</a:t>
            </a:r>
            <a:endParaRPr lang="ru-BY" dirty="0"/>
          </a:p>
          <a:p>
            <a:r>
              <a:rPr lang="en-US" i="1" dirty="0"/>
              <a:t>ADD FILE (&lt;</a:t>
            </a:r>
            <a:r>
              <a:rPr lang="ru-RU" i="1" dirty="0"/>
              <a:t>Параметры</a:t>
            </a:r>
            <a:r>
              <a:rPr lang="en-US" i="1" dirty="0"/>
              <a:t>&gt;)|</a:t>
            </a:r>
            <a:endParaRPr lang="ru-BY" dirty="0"/>
          </a:p>
          <a:p>
            <a:r>
              <a:rPr lang="en-US" i="1" dirty="0"/>
              <a:t>REMOVE FILE</a:t>
            </a:r>
            <a:r>
              <a:rPr lang="ru-RU" i="1" dirty="0"/>
              <a:t> &lt;Логическое имя файла&gt;|</a:t>
            </a:r>
            <a:endParaRPr lang="ru-BY" dirty="0"/>
          </a:p>
          <a:p>
            <a:r>
              <a:rPr lang="en-US" i="1" dirty="0"/>
              <a:t>MODIFY FILE</a:t>
            </a:r>
            <a:r>
              <a:rPr lang="ru-RU" i="1" dirty="0"/>
              <a:t> (&lt;Параметры&gt;)</a:t>
            </a:r>
            <a:endParaRPr lang="ru-BY" dirty="0"/>
          </a:p>
          <a:p>
            <a:r>
              <a:rPr lang="ru-RU" i="1" dirty="0"/>
              <a:t>где, раздел </a:t>
            </a:r>
            <a:r>
              <a:rPr lang="en-US" i="1" dirty="0"/>
              <a:t>ADD FILE</a:t>
            </a:r>
            <a:r>
              <a:rPr lang="ru-RU" i="1" dirty="0"/>
              <a:t> – добавляет файл, </a:t>
            </a:r>
            <a:r>
              <a:rPr lang="en-US" i="1" dirty="0"/>
              <a:t>REMOVE FILE</a:t>
            </a:r>
            <a:r>
              <a:rPr lang="ru-RU" i="1" dirty="0"/>
              <a:t> – удаляет, а </a:t>
            </a:r>
            <a:endParaRPr lang="ru-BY" dirty="0"/>
          </a:p>
          <a:p>
            <a:r>
              <a:rPr lang="ru-RU" i="1" dirty="0"/>
              <a:t>раздел MODIFY FILE – изменяет параметры файла;</a:t>
            </a:r>
            <a:endParaRPr lang="ru-BY" dirty="0"/>
          </a:p>
          <a:p>
            <a:r>
              <a:rPr lang="ru-RU" i="1" dirty="0"/>
              <a:t>4. Сжатие всей БД: </a:t>
            </a:r>
            <a:r>
              <a:rPr lang="ru-RU" b="1" i="1" dirty="0"/>
              <a:t>DBCC SHRINKDATABASE &lt;Имя БД&gt;;</a:t>
            </a:r>
            <a:endParaRPr lang="ru-BY" b="1" dirty="0"/>
          </a:p>
          <a:p>
            <a:r>
              <a:rPr lang="ru-RU" i="1" dirty="0"/>
              <a:t>5. Сжатие конкретного файла </a:t>
            </a:r>
            <a:r>
              <a:rPr lang="ru-RU" b="1" i="1" dirty="0"/>
              <a:t>БД: DBCC SHRINKFILE &lt;Логическое имя файла&gt;;</a:t>
            </a:r>
            <a:endParaRPr lang="ru-BY" b="1" dirty="0"/>
          </a:p>
          <a:p>
            <a:r>
              <a:rPr lang="ru-RU" i="1" dirty="0"/>
              <a:t>6. Переименование БД: </a:t>
            </a:r>
            <a:r>
              <a:rPr lang="ru-RU" b="1" i="1" dirty="0"/>
              <a:t>EXEC SP_RENAMEDB &lt;Имя БД&gt;,&lt;Новое имя БД&gt;;</a:t>
            </a:r>
            <a:endParaRPr lang="ru-BY" b="1" dirty="0"/>
          </a:p>
          <a:p>
            <a:r>
              <a:rPr lang="ru-RU" i="1" dirty="0"/>
              <a:t>7. Удаление БД: </a:t>
            </a:r>
            <a:r>
              <a:rPr lang="ru-RU" b="1" i="1" dirty="0"/>
              <a:t>DROP DATABASE &lt;Имя БД&gt;.</a:t>
            </a:r>
            <a:endParaRPr lang="ru-BY" b="1" dirty="0"/>
          </a:p>
          <a:p>
            <a:r>
              <a:rPr lang="ru-RU" i="1" dirty="0"/>
              <a:t>Вышеперечисленные команды используют следующие параметры:</a:t>
            </a:r>
            <a:endParaRPr lang="ru-BY" dirty="0"/>
          </a:p>
          <a:p>
            <a:r>
              <a:rPr lang="ru-RU" i="1" dirty="0"/>
              <a:t>‒ &lt;Имя БД&gt; – имя БД с которой производится действие;</a:t>
            </a:r>
            <a:endParaRPr lang="ru-BY" dirty="0"/>
          </a:p>
          <a:p>
            <a:r>
              <a:rPr lang="ru-RU" i="1" dirty="0"/>
              <a:t>‒ &lt;Параметр&gt; – изменяемый параметр;</a:t>
            </a:r>
            <a:endParaRPr lang="ru-BY" dirty="0"/>
          </a:p>
          <a:p>
            <a:r>
              <a:rPr lang="ru-RU" i="1" dirty="0"/>
              <a:t>‒ &lt;Значение&gt; – новое значение изменяемого параметра;</a:t>
            </a:r>
            <a:endParaRPr lang="ru-BY" dirty="0"/>
          </a:p>
          <a:p>
            <a:r>
              <a:rPr lang="ru-RU" i="1" dirty="0"/>
              <a:t>‒ &lt;Параметры&gt; – параметры файла БД, аналогичные параметрам, используемым в команде CREATE DATABASE;</a:t>
            </a:r>
            <a:endParaRPr lang="ru-BY" dirty="0"/>
          </a:p>
          <a:p>
            <a:r>
              <a:rPr lang="ru-RU" i="1" dirty="0"/>
              <a:t>‒ &lt;Логическое имя файла&gt; – логическое имя файла, входящего в БД;</a:t>
            </a:r>
            <a:endParaRPr lang="ru-BY" dirty="0"/>
          </a:p>
          <a:p>
            <a:r>
              <a:rPr lang="ru-RU" i="1" dirty="0"/>
              <a:t>‒ &lt;Новое имя БД&gt; – новое имя БД</a:t>
            </a:r>
            <a:endParaRPr lang="ru-BY" dirty="0"/>
          </a:p>
          <a:p>
            <a:r>
              <a:rPr lang="ru-RU" i="1" u="sng" dirty="0">
                <a:hlinkClick r:id="rId2"/>
              </a:rPr>
              <a:t>https://learn.microsoft.com/ru-ru/sql/t-sql/statements/alter-database-transact-sql-file-and-filegroup-options?view=sql-server-ver15</a:t>
            </a:r>
            <a:endParaRPr lang="ru-BY" dirty="0"/>
          </a:p>
          <a:p>
            <a:endParaRPr lang="ru-BY" dirty="0"/>
          </a:p>
        </p:txBody>
      </p:sp>
    </p:spTree>
    <p:extLst>
      <p:ext uri="{BB962C8B-B14F-4D97-AF65-F5344CB8AC3E}">
        <p14:creationId xmlns:p14="http://schemas.microsoft.com/office/powerpoint/2010/main" val="18285498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183CD2-BB7A-4128-9577-719FA3D26136}"/>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82FED583-CCA3-40F3-B0FE-998D3ADA4369}"/>
              </a:ext>
            </a:extLst>
          </p:cNvPr>
          <p:cNvSpPr>
            <a:spLocks noGrp="1"/>
          </p:cNvSpPr>
          <p:nvPr>
            <p:ph idx="1"/>
          </p:nvPr>
        </p:nvSpPr>
        <p:spPr/>
        <p:txBody>
          <a:bodyPr/>
          <a:lstStyle/>
          <a:p>
            <a:r>
              <a:rPr lang="ru-BY" b="1" dirty="0"/>
              <a:t>Параметры инструкции ALTER DATABASE для файлов и файловых групп (</a:t>
            </a:r>
            <a:r>
              <a:rPr lang="ru-BY" b="1" dirty="0" err="1"/>
              <a:t>Transact</a:t>
            </a:r>
            <a:r>
              <a:rPr lang="ru-BY" b="1" dirty="0"/>
              <a:t>-SQL)</a:t>
            </a:r>
            <a:endParaRPr lang="ru-BY" dirty="0"/>
          </a:p>
          <a:p>
            <a:r>
              <a:rPr lang="ru-BY" dirty="0"/>
              <a:t>Изменяет файлы и файловые группы, связанные с базой данных. Добавляет или удаляет файлы и файловые группы из базы данных и изменяет атрибуты базы данных или ее файлов и файловых групп. </a:t>
            </a:r>
          </a:p>
          <a:p>
            <a:endParaRPr lang="ru-BY" dirty="0"/>
          </a:p>
        </p:txBody>
      </p:sp>
    </p:spTree>
    <p:extLst>
      <p:ext uri="{BB962C8B-B14F-4D97-AF65-F5344CB8AC3E}">
        <p14:creationId xmlns:p14="http://schemas.microsoft.com/office/powerpoint/2010/main" val="42188259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2DED63-01EB-4F73-BCB0-B27AE9AA4832}"/>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A0F16676-BA37-4DF9-8E7D-F9074D34AB36}"/>
              </a:ext>
            </a:extLst>
          </p:cNvPr>
          <p:cNvSpPr>
            <a:spLocks noGrp="1"/>
          </p:cNvSpPr>
          <p:nvPr>
            <p:ph idx="1"/>
          </p:nvPr>
        </p:nvSpPr>
        <p:spPr>
          <a:xfrm>
            <a:off x="938758" y="1354668"/>
            <a:ext cx="7633742" cy="4524926"/>
          </a:xfrm>
        </p:spPr>
        <p:txBody>
          <a:bodyPr>
            <a:normAutofit fontScale="85000" lnSpcReduction="20000"/>
          </a:bodyPr>
          <a:lstStyle/>
          <a:p>
            <a:r>
              <a:rPr lang="en-US" dirty="0"/>
              <a:t>ALTER DATABASE </a:t>
            </a:r>
            <a:r>
              <a:rPr lang="en-US" dirty="0" err="1"/>
              <a:t>database_name</a:t>
            </a:r>
            <a:endParaRPr lang="en-US" dirty="0"/>
          </a:p>
          <a:p>
            <a:r>
              <a:rPr lang="en-US" dirty="0"/>
              <a:t>{</a:t>
            </a:r>
          </a:p>
          <a:p>
            <a:r>
              <a:rPr lang="en-US" dirty="0"/>
              <a:t>    &lt;</a:t>
            </a:r>
            <a:r>
              <a:rPr lang="en-US" dirty="0" err="1"/>
              <a:t>add_or_modify_files</a:t>
            </a:r>
            <a:r>
              <a:rPr lang="en-US" dirty="0"/>
              <a:t>&gt;</a:t>
            </a:r>
          </a:p>
          <a:p>
            <a:r>
              <a:rPr lang="en-US" dirty="0"/>
              <a:t>  | &lt;</a:t>
            </a:r>
            <a:r>
              <a:rPr lang="en-US" dirty="0" err="1"/>
              <a:t>add_or_modify_filegroups</a:t>
            </a:r>
            <a:r>
              <a:rPr lang="en-US" dirty="0"/>
              <a:t>&gt;</a:t>
            </a:r>
          </a:p>
          <a:p>
            <a:r>
              <a:rPr lang="en-US" dirty="0"/>
              <a:t>}</a:t>
            </a:r>
          </a:p>
          <a:p>
            <a:endParaRPr lang="en-US" dirty="0"/>
          </a:p>
          <a:p>
            <a:r>
              <a:rPr lang="en-US" dirty="0"/>
              <a:t>&lt;</a:t>
            </a:r>
            <a:r>
              <a:rPr lang="en-US" dirty="0" err="1"/>
              <a:t>add_or_modify_files</a:t>
            </a:r>
            <a:r>
              <a:rPr lang="en-US" dirty="0"/>
              <a:t>&gt;::=</a:t>
            </a:r>
          </a:p>
          <a:p>
            <a:r>
              <a:rPr lang="en-US" dirty="0"/>
              <a:t>{</a:t>
            </a:r>
          </a:p>
          <a:p>
            <a:r>
              <a:rPr lang="en-US" dirty="0"/>
              <a:t>    ADD FILE &lt;</a:t>
            </a:r>
            <a:r>
              <a:rPr lang="en-US" dirty="0" err="1"/>
              <a:t>filespec</a:t>
            </a:r>
            <a:r>
              <a:rPr lang="en-US" dirty="0"/>
              <a:t>&gt; [ ,...n ]</a:t>
            </a:r>
          </a:p>
          <a:p>
            <a:r>
              <a:rPr lang="en-US" dirty="0"/>
              <a:t>        [ TO FILEGROUP { </a:t>
            </a:r>
            <a:r>
              <a:rPr lang="en-US" dirty="0" err="1"/>
              <a:t>filegroup_name</a:t>
            </a:r>
            <a:r>
              <a:rPr lang="en-US" dirty="0"/>
              <a:t> } ]</a:t>
            </a:r>
          </a:p>
          <a:p>
            <a:r>
              <a:rPr lang="en-US" dirty="0"/>
              <a:t>  | ADD LOG FILE &lt;</a:t>
            </a:r>
            <a:r>
              <a:rPr lang="en-US" dirty="0" err="1"/>
              <a:t>filespec</a:t>
            </a:r>
            <a:r>
              <a:rPr lang="en-US" dirty="0"/>
              <a:t>&gt; [ ,...n ]</a:t>
            </a:r>
          </a:p>
          <a:p>
            <a:r>
              <a:rPr lang="en-US" dirty="0"/>
              <a:t>  | REMOVE FILE </a:t>
            </a:r>
            <a:r>
              <a:rPr lang="en-US" dirty="0" err="1"/>
              <a:t>logical_file_name</a:t>
            </a:r>
            <a:endParaRPr lang="en-US" dirty="0"/>
          </a:p>
          <a:p>
            <a:r>
              <a:rPr lang="en-US" dirty="0"/>
              <a:t>  | MODIFY FILE &lt;</a:t>
            </a:r>
            <a:r>
              <a:rPr lang="en-US" dirty="0" err="1"/>
              <a:t>filespec</a:t>
            </a:r>
            <a:r>
              <a:rPr lang="en-US" dirty="0"/>
              <a:t>&gt;</a:t>
            </a:r>
          </a:p>
          <a:p>
            <a:r>
              <a:rPr lang="en-US" dirty="0"/>
              <a:t>}</a:t>
            </a:r>
          </a:p>
          <a:p>
            <a:endParaRPr lang="ru-BY" dirty="0"/>
          </a:p>
        </p:txBody>
      </p:sp>
    </p:spTree>
    <p:extLst>
      <p:ext uri="{BB962C8B-B14F-4D97-AF65-F5344CB8AC3E}">
        <p14:creationId xmlns:p14="http://schemas.microsoft.com/office/powerpoint/2010/main" val="4904159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7DF20E-2986-4117-8CE3-2E2394D5507C}"/>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92DE3020-DA09-43A9-A422-C8D226CF3C10}"/>
              </a:ext>
            </a:extLst>
          </p:cNvPr>
          <p:cNvSpPr>
            <a:spLocks noGrp="1"/>
          </p:cNvSpPr>
          <p:nvPr>
            <p:ph idx="1"/>
          </p:nvPr>
        </p:nvSpPr>
        <p:spPr>
          <a:xfrm>
            <a:off x="938758" y="1363133"/>
            <a:ext cx="7633742" cy="5494867"/>
          </a:xfrm>
        </p:spPr>
        <p:txBody>
          <a:bodyPr>
            <a:normAutofit fontScale="40000" lnSpcReduction="20000"/>
          </a:bodyPr>
          <a:lstStyle/>
          <a:p>
            <a:r>
              <a:rPr lang="ru-BY" i="1" dirty="0"/>
              <a:t>&lt;</a:t>
            </a:r>
            <a:r>
              <a:rPr lang="ru-BY" i="1" dirty="0" err="1"/>
              <a:t>filespec</a:t>
            </a:r>
            <a:r>
              <a:rPr lang="ru-BY" i="1" dirty="0"/>
              <a:t>&gt;::=</a:t>
            </a:r>
            <a:endParaRPr lang="ru-BY" dirty="0"/>
          </a:p>
          <a:p>
            <a:r>
              <a:rPr lang="ru-BY" i="1" dirty="0"/>
              <a:t>(</a:t>
            </a:r>
            <a:endParaRPr lang="ru-BY" dirty="0"/>
          </a:p>
          <a:p>
            <a:r>
              <a:rPr lang="ru-BY" i="1" dirty="0"/>
              <a:t>    NAME = </a:t>
            </a:r>
            <a:r>
              <a:rPr lang="ru-BY" i="1" dirty="0" err="1"/>
              <a:t>logical_file_name</a:t>
            </a:r>
            <a:endParaRPr lang="ru-BY" dirty="0"/>
          </a:p>
          <a:p>
            <a:r>
              <a:rPr lang="ru-BY" i="1" dirty="0"/>
              <a:t>    [ , NEWNAME = </a:t>
            </a:r>
            <a:r>
              <a:rPr lang="ru-BY" i="1" dirty="0" err="1"/>
              <a:t>new_logical_name</a:t>
            </a:r>
            <a:r>
              <a:rPr lang="ru-BY" i="1" dirty="0"/>
              <a:t> ]</a:t>
            </a:r>
            <a:endParaRPr lang="ru-BY" dirty="0"/>
          </a:p>
          <a:p>
            <a:r>
              <a:rPr lang="ru-BY" i="1" dirty="0"/>
              <a:t>    [ , FILENAME = {'</a:t>
            </a:r>
            <a:r>
              <a:rPr lang="ru-BY" i="1" dirty="0" err="1"/>
              <a:t>os_file_name</a:t>
            </a:r>
            <a:r>
              <a:rPr lang="ru-BY" i="1" dirty="0"/>
              <a:t>' | '</a:t>
            </a:r>
            <a:r>
              <a:rPr lang="ru-BY" i="1" dirty="0" err="1"/>
              <a:t>filestream_path</a:t>
            </a:r>
            <a:r>
              <a:rPr lang="ru-BY" i="1" dirty="0"/>
              <a:t>' | '</a:t>
            </a:r>
            <a:r>
              <a:rPr lang="ru-BY" i="1" dirty="0" err="1"/>
              <a:t>memory_optimized_data_path</a:t>
            </a:r>
            <a:r>
              <a:rPr lang="ru-BY" i="1" dirty="0"/>
              <a:t>' } ]</a:t>
            </a:r>
            <a:endParaRPr lang="ru-BY" dirty="0"/>
          </a:p>
          <a:p>
            <a:r>
              <a:rPr lang="ru-BY" i="1" dirty="0"/>
              <a:t>    [ , SIZE = </a:t>
            </a:r>
            <a:r>
              <a:rPr lang="ru-BY" i="1" dirty="0" err="1"/>
              <a:t>size</a:t>
            </a:r>
            <a:r>
              <a:rPr lang="ru-BY" i="1" dirty="0"/>
              <a:t> [ KB | MB | GB | TB ] ]</a:t>
            </a:r>
            <a:endParaRPr lang="ru-BY" dirty="0"/>
          </a:p>
          <a:p>
            <a:r>
              <a:rPr lang="ru-BY" i="1" dirty="0"/>
              <a:t>    [ , MAXSIZE = { </a:t>
            </a:r>
            <a:r>
              <a:rPr lang="ru-BY" i="1" dirty="0" err="1"/>
              <a:t>max_size</a:t>
            </a:r>
            <a:r>
              <a:rPr lang="ru-BY" i="1" dirty="0"/>
              <a:t> [ KB | MB | GB | TB ] | UNLIMITED } ]</a:t>
            </a:r>
            <a:endParaRPr lang="ru-BY" dirty="0"/>
          </a:p>
          <a:p>
            <a:r>
              <a:rPr lang="ru-BY" i="1" dirty="0"/>
              <a:t>    [ , FILEGROWTH = </a:t>
            </a:r>
            <a:r>
              <a:rPr lang="ru-BY" i="1" dirty="0" err="1"/>
              <a:t>growth_increment</a:t>
            </a:r>
            <a:r>
              <a:rPr lang="ru-BY" i="1" dirty="0"/>
              <a:t> [ KB | MB | GB | TB| % ] ]</a:t>
            </a:r>
            <a:endParaRPr lang="ru-BY" dirty="0"/>
          </a:p>
          <a:p>
            <a:r>
              <a:rPr lang="ru-BY" i="1" dirty="0"/>
              <a:t>    [ , OFFLINE ]</a:t>
            </a:r>
            <a:endParaRPr lang="ru-BY" dirty="0"/>
          </a:p>
          <a:p>
            <a:r>
              <a:rPr lang="ru-BY" i="1" dirty="0"/>
              <a:t>)</a:t>
            </a:r>
            <a:endParaRPr lang="ru-BY" dirty="0"/>
          </a:p>
          <a:p>
            <a:r>
              <a:rPr lang="ru-BY" i="1" dirty="0"/>
              <a:t> </a:t>
            </a:r>
            <a:endParaRPr lang="ru-BY" dirty="0"/>
          </a:p>
          <a:p>
            <a:r>
              <a:rPr lang="ru-BY" i="1" dirty="0"/>
              <a:t>&lt;</a:t>
            </a:r>
            <a:r>
              <a:rPr lang="ru-BY" i="1" dirty="0" err="1"/>
              <a:t>add_or_modify_filegroups</a:t>
            </a:r>
            <a:r>
              <a:rPr lang="ru-BY" i="1" dirty="0"/>
              <a:t>&gt;::=</a:t>
            </a:r>
            <a:endParaRPr lang="ru-BY" dirty="0"/>
          </a:p>
          <a:p>
            <a:r>
              <a:rPr lang="ru-BY" i="1" dirty="0"/>
              <a:t>{</a:t>
            </a:r>
            <a:endParaRPr lang="ru-BY" dirty="0"/>
          </a:p>
          <a:p>
            <a:r>
              <a:rPr lang="ru-BY" i="1" dirty="0"/>
              <a:t>    | ADD FILEGROUP </a:t>
            </a:r>
            <a:r>
              <a:rPr lang="ru-BY" i="1" dirty="0" err="1"/>
              <a:t>filegroup_name</a:t>
            </a:r>
            <a:endParaRPr lang="ru-BY" dirty="0"/>
          </a:p>
          <a:p>
            <a:r>
              <a:rPr lang="ru-BY" i="1" dirty="0"/>
              <a:t>        [ CONTAINS FILESTREAM | CONTAINS MEMORY_OPTIMIZED_DATA ]</a:t>
            </a:r>
            <a:endParaRPr lang="ru-BY" dirty="0"/>
          </a:p>
          <a:p>
            <a:r>
              <a:rPr lang="ru-BY" i="1" dirty="0"/>
              <a:t>    | REMOVE FILEGROUP </a:t>
            </a:r>
            <a:r>
              <a:rPr lang="ru-BY" i="1" dirty="0" err="1"/>
              <a:t>filegroup_name</a:t>
            </a:r>
            <a:endParaRPr lang="ru-BY" dirty="0"/>
          </a:p>
          <a:p>
            <a:r>
              <a:rPr lang="ru-BY" i="1" dirty="0"/>
              <a:t>    | MODIFY FILEGROUP </a:t>
            </a:r>
            <a:r>
              <a:rPr lang="ru-BY" i="1" dirty="0" err="1"/>
              <a:t>filegroup_name</a:t>
            </a:r>
            <a:endParaRPr lang="ru-BY" dirty="0"/>
          </a:p>
          <a:p>
            <a:r>
              <a:rPr lang="ru-BY" i="1" dirty="0"/>
              <a:t>        { &lt;</a:t>
            </a:r>
            <a:r>
              <a:rPr lang="ru-BY" i="1" dirty="0" err="1"/>
              <a:t>filegroup_updatability_option</a:t>
            </a:r>
            <a:r>
              <a:rPr lang="ru-BY" i="1" dirty="0"/>
              <a:t>&gt;</a:t>
            </a:r>
            <a:endParaRPr lang="ru-BY" dirty="0"/>
          </a:p>
          <a:p>
            <a:r>
              <a:rPr lang="ru-BY" i="1" dirty="0"/>
              <a:t>        | DEFAULT</a:t>
            </a:r>
            <a:endParaRPr lang="ru-BY" dirty="0"/>
          </a:p>
          <a:p>
            <a:r>
              <a:rPr lang="ru-BY" i="1" dirty="0"/>
              <a:t>        | NAME = </a:t>
            </a:r>
            <a:r>
              <a:rPr lang="ru-BY" i="1" dirty="0" err="1"/>
              <a:t>new_filegroup_name</a:t>
            </a:r>
            <a:endParaRPr lang="ru-BY" dirty="0"/>
          </a:p>
          <a:p>
            <a:r>
              <a:rPr lang="ru-BY" i="1" dirty="0"/>
              <a:t>        | { AUTOGROW_SINGLE_FILE | AUTOGROW_ALL_FILES }</a:t>
            </a:r>
            <a:endParaRPr lang="ru-BY" dirty="0"/>
          </a:p>
          <a:p>
            <a:r>
              <a:rPr lang="ru-BY" i="1" dirty="0"/>
              <a:t>        }</a:t>
            </a:r>
            <a:endParaRPr lang="ru-BY" dirty="0"/>
          </a:p>
          <a:p>
            <a:r>
              <a:rPr lang="ru-BY" i="1" dirty="0"/>
              <a:t>}</a:t>
            </a:r>
            <a:endParaRPr lang="ru-BY" dirty="0"/>
          </a:p>
          <a:p>
            <a:r>
              <a:rPr lang="ru-BY" i="1" dirty="0"/>
              <a:t>&lt;</a:t>
            </a:r>
            <a:r>
              <a:rPr lang="ru-BY" i="1" dirty="0" err="1"/>
              <a:t>filegroup_updatability_option</a:t>
            </a:r>
            <a:r>
              <a:rPr lang="ru-BY" i="1" dirty="0"/>
              <a:t>&gt;::=</a:t>
            </a:r>
            <a:endParaRPr lang="ru-BY" dirty="0"/>
          </a:p>
          <a:p>
            <a:r>
              <a:rPr lang="ru-BY" i="1" dirty="0"/>
              <a:t>{</a:t>
            </a:r>
            <a:endParaRPr lang="ru-BY" dirty="0"/>
          </a:p>
          <a:p>
            <a:r>
              <a:rPr lang="ru-BY" i="1" dirty="0"/>
              <a:t>    { READONLY | READWRITE }</a:t>
            </a:r>
            <a:endParaRPr lang="ru-BY" dirty="0"/>
          </a:p>
          <a:p>
            <a:r>
              <a:rPr lang="ru-BY" i="1" dirty="0"/>
              <a:t>    | { READ_ONLY | READ_WRITE }</a:t>
            </a:r>
            <a:endParaRPr lang="ru-BY" dirty="0"/>
          </a:p>
          <a:p>
            <a:endParaRPr lang="ru-BY" dirty="0"/>
          </a:p>
        </p:txBody>
      </p:sp>
    </p:spTree>
    <p:extLst>
      <p:ext uri="{BB962C8B-B14F-4D97-AF65-F5344CB8AC3E}">
        <p14:creationId xmlns:p14="http://schemas.microsoft.com/office/powerpoint/2010/main" val="31761501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BFA2A9-6A21-4174-A759-60D6CB94FD17}"/>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A0ADA6F4-CFB5-4B2E-B084-AFE2E39C3A07}"/>
              </a:ext>
            </a:extLst>
          </p:cNvPr>
          <p:cNvSpPr>
            <a:spLocks noGrp="1"/>
          </p:cNvSpPr>
          <p:nvPr>
            <p:ph idx="1"/>
          </p:nvPr>
        </p:nvSpPr>
        <p:spPr>
          <a:xfrm>
            <a:off x="938758" y="1320800"/>
            <a:ext cx="7633742" cy="5410200"/>
          </a:xfrm>
        </p:spPr>
        <p:txBody>
          <a:bodyPr>
            <a:normAutofit fontScale="70000" lnSpcReduction="20000"/>
          </a:bodyPr>
          <a:lstStyle/>
          <a:p>
            <a:r>
              <a:rPr lang="ru-BY" b="1" i="1" dirty="0"/>
              <a:t>Аргументы</a:t>
            </a:r>
            <a:endParaRPr lang="ru-BY" dirty="0"/>
          </a:p>
          <a:p>
            <a:r>
              <a:rPr lang="ru-BY" b="1" i="1" u="sng" dirty="0"/>
              <a:t>&lt;</a:t>
            </a:r>
            <a:r>
              <a:rPr lang="ru-BY" b="1" i="1" u="sng" dirty="0" err="1"/>
              <a:t>add_or_modify_files</a:t>
            </a:r>
            <a:r>
              <a:rPr lang="ru-BY" b="1" i="1" u="sng" dirty="0"/>
              <a:t>&gt;::=</a:t>
            </a:r>
            <a:endParaRPr lang="ru-BY" dirty="0"/>
          </a:p>
          <a:p>
            <a:r>
              <a:rPr lang="ru-BY" b="1" i="1" dirty="0"/>
              <a:t>Указывает файл, который будет добавлен, удален или изменен.</a:t>
            </a:r>
            <a:endParaRPr lang="ru-BY" dirty="0"/>
          </a:p>
          <a:p>
            <a:r>
              <a:rPr lang="ru-BY" b="1" i="1" dirty="0" err="1"/>
              <a:t>database_name</a:t>
            </a:r>
            <a:r>
              <a:rPr lang="ru-BY" i="1" dirty="0"/>
              <a:t> — имя изменяемой базы данных.</a:t>
            </a:r>
            <a:endParaRPr lang="ru-BY" dirty="0"/>
          </a:p>
          <a:p>
            <a:r>
              <a:rPr lang="ru-BY" b="1" i="1" dirty="0"/>
              <a:t>ADD FILE</a:t>
            </a:r>
            <a:r>
              <a:rPr lang="ru-BY" i="1" dirty="0"/>
              <a:t> — добавляет файл к базе данных.</a:t>
            </a:r>
            <a:endParaRPr lang="ru-BY" dirty="0"/>
          </a:p>
          <a:p>
            <a:r>
              <a:rPr lang="ru-BY" b="1" i="1" dirty="0"/>
              <a:t>TO FILEGROUP</a:t>
            </a:r>
            <a:r>
              <a:rPr lang="ru-BY" i="1" dirty="0"/>
              <a:t> { </a:t>
            </a:r>
            <a:r>
              <a:rPr lang="ru-BY" i="1" dirty="0" err="1"/>
              <a:t>filegroup_name</a:t>
            </a:r>
            <a:r>
              <a:rPr lang="ru-BY" i="1" dirty="0"/>
              <a:t> } — задает файловую группу, к которой необходимо добавить указанный файл. Чтобы отобразить текущую файловую группу и узнать, какая файловая группа в данный момент установлена по умолчанию, используйте представление каталога </a:t>
            </a:r>
            <a:r>
              <a:rPr lang="ru-BY" i="1" u="sng" dirty="0" err="1">
                <a:hlinkClick r:id="rId2"/>
              </a:rPr>
              <a:t>sys.filegroups</a:t>
            </a:r>
            <a:r>
              <a:rPr lang="ru-BY" i="1" dirty="0"/>
              <a:t>.</a:t>
            </a:r>
            <a:endParaRPr lang="ru-BY" dirty="0"/>
          </a:p>
          <a:p>
            <a:r>
              <a:rPr lang="ru-BY" b="1" i="1" dirty="0"/>
              <a:t>ADD LOG FILE</a:t>
            </a:r>
            <a:r>
              <a:rPr lang="ru-BY" i="1" dirty="0"/>
              <a:t> — добавляет файл журнала в указанную базу данных.</a:t>
            </a:r>
            <a:endParaRPr lang="ru-BY" dirty="0"/>
          </a:p>
          <a:p>
            <a:r>
              <a:rPr lang="ru-BY" b="1" i="1" dirty="0"/>
              <a:t>REMOVE FILE</a:t>
            </a:r>
            <a:r>
              <a:rPr lang="ru-BY" i="1" dirty="0"/>
              <a:t> </a:t>
            </a:r>
            <a:r>
              <a:rPr lang="ru-BY" i="1" dirty="0" err="1"/>
              <a:t>logical_file_name</a:t>
            </a:r>
            <a:r>
              <a:rPr lang="ru-BY" i="1" dirty="0"/>
              <a:t> — удаляет логическое описание файла из экземпляра SQL </a:t>
            </a:r>
            <a:r>
              <a:rPr lang="ru-BY" i="1" dirty="0" err="1"/>
              <a:t>Server</a:t>
            </a:r>
            <a:r>
              <a:rPr lang="ru-BY" i="1" dirty="0"/>
              <a:t> и физический файл. Файл не может быть удален, если он не пуст.</a:t>
            </a:r>
            <a:endParaRPr lang="ru-BY" dirty="0"/>
          </a:p>
          <a:p>
            <a:r>
              <a:rPr lang="ru-BY" i="1" dirty="0" err="1"/>
              <a:t>logical_file_name</a:t>
            </a:r>
            <a:r>
              <a:rPr lang="ru-BY" i="1" dirty="0"/>
              <a:t> — логическое имя, используемое в SQL </a:t>
            </a:r>
            <a:r>
              <a:rPr lang="ru-BY" i="1" dirty="0" err="1"/>
              <a:t>Server</a:t>
            </a:r>
            <a:r>
              <a:rPr lang="ru-BY" i="1" dirty="0"/>
              <a:t> при обращении к файлу.</a:t>
            </a:r>
            <a:endParaRPr lang="ru-BY" dirty="0"/>
          </a:p>
          <a:p>
            <a:r>
              <a:rPr lang="ru-BY" b="1" i="1" dirty="0"/>
              <a:t>MODIFY FILE</a:t>
            </a:r>
            <a:r>
              <a:rPr lang="ru-BY" i="1" dirty="0"/>
              <a:t> — указывает файл, который должен быть изменен. Единовременно может быть изменено только одно свойство &lt;</a:t>
            </a:r>
            <a:r>
              <a:rPr lang="ru-BY" i="1" dirty="0" err="1"/>
              <a:t>filespec</a:t>
            </a:r>
            <a:r>
              <a:rPr lang="ru-BY" i="1" dirty="0"/>
              <a:t>&gt;. Предложение NAME всегда должно присутствовать в &lt;</a:t>
            </a:r>
            <a:r>
              <a:rPr lang="ru-BY" i="1" dirty="0" err="1"/>
              <a:t>filespec</a:t>
            </a:r>
            <a:r>
              <a:rPr lang="ru-BY" i="1" dirty="0"/>
              <a:t>&gt;, чтобы определить, какой файл будет изменен. Если указано предложение SIZE, новый размер файла должен быть больше, чем текущий.</a:t>
            </a:r>
            <a:endParaRPr lang="ru-BY" dirty="0"/>
          </a:p>
          <a:p>
            <a:r>
              <a:rPr lang="ru-BY" b="1" i="1" dirty="0"/>
              <a:t>Чтобы изменить логическое имя файла данных или файла журнала, укажите логическое имя файла, который будет переименован, в предложении NAME, а новое логическое имя для файла — в предложении NEWNAME. </a:t>
            </a:r>
            <a:endParaRPr lang="ru-BY" dirty="0"/>
          </a:p>
          <a:p>
            <a:endParaRPr lang="ru-BY" dirty="0"/>
          </a:p>
        </p:txBody>
      </p:sp>
    </p:spTree>
    <p:extLst>
      <p:ext uri="{BB962C8B-B14F-4D97-AF65-F5344CB8AC3E}">
        <p14:creationId xmlns:p14="http://schemas.microsoft.com/office/powerpoint/2010/main" val="39357375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5DD558-95CE-4EEE-8638-2E9E51C99E3C}"/>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50DB37E2-BB77-4500-9541-5B9013C97E63}"/>
              </a:ext>
            </a:extLst>
          </p:cNvPr>
          <p:cNvSpPr>
            <a:spLocks noGrp="1"/>
          </p:cNvSpPr>
          <p:nvPr>
            <p:ph idx="1"/>
          </p:nvPr>
        </p:nvSpPr>
        <p:spPr/>
        <p:txBody>
          <a:bodyPr/>
          <a:lstStyle/>
          <a:p>
            <a:r>
              <a:rPr lang="ru-BY" b="1" i="1" dirty="0"/>
              <a:t>Пример:</a:t>
            </a:r>
            <a:endParaRPr lang="ru-BY" dirty="0"/>
          </a:p>
          <a:p>
            <a:r>
              <a:rPr lang="ru-BY" b="1" i="1" dirty="0"/>
              <a:t>MODIFY FILE ( NAME = </a:t>
            </a:r>
            <a:r>
              <a:rPr lang="ru-BY" b="1" i="1" dirty="0" err="1"/>
              <a:t>logical_file_name</a:t>
            </a:r>
            <a:r>
              <a:rPr lang="ru-BY" b="1" i="1" dirty="0"/>
              <a:t>, NEWNAME = </a:t>
            </a:r>
            <a:r>
              <a:rPr lang="ru-BY" b="1" i="1" dirty="0" err="1"/>
              <a:t>new_logical_name</a:t>
            </a:r>
            <a:r>
              <a:rPr lang="ru-BY" b="1" i="1" dirty="0"/>
              <a:t> )</a:t>
            </a:r>
            <a:endParaRPr lang="ru-BY" dirty="0"/>
          </a:p>
          <a:p>
            <a:endParaRPr lang="ru-BY" dirty="0"/>
          </a:p>
        </p:txBody>
      </p:sp>
    </p:spTree>
    <p:extLst>
      <p:ext uri="{BB962C8B-B14F-4D97-AF65-F5344CB8AC3E}">
        <p14:creationId xmlns:p14="http://schemas.microsoft.com/office/powerpoint/2010/main" val="3340184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36E21C-3DA0-47F1-8EB3-473FB2CE6BA3}"/>
              </a:ext>
            </a:extLst>
          </p:cNvPr>
          <p:cNvSpPr>
            <a:spLocks noGrp="1"/>
          </p:cNvSpPr>
          <p:nvPr>
            <p:ph type="title"/>
          </p:nvPr>
        </p:nvSpPr>
        <p:spPr/>
        <p:txBody>
          <a:bodyPr>
            <a:normAutofit fontScale="90000"/>
          </a:bodyPr>
          <a:lstStyle/>
          <a:p>
            <a:r>
              <a:rPr lang="ru-RU" dirty="0"/>
              <a:t>Язык определения данных (</a:t>
            </a:r>
            <a:r>
              <a:rPr lang="en-US" dirty="0"/>
              <a:t>DDL)</a:t>
            </a:r>
            <a:br>
              <a:rPr lang="en-US" dirty="0"/>
            </a:br>
            <a:endParaRPr lang="ru-BY" dirty="0"/>
          </a:p>
        </p:txBody>
      </p:sp>
      <p:sp>
        <p:nvSpPr>
          <p:cNvPr id="3" name="Объект 2">
            <a:extLst>
              <a:ext uri="{FF2B5EF4-FFF2-40B4-BE49-F238E27FC236}">
                <a16:creationId xmlns:a16="http://schemas.microsoft.com/office/drawing/2014/main" id="{75A3B7D1-9D97-4A6C-A7B4-C72BCED0BDD0}"/>
              </a:ext>
            </a:extLst>
          </p:cNvPr>
          <p:cNvSpPr>
            <a:spLocks noGrp="1"/>
          </p:cNvSpPr>
          <p:nvPr>
            <p:ph idx="1"/>
          </p:nvPr>
        </p:nvSpPr>
        <p:spPr>
          <a:xfrm>
            <a:off x="938758" y="2286002"/>
            <a:ext cx="7633742" cy="4444998"/>
          </a:xfrm>
        </p:spPr>
        <p:txBody>
          <a:bodyPr>
            <a:normAutofit fontScale="92500" lnSpcReduction="20000"/>
          </a:bodyPr>
          <a:lstStyle/>
          <a:p>
            <a:r>
              <a:rPr lang="ru-RU" dirty="0"/>
              <a:t>Синтаксис создание базы данных (общий)</a:t>
            </a:r>
          </a:p>
          <a:p>
            <a:endParaRPr lang="ru-RU" dirty="0"/>
          </a:p>
          <a:p>
            <a:r>
              <a:rPr lang="en-US" b="1" dirty="0"/>
              <a:t>CREATE DATABASE </a:t>
            </a:r>
            <a:r>
              <a:rPr lang="en-US" b="1" dirty="0" err="1"/>
              <a:t>database_name</a:t>
            </a:r>
            <a:endParaRPr lang="en-US" b="1" dirty="0"/>
          </a:p>
          <a:p>
            <a:r>
              <a:rPr lang="en-US" b="1" dirty="0"/>
              <a:t>[ CONTAINMENT = { NONE | PARTIAL } ]</a:t>
            </a:r>
          </a:p>
          <a:p>
            <a:r>
              <a:rPr lang="en-US" b="1" dirty="0"/>
              <a:t>[ ON</a:t>
            </a:r>
          </a:p>
          <a:p>
            <a:r>
              <a:rPr lang="en-US" b="1" dirty="0"/>
              <a:t>      [ PRIMARY ] &lt;</a:t>
            </a:r>
            <a:r>
              <a:rPr lang="en-US" b="1" dirty="0" err="1"/>
              <a:t>filespec</a:t>
            </a:r>
            <a:r>
              <a:rPr lang="en-US" b="1" dirty="0"/>
              <a:t>&gt; [ ,...n ]</a:t>
            </a:r>
          </a:p>
          <a:p>
            <a:r>
              <a:rPr lang="en-US" b="1" dirty="0"/>
              <a:t>      [ , &lt;filegroup&gt; [ ,...n ] ]</a:t>
            </a:r>
          </a:p>
          <a:p>
            <a:r>
              <a:rPr lang="en-US" b="1" dirty="0"/>
              <a:t>      [ LOG ON &lt;</a:t>
            </a:r>
            <a:r>
              <a:rPr lang="en-US" b="1" dirty="0" err="1"/>
              <a:t>filespec</a:t>
            </a:r>
            <a:r>
              <a:rPr lang="en-US" b="1" dirty="0"/>
              <a:t>&gt; [ ,...n ] ]</a:t>
            </a:r>
          </a:p>
          <a:p>
            <a:r>
              <a:rPr lang="en-US" b="1" dirty="0"/>
              <a:t>]</a:t>
            </a:r>
          </a:p>
          <a:p>
            <a:r>
              <a:rPr lang="en-US" b="1" dirty="0"/>
              <a:t>[ COLLATE </a:t>
            </a:r>
            <a:r>
              <a:rPr lang="en-US" b="1" dirty="0" err="1"/>
              <a:t>collation_name</a:t>
            </a:r>
            <a:r>
              <a:rPr lang="en-US" b="1" dirty="0"/>
              <a:t> ]</a:t>
            </a:r>
          </a:p>
          <a:p>
            <a:r>
              <a:rPr lang="en-US" b="1" dirty="0"/>
              <a:t>[ WITH &lt;option&gt; [,...n ] ]</a:t>
            </a:r>
          </a:p>
          <a:p>
            <a:r>
              <a:rPr lang="en-US" b="1" dirty="0"/>
              <a:t>[;]</a:t>
            </a:r>
          </a:p>
          <a:p>
            <a:endParaRPr lang="ru-BY" dirty="0"/>
          </a:p>
        </p:txBody>
      </p:sp>
    </p:spTree>
    <p:extLst>
      <p:ext uri="{BB962C8B-B14F-4D97-AF65-F5344CB8AC3E}">
        <p14:creationId xmlns:p14="http://schemas.microsoft.com/office/powerpoint/2010/main" val="37608660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B1395F-D022-4616-A20B-CA085F367FDF}"/>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2FF5481C-1E92-4725-B94D-387021D93D5D}"/>
              </a:ext>
            </a:extLst>
          </p:cNvPr>
          <p:cNvSpPr>
            <a:spLocks noGrp="1"/>
          </p:cNvSpPr>
          <p:nvPr>
            <p:ph idx="1"/>
          </p:nvPr>
        </p:nvSpPr>
        <p:spPr/>
        <p:txBody>
          <a:bodyPr/>
          <a:lstStyle/>
          <a:p>
            <a:r>
              <a:rPr lang="ru-BY" b="1" i="1" dirty="0"/>
              <a:t>Чтобы переместить файл данных или файл журнала в новое расположение, укажите текущее логическое имя файла в предложении NAME и укажите новый путь и имя файла в операционной системе в предложении FILENAME. </a:t>
            </a:r>
            <a:endParaRPr lang="ru-BY" dirty="0"/>
          </a:p>
          <a:p>
            <a:r>
              <a:rPr lang="ru-BY" b="1" i="1" dirty="0"/>
              <a:t>Пример:</a:t>
            </a:r>
            <a:endParaRPr lang="ru-BY" dirty="0"/>
          </a:p>
          <a:p>
            <a:r>
              <a:rPr lang="ru-BY" b="1" i="1" dirty="0"/>
              <a:t>MODIFY FILE ( NAME = </a:t>
            </a:r>
            <a:r>
              <a:rPr lang="ru-BY" b="1" i="1" dirty="0" err="1"/>
              <a:t>logical_file_name</a:t>
            </a:r>
            <a:r>
              <a:rPr lang="ru-BY" b="1" i="1" dirty="0"/>
              <a:t>, FILENAME = ' </a:t>
            </a:r>
            <a:r>
              <a:rPr lang="ru-BY" b="1" i="1" dirty="0" err="1"/>
              <a:t>new_path</a:t>
            </a:r>
            <a:r>
              <a:rPr lang="ru-BY" b="1" i="1" dirty="0"/>
              <a:t>/</a:t>
            </a:r>
            <a:r>
              <a:rPr lang="ru-BY" b="1" i="1" dirty="0" err="1"/>
              <a:t>os_file_name</a:t>
            </a:r>
            <a:r>
              <a:rPr lang="ru-BY" b="1" i="1" dirty="0"/>
              <a:t> </a:t>
            </a:r>
            <a:endParaRPr lang="ru-BY" dirty="0"/>
          </a:p>
        </p:txBody>
      </p:sp>
    </p:spTree>
    <p:extLst>
      <p:ext uri="{BB962C8B-B14F-4D97-AF65-F5344CB8AC3E}">
        <p14:creationId xmlns:p14="http://schemas.microsoft.com/office/powerpoint/2010/main" val="1818898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290EDD-916D-4A67-827A-647A6565202D}"/>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D3058555-4A5D-4D6C-9AE5-5E48660DD196}"/>
              </a:ext>
            </a:extLst>
          </p:cNvPr>
          <p:cNvSpPr>
            <a:spLocks noGrp="1"/>
          </p:cNvSpPr>
          <p:nvPr>
            <p:ph idx="1"/>
          </p:nvPr>
        </p:nvSpPr>
        <p:spPr>
          <a:xfrm>
            <a:off x="938758" y="2286002"/>
            <a:ext cx="7633742" cy="4189613"/>
          </a:xfrm>
        </p:spPr>
        <p:txBody>
          <a:bodyPr>
            <a:normAutofit fontScale="62500" lnSpcReduction="20000"/>
          </a:bodyPr>
          <a:lstStyle/>
          <a:p>
            <a:r>
              <a:rPr lang="ru-BY" b="1" i="1" u="sng" dirty="0"/>
              <a:t>&lt;</a:t>
            </a:r>
            <a:r>
              <a:rPr lang="ru-BY" b="1" i="1" u="sng" dirty="0" err="1"/>
              <a:t>filespec</a:t>
            </a:r>
            <a:r>
              <a:rPr lang="ru-BY" b="1" i="1" u="sng" dirty="0"/>
              <a:t>&gt;::=</a:t>
            </a:r>
            <a:endParaRPr lang="ru-BY" dirty="0"/>
          </a:p>
          <a:p>
            <a:r>
              <a:rPr lang="ru-BY" b="1" i="1" dirty="0"/>
              <a:t>Управляет свойствами файла.</a:t>
            </a:r>
            <a:endParaRPr lang="ru-BY" dirty="0"/>
          </a:p>
          <a:p>
            <a:r>
              <a:rPr lang="ru-BY" b="1" i="1" dirty="0"/>
              <a:t>NAME</a:t>
            </a:r>
            <a:r>
              <a:rPr lang="ru-BY" i="1" dirty="0"/>
              <a:t> </a:t>
            </a:r>
            <a:r>
              <a:rPr lang="ru-BY" i="1" dirty="0" err="1"/>
              <a:t>logical_file_name</a:t>
            </a:r>
            <a:r>
              <a:rPr lang="ru-BY" i="1" dirty="0"/>
              <a:t> — задает логическое имя файла.</a:t>
            </a:r>
            <a:endParaRPr lang="ru-BY" dirty="0"/>
          </a:p>
          <a:p>
            <a:r>
              <a:rPr lang="ru-BY" i="1" dirty="0" err="1"/>
              <a:t>logical_file_name</a:t>
            </a:r>
            <a:r>
              <a:rPr lang="ru-BY" i="1" dirty="0"/>
              <a:t> — логическое имя, используемое в экземпляре SQL </a:t>
            </a:r>
            <a:r>
              <a:rPr lang="ru-BY" i="1" dirty="0" err="1"/>
              <a:t>Server</a:t>
            </a:r>
            <a:r>
              <a:rPr lang="ru-BY" i="1" dirty="0"/>
              <a:t> при ссылке на файл.</a:t>
            </a:r>
            <a:endParaRPr lang="ru-BY" dirty="0"/>
          </a:p>
          <a:p>
            <a:r>
              <a:rPr lang="ru-BY" b="1" i="1" dirty="0"/>
              <a:t>NEWNAME</a:t>
            </a:r>
            <a:r>
              <a:rPr lang="ru-BY" i="1" dirty="0"/>
              <a:t> </a:t>
            </a:r>
            <a:r>
              <a:rPr lang="ru-BY" i="1" dirty="0" err="1"/>
              <a:t>new_logical_file_name</a:t>
            </a:r>
            <a:r>
              <a:rPr lang="ru-BY" i="1" dirty="0"/>
              <a:t> — задает новое логическое имя файла.</a:t>
            </a:r>
            <a:endParaRPr lang="ru-BY" dirty="0"/>
          </a:p>
          <a:p>
            <a:r>
              <a:rPr lang="ru-BY" i="1" dirty="0" err="1"/>
              <a:t>new_logical_file_name</a:t>
            </a:r>
            <a:r>
              <a:rPr lang="ru-BY" i="1" dirty="0"/>
              <a:t> — имя, которым будет заменено текущее логическое имя файла. Имя должно быть уникальным в базе данных и соответствовать правилам для идентификаторов. Имя может быть символьной константой или константой Юникода, обычным идентификатором или идентификатором с разделителем.</a:t>
            </a:r>
            <a:endParaRPr lang="ru-BY" dirty="0"/>
          </a:p>
          <a:p>
            <a:r>
              <a:rPr lang="ru-BY" b="1" i="1" dirty="0"/>
              <a:t>FILENAME</a:t>
            </a:r>
            <a:r>
              <a:rPr lang="ru-BY" i="1" dirty="0"/>
              <a:t> { </a:t>
            </a:r>
            <a:r>
              <a:rPr lang="ru-BY" b="1" i="1" dirty="0"/>
              <a:t>'</a:t>
            </a:r>
            <a:r>
              <a:rPr lang="ru-BY" i="1" dirty="0" err="1"/>
              <a:t>os_file_name</a:t>
            </a:r>
            <a:r>
              <a:rPr lang="ru-BY" b="1" i="1" dirty="0"/>
              <a:t>'</a:t>
            </a:r>
            <a:r>
              <a:rPr lang="ru-BY" i="1" dirty="0"/>
              <a:t> | </a:t>
            </a:r>
            <a:r>
              <a:rPr lang="ru-BY" b="1" i="1" dirty="0"/>
              <a:t>'</a:t>
            </a:r>
            <a:r>
              <a:rPr lang="ru-BY" i="1" dirty="0" err="1"/>
              <a:t>filestream_path</a:t>
            </a:r>
            <a:r>
              <a:rPr lang="ru-BY" b="1" i="1" dirty="0"/>
              <a:t>'</a:t>
            </a:r>
            <a:r>
              <a:rPr lang="ru-BY" i="1" dirty="0"/>
              <a:t> | </a:t>
            </a:r>
            <a:r>
              <a:rPr lang="ru-BY" b="1" i="1" dirty="0"/>
              <a:t>'</a:t>
            </a:r>
            <a:r>
              <a:rPr lang="ru-BY" i="1" dirty="0" err="1"/>
              <a:t>memory_optimized_data_path</a:t>
            </a:r>
            <a:r>
              <a:rPr lang="ru-BY" b="1" i="1" dirty="0"/>
              <a:t>'</a:t>
            </a:r>
            <a:r>
              <a:rPr lang="ru-BY" i="1" dirty="0"/>
              <a:t>} — задает имя (физического) файла в операционной системе.</a:t>
            </a:r>
            <a:endParaRPr lang="ru-BY" dirty="0"/>
          </a:p>
          <a:p>
            <a:r>
              <a:rPr lang="ru-BY" i="1" dirty="0"/>
              <a:t>'</a:t>
            </a:r>
            <a:r>
              <a:rPr lang="ru-BY" i="1" dirty="0" err="1"/>
              <a:t>os_file_name</a:t>
            </a:r>
            <a:r>
              <a:rPr lang="ru-BY" i="1" dirty="0"/>
              <a:t>' — для стандартной файловой группы (ROWS) этот параметр представляет собой путь и имя файла, которые использовались операционной системой при создании файла. Файл должен постоянно храниться на сервере, на котором установлен SQL </a:t>
            </a:r>
            <a:r>
              <a:rPr lang="ru-BY" i="1" dirty="0" err="1"/>
              <a:t>Server</a:t>
            </a:r>
            <a:r>
              <a:rPr lang="ru-BY" i="1" dirty="0"/>
              <a:t>. Указанный путь должен существовать до выполнения инструкции ALTER DATABASE.</a:t>
            </a:r>
            <a:endParaRPr lang="ru-BY" dirty="0"/>
          </a:p>
          <a:p>
            <a:r>
              <a:rPr lang="ru-BY" b="1" i="1" dirty="0"/>
              <a:t>SIZE</a:t>
            </a:r>
            <a:r>
              <a:rPr lang="ru-BY" i="1" dirty="0"/>
              <a:t> </a:t>
            </a:r>
            <a:r>
              <a:rPr lang="ru-BY" i="1" dirty="0" err="1"/>
              <a:t>size</a:t>
            </a:r>
            <a:r>
              <a:rPr lang="ru-BY" i="1" dirty="0"/>
              <a:t> — указывает размер файла. Параметр SIZE не применяется к файловым группам FILESTREAM.</a:t>
            </a:r>
            <a:endParaRPr lang="ru-BY" dirty="0"/>
          </a:p>
          <a:p>
            <a:r>
              <a:rPr lang="ru-BY" b="1" i="1" dirty="0" err="1"/>
              <a:t>size</a:t>
            </a:r>
            <a:r>
              <a:rPr lang="ru-BY" i="1" dirty="0"/>
              <a:t> — размер файла.</a:t>
            </a:r>
            <a:endParaRPr lang="ru-BY" dirty="0"/>
          </a:p>
          <a:p>
            <a:endParaRPr lang="ru-BY" dirty="0"/>
          </a:p>
        </p:txBody>
      </p:sp>
    </p:spTree>
    <p:extLst>
      <p:ext uri="{BB962C8B-B14F-4D97-AF65-F5344CB8AC3E}">
        <p14:creationId xmlns:p14="http://schemas.microsoft.com/office/powerpoint/2010/main" val="17940230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001D65-C0FB-4686-91E8-9BB64C8AA18E}"/>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DCE38611-7A86-4D08-82AB-4386EFD4A706}"/>
              </a:ext>
            </a:extLst>
          </p:cNvPr>
          <p:cNvSpPr>
            <a:spLocks noGrp="1"/>
          </p:cNvSpPr>
          <p:nvPr>
            <p:ph idx="1"/>
          </p:nvPr>
        </p:nvSpPr>
        <p:spPr>
          <a:xfrm>
            <a:off x="938758" y="1371600"/>
            <a:ext cx="7633742" cy="5003800"/>
          </a:xfrm>
        </p:spPr>
        <p:txBody>
          <a:bodyPr>
            <a:normAutofit fontScale="92500" lnSpcReduction="10000"/>
          </a:bodyPr>
          <a:lstStyle/>
          <a:p>
            <a:r>
              <a:rPr lang="ru-BY" b="1" i="1" dirty="0"/>
              <a:t>При использовании в инструкции ADD FILE аргумент </a:t>
            </a:r>
            <a:r>
              <a:rPr lang="ru-BY" b="1" i="1" dirty="0" err="1"/>
              <a:t>size</a:t>
            </a:r>
            <a:r>
              <a:rPr lang="ru-BY" b="1" i="1" dirty="0"/>
              <a:t> является начальным размером файла. При использовании в инструкции MODIFY FILE аргумент </a:t>
            </a:r>
            <a:r>
              <a:rPr lang="ru-BY" b="1" i="1" dirty="0" err="1"/>
              <a:t>size</a:t>
            </a:r>
            <a:r>
              <a:rPr lang="ru-BY" b="1" i="1" dirty="0"/>
              <a:t> является новым размером файла и должен превышать текущий размер файла.</a:t>
            </a:r>
            <a:endParaRPr lang="ru-BY" dirty="0"/>
          </a:p>
          <a:p>
            <a:r>
              <a:rPr lang="ru-BY" i="1" dirty="0"/>
              <a:t>Если для первичного файла не задан аргумент </a:t>
            </a:r>
            <a:r>
              <a:rPr lang="ru-BY" i="1" dirty="0" err="1"/>
              <a:t>size</a:t>
            </a:r>
            <a:r>
              <a:rPr lang="ru-BY" i="1" dirty="0"/>
              <a:t>, компонент SQL </a:t>
            </a:r>
            <a:r>
              <a:rPr lang="ru-BY" i="1" dirty="0" err="1"/>
              <a:t>Server</a:t>
            </a:r>
            <a:r>
              <a:rPr lang="ru-BY" i="1" dirty="0"/>
              <a:t> использует размер первичного файла, указанный в базе данных </a:t>
            </a:r>
            <a:r>
              <a:rPr lang="ru-BY" b="1" i="1" dirty="0" err="1"/>
              <a:t>model</a:t>
            </a:r>
            <a:r>
              <a:rPr lang="ru-BY" i="1" dirty="0"/>
              <a:t>. Когда указан вторичный файл данных или журнала, но для этого файла не указан аргумент </a:t>
            </a:r>
            <a:r>
              <a:rPr lang="ru-BY" i="1" dirty="0" err="1"/>
              <a:t>size</a:t>
            </a:r>
            <a:r>
              <a:rPr lang="ru-BY" i="1" dirty="0"/>
              <a:t>, компонент </a:t>
            </a:r>
            <a:r>
              <a:rPr lang="ru-BY" i="1" dirty="0" err="1"/>
              <a:t>Компонент</a:t>
            </a:r>
            <a:r>
              <a:rPr lang="ru-BY" i="1" dirty="0"/>
              <a:t> </a:t>
            </a:r>
            <a:r>
              <a:rPr lang="ru-BY" i="1" dirty="0" err="1"/>
              <a:t>Database</a:t>
            </a:r>
            <a:r>
              <a:rPr lang="ru-BY" i="1" dirty="0"/>
              <a:t> </a:t>
            </a:r>
            <a:r>
              <a:rPr lang="ru-BY" i="1" dirty="0" err="1"/>
              <a:t>Engine</a:t>
            </a:r>
            <a:r>
              <a:rPr lang="ru-BY" i="1" dirty="0"/>
              <a:t> задает размер файла равным 1 МБ.</a:t>
            </a:r>
            <a:endParaRPr lang="ru-BY" dirty="0"/>
          </a:p>
          <a:p>
            <a:r>
              <a:rPr lang="ru-BY" i="1" dirty="0"/>
              <a:t>Суффиксы KB, MB, GB и TB могут использоваться для указания килобайтов, мегабайтов, гигабайтов или терабайтов. По умолчанию — MБ. Укажите целое число без десятичного разделителя. Для указания долей мегабайта преобразуйте значение в килобайты, умножив число на 1024. Например, укажите «1536 KB» вместо «1,5 MB» (1,5 x 1024 = 1536).</a:t>
            </a:r>
            <a:endParaRPr lang="ru-BY" dirty="0"/>
          </a:p>
          <a:p>
            <a:endParaRPr lang="ru-BY" dirty="0"/>
          </a:p>
        </p:txBody>
      </p:sp>
    </p:spTree>
    <p:extLst>
      <p:ext uri="{BB962C8B-B14F-4D97-AF65-F5344CB8AC3E}">
        <p14:creationId xmlns:p14="http://schemas.microsoft.com/office/powerpoint/2010/main" val="32696082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E86660-9119-4460-9264-CE1488CB1312}"/>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F5F9BE51-9F68-46AC-A141-1D75E03834E5}"/>
              </a:ext>
            </a:extLst>
          </p:cNvPr>
          <p:cNvSpPr>
            <a:spLocks noGrp="1"/>
          </p:cNvSpPr>
          <p:nvPr>
            <p:ph idx="1"/>
          </p:nvPr>
        </p:nvSpPr>
        <p:spPr>
          <a:xfrm>
            <a:off x="938758" y="1778001"/>
            <a:ext cx="7633742" cy="4414860"/>
          </a:xfrm>
        </p:spPr>
        <p:txBody>
          <a:bodyPr>
            <a:normAutofit fontScale="55000" lnSpcReduction="20000"/>
          </a:bodyPr>
          <a:lstStyle/>
          <a:p>
            <a:r>
              <a:rPr lang="ru-BY" b="1" i="1" dirty="0"/>
              <a:t>MAXSIZE</a:t>
            </a:r>
            <a:r>
              <a:rPr lang="ru-BY" i="1" dirty="0"/>
              <a:t> { </a:t>
            </a:r>
            <a:r>
              <a:rPr lang="ru-BY" i="1" dirty="0" err="1"/>
              <a:t>max_size</a:t>
            </a:r>
            <a:r>
              <a:rPr lang="ru-BY" i="1" dirty="0"/>
              <a:t>| UNLIMITED } — задает максимальное значение, до которого может увеличиваться размер файла.</a:t>
            </a:r>
            <a:endParaRPr lang="ru-BY" dirty="0"/>
          </a:p>
          <a:p>
            <a:r>
              <a:rPr lang="ru-BY" i="1" dirty="0" err="1"/>
              <a:t>max_size</a:t>
            </a:r>
            <a:r>
              <a:rPr lang="ru-BY" i="1" dirty="0"/>
              <a:t> — максимальный размер файла. Суффиксы KB, MB, GB и TB могут использоваться для указания килобайтов, мегабайтов, гигабайтов или терабайтов. По умолчанию — MБ. Укажите целое число без десятичного разделителя. Если аргумент </a:t>
            </a:r>
            <a:r>
              <a:rPr lang="ru-BY" i="1" dirty="0" err="1"/>
              <a:t>max_size</a:t>
            </a:r>
            <a:r>
              <a:rPr lang="ru-BY" i="1" dirty="0"/>
              <a:t> не указан, то размер файла может увеличиваться до тех пор, пока диск не будет заполнен.</a:t>
            </a:r>
            <a:endParaRPr lang="ru-BY" dirty="0"/>
          </a:p>
          <a:p>
            <a:r>
              <a:rPr lang="ru-BY" b="1" i="1" dirty="0"/>
              <a:t>UNLIMITED</a:t>
            </a:r>
            <a:r>
              <a:rPr lang="ru-BY" i="1" dirty="0"/>
              <a:t> — указывает, что размер файла может увеличиваться вплоть до заполнения диска. В SQL </a:t>
            </a:r>
            <a:r>
              <a:rPr lang="ru-BY" i="1" dirty="0" err="1"/>
              <a:t>Server</a:t>
            </a:r>
            <a:r>
              <a:rPr lang="ru-BY" i="1" dirty="0"/>
              <a:t> файл журнала, для которого задано неограниченное увеличение размера, имеет максимальный размер 2 ТБ, а файл данных — 16 ТБ. Ограничения размера отсутствуют, если этот параметр указан для контейнера FILESTREAM. Размер продолжает увеличиваться до полного заполнения диска.</a:t>
            </a:r>
            <a:endParaRPr lang="ru-BY" dirty="0"/>
          </a:p>
          <a:p>
            <a:r>
              <a:rPr lang="ru-BY" b="1" i="1" dirty="0"/>
              <a:t>FILEGROWTH</a:t>
            </a:r>
            <a:r>
              <a:rPr lang="ru-BY" i="1" dirty="0"/>
              <a:t> </a:t>
            </a:r>
            <a:r>
              <a:rPr lang="ru-BY" i="1" dirty="0" err="1"/>
              <a:t>growth_increment</a:t>
            </a:r>
            <a:r>
              <a:rPr lang="ru-BY" i="1" dirty="0"/>
              <a:t> — задает шаг автоматического приращения при увеличении размера файла. Значение параметра FILEGROWTH для файла не может превосходить значение параметра MAXSIZE. Параметр FILEGROWTH не применяется к файловым группам FILESTREAM.</a:t>
            </a:r>
            <a:endParaRPr lang="ru-BY" dirty="0"/>
          </a:p>
          <a:p>
            <a:r>
              <a:rPr lang="ru-BY" i="1" dirty="0" err="1"/>
              <a:t>growth_increment</a:t>
            </a:r>
            <a:r>
              <a:rPr lang="ru-BY" i="1" dirty="0"/>
              <a:t> — объем пространства, добавляемого к файлу каждый раз, когда требуется увеличить пространство.</a:t>
            </a:r>
            <a:endParaRPr lang="ru-BY" dirty="0"/>
          </a:p>
          <a:p>
            <a:r>
              <a:rPr lang="ru-BY" i="1" dirty="0"/>
              <a:t>Значение может быть указано в килобайтах, мегабайтах, гигабайтах, терабайтах или процентах (%). Если указано число без суффикса MB, KB или %, то по умолчанию используется MB. Если размер указан в процентах (%), то шаг роста — это заданная часть в процентах от размера файла во время этого файла. Указанный размер округляется до ближайших 64 КБ.</a:t>
            </a:r>
            <a:endParaRPr lang="ru-BY" dirty="0"/>
          </a:p>
          <a:p>
            <a:r>
              <a:rPr lang="ru-BY" i="1" dirty="0"/>
              <a:t>Значение 0 указывает, что автоматическое приращение выключено и дополнительное пространство для файла не разрешено.</a:t>
            </a:r>
            <a:endParaRPr lang="ru-BY" dirty="0"/>
          </a:p>
          <a:p>
            <a:r>
              <a:rPr lang="ru-BY" i="1" dirty="0"/>
              <a:t>OFFLINE — переводит файл в режим "вне сети" и делает все объекты в файловой группе недоступными.</a:t>
            </a:r>
            <a:endParaRPr lang="ru-BY" dirty="0"/>
          </a:p>
          <a:p>
            <a:r>
              <a:rPr lang="ru-BY" b="1" i="1" dirty="0"/>
              <a:t> </a:t>
            </a:r>
            <a:endParaRPr lang="ru-BY" dirty="0"/>
          </a:p>
          <a:p>
            <a:endParaRPr lang="ru-BY" dirty="0"/>
          </a:p>
        </p:txBody>
      </p:sp>
    </p:spTree>
    <p:extLst>
      <p:ext uri="{BB962C8B-B14F-4D97-AF65-F5344CB8AC3E}">
        <p14:creationId xmlns:p14="http://schemas.microsoft.com/office/powerpoint/2010/main" val="25035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3FDFAC-9611-4F57-8D59-5B0258E408F8}"/>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FD7747DA-274A-4896-AD91-1F238FE00045}"/>
              </a:ext>
            </a:extLst>
          </p:cNvPr>
          <p:cNvSpPr>
            <a:spLocks noGrp="1"/>
          </p:cNvSpPr>
          <p:nvPr>
            <p:ph idx="1"/>
          </p:nvPr>
        </p:nvSpPr>
        <p:spPr>
          <a:xfrm>
            <a:off x="938758" y="1608667"/>
            <a:ext cx="7633742" cy="5105399"/>
          </a:xfrm>
        </p:spPr>
        <p:txBody>
          <a:bodyPr>
            <a:normAutofit fontScale="47500" lnSpcReduction="20000"/>
          </a:bodyPr>
          <a:lstStyle/>
          <a:p>
            <a:r>
              <a:rPr lang="ru-BY" b="1" i="1" u="sng" dirty="0"/>
              <a:t>&lt;</a:t>
            </a:r>
            <a:r>
              <a:rPr lang="ru-BY" b="1" i="1" u="sng" dirty="0" err="1"/>
              <a:t>add_or_modify_filegroups</a:t>
            </a:r>
            <a:r>
              <a:rPr lang="ru-BY" b="1" i="1" u="sng" dirty="0"/>
              <a:t>&gt;::=</a:t>
            </a:r>
            <a:endParaRPr lang="ru-BY" dirty="0"/>
          </a:p>
          <a:p>
            <a:r>
              <a:rPr lang="ru-BY" b="1" i="1" dirty="0"/>
              <a:t>Добавить, изменить или удалить файловую группу из базы данных.</a:t>
            </a:r>
            <a:endParaRPr lang="ru-BY" dirty="0"/>
          </a:p>
          <a:p>
            <a:r>
              <a:rPr lang="ru-BY" b="1" i="1" dirty="0"/>
              <a:t>ADD FILEGROUP</a:t>
            </a:r>
            <a:r>
              <a:rPr lang="ru-BY" i="1" dirty="0"/>
              <a:t> </a:t>
            </a:r>
            <a:r>
              <a:rPr lang="ru-BY" i="1" dirty="0" err="1"/>
              <a:t>filegroup_name</a:t>
            </a:r>
            <a:r>
              <a:rPr lang="ru-BY" i="1" dirty="0"/>
              <a:t> — добавляет в базу данных файловую группу.</a:t>
            </a:r>
            <a:endParaRPr lang="ru-BY" dirty="0"/>
          </a:p>
          <a:p>
            <a:r>
              <a:rPr lang="ru-BY" b="1" i="1" dirty="0"/>
              <a:t>CONTAINS FILESTREAM</a:t>
            </a:r>
            <a:r>
              <a:rPr lang="ru-BY" i="1" dirty="0"/>
              <a:t> — указывает, что файловая группа хранит большие двоичные объекты (BLOB-объекты) FILESTREAM в файловой системе.</a:t>
            </a:r>
            <a:endParaRPr lang="ru-BY" dirty="0"/>
          </a:p>
          <a:p>
            <a:r>
              <a:rPr lang="ru-BY" b="1" i="1" dirty="0"/>
              <a:t>CONTAINS MEMORY_OPTIMIZED_DATA</a:t>
            </a:r>
            <a:endParaRPr lang="ru-BY" dirty="0"/>
          </a:p>
          <a:p>
            <a:r>
              <a:rPr lang="ru-BY" b="1" i="1" dirty="0"/>
              <a:t>REMOVE FILEGROUP</a:t>
            </a:r>
            <a:r>
              <a:rPr lang="ru-BY" i="1" dirty="0"/>
              <a:t> </a:t>
            </a:r>
            <a:r>
              <a:rPr lang="ru-BY" i="1" dirty="0" err="1"/>
              <a:t>filegroup_name</a:t>
            </a:r>
            <a:r>
              <a:rPr lang="ru-BY" i="1" dirty="0"/>
              <a:t> — удаляет файловую группу из базы данных. Файловая группа не может быть удалена, пока она не пустая. Вначале удалите из файловой группы все файлы. Дополнительные сведения см. выше в разделе "REMOVE FILE </a:t>
            </a:r>
            <a:r>
              <a:rPr lang="ru-BY" i="1" dirty="0" err="1"/>
              <a:t>logical_file_name</a:t>
            </a:r>
            <a:r>
              <a:rPr lang="ru-BY" i="1" dirty="0"/>
              <a:t>".</a:t>
            </a:r>
            <a:endParaRPr lang="ru-BY" dirty="0"/>
          </a:p>
          <a:p>
            <a:r>
              <a:rPr lang="ru-BY" b="1" i="1" dirty="0"/>
              <a:t>MODIFY FILEGROUP</a:t>
            </a:r>
            <a:r>
              <a:rPr lang="ru-BY" i="1" dirty="0"/>
              <a:t> </a:t>
            </a:r>
            <a:r>
              <a:rPr lang="ru-BY" i="1" dirty="0" err="1"/>
              <a:t>filegroup_name</a:t>
            </a:r>
            <a:r>
              <a:rPr lang="ru-BY" i="1" dirty="0"/>
              <a:t> { &lt;</a:t>
            </a:r>
            <a:r>
              <a:rPr lang="ru-BY" i="1" dirty="0" err="1"/>
              <a:t>filegroup_updatability_option</a:t>
            </a:r>
            <a:r>
              <a:rPr lang="ru-BY" i="1" dirty="0"/>
              <a:t>&gt; | DEFAULT | </a:t>
            </a:r>
            <a:r>
              <a:rPr lang="ru-BY" b="1" i="1" dirty="0"/>
              <a:t>NAME</a:t>
            </a:r>
            <a:r>
              <a:rPr lang="ru-BY" i="1" dirty="0"/>
              <a:t> </a:t>
            </a:r>
            <a:r>
              <a:rPr lang="ru-BY" b="1" i="1" dirty="0"/>
              <a:t>=</a:t>
            </a:r>
            <a:r>
              <a:rPr lang="ru-BY" i="1" dirty="0" err="1"/>
              <a:t>new_filegroup_name</a:t>
            </a:r>
            <a:r>
              <a:rPr lang="ru-BY" i="1" dirty="0"/>
              <a:t> } Изменяет файловую группу, меняя ее состояние на </a:t>
            </a:r>
            <a:r>
              <a:rPr lang="ru-BY" b="1" i="1" dirty="0"/>
              <a:t>READ_ONLY</a:t>
            </a:r>
            <a:r>
              <a:rPr lang="ru-BY" i="1" dirty="0"/>
              <a:t> или READ_WRITE, делая ее файловой группой по умолчанию для базы данных или изменяя имя файловой группы.</a:t>
            </a:r>
            <a:endParaRPr lang="ru-BY" dirty="0"/>
          </a:p>
          <a:p>
            <a:r>
              <a:rPr lang="ru-BY" b="1" i="1" dirty="0"/>
              <a:t> </a:t>
            </a:r>
            <a:endParaRPr lang="ru-BY" dirty="0"/>
          </a:p>
          <a:p>
            <a:r>
              <a:rPr lang="ru-BY" b="1" i="1" u="sng" dirty="0"/>
              <a:t>&lt;</a:t>
            </a:r>
            <a:r>
              <a:rPr lang="ru-BY" b="1" i="1" u="sng" dirty="0" err="1"/>
              <a:t>filegroup_updatability_option</a:t>
            </a:r>
            <a:r>
              <a:rPr lang="ru-BY" b="1" i="1" u="sng" dirty="0"/>
              <a:t>&gt; — устанавливает свойство "только для чтения" или "чтение и запись" для файловой группы.</a:t>
            </a:r>
            <a:endParaRPr lang="ru-BY" dirty="0"/>
          </a:p>
          <a:p>
            <a:r>
              <a:rPr lang="ru-BY" b="1" i="1" dirty="0"/>
              <a:t>DEFAULT</a:t>
            </a:r>
            <a:r>
              <a:rPr lang="ru-BY" i="1" dirty="0"/>
              <a:t> — изменяет стандартную файловую группу базы данных на </a:t>
            </a:r>
            <a:r>
              <a:rPr lang="ru-BY" i="1" dirty="0" err="1"/>
              <a:t>filegroup_name</a:t>
            </a:r>
            <a:r>
              <a:rPr lang="ru-BY" i="1" dirty="0"/>
              <a:t>. Только одна файловая группа в базе данных может быть файловой группой по умолчанию. </a:t>
            </a:r>
            <a:endParaRPr lang="ru-BY" dirty="0"/>
          </a:p>
          <a:p>
            <a:r>
              <a:rPr lang="ru-BY" b="1" i="1" dirty="0"/>
              <a:t>NAME</a:t>
            </a:r>
            <a:r>
              <a:rPr lang="ru-BY" i="1" dirty="0"/>
              <a:t> = </a:t>
            </a:r>
            <a:r>
              <a:rPr lang="ru-BY" i="1" dirty="0" err="1"/>
              <a:t>new_filegroup_name</a:t>
            </a:r>
            <a:r>
              <a:rPr lang="ru-BY" i="1" dirty="0"/>
              <a:t> — изменяет имя файловой группы на </a:t>
            </a:r>
            <a:r>
              <a:rPr lang="ru-BY" i="1" dirty="0" err="1"/>
              <a:t>new_filegroup_name</a:t>
            </a:r>
            <a:r>
              <a:rPr lang="ru-BY" i="1" dirty="0"/>
              <a:t>.</a:t>
            </a:r>
            <a:endParaRPr lang="ru-BY" dirty="0"/>
          </a:p>
          <a:p>
            <a:r>
              <a:rPr lang="ru-BY" b="1" i="1" dirty="0"/>
              <a:t>AUTOGROW_SINGLE_FILE</a:t>
            </a:r>
            <a:r>
              <a:rPr lang="ru-BY" i="1" dirty="0"/>
              <a:t> — </a:t>
            </a:r>
            <a:r>
              <a:rPr lang="ru-BY" b="1" i="1" dirty="0"/>
              <a:t>применимо </a:t>
            </a:r>
            <a:r>
              <a:rPr lang="ru-BY" b="1" i="1" dirty="0" err="1"/>
              <a:t>к</a:t>
            </a:r>
            <a:r>
              <a:rPr lang="ru-BY" i="1" dirty="0" err="1"/>
              <a:t>SQL</a:t>
            </a:r>
            <a:r>
              <a:rPr lang="ru-BY" i="1" dirty="0"/>
              <a:t> </a:t>
            </a:r>
            <a:r>
              <a:rPr lang="ru-BY" i="1" dirty="0" err="1"/>
              <a:t>Server</a:t>
            </a:r>
            <a:r>
              <a:rPr lang="ru-BY" i="1" dirty="0"/>
              <a:t> (SQL </a:t>
            </a:r>
            <a:r>
              <a:rPr lang="ru-BY" i="1" dirty="0" err="1"/>
              <a:t>Server</a:t>
            </a:r>
            <a:r>
              <a:rPr lang="ru-BY" i="1" dirty="0"/>
              <a:t> 2016 (13.x); и выше)</a:t>
            </a:r>
            <a:endParaRPr lang="ru-BY" dirty="0"/>
          </a:p>
          <a:p>
            <a:r>
              <a:rPr lang="ru-BY" i="1" dirty="0"/>
              <a:t>Если файл в файловой группе удовлетворяет требованиям порога автоматического увеличения, увеличивается только этот файл. Это значение по умолчанию.</a:t>
            </a:r>
            <a:endParaRPr lang="ru-BY" dirty="0"/>
          </a:p>
          <a:p>
            <a:r>
              <a:rPr lang="ru-BY" b="1" i="1" dirty="0"/>
              <a:t>AUTOGROW_ALL_FILES</a:t>
            </a:r>
            <a:endParaRPr lang="ru-BY" dirty="0"/>
          </a:p>
          <a:p>
            <a:r>
              <a:rPr lang="ru-BY" b="1" i="1" dirty="0"/>
              <a:t> </a:t>
            </a:r>
            <a:endParaRPr lang="ru-BY" dirty="0"/>
          </a:p>
          <a:p>
            <a:r>
              <a:rPr lang="ru-BY" b="1" i="1" u="sng" dirty="0"/>
              <a:t>&lt;</a:t>
            </a:r>
            <a:r>
              <a:rPr lang="ru-BY" b="1" i="1" u="sng" dirty="0" err="1"/>
              <a:t>filegroup_updatability_option</a:t>
            </a:r>
            <a:r>
              <a:rPr lang="ru-BY" b="1" i="1" u="sng" dirty="0"/>
              <a:t>&gt;::=</a:t>
            </a:r>
            <a:endParaRPr lang="ru-BY" dirty="0"/>
          </a:p>
          <a:p>
            <a:r>
              <a:rPr lang="ru-BY" i="1" u="sng" dirty="0"/>
              <a:t>Устанавливает свойство «только для чтения» или «чтение и запись» для файловой </a:t>
            </a:r>
            <a:endParaRPr lang="ru-BY" dirty="0"/>
          </a:p>
          <a:p>
            <a:endParaRPr lang="ru-BY" dirty="0"/>
          </a:p>
        </p:txBody>
      </p:sp>
    </p:spTree>
    <p:extLst>
      <p:ext uri="{BB962C8B-B14F-4D97-AF65-F5344CB8AC3E}">
        <p14:creationId xmlns:p14="http://schemas.microsoft.com/office/powerpoint/2010/main" val="15584753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EE79EA-A654-444E-AE82-14346E7E121A}"/>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E3197F0B-AFFA-4039-A2C7-AAE73BC6AC79}"/>
              </a:ext>
            </a:extLst>
          </p:cNvPr>
          <p:cNvSpPr>
            <a:spLocks noGrp="1"/>
          </p:cNvSpPr>
          <p:nvPr>
            <p:ph idx="1"/>
          </p:nvPr>
        </p:nvSpPr>
        <p:spPr>
          <a:xfrm>
            <a:off x="938758" y="1176867"/>
            <a:ext cx="7633742" cy="4936065"/>
          </a:xfrm>
        </p:spPr>
        <p:txBody>
          <a:bodyPr>
            <a:normAutofit fontScale="70000" lnSpcReduction="20000"/>
          </a:bodyPr>
          <a:lstStyle/>
          <a:p>
            <a:r>
              <a:rPr lang="ru-RU" b="1" i="1" dirty="0"/>
              <a:t>Примеры</a:t>
            </a:r>
            <a:endParaRPr lang="ru-BY" dirty="0"/>
          </a:p>
          <a:p>
            <a:r>
              <a:rPr lang="ru-RU" b="1" i="1" u="sng" dirty="0"/>
              <a:t>A. Добавление файла к базе данных</a:t>
            </a:r>
            <a:endParaRPr lang="ru-BY" dirty="0"/>
          </a:p>
          <a:p>
            <a:r>
              <a:rPr lang="ru-RU" i="1" dirty="0"/>
              <a:t>В следующем примере к базе данных AdventureWorks2019 добавляется файл данных размером 5 МБ.</a:t>
            </a:r>
            <a:endParaRPr lang="ru-BY" dirty="0"/>
          </a:p>
          <a:p>
            <a:r>
              <a:rPr lang="ru-RU" i="1" dirty="0"/>
              <a:t> </a:t>
            </a:r>
            <a:endParaRPr lang="ru-BY" dirty="0"/>
          </a:p>
          <a:p>
            <a:r>
              <a:rPr lang="en-US" b="1" i="1" dirty="0"/>
              <a:t>USE master;</a:t>
            </a:r>
            <a:endParaRPr lang="ru-BY" dirty="0"/>
          </a:p>
          <a:p>
            <a:r>
              <a:rPr lang="en-US" b="1" i="1" dirty="0"/>
              <a:t>GO</a:t>
            </a:r>
            <a:endParaRPr lang="ru-BY" dirty="0"/>
          </a:p>
          <a:p>
            <a:r>
              <a:rPr lang="en-US" b="1" i="1" dirty="0"/>
              <a:t>ALTER DATABASE AdventureWorks2012</a:t>
            </a:r>
            <a:endParaRPr lang="ru-BY" dirty="0"/>
          </a:p>
          <a:p>
            <a:r>
              <a:rPr lang="en-US" b="1" i="1" dirty="0"/>
              <a:t>ADD FILE</a:t>
            </a:r>
            <a:endParaRPr lang="ru-BY" dirty="0"/>
          </a:p>
          <a:p>
            <a:r>
              <a:rPr lang="en-US" b="1" i="1" dirty="0"/>
              <a:t>(</a:t>
            </a:r>
            <a:endParaRPr lang="ru-BY" dirty="0"/>
          </a:p>
          <a:p>
            <a:r>
              <a:rPr lang="en-US" b="1" i="1" dirty="0"/>
              <a:t>    NAME = Test1dat2,</a:t>
            </a:r>
            <a:endParaRPr lang="ru-BY" dirty="0"/>
          </a:p>
          <a:p>
            <a:r>
              <a:rPr lang="en-US" b="1" i="1" dirty="0"/>
              <a:t>    FILENAME = 'C:\Program Files\Microsoft SQL Server\MSSQL13.MSSQLSERVER\MSSQL\DATA\t1dat2.ndf',</a:t>
            </a:r>
            <a:endParaRPr lang="ru-BY" dirty="0"/>
          </a:p>
          <a:p>
            <a:r>
              <a:rPr lang="en-US" b="1" i="1" dirty="0"/>
              <a:t>    SIZE = 5MB,</a:t>
            </a:r>
            <a:endParaRPr lang="ru-BY" dirty="0"/>
          </a:p>
          <a:p>
            <a:r>
              <a:rPr lang="en-US" b="1" i="1" dirty="0"/>
              <a:t>    MAXSIZE = 100MB,</a:t>
            </a:r>
            <a:endParaRPr lang="ru-BY" dirty="0"/>
          </a:p>
          <a:p>
            <a:r>
              <a:rPr lang="en-US" b="1" i="1" dirty="0"/>
              <a:t>    FILEGROWTH = 5MB</a:t>
            </a:r>
            <a:endParaRPr lang="ru-BY" dirty="0"/>
          </a:p>
          <a:p>
            <a:r>
              <a:rPr lang="ru-RU" b="1" i="1" dirty="0"/>
              <a:t>);</a:t>
            </a:r>
            <a:endParaRPr lang="ru-BY" dirty="0"/>
          </a:p>
          <a:p>
            <a:r>
              <a:rPr lang="ru-RU" b="1" i="1" dirty="0"/>
              <a:t>GO</a:t>
            </a:r>
            <a:endParaRPr lang="ru-BY" dirty="0"/>
          </a:p>
          <a:p>
            <a:endParaRPr lang="ru-BY" dirty="0"/>
          </a:p>
        </p:txBody>
      </p:sp>
    </p:spTree>
    <p:extLst>
      <p:ext uri="{BB962C8B-B14F-4D97-AF65-F5344CB8AC3E}">
        <p14:creationId xmlns:p14="http://schemas.microsoft.com/office/powerpoint/2010/main" val="37292668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BA6496-7191-442B-B307-289CA7A91DA9}"/>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DF4DCA0D-82A8-4132-AF9C-20C5EAEECB7D}"/>
              </a:ext>
            </a:extLst>
          </p:cNvPr>
          <p:cNvSpPr>
            <a:spLocks noGrp="1"/>
          </p:cNvSpPr>
          <p:nvPr>
            <p:ph idx="1"/>
          </p:nvPr>
        </p:nvSpPr>
        <p:spPr>
          <a:xfrm>
            <a:off x="938758" y="1109134"/>
            <a:ext cx="7633742" cy="5494866"/>
          </a:xfrm>
        </p:spPr>
        <p:txBody>
          <a:bodyPr>
            <a:normAutofit fontScale="40000" lnSpcReduction="20000"/>
          </a:bodyPr>
          <a:lstStyle/>
          <a:p>
            <a:pPr indent="450215" algn="just">
              <a:lnSpc>
                <a:spcPct val="107000"/>
              </a:lnSpc>
              <a:spcAft>
                <a:spcPts val="0"/>
              </a:spcAft>
            </a:pPr>
            <a:r>
              <a:rPr lang="ru-RU" b="1" i="1" u="sng" dirty="0">
                <a:latin typeface="Times New Roman" panose="02020603050405020304" pitchFamily="18" charset="0"/>
                <a:ea typeface="Calibri" panose="020F0502020204030204" pitchFamily="34" charset="0"/>
                <a:cs typeface="Times New Roman" panose="02020603050405020304" pitchFamily="18" charset="0"/>
              </a:rPr>
              <a:t>Б. Добавление файловой группы с двумя файлами к базе данных</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В следующем примере в базе данных AdventureWorks2019 создается файловая группа Test1FG1 и добавляется два файла по 5 МБ в эту файловую группу.</a:t>
            </a:r>
            <a:endParaRPr lang="ru-BY" sz="1800" b="1"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i="1"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USE master</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GO</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ALTER DATABASE AdventureWorks2012</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ADD FILEGROUP Test1FG1;</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GO</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ALTER DATABASE AdventureWorks2012</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ADD FILE</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    NAME = test1dat3,</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    FILENAME = 'C:\Program Files\Microsoft SQL Server\MSSQL13.MSSQLSERVER\MSSQL\DATA\t1dat3.ndf',</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    SIZE = 5MB,</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    MAXSIZE = 100MB,</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    FILEGROWTH = 5MB</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    NAME = test1dat4,</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    FILENAME = 'C:\Program Files\Microsoft SQL Server\MSSQL13.MSSQLSERVER\MSSQL\DATA\t1dat4.ndf',</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    SIZE = 5MB,</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    MAXSIZE = 100MB,</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    FILEGROWTH = 5MB</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TO FILEGROUP Test1FG1;</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GO</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i="1"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42498568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A922BD-AA41-4B48-9BF4-0265AB4D4170}"/>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415A7D36-34FB-46B7-B349-B31F78E0321C}"/>
              </a:ext>
            </a:extLst>
          </p:cNvPr>
          <p:cNvSpPr>
            <a:spLocks noGrp="1"/>
          </p:cNvSpPr>
          <p:nvPr>
            <p:ph idx="1"/>
          </p:nvPr>
        </p:nvSpPr>
        <p:spPr>
          <a:xfrm>
            <a:off x="938758" y="973667"/>
            <a:ext cx="7633742" cy="5501947"/>
          </a:xfrm>
        </p:spPr>
        <p:txBody>
          <a:bodyPr>
            <a:normAutofit fontScale="40000" lnSpcReduction="20000"/>
          </a:bodyPr>
          <a:lstStyle/>
          <a:p>
            <a:r>
              <a:rPr lang="ru-RU" sz="2500" dirty="0"/>
              <a:t>В. </a:t>
            </a:r>
            <a:r>
              <a:rPr lang="ru-RU" sz="2500" b="1" dirty="0"/>
              <a:t>Добавление двух файлов журнала к базе данных</a:t>
            </a:r>
          </a:p>
          <a:p>
            <a:r>
              <a:rPr lang="ru-RU" sz="2500" b="1" dirty="0"/>
              <a:t>В следующем примере к базе данных </a:t>
            </a:r>
            <a:r>
              <a:rPr lang="en-US" sz="2500" b="1" dirty="0"/>
              <a:t>AdventureWorks2019 </a:t>
            </a:r>
            <a:r>
              <a:rPr lang="ru-RU" sz="2500" b="1" dirty="0"/>
              <a:t>добавляется два файла журнала размером 5 МБ.</a:t>
            </a:r>
          </a:p>
          <a:p>
            <a:endParaRPr lang="ru-RU" sz="2500" b="1" dirty="0"/>
          </a:p>
          <a:p>
            <a:endParaRPr lang="ru-RU" sz="2500" dirty="0"/>
          </a:p>
          <a:p>
            <a:r>
              <a:rPr lang="en-US" sz="2500" dirty="0"/>
              <a:t>USE master;</a:t>
            </a:r>
          </a:p>
          <a:p>
            <a:r>
              <a:rPr lang="en-US" sz="2500" dirty="0"/>
              <a:t>GO</a:t>
            </a:r>
          </a:p>
          <a:p>
            <a:r>
              <a:rPr lang="en-US" sz="2500" dirty="0"/>
              <a:t>ALTER DATABASE AdventureWorks2012</a:t>
            </a:r>
          </a:p>
          <a:p>
            <a:r>
              <a:rPr lang="en-US" sz="2500" dirty="0"/>
              <a:t>ADD LOG FILE</a:t>
            </a:r>
          </a:p>
          <a:p>
            <a:r>
              <a:rPr lang="en-US" sz="2500" dirty="0"/>
              <a:t>(</a:t>
            </a:r>
          </a:p>
          <a:p>
            <a:r>
              <a:rPr lang="en-US" sz="2500" dirty="0"/>
              <a:t>    NAME = test1log2,</a:t>
            </a:r>
          </a:p>
          <a:p>
            <a:r>
              <a:rPr lang="en-US" sz="2500" dirty="0"/>
              <a:t>    FILENAME = 'C:\Program Files\Microsoft SQL Server\MSSQL13.MSSQLSERVER\MSSQL\DATA\test2log.ldf',</a:t>
            </a:r>
          </a:p>
          <a:p>
            <a:r>
              <a:rPr lang="en-US" sz="2500" dirty="0"/>
              <a:t>    SIZE = 5MB,</a:t>
            </a:r>
          </a:p>
          <a:p>
            <a:r>
              <a:rPr lang="en-US" sz="2500" dirty="0"/>
              <a:t>    MAXSIZE = 100MB,</a:t>
            </a:r>
          </a:p>
          <a:p>
            <a:r>
              <a:rPr lang="en-US" sz="2500" dirty="0"/>
              <a:t>    FILEGROWTH = 5MB</a:t>
            </a:r>
          </a:p>
          <a:p>
            <a:r>
              <a:rPr lang="en-US" sz="2500" dirty="0"/>
              <a:t>),</a:t>
            </a:r>
          </a:p>
          <a:p>
            <a:r>
              <a:rPr lang="en-US" sz="2500" dirty="0"/>
              <a:t>(</a:t>
            </a:r>
          </a:p>
          <a:p>
            <a:r>
              <a:rPr lang="en-US" sz="2500" dirty="0"/>
              <a:t>    NAME = test1log3,</a:t>
            </a:r>
          </a:p>
          <a:p>
            <a:r>
              <a:rPr lang="en-US" sz="2500" dirty="0"/>
              <a:t>    FILENAME = 'C:\Program Files\Microsoft SQL Server\MSSQL10_50.MSSQLSERVER\MSSQL\DATA\test3log.ldf',</a:t>
            </a:r>
          </a:p>
          <a:p>
            <a:r>
              <a:rPr lang="en-US" sz="2500" dirty="0"/>
              <a:t>    SIZE = 5MB,</a:t>
            </a:r>
          </a:p>
          <a:p>
            <a:r>
              <a:rPr lang="en-US" sz="2500" dirty="0"/>
              <a:t>    MAXSIZE = 100MB,</a:t>
            </a:r>
          </a:p>
          <a:p>
            <a:r>
              <a:rPr lang="en-US" sz="2500" dirty="0"/>
              <a:t>    FILEGROWTH = 5MB</a:t>
            </a:r>
          </a:p>
          <a:p>
            <a:r>
              <a:rPr lang="en-US" sz="2500" dirty="0"/>
              <a:t>);</a:t>
            </a:r>
          </a:p>
          <a:p>
            <a:r>
              <a:rPr lang="en-US" sz="2500" dirty="0"/>
              <a:t>GO</a:t>
            </a:r>
          </a:p>
          <a:p>
            <a:endParaRPr lang="ru-BY" dirty="0"/>
          </a:p>
        </p:txBody>
      </p:sp>
    </p:spTree>
    <p:extLst>
      <p:ext uri="{BB962C8B-B14F-4D97-AF65-F5344CB8AC3E}">
        <p14:creationId xmlns:p14="http://schemas.microsoft.com/office/powerpoint/2010/main" val="34846767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EDC22E-9728-4BFC-86EC-12F318697D35}"/>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47BF66E8-D333-4502-A6C3-48380DF9FA91}"/>
              </a:ext>
            </a:extLst>
          </p:cNvPr>
          <p:cNvSpPr>
            <a:spLocks noGrp="1"/>
          </p:cNvSpPr>
          <p:nvPr>
            <p:ph idx="1"/>
          </p:nvPr>
        </p:nvSpPr>
        <p:spPr/>
        <p:txBody>
          <a:bodyPr>
            <a:normAutofit fontScale="92500" lnSpcReduction="20000"/>
          </a:bodyPr>
          <a:lstStyle/>
          <a:p>
            <a:pPr indent="450215" algn="just">
              <a:lnSpc>
                <a:spcPct val="107000"/>
              </a:lnSpc>
              <a:spcAft>
                <a:spcPts val="0"/>
              </a:spcAft>
            </a:pPr>
            <a:r>
              <a:rPr lang="ru-RU" b="1" i="1" u="sng" dirty="0">
                <a:latin typeface="Times New Roman" panose="02020603050405020304" pitchFamily="18" charset="0"/>
                <a:ea typeface="Calibri" panose="020F0502020204030204" pitchFamily="34" charset="0"/>
                <a:cs typeface="Times New Roman" panose="02020603050405020304" pitchFamily="18" charset="0"/>
              </a:rPr>
              <a:t>Г. Удаление файла из базы данных</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i="1" dirty="0">
                <a:latin typeface="Times New Roman" panose="02020603050405020304" pitchFamily="18" charset="0"/>
                <a:ea typeface="Calibri" panose="020F0502020204030204" pitchFamily="34" charset="0"/>
                <a:cs typeface="Times New Roman" panose="02020603050405020304" pitchFamily="18" charset="0"/>
              </a:rPr>
              <a:t>В следующем примере удаляется один из файлов, добавленных в примере Б.</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i="1"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USE master;</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GO</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ALTER DATABASE AdventureWorks2012</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REMOVE FILE test1dat4;</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GO</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i="1"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25733754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E97349-6B3D-4215-9B33-A7C69FB2C9EA}"/>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38777B03-2F84-4185-BB31-4FF063474938}"/>
              </a:ext>
            </a:extLst>
          </p:cNvPr>
          <p:cNvSpPr>
            <a:spLocks noGrp="1"/>
          </p:cNvSpPr>
          <p:nvPr>
            <p:ph idx="1"/>
          </p:nvPr>
        </p:nvSpPr>
        <p:spPr>
          <a:xfrm>
            <a:off x="938758" y="1566334"/>
            <a:ext cx="7633742" cy="5156199"/>
          </a:xfrm>
        </p:spPr>
        <p:txBody>
          <a:bodyPr>
            <a:normAutofit fontScale="25000" lnSpcReduction="20000"/>
          </a:bodyPr>
          <a:lstStyle/>
          <a:p>
            <a:pPr indent="450215" algn="just">
              <a:lnSpc>
                <a:spcPct val="107000"/>
              </a:lnSpc>
              <a:spcAft>
                <a:spcPts val="0"/>
              </a:spcAft>
            </a:pPr>
            <a:r>
              <a:rPr lang="ru-RU" sz="4800" b="1" i="1" u="sng" dirty="0">
                <a:latin typeface="Times New Roman" panose="02020603050405020304" pitchFamily="18" charset="0"/>
                <a:ea typeface="Calibri" panose="020F0502020204030204" pitchFamily="34" charset="0"/>
                <a:cs typeface="Times New Roman" panose="02020603050405020304" pitchFamily="18" charset="0"/>
              </a:rPr>
              <a:t>Д</a:t>
            </a:r>
            <a:r>
              <a:rPr lang="en-US" sz="4800" b="1" i="1" u="sng" dirty="0">
                <a:latin typeface="Times New Roman" panose="02020603050405020304" pitchFamily="18" charset="0"/>
                <a:ea typeface="Calibri" panose="020F0502020204030204" pitchFamily="34" charset="0"/>
                <a:cs typeface="Times New Roman" panose="02020603050405020304" pitchFamily="18" charset="0"/>
              </a:rPr>
              <a:t>. </a:t>
            </a:r>
            <a:r>
              <a:rPr lang="ru-RU" sz="4800" b="1" i="1" u="sng" dirty="0">
                <a:latin typeface="Times New Roman" panose="02020603050405020304" pitchFamily="18" charset="0"/>
                <a:ea typeface="Calibri" panose="020F0502020204030204" pitchFamily="34" charset="0"/>
                <a:cs typeface="Times New Roman" panose="02020603050405020304" pitchFamily="18" charset="0"/>
              </a:rPr>
              <a:t>Изменение файла</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sz="4800" i="1" dirty="0">
                <a:latin typeface="Times New Roman" panose="02020603050405020304" pitchFamily="18" charset="0"/>
                <a:ea typeface="Calibri" panose="020F0502020204030204" pitchFamily="34" charset="0"/>
                <a:cs typeface="Times New Roman" panose="02020603050405020304" pitchFamily="18" charset="0"/>
              </a:rPr>
              <a:t>В следующем примере увеличивается размер одного из файлов, добавленных в примере Б. Инструкция ALTER DATABASE с командой MODIFY FILE может только увеличить размер файла, поэтому, если нужно уменьшить размер файла, следует использовать </a:t>
            </a:r>
            <a:r>
              <a:rPr lang="ru-RU" sz="4800" b="1" i="1" dirty="0">
                <a:latin typeface="Times New Roman" panose="02020603050405020304" pitchFamily="18" charset="0"/>
                <a:ea typeface="Calibri" panose="020F0502020204030204" pitchFamily="34" charset="0"/>
                <a:cs typeface="Times New Roman" panose="02020603050405020304" pitchFamily="18" charset="0"/>
              </a:rPr>
              <a:t>DBCC SHRINKFILE.</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sz="4800" b="1" i="1" dirty="0">
                <a:latin typeface="Times New Roman" panose="02020603050405020304" pitchFamily="18" charset="0"/>
                <a:ea typeface="Calibri" panose="020F0502020204030204" pitchFamily="34" charset="0"/>
                <a:cs typeface="Times New Roman" panose="02020603050405020304" pitchFamily="18" charset="0"/>
              </a:rPr>
              <a:t> </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sz="4800" b="1" i="1" dirty="0">
                <a:latin typeface="Times New Roman" panose="02020603050405020304" pitchFamily="18" charset="0"/>
                <a:ea typeface="Calibri" panose="020F0502020204030204" pitchFamily="34" charset="0"/>
                <a:cs typeface="Times New Roman" panose="02020603050405020304" pitchFamily="18" charset="0"/>
              </a:rPr>
              <a:t>USE master;</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sz="4800" b="1" i="1" dirty="0">
                <a:latin typeface="Times New Roman" panose="02020603050405020304" pitchFamily="18" charset="0"/>
                <a:ea typeface="Calibri" panose="020F0502020204030204" pitchFamily="34" charset="0"/>
                <a:cs typeface="Times New Roman" panose="02020603050405020304" pitchFamily="18" charset="0"/>
              </a:rPr>
              <a:t>GO</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sz="4800" b="1" i="1" dirty="0">
                <a:latin typeface="Times New Roman" panose="02020603050405020304" pitchFamily="18" charset="0"/>
                <a:ea typeface="Calibri" panose="020F0502020204030204" pitchFamily="34" charset="0"/>
                <a:cs typeface="Times New Roman" panose="02020603050405020304" pitchFamily="18" charset="0"/>
              </a:rPr>
              <a:t> </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sz="4800" b="1" i="1" dirty="0">
                <a:latin typeface="Times New Roman" panose="02020603050405020304" pitchFamily="18" charset="0"/>
                <a:ea typeface="Calibri" panose="020F0502020204030204" pitchFamily="34" charset="0"/>
                <a:cs typeface="Times New Roman" panose="02020603050405020304" pitchFamily="18" charset="0"/>
              </a:rPr>
              <a:t>ALTER DATABASE AdventureWorks2012</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sz="4800" b="1" i="1" dirty="0">
                <a:latin typeface="Times New Roman" panose="02020603050405020304" pitchFamily="18" charset="0"/>
                <a:ea typeface="Calibri" panose="020F0502020204030204" pitchFamily="34" charset="0"/>
                <a:cs typeface="Times New Roman" panose="02020603050405020304" pitchFamily="18" charset="0"/>
              </a:rPr>
              <a:t>MODIFY FILE</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sz="4800" b="1" i="1" dirty="0">
                <a:latin typeface="Times New Roman" panose="02020603050405020304" pitchFamily="18" charset="0"/>
                <a:ea typeface="Calibri" panose="020F0502020204030204" pitchFamily="34" charset="0"/>
                <a:cs typeface="Times New Roman" panose="02020603050405020304" pitchFamily="18" charset="0"/>
              </a:rPr>
              <a:t>(NAME = test1dat3,</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sz="4800" b="1" i="1" dirty="0">
                <a:latin typeface="Times New Roman" panose="02020603050405020304" pitchFamily="18" charset="0"/>
                <a:ea typeface="Calibri" panose="020F0502020204030204" pitchFamily="34" charset="0"/>
                <a:cs typeface="Times New Roman" panose="02020603050405020304" pitchFamily="18" charset="0"/>
              </a:rPr>
              <a:t>SIZE = 200MB);</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sz="4800" b="1" i="1" dirty="0">
                <a:latin typeface="Times New Roman" panose="02020603050405020304" pitchFamily="18" charset="0"/>
                <a:ea typeface="Calibri" panose="020F0502020204030204" pitchFamily="34" charset="0"/>
                <a:cs typeface="Times New Roman" panose="02020603050405020304" pitchFamily="18" charset="0"/>
              </a:rPr>
              <a:t>GO</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sz="4800" b="1" i="1" dirty="0">
                <a:latin typeface="Times New Roman" panose="02020603050405020304" pitchFamily="18" charset="0"/>
                <a:ea typeface="Calibri" panose="020F0502020204030204" pitchFamily="34" charset="0"/>
                <a:cs typeface="Times New Roman" panose="02020603050405020304" pitchFamily="18" charset="0"/>
              </a:rPr>
              <a:t> </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sz="4800" b="1" i="1" dirty="0">
                <a:latin typeface="Times New Roman" panose="02020603050405020304" pitchFamily="18" charset="0"/>
                <a:ea typeface="Calibri" panose="020F0502020204030204" pitchFamily="34" charset="0"/>
                <a:cs typeface="Times New Roman" panose="02020603050405020304" pitchFamily="18" charset="0"/>
              </a:rPr>
              <a:t>В этом примере показано уменьшение размера файла данных до 100 МБ и определение размера при этом объеме.</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sz="4800" i="1" dirty="0">
                <a:latin typeface="Times New Roman" panose="02020603050405020304" pitchFamily="18" charset="0"/>
                <a:ea typeface="Calibri" panose="020F0502020204030204" pitchFamily="34" charset="0"/>
                <a:cs typeface="Times New Roman" panose="02020603050405020304" pitchFamily="18" charset="0"/>
              </a:rPr>
              <a:t> </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sz="4800" i="1" dirty="0">
                <a:latin typeface="Times New Roman" panose="02020603050405020304" pitchFamily="18" charset="0"/>
                <a:ea typeface="Calibri" panose="020F0502020204030204" pitchFamily="34" charset="0"/>
                <a:cs typeface="Times New Roman" panose="02020603050405020304" pitchFamily="18" charset="0"/>
              </a:rPr>
              <a:t>USE AdventureWorks2012;</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sz="4800" b="1" i="1" dirty="0">
                <a:latin typeface="Times New Roman" panose="02020603050405020304" pitchFamily="18" charset="0"/>
                <a:ea typeface="Calibri" panose="020F0502020204030204" pitchFamily="34" charset="0"/>
                <a:cs typeface="Times New Roman" panose="02020603050405020304" pitchFamily="18" charset="0"/>
              </a:rPr>
              <a:t>GO</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sz="4800" b="1" i="1" dirty="0">
                <a:latin typeface="Times New Roman" panose="02020603050405020304" pitchFamily="18" charset="0"/>
                <a:ea typeface="Calibri" panose="020F0502020204030204" pitchFamily="34" charset="0"/>
                <a:cs typeface="Times New Roman" panose="02020603050405020304" pitchFamily="18" charset="0"/>
              </a:rPr>
              <a:t> </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sz="4800" b="1" i="1" dirty="0">
                <a:latin typeface="Times New Roman" panose="02020603050405020304" pitchFamily="18" charset="0"/>
                <a:ea typeface="Calibri" panose="020F0502020204030204" pitchFamily="34" charset="0"/>
                <a:cs typeface="Times New Roman" panose="02020603050405020304" pitchFamily="18" charset="0"/>
              </a:rPr>
              <a:t>DBCC SHRINKFILE (AdventureWorks2012_data, 100);</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sz="4800" b="1" i="1" dirty="0">
                <a:latin typeface="Times New Roman" panose="02020603050405020304" pitchFamily="18" charset="0"/>
                <a:ea typeface="Calibri" panose="020F0502020204030204" pitchFamily="34" charset="0"/>
                <a:cs typeface="Times New Roman" panose="02020603050405020304" pitchFamily="18" charset="0"/>
              </a:rPr>
              <a:t>GO</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sz="4800" b="1" i="1" dirty="0">
                <a:latin typeface="Times New Roman" panose="02020603050405020304" pitchFamily="18" charset="0"/>
                <a:ea typeface="Calibri" panose="020F0502020204030204" pitchFamily="34" charset="0"/>
                <a:cs typeface="Times New Roman" panose="02020603050405020304" pitchFamily="18" charset="0"/>
              </a:rPr>
              <a:t> </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sz="4800" b="1" i="1" dirty="0">
                <a:latin typeface="Times New Roman" panose="02020603050405020304" pitchFamily="18" charset="0"/>
                <a:ea typeface="Calibri" panose="020F0502020204030204" pitchFamily="34" charset="0"/>
                <a:cs typeface="Times New Roman" panose="02020603050405020304" pitchFamily="18" charset="0"/>
              </a:rPr>
              <a:t>USE master;</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sz="4800" b="1" i="1" dirty="0">
                <a:latin typeface="Times New Roman" panose="02020603050405020304" pitchFamily="18" charset="0"/>
                <a:ea typeface="Calibri" panose="020F0502020204030204" pitchFamily="34" charset="0"/>
                <a:cs typeface="Times New Roman" panose="02020603050405020304" pitchFamily="18" charset="0"/>
              </a:rPr>
              <a:t>GO</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sz="4800" b="1" i="1" dirty="0">
                <a:latin typeface="Times New Roman" panose="02020603050405020304" pitchFamily="18" charset="0"/>
                <a:ea typeface="Calibri" panose="020F0502020204030204" pitchFamily="34" charset="0"/>
                <a:cs typeface="Times New Roman" panose="02020603050405020304" pitchFamily="18" charset="0"/>
              </a:rPr>
              <a:t>ALTER DATABASE AdventureWorks2012</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sz="4800" b="1" i="1" dirty="0">
                <a:latin typeface="Times New Roman" panose="02020603050405020304" pitchFamily="18" charset="0"/>
                <a:ea typeface="Calibri" panose="020F0502020204030204" pitchFamily="34" charset="0"/>
                <a:cs typeface="Times New Roman" panose="02020603050405020304" pitchFamily="18" charset="0"/>
              </a:rPr>
              <a:t>MODIFY FILE</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sz="4800" b="1" i="1" dirty="0">
                <a:latin typeface="Times New Roman" panose="02020603050405020304" pitchFamily="18" charset="0"/>
                <a:ea typeface="Calibri" panose="020F0502020204030204" pitchFamily="34" charset="0"/>
                <a:cs typeface="Times New Roman" panose="02020603050405020304" pitchFamily="18" charset="0"/>
              </a:rPr>
              <a:t>(NAME = test1dat3,</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sz="4800" b="1" i="1" dirty="0">
                <a:latin typeface="Times New Roman" panose="02020603050405020304" pitchFamily="18" charset="0"/>
                <a:ea typeface="Calibri" panose="020F0502020204030204" pitchFamily="34" charset="0"/>
                <a:cs typeface="Times New Roman" panose="02020603050405020304" pitchFamily="18" charset="0"/>
              </a:rPr>
              <a:t>SIZE = 200MB);</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sz="4800" b="1" i="1" dirty="0">
                <a:latin typeface="Times New Roman" panose="02020603050405020304" pitchFamily="18" charset="0"/>
                <a:ea typeface="Calibri" panose="020F0502020204030204" pitchFamily="34" charset="0"/>
                <a:cs typeface="Times New Roman" panose="02020603050405020304" pitchFamily="18" charset="0"/>
              </a:rPr>
              <a:t>GO</a:t>
            </a:r>
            <a:endParaRPr lang="ru-BY" sz="4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3626035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AF5EE0-5DA0-425F-B912-080B306F9A79}"/>
              </a:ext>
            </a:extLst>
          </p:cNvPr>
          <p:cNvSpPr>
            <a:spLocks noGrp="1"/>
          </p:cNvSpPr>
          <p:nvPr>
            <p:ph type="title"/>
          </p:nvPr>
        </p:nvSpPr>
        <p:spPr/>
        <p:txBody>
          <a:bodyPr>
            <a:normAutofit/>
          </a:bodyPr>
          <a:lstStyle/>
          <a:p>
            <a:r>
              <a:rPr lang="en-US" dirty="0"/>
              <a:t>CREATE DATABASE </a:t>
            </a:r>
            <a:br>
              <a:rPr lang="en-US" dirty="0"/>
            </a:br>
            <a:endParaRPr lang="ru-BY" dirty="0"/>
          </a:p>
        </p:txBody>
      </p:sp>
      <p:sp>
        <p:nvSpPr>
          <p:cNvPr id="3" name="Объект 2">
            <a:extLst>
              <a:ext uri="{FF2B5EF4-FFF2-40B4-BE49-F238E27FC236}">
                <a16:creationId xmlns:a16="http://schemas.microsoft.com/office/drawing/2014/main" id="{E52B89C5-6438-46BE-9738-C6FA349E3EE5}"/>
              </a:ext>
            </a:extLst>
          </p:cNvPr>
          <p:cNvSpPr>
            <a:spLocks noGrp="1"/>
          </p:cNvSpPr>
          <p:nvPr>
            <p:ph idx="1"/>
          </p:nvPr>
        </p:nvSpPr>
        <p:spPr>
          <a:xfrm>
            <a:off x="938758" y="1303867"/>
            <a:ext cx="7633742" cy="5554133"/>
          </a:xfrm>
        </p:spPr>
        <p:txBody>
          <a:bodyPr>
            <a:normAutofit fontScale="92500" lnSpcReduction="10000"/>
          </a:bodyPr>
          <a:lstStyle/>
          <a:p>
            <a:r>
              <a:rPr lang="en-US" b="1" dirty="0"/>
              <a:t>&lt;option&gt; ::=</a:t>
            </a:r>
          </a:p>
          <a:p>
            <a:r>
              <a:rPr lang="en-US" dirty="0"/>
              <a:t>{</a:t>
            </a:r>
          </a:p>
          <a:p>
            <a:r>
              <a:rPr lang="en-US" dirty="0"/>
              <a:t>      FILESTREAM ( &lt;</a:t>
            </a:r>
            <a:r>
              <a:rPr lang="en-US" dirty="0" err="1"/>
              <a:t>filestream_option</a:t>
            </a:r>
            <a:r>
              <a:rPr lang="en-US" dirty="0"/>
              <a:t>&gt; [,...n ] )</a:t>
            </a:r>
          </a:p>
          <a:p>
            <a:r>
              <a:rPr lang="en-US" dirty="0"/>
              <a:t>    | DEFAULT_FULLTEXT_LANGUAGE = { </a:t>
            </a:r>
            <a:r>
              <a:rPr lang="en-US" dirty="0" err="1"/>
              <a:t>lcid</a:t>
            </a:r>
            <a:r>
              <a:rPr lang="en-US" dirty="0"/>
              <a:t> | </a:t>
            </a:r>
            <a:r>
              <a:rPr lang="en-US" dirty="0" err="1"/>
              <a:t>language_name</a:t>
            </a:r>
            <a:r>
              <a:rPr lang="en-US" dirty="0"/>
              <a:t> | </a:t>
            </a:r>
            <a:r>
              <a:rPr lang="en-US" dirty="0" err="1"/>
              <a:t>language_alias</a:t>
            </a:r>
            <a:r>
              <a:rPr lang="en-US" dirty="0"/>
              <a:t> }</a:t>
            </a:r>
          </a:p>
          <a:p>
            <a:r>
              <a:rPr lang="en-US" dirty="0"/>
              <a:t>    | DEFAULT_LANGUAGE = { </a:t>
            </a:r>
            <a:r>
              <a:rPr lang="en-US" dirty="0" err="1"/>
              <a:t>lcid</a:t>
            </a:r>
            <a:r>
              <a:rPr lang="en-US" dirty="0"/>
              <a:t> | </a:t>
            </a:r>
            <a:r>
              <a:rPr lang="en-US" dirty="0" err="1"/>
              <a:t>language_name</a:t>
            </a:r>
            <a:r>
              <a:rPr lang="en-US" dirty="0"/>
              <a:t> | </a:t>
            </a:r>
            <a:r>
              <a:rPr lang="en-US" dirty="0" err="1"/>
              <a:t>language_alias</a:t>
            </a:r>
            <a:r>
              <a:rPr lang="en-US" dirty="0"/>
              <a:t> }</a:t>
            </a:r>
          </a:p>
          <a:p>
            <a:r>
              <a:rPr lang="en-US" dirty="0"/>
              <a:t>    | NESTED_TRIGGERS = { OFF | ON }</a:t>
            </a:r>
          </a:p>
          <a:p>
            <a:r>
              <a:rPr lang="en-US" dirty="0"/>
              <a:t>    | TRANSFORM_NOISE_WORDS = { OFF | ON}</a:t>
            </a:r>
          </a:p>
          <a:p>
            <a:r>
              <a:rPr lang="en-US" dirty="0"/>
              <a:t>    | TWO_DIGIT_YEAR_CUTOFF = &lt;</a:t>
            </a:r>
            <a:r>
              <a:rPr lang="en-US" dirty="0" err="1"/>
              <a:t>two_digit_year_cutoff</a:t>
            </a:r>
            <a:r>
              <a:rPr lang="en-US" dirty="0"/>
              <a:t>&gt;</a:t>
            </a:r>
          </a:p>
          <a:p>
            <a:r>
              <a:rPr lang="en-US" dirty="0"/>
              <a:t>    | DB_CHAINING { OFF | ON }</a:t>
            </a:r>
          </a:p>
          <a:p>
            <a:r>
              <a:rPr lang="en-US" dirty="0"/>
              <a:t>    | TRUSTWORTHY { OFF | ON }</a:t>
            </a:r>
          </a:p>
          <a:p>
            <a:r>
              <a:rPr lang="en-US" dirty="0"/>
              <a:t>    | PERSISTENT_LOG_BUFFER=ON ( DIRECTORY_NAME='&lt;</a:t>
            </a:r>
            <a:r>
              <a:rPr lang="en-US" dirty="0" err="1"/>
              <a:t>Filepath</a:t>
            </a:r>
            <a:r>
              <a:rPr lang="en-US" dirty="0"/>
              <a:t> to folder on DAX formatted volume&gt;' )</a:t>
            </a:r>
          </a:p>
          <a:p>
            <a:r>
              <a:rPr lang="en-US" dirty="0"/>
              <a:t>    | LEDGER = {ON | OFF}</a:t>
            </a:r>
          </a:p>
          <a:p>
            <a:r>
              <a:rPr lang="en-US" dirty="0"/>
              <a:t>}</a:t>
            </a:r>
          </a:p>
          <a:p>
            <a:endParaRPr lang="ru-BY" dirty="0"/>
          </a:p>
        </p:txBody>
      </p:sp>
    </p:spTree>
    <p:extLst>
      <p:ext uri="{BB962C8B-B14F-4D97-AF65-F5344CB8AC3E}">
        <p14:creationId xmlns:p14="http://schemas.microsoft.com/office/powerpoint/2010/main" val="36366965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3E89B1-CC4C-409D-9B42-4239AD6133E0}"/>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B00744A7-5CD7-4051-9EBC-F9622AC07FAA}"/>
              </a:ext>
            </a:extLst>
          </p:cNvPr>
          <p:cNvSpPr>
            <a:spLocks noGrp="1"/>
          </p:cNvSpPr>
          <p:nvPr>
            <p:ph idx="1"/>
          </p:nvPr>
        </p:nvSpPr>
        <p:spPr>
          <a:xfrm>
            <a:off x="938758" y="1354668"/>
            <a:ext cx="7633742" cy="5427132"/>
          </a:xfrm>
        </p:spPr>
        <p:txBody>
          <a:bodyPr>
            <a:normAutofit fontScale="77500" lnSpcReduction="20000"/>
          </a:bodyPr>
          <a:lstStyle/>
          <a:p>
            <a:r>
              <a:rPr lang="ru-RU" b="1" i="1" dirty="0"/>
              <a:t>Е. Перемещение файла в новое расположение</a:t>
            </a:r>
            <a:endParaRPr lang="ru-BY" dirty="0"/>
          </a:p>
          <a:p>
            <a:r>
              <a:rPr lang="ru-RU" i="1" dirty="0"/>
              <a:t>В следующем примере файл Test1dat2, созданный в примере A, перемещается в новый каталог.</a:t>
            </a:r>
            <a:endParaRPr lang="ru-BY" dirty="0"/>
          </a:p>
          <a:p>
            <a:r>
              <a:rPr lang="ru-RU" i="1" dirty="0"/>
              <a:t> </a:t>
            </a:r>
            <a:endParaRPr lang="ru-BY" dirty="0"/>
          </a:p>
          <a:p>
            <a:r>
              <a:rPr lang="ru-RU" i="1" dirty="0"/>
              <a:t>Перед выполнением этого примера необходимо физически переместить файл в новый каталог. Затем остановите и запустите экземпляр SQL </a:t>
            </a:r>
            <a:r>
              <a:rPr lang="ru-RU" i="1" dirty="0" err="1"/>
              <a:t>Server</a:t>
            </a:r>
            <a:r>
              <a:rPr lang="ru-RU" i="1" dirty="0"/>
              <a:t> или переведите базу данных в AdventureWorks2019 автономный режим, а затем — </a:t>
            </a:r>
            <a:r>
              <a:rPr lang="ru-RU" i="1" dirty="0" err="1"/>
              <a:t>online</a:t>
            </a:r>
            <a:r>
              <a:rPr lang="ru-RU" i="1" dirty="0"/>
              <a:t>, чтобы реализовать изменения.</a:t>
            </a:r>
            <a:endParaRPr lang="ru-BY" dirty="0"/>
          </a:p>
          <a:p>
            <a:r>
              <a:rPr lang="ru-RU" b="1" i="1" dirty="0"/>
              <a:t> </a:t>
            </a:r>
            <a:endParaRPr lang="ru-BY" dirty="0"/>
          </a:p>
          <a:p>
            <a:r>
              <a:rPr lang="en-US" b="1" i="1" dirty="0"/>
              <a:t>USE master;</a:t>
            </a:r>
            <a:endParaRPr lang="ru-BY" dirty="0"/>
          </a:p>
          <a:p>
            <a:r>
              <a:rPr lang="en-US" b="1" i="1" dirty="0"/>
              <a:t>GO</a:t>
            </a:r>
            <a:endParaRPr lang="ru-BY" dirty="0"/>
          </a:p>
          <a:p>
            <a:r>
              <a:rPr lang="en-US" b="1" i="1" dirty="0"/>
              <a:t>ALTER DATABASE AdventureWorks2012</a:t>
            </a:r>
            <a:endParaRPr lang="ru-BY" dirty="0"/>
          </a:p>
          <a:p>
            <a:r>
              <a:rPr lang="en-US" b="1" i="1" dirty="0"/>
              <a:t>MODIFY FILE</a:t>
            </a:r>
            <a:endParaRPr lang="ru-BY" dirty="0"/>
          </a:p>
          <a:p>
            <a:r>
              <a:rPr lang="en-US" b="1" i="1" dirty="0"/>
              <a:t>(</a:t>
            </a:r>
            <a:endParaRPr lang="ru-BY" dirty="0"/>
          </a:p>
          <a:p>
            <a:r>
              <a:rPr lang="en-US" b="1" i="1" dirty="0"/>
              <a:t>    NAME = Test1dat2,</a:t>
            </a:r>
            <a:endParaRPr lang="ru-BY" dirty="0"/>
          </a:p>
          <a:p>
            <a:r>
              <a:rPr lang="en-US" b="1" i="1" dirty="0"/>
              <a:t>    FILENAME = </a:t>
            </a:r>
            <a:r>
              <a:rPr lang="en-US" b="1" i="1" dirty="0" err="1"/>
              <a:t>N'c</a:t>
            </a:r>
            <a:r>
              <a:rPr lang="en-US" b="1" i="1" dirty="0"/>
              <a:t>:\t1dat2.ndf'</a:t>
            </a:r>
            <a:endParaRPr lang="ru-BY" dirty="0"/>
          </a:p>
          <a:p>
            <a:r>
              <a:rPr lang="en-US" b="1" i="1" dirty="0"/>
              <a:t>);</a:t>
            </a:r>
            <a:endParaRPr lang="ru-BY" dirty="0"/>
          </a:p>
          <a:p>
            <a:r>
              <a:rPr lang="en-US" b="1" i="1" dirty="0"/>
              <a:t>GO</a:t>
            </a:r>
            <a:endParaRPr lang="ru-BY" dirty="0"/>
          </a:p>
          <a:p>
            <a:endParaRPr lang="ru-BY" dirty="0"/>
          </a:p>
        </p:txBody>
      </p:sp>
    </p:spTree>
    <p:extLst>
      <p:ext uri="{BB962C8B-B14F-4D97-AF65-F5344CB8AC3E}">
        <p14:creationId xmlns:p14="http://schemas.microsoft.com/office/powerpoint/2010/main" val="14667140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66FE35-E192-4E00-A4AA-AC4EC7320161}"/>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500CEBB9-62C9-4669-9FA5-8A1D4C21FFC1}"/>
              </a:ext>
            </a:extLst>
          </p:cNvPr>
          <p:cNvSpPr>
            <a:spLocks noGrp="1"/>
          </p:cNvSpPr>
          <p:nvPr>
            <p:ph idx="1"/>
          </p:nvPr>
        </p:nvSpPr>
        <p:spPr>
          <a:xfrm>
            <a:off x="938758" y="1608667"/>
            <a:ext cx="7633742" cy="5181599"/>
          </a:xfrm>
        </p:spPr>
        <p:txBody>
          <a:bodyPr>
            <a:normAutofit fontScale="62500" lnSpcReduction="20000"/>
          </a:bodyPr>
          <a:lstStyle/>
          <a:p>
            <a:r>
              <a:rPr lang="en-US" b="1" dirty="0"/>
              <a:t>DROP DATABASE (Transact-SQL)</a:t>
            </a:r>
            <a:endParaRPr lang="ru-BY" dirty="0"/>
          </a:p>
          <a:p>
            <a:r>
              <a:rPr lang="ru-RU" b="1" dirty="0"/>
              <a:t>Удаляет одну или несколько пользовательских баз данных или моментальных снимков базы данных из экземпляра </a:t>
            </a:r>
            <a:r>
              <a:rPr lang="en-US" b="1" dirty="0"/>
              <a:t>SQL Server</a:t>
            </a:r>
            <a:r>
              <a:rPr lang="ru-RU" b="1" dirty="0"/>
              <a:t>.</a:t>
            </a:r>
            <a:endParaRPr lang="ru-BY" dirty="0"/>
          </a:p>
          <a:p>
            <a:r>
              <a:rPr lang="ru-RU" dirty="0"/>
              <a:t> </a:t>
            </a:r>
            <a:endParaRPr lang="ru-BY" dirty="0"/>
          </a:p>
          <a:p>
            <a:r>
              <a:rPr lang="en-US" b="1" i="1" dirty="0"/>
              <a:t>DROP DATABASE [ IF EXISTS ] { </a:t>
            </a:r>
            <a:r>
              <a:rPr lang="en-US" b="1" i="1" dirty="0" err="1"/>
              <a:t>database_name</a:t>
            </a:r>
            <a:r>
              <a:rPr lang="en-US" b="1" i="1" dirty="0"/>
              <a:t> | </a:t>
            </a:r>
            <a:r>
              <a:rPr lang="en-US" b="1" i="1" dirty="0" err="1"/>
              <a:t>database_snapshot_name</a:t>
            </a:r>
            <a:r>
              <a:rPr lang="en-US" b="1" i="1" dirty="0"/>
              <a:t> } [ ,...n ] [;]</a:t>
            </a:r>
            <a:endParaRPr lang="ru-BY" dirty="0"/>
          </a:p>
          <a:p>
            <a:r>
              <a:rPr lang="ru-RU" b="1" u="sng" dirty="0"/>
              <a:t>Аргументы</a:t>
            </a:r>
            <a:endParaRPr lang="ru-BY" dirty="0"/>
          </a:p>
          <a:p>
            <a:r>
              <a:rPr lang="ru-RU" b="1" dirty="0"/>
              <a:t> </a:t>
            </a:r>
            <a:endParaRPr lang="ru-BY" dirty="0"/>
          </a:p>
          <a:p>
            <a:r>
              <a:rPr lang="en-US" b="1" i="1" dirty="0"/>
              <a:t>IF EXISTS</a:t>
            </a:r>
            <a:endParaRPr lang="ru-BY" dirty="0"/>
          </a:p>
          <a:p>
            <a:r>
              <a:rPr lang="ru-RU" b="1" dirty="0"/>
              <a:t>Условное удаление базы данных только в том случае, если она уже существует.</a:t>
            </a:r>
            <a:endParaRPr lang="ru-BY" dirty="0"/>
          </a:p>
          <a:p>
            <a:r>
              <a:rPr lang="ru-RU" dirty="0"/>
              <a:t> </a:t>
            </a:r>
            <a:endParaRPr lang="ru-BY" dirty="0"/>
          </a:p>
          <a:p>
            <a:r>
              <a:rPr lang="en-US" b="1" dirty="0"/>
              <a:t>database</a:t>
            </a:r>
            <a:r>
              <a:rPr lang="ru-RU" b="1" dirty="0"/>
              <a:t>_</a:t>
            </a:r>
            <a:r>
              <a:rPr lang="en-US" b="1" dirty="0"/>
              <a:t>name</a:t>
            </a:r>
            <a:r>
              <a:rPr lang="ru-RU" dirty="0"/>
              <a:t> — задает имя удаляемой базы данных. </a:t>
            </a:r>
            <a:r>
              <a:rPr lang="ru-RU" i="1" dirty="0"/>
              <a:t>Для просмотра списка баз данных используйте представление каталога </a:t>
            </a:r>
            <a:r>
              <a:rPr lang="en-US" i="1" dirty="0"/>
              <a:t>sys</a:t>
            </a:r>
            <a:r>
              <a:rPr lang="ru-RU" i="1" dirty="0"/>
              <a:t>.</a:t>
            </a:r>
            <a:r>
              <a:rPr lang="en-US" i="1" dirty="0"/>
              <a:t>databases</a:t>
            </a:r>
            <a:r>
              <a:rPr lang="ru-RU" i="1" dirty="0"/>
              <a:t>.</a:t>
            </a:r>
            <a:endParaRPr lang="ru-BY" dirty="0"/>
          </a:p>
          <a:p>
            <a:r>
              <a:rPr lang="ru-RU" dirty="0"/>
              <a:t> </a:t>
            </a:r>
            <a:endParaRPr lang="ru-BY" dirty="0"/>
          </a:p>
          <a:p>
            <a:r>
              <a:rPr lang="en-US" b="1" dirty="0"/>
              <a:t>database</a:t>
            </a:r>
            <a:r>
              <a:rPr lang="ru-RU" b="1" dirty="0"/>
              <a:t>_</a:t>
            </a:r>
            <a:r>
              <a:rPr lang="en-US" b="1" dirty="0"/>
              <a:t>snapshot</a:t>
            </a:r>
            <a:r>
              <a:rPr lang="ru-RU" b="1" dirty="0"/>
              <a:t>_</a:t>
            </a:r>
            <a:r>
              <a:rPr lang="en-US" b="1" dirty="0"/>
              <a:t>name</a:t>
            </a:r>
            <a:r>
              <a:rPr lang="ru-RU" dirty="0"/>
              <a:t> Применимо к: </a:t>
            </a:r>
            <a:r>
              <a:rPr lang="en-US" dirty="0"/>
              <a:t>SQL Server</a:t>
            </a:r>
            <a:r>
              <a:rPr lang="ru-RU" dirty="0"/>
              <a:t> 2008 (10.0.</a:t>
            </a:r>
            <a:r>
              <a:rPr lang="en-US" dirty="0"/>
              <a:t>x</a:t>
            </a:r>
            <a:r>
              <a:rPr lang="ru-RU" dirty="0"/>
              <a:t>) и более поздних версий.</a:t>
            </a:r>
            <a:endParaRPr lang="ru-BY" dirty="0"/>
          </a:p>
          <a:p>
            <a:r>
              <a:rPr lang="ru-RU" dirty="0"/>
              <a:t>Задает имя удаляемого </a:t>
            </a:r>
            <a:r>
              <a:rPr lang="ru-RU" b="1" dirty="0"/>
              <a:t>моментального снимка базы данных</a:t>
            </a:r>
            <a:r>
              <a:rPr lang="ru-RU" dirty="0"/>
              <a:t>.</a:t>
            </a:r>
            <a:endParaRPr lang="ru-BY" dirty="0"/>
          </a:p>
          <a:p>
            <a:r>
              <a:rPr lang="ru-RU" dirty="0"/>
              <a:t> </a:t>
            </a:r>
            <a:endParaRPr lang="ru-BY" dirty="0"/>
          </a:p>
          <a:p>
            <a:r>
              <a:rPr lang="ru-RU" i="1" dirty="0"/>
              <a:t>Общие замечания</a:t>
            </a:r>
            <a:endParaRPr lang="ru-BY" dirty="0"/>
          </a:p>
          <a:p>
            <a:r>
              <a:rPr lang="ru-RU" i="1" dirty="0"/>
              <a:t>База данных может быть удалена независимо от ее состояния: вне сети, только для чтения, подозрительная и так далее. Для просмотра текущего состояния базы данных используйте представление каталога </a:t>
            </a:r>
            <a:r>
              <a:rPr lang="en-US" i="1" dirty="0"/>
              <a:t>sys</a:t>
            </a:r>
            <a:r>
              <a:rPr lang="ru-RU" i="1" dirty="0"/>
              <a:t>.</a:t>
            </a:r>
            <a:r>
              <a:rPr lang="en-US" i="1" dirty="0"/>
              <a:t>databases</a:t>
            </a:r>
            <a:r>
              <a:rPr lang="ru-RU" i="1" dirty="0"/>
              <a:t>.</a:t>
            </a:r>
            <a:endParaRPr lang="ru-BY" dirty="0"/>
          </a:p>
          <a:p>
            <a:endParaRPr lang="ru-BY" dirty="0"/>
          </a:p>
        </p:txBody>
      </p:sp>
    </p:spTree>
    <p:extLst>
      <p:ext uri="{BB962C8B-B14F-4D97-AF65-F5344CB8AC3E}">
        <p14:creationId xmlns:p14="http://schemas.microsoft.com/office/powerpoint/2010/main" val="16809834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53371E-9B22-4FAA-B3FD-618BC92FC170}"/>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1E81D2B6-80EB-40C9-A1DD-34A4A9075D25}"/>
              </a:ext>
            </a:extLst>
          </p:cNvPr>
          <p:cNvSpPr>
            <a:spLocks noGrp="1"/>
          </p:cNvSpPr>
          <p:nvPr>
            <p:ph idx="1"/>
          </p:nvPr>
        </p:nvSpPr>
        <p:spPr>
          <a:xfrm>
            <a:off x="938758" y="1874518"/>
            <a:ext cx="7633742" cy="4005076"/>
          </a:xfrm>
        </p:spPr>
        <p:txBody>
          <a:bodyPr>
            <a:normAutofit fontScale="77500" lnSpcReduction="20000"/>
          </a:bodyPr>
          <a:lstStyle/>
          <a:p>
            <a:r>
              <a:rPr lang="ru-RU" dirty="0"/>
              <a:t>Удаленная база данных может быть повторно создана </a:t>
            </a:r>
            <a:r>
              <a:rPr lang="ru-RU" b="1" u="sng" dirty="0"/>
              <a:t>только с помощью восстановления из резервной копии. </a:t>
            </a:r>
            <a:r>
              <a:rPr lang="ru-RU" dirty="0"/>
              <a:t>Резервное копирование моментальных снимков базы данных произвести невозможно, поэтому они не могут быть восстановлены.</a:t>
            </a:r>
            <a:endParaRPr lang="ru-BY" dirty="0"/>
          </a:p>
          <a:p>
            <a:r>
              <a:rPr lang="ru-RU" b="1" u="sng" dirty="0"/>
              <a:t>При удалении базы данных необходимо выполнить резервное копирование базы данных </a:t>
            </a:r>
            <a:r>
              <a:rPr lang="en-US" b="1" u="sng" dirty="0"/>
              <a:t>master</a:t>
            </a:r>
            <a:r>
              <a:rPr lang="ru-RU" b="1" u="sng" dirty="0"/>
              <a:t>.</a:t>
            </a:r>
            <a:endParaRPr lang="ru-BY" dirty="0"/>
          </a:p>
          <a:p>
            <a:r>
              <a:rPr lang="ru-RU" dirty="0"/>
              <a:t> </a:t>
            </a:r>
            <a:endParaRPr lang="ru-BY" dirty="0"/>
          </a:p>
          <a:p>
            <a:r>
              <a:rPr lang="ru-RU" dirty="0"/>
              <a:t>При удалении база данных удаляется из экземпляра </a:t>
            </a:r>
            <a:r>
              <a:rPr lang="en-US" dirty="0"/>
              <a:t>SQL Server</a:t>
            </a:r>
            <a:r>
              <a:rPr lang="ru-RU" dirty="0"/>
              <a:t>. Также с физического диска удаляются файлы, используемые базой данных. </a:t>
            </a:r>
            <a:r>
              <a:rPr lang="ru-RU" i="1" dirty="0"/>
              <a:t>Если база данных или один из ее файлов во время удаления находится в режиме вне сети, файлы с диска не удаляются. Эти файлы можно удалить вручную при помощи обозревателя </a:t>
            </a:r>
            <a:r>
              <a:rPr lang="en-US" i="1" dirty="0"/>
              <a:t>Windows</a:t>
            </a:r>
            <a:r>
              <a:rPr lang="ru-RU" i="1" dirty="0"/>
              <a:t>.</a:t>
            </a:r>
            <a:r>
              <a:rPr lang="ru-RU" dirty="0"/>
              <a:t> </a:t>
            </a:r>
            <a:endParaRPr lang="ru-BY" dirty="0"/>
          </a:p>
          <a:p>
            <a:r>
              <a:rPr lang="ru-RU" dirty="0"/>
              <a:t>Для удаления базы данных с текущего сервера без удаления файлов из файловой системы используйте процедуру </a:t>
            </a:r>
            <a:r>
              <a:rPr lang="en-US" i="1" dirty="0" err="1"/>
              <a:t>sp</a:t>
            </a:r>
            <a:r>
              <a:rPr lang="ru-RU" i="1" dirty="0"/>
              <a:t>_</a:t>
            </a:r>
            <a:r>
              <a:rPr lang="en-US" i="1" dirty="0"/>
              <a:t>detach</a:t>
            </a:r>
            <a:r>
              <a:rPr lang="ru-RU" i="1" dirty="0"/>
              <a:t>_</a:t>
            </a:r>
            <a:r>
              <a:rPr lang="en-US" i="1" dirty="0" err="1"/>
              <a:t>db</a:t>
            </a:r>
            <a:r>
              <a:rPr lang="ru-RU" i="1" dirty="0"/>
              <a:t>.</a:t>
            </a:r>
            <a:endParaRPr lang="ru-BY" dirty="0"/>
          </a:p>
          <a:p>
            <a:r>
              <a:rPr lang="ru-RU" dirty="0"/>
              <a:t> </a:t>
            </a:r>
            <a:endParaRPr lang="ru-BY" dirty="0"/>
          </a:p>
          <a:p>
            <a:endParaRPr lang="ru-BY" dirty="0"/>
          </a:p>
        </p:txBody>
      </p:sp>
    </p:spTree>
    <p:extLst>
      <p:ext uri="{BB962C8B-B14F-4D97-AF65-F5344CB8AC3E}">
        <p14:creationId xmlns:p14="http://schemas.microsoft.com/office/powerpoint/2010/main" val="17887694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DC566B-66F0-4955-AAA5-9CC8B4443A22}"/>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D5019818-D7D1-4CE8-871E-40F2D5BAD5A6}"/>
              </a:ext>
            </a:extLst>
          </p:cNvPr>
          <p:cNvSpPr>
            <a:spLocks noGrp="1"/>
          </p:cNvSpPr>
          <p:nvPr>
            <p:ph idx="1"/>
          </p:nvPr>
        </p:nvSpPr>
        <p:spPr/>
        <p:txBody>
          <a:bodyPr>
            <a:normAutofit fontScale="92500" lnSpcReduction="20000"/>
          </a:bodyPr>
          <a:lstStyle/>
          <a:p>
            <a:r>
              <a:rPr lang="ru-RU" b="1" dirty="0"/>
              <a:t>Совместимость</a:t>
            </a:r>
            <a:endParaRPr lang="ru-BY" dirty="0"/>
          </a:p>
          <a:p>
            <a:r>
              <a:rPr lang="ru-RU" dirty="0"/>
              <a:t>Чтобы удалить базу данных, опубликованную для репликации транзакций либо опубликованную или подписанную на репликацию слиянием, вначале необходимо удалить репликацию из базы данных. Если база данных повреждена или репликация не может быть удалена, скорее всего, базу данных все равно можно будет удалить, использовав инструкцию </a:t>
            </a:r>
            <a:r>
              <a:rPr lang="en-US" b="1" dirty="0"/>
              <a:t>ALTER DATABASE</a:t>
            </a:r>
            <a:r>
              <a:rPr lang="ru-RU" dirty="0"/>
              <a:t> для перевода базы данных в режим вне сети, после чего удалить ее.</a:t>
            </a:r>
            <a:endParaRPr lang="ru-BY" dirty="0"/>
          </a:p>
          <a:p>
            <a:r>
              <a:rPr lang="ru-RU" dirty="0"/>
              <a:t>Если база данных участвует в доставке журнала, отмените доставку журнала перед удалением базы данных. Дополнительные сведения см. в разделе Сведения о доставке журналов.</a:t>
            </a:r>
            <a:endParaRPr lang="ru-BY" dirty="0"/>
          </a:p>
          <a:p>
            <a:r>
              <a:rPr lang="ru-RU" dirty="0"/>
              <a:t> </a:t>
            </a:r>
            <a:endParaRPr lang="ru-BY" dirty="0"/>
          </a:p>
          <a:p>
            <a:endParaRPr lang="ru-BY" dirty="0"/>
          </a:p>
        </p:txBody>
      </p:sp>
    </p:spTree>
    <p:extLst>
      <p:ext uri="{BB962C8B-B14F-4D97-AF65-F5344CB8AC3E}">
        <p14:creationId xmlns:p14="http://schemas.microsoft.com/office/powerpoint/2010/main" val="35888694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7ACA53-F9C2-48C7-852C-0E66992B41CF}"/>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CBBC6DD9-A22E-46D0-A822-572D48A0ED11}"/>
              </a:ext>
            </a:extLst>
          </p:cNvPr>
          <p:cNvSpPr>
            <a:spLocks noGrp="1"/>
          </p:cNvSpPr>
          <p:nvPr>
            <p:ph idx="1"/>
          </p:nvPr>
        </p:nvSpPr>
        <p:spPr>
          <a:xfrm>
            <a:off x="938758" y="1159934"/>
            <a:ext cx="7633742" cy="4719660"/>
          </a:xfrm>
        </p:spPr>
        <p:txBody>
          <a:bodyPr>
            <a:normAutofit fontScale="77500" lnSpcReduction="20000"/>
          </a:bodyPr>
          <a:lstStyle/>
          <a:p>
            <a:r>
              <a:rPr lang="ru-RU" dirty="0"/>
              <a:t>Ограничения</a:t>
            </a:r>
          </a:p>
          <a:p>
            <a:r>
              <a:rPr lang="ru-RU" dirty="0"/>
              <a:t>Системные базы данных удалить невозможно.</a:t>
            </a:r>
          </a:p>
          <a:p>
            <a:endParaRPr lang="ru-RU" dirty="0"/>
          </a:p>
          <a:p>
            <a:r>
              <a:rPr lang="ru-RU" dirty="0"/>
              <a:t>Инструкция DROP DATABASE должна выполняться в режиме автоматической фиксации и не разрешена в явной или неявной транзакции. Режим автоматической фиксации — это режим управления транзакцией по умолчанию.</a:t>
            </a:r>
          </a:p>
          <a:p>
            <a:endParaRPr lang="ru-RU" dirty="0"/>
          </a:p>
          <a:p>
            <a:r>
              <a:rPr lang="ru-RU" dirty="0"/>
              <a:t> Предупреждение</a:t>
            </a:r>
          </a:p>
          <a:p>
            <a:r>
              <a:rPr lang="ru-RU" dirty="0"/>
              <a:t>Удалить базу данных, которая используется в текущий момент времени, невозможно. Это означает, что существуют блокировки на чтение или запись любым пользователем. Одним из способов отключить пользователей от базы данных является использование инструкции ALTER DATABASE для перевода базы данных в режим SINGLE_USER. В этой стратегии следует выполнять инструкции ALTER DATABASE и DROP DATABASE в одном и том же пакете, чтобы избежать появления другого подключения, занимающего один разрешенный пользовательский сеанс. </a:t>
            </a:r>
          </a:p>
          <a:p>
            <a:r>
              <a:rPr lang="ru-RU" dirty="0"/>
              <a:t>См. пример Г ниже.</a:t>
            </a:r>
          </a:p>
          <a:p>
            <a:endParaRPr lang="ru-BY" dirty="0"/>
          </a:p>
        </p:txBody>
      </p:sp>
    </p:spTree>
    <p:extLst>
      <p:ext uri="{BB962C8B-B14F-4D97-AF65-F5344CB8AC3E}">
        <p14:creationId xmlns:p14="http://schemas.microsoft.com/office/powerpoint/2010/main" val="19162917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B2FF66-D285-4347-9596-B84FA07CEADA}"/>
              </a:ext>
            </a:extLst>
          </p:cNvPr>
          <p:cNvSpPr>
            <a:spLocks noGrp="1"/>
          </p:cNvSpPr>
          <p:nvPr>
            <p:ph type="title"/>
          </p:nvPr>
        </p:nvSpPr>
        <p:spPr/>
        <p:txBody>
          <a:bodyPr/>
          <a:lstStyle/>
          <a:p>
            <a:r>
              <a:rPr lang="en-US" dirty="0"/>
              <a:t>DATABASE</a:t>
            </a:r>
            <a:endParaRPr lang="ru-BY" dirty="0"/>
          </a:p>
        </p:txBody>
      </p:sp>
      <p:sp>
        <p:nvSpPr>
          <p:cNvPr id="3" name="Объект 2">
            <a:extLst>
              <a:ext uri="{FF2B5EF4-FFF2-40B4-BE49-F238E27FC236}">
                <a16:creationId xmlns:a16="http://schemas.microsoft.com/office/drawing/2014/main" id="{4FD41786-0532-4295-9466-E994C5D143FA}"/>
              </a:ext>
            </a:extLst>
          </p:cNvPr>
          <p:cNvSpPr>
            <a:spLocks noGrp="1"/>
          </p:cNvSpPr>
          <p:nvPr>
            <p:ph idx="1"/>
          </p:nvPr>
        </p:nvSpPr>
        <p:spPr/>
        <p:txBody>
          <a:bodyPr>
            <a:normAutofit lnSpcReduction="10000"/>
          </a:bodyPr>
          <a:lstStyle/>
          <a:p>
            <a:r>
              <a:rPr lang="ru-RU" b="1" dirty="0"/>
              <a:t>Примеры</a:t>
            </a:r>
            <a:endParaRPr lang="ru-BY" dirty="0"/>
          </a:p>
          <a:p>
            <a:r>
              <a:rPr lang="en-US" b="1" dirty="0"/>
              <a:t>A</a:t>
            </a:r>
            <a:r>
              <a:rPr lang="ru-RU" b="1" dirty="0"/>
              <a:t>. Удаление одиночной базы данных</a:t>
            </a:r>
            <a:endParaRPr lang="ru-BY" dirty="0"/>
          </a:p>
          <a:p>
            <a:r>
              <a:rPr lang="ru-RU" dirty="0"/>
              <a:t>В следующем примере удаляется база данных </a:t>
            </a:r>
            <a:r>
              <a:rPr lang="en-US" dirty="0"/>
              <a:t>Sales</a:t>
            </a:r>
            <a:r>
              <a:rPr lang="ru-RU" dirty="0"/>
              <a:t>.</a:t>
            </a:r>
            <a:endParaRPr lang="ru-BY" dirty="0"/>
          </a:p>
          <a:p>
            <a:r>
              <a:rPr lang="ru-RU" dirty="0"/>
              <a:t> </a:t>
            </a:r>
            <a:endParaRPr lang="ru-BY" dirty="0"/>
          </a:p>
          <a:p>
            <a:r>
              <a:rPr lang="en-US" b="1" i="1" dirty="0"/>
              <a:t>DROP DATABASE Sales</a:t>
            </a:r>
            <a:r>
              <a:rPr lang="ru-RU" b="1" i="1" dirty="0"/>
              <a:t>;</a:t>
            </a:r>
            <a:endParaRPr lang="ru-BY" dirty="0"/>
          </a:p>
          <a:p>
            <a:r>
              <a:rPr lang="ru-RU" dirty="0"/>
              <a:t> </a:t>
            </a:r>
            <a:endParaRPr lang="ru-BY" dirty="0"/>
          </a:p>
          <a:p>
            <a:r>
              <a:rPr lang="ru-RU" b="1" dirty="0"/>
              <a:t>Б. Удаление нескольких баз данных</a:t>
            </a:r>
            <a:endParaRPr lang="ru-BY" dirty="0"/>
          </a:p>
          <a:p>
            <a:r>
              <a:rPr lang="ru-RU" dirty="0"/>
              <a:t> </a:t>
            </a:r>
            <a:endParaRPr lang="ru-BY" dirty="0"/>
          </a:p>
          <a:p>
            <a:r>
              <a:rPr lang="en-US" b="1" i="1" dirty="0"/>
              <a:t>DROP DATABASE Sales</a:t>
            </a:r>
            <a:r>
              <a:rPr lang="ru-RU" b="1" i="1" dirty="0"/>
              <a:t>, </a:t>
            </a:r>
            <a:r>
              <a:rPr lang="en-US" b="1" i="1" dirty="0" err="1"/>
              <a:t>NewSales</a:t>
            </a:r>
            <a:r>
              <a:rPr lang="ru-RU" b="1" i="1" dirty="0"/>
              <a:t>;</a:t>
            </a:r>
            <a:endParaRPr lang="ru-BY" dirty="0"/>
          </a:p>
          <a:p>
            <a:endParaRPr lang="ru-BY" dirty="0"/>
          </a:p>
        </p:txBody>
      </p:sp>
    </p:spTree>
    <p:extLst>
      <p:ext uri="{BB962C8B-B14F-4D97-AF65-F5344CB8AC3E}">
        <p14:creationId xmlns:p14="http://schemas.microsoft.com/office/powerpoint/2010/main" val="26820667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C57B20-CA65-44BA-A250-20F783DDE92F}"/>
              </a:ext>
            </a:extLst>
          </p:cNvPr>
          <p:cNvSpPr>
            <a:spLocks noGrp="1"/>
          </p:cNvSpPr>
          <p:nvPr>
            <p:ph type="title"/>
          </p:nvPr>
        </p:nvSpPr>
        <p:spPr/>
        <p:txBody>
          <a:bodyPr/>
          <a:lstStyle/>
          <a:p>
            <a:r>
              <a:rPr lang="en-US"/>
              <a:t>DATABASE</a:t>
            </a:r>
            <a:endParaRPr lang="ru-BY"/>
          </a:p>
        </p:txBody>
      </p:sp>
      <p:sp>
        <p:nvSpPr>
          <p:cNvPr id="3" name="Объект 2">
            <a:extLst>
              <a:ext uri="{FF2B5EF4-FFF2-40B4-BE49-F238E27FC236}">
                <a16:creationId xmlns:a16="http://schemas.microsoft.com/office/drawing/2014/main" id="{F0DA6638-7924-4757-A162-06D8958A6D45}"/>
              </a:ext>
            </a:extLst>
          </p:cNvPr>
          <p:cNvSpPr>
            <a:spLocks noGrp="1"/>
          </p:cNvSpPr>
          <p:nvPr>
            <p:ph idx="1"/>
          </p:nvPr>
        </p:nvSpPr>
        <p:spPr>
          <a:xfrm>
            <a:off x="938758" y="1811868"/>
            <a:ext cx="7633742" cy="4961466"/>
          </a:xfrm>
        </p:spPr>
        <p:txBody>
          <a:bodyPr>
            <a:normAutofit fontScale="62500" lnSpcReduction="20000"/>
          </a:bodyPr>
          <a:lstStyle/>
          <a:p>
            <a:pPr indent="450215"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Г. Удаление базы данных после проверки ее существования</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В следующем примере сначала проверяется, существует ли база данных с именем </a:t>
            </a:r>
            <a:r>
              <a:rPr lang="en-US" b="1" i="1" dirty="0">
                <a:latin typeface="Times New Roman" panose="02020603050405020304" pitchFamily="18" charset="0"/>
                <a:ea typeface="Calibri" panose="020F0502020204030204" pitchFamily="34" charset="0"/>
                <a:cs typeface="Times New Roman" panose="02020603050405020304" pitchFamily="18" charset="0"/>
              </a:rPr>
              <a:t>Sales</a:t>
            </a:r>
            <a:r>
              <a:rPr lang="ru-RU" b="1" i="1" dirty="0">
                <a:latin typeface="Times New Roman" panose="02020603050405020304" pitchFamily="18" charset="0"/>
                <a:ea typeface="Calibri" panose="020F0502020204030204" pitchFamily="34" charset="0"/>
                <a:cs typeface="Times New Roman" panose="02020603050405020304" pitchFamily="18" charset="0"/>
              </a:rPr>
              <a:t>. Если да, пример переводит базу данных с именем </a:t>
            </a:r>
            <a:r>
              <a:rPr lang="en-US" b="1" i="1" dirty="0">
                <a:latin typeface="Times New Roman" panose="02020603050405020304" pitchFamily="18" charset="0"/>
                <a:ea typeface="Calibri" panose="020F0502020204030204" pitchFamily="34" charset="0"/>
                <a:cs typeface="Times New Roman" panose="02020603050405020304" pitchFamily="18" charset="0"/>
              </a:rPr>
              <a:t>Sales</a:t>
            </a:r>
            <a:r>
              <a:rPr lang="ru-RU" b="1" i="1" dirty="0">
                <a:latin typeface="Times New Roman" panose="02020603050405020304" pitchFamily="18" charset="0"/>
                <a:ea typeface="Calibri" panose="020F0502020204030204" pitchFamily="34" charset="0"/>
                <a:cs typeface="Times New Roman" panose="02020603050405020304" pitchFamily="18" charset="0"/>
              </a:rPr>
              <a:t> в однопользовательский режим, чтобы применить принудительное отключение всех остальных сеансов, а затем удаляет базу данных</a:t>
            </a:r>
            <a:r>
              <a:rPr lang="ru-RU" i="1" dirty="0">
                <a:latin typeface="Times New Roman" panose="02020603050405020304" pitchFamily="18" charset="0"/>
                <a:ea typeface="Calibri" panose="020F0502020204030204" pitchFamily="34" charset="0"/>
                <a:cs typeface="Times New Roman" panose="02020603050405020304" pitchFamily="18" charset="0"/>
              </a:rPr>
              <a:t>.</a:t>
            </a:r>
            <a:r>
              <a:rPr lang="ru-RU" dirty="0">
                <a:latin typeface="Times New Roman" panose="02020603050405020304" pitchFamily="18" charset="0"/>
                <a:ea typeface="Calibri" panose="020F0502020204030204" pitchFamily="34" charset="0"/>
                <a:cs typeface="Times New Roman" panose="02020603050405020304" pitchFamily="18" charset="0"/>
              </a:rPr>
              <a:t> </a:t>
            </a:r>
            <a:r>
              <a:rPr lang="ru-RU" i="1" dirty="0">
                <a:latin typeface="Times New Roman" panose="02020603050405020304" pitchFamily="18" charset="0"/>
                <a:ea typeface="Calibri" panose="020F0502020204030204" pitchFamily="34" charset="0"/>
                <a:cs typeface="Times New Roman" panose="02020603050405020304" pitchFamily="18" charset="0"/>
              </a:rPr>
              <a:t>Дополнительные сведения о режиме </a:t>
            </a:r>
            <a:r>
              <a:rPr lang="en-US" i="1" dirty="0">
                <a:latin typeface="Times New Roman" panose="02020603050405020304" pitchFamily="18" charset="0"/>
                <a:ea typeface="Calibri" panose="020F0502020204030204" pitchFamily="34" charset="0"/>
                <a:cs typeface="Times New Roman" panose="02020603050405020304" pitchFamily="18" charset="0"/>
              </a:rPr>
              <a:t>SINGLE</a:t>
            </a:r>
            <a:r>
              <a:rPr lang="ru-RU" i="1" dirty="0">
                <a:latin typeface="Times New Roman" panose="02020603050405020304" pitchFamily="18" charset="0"/>
                <a:ea typeface="Calibri" panose="020F0502020204030204" pitchFamily="34" charset="0"/>
                <a:cs typeface="Times New Roman" panose="02020603050405020304" pitchFamily="18" charset="0"/>
              </a:rPr>
              <a:t>_</a:t>
            </a:r>
            <a:r>
              <a:rPr lang="en-US" i="1" dirty="0">
                <a:latin typeface="Times New Roman" panose="02020603050405020304" pitchFamily="18" charset="0"/>
                <a:ea typeface="Calibri" panose="020F0502020204030204" pitchFamily="34" charset="0"/>
                <a:cs typeface="Times New Roman" panose="02020603050405020304" pitchFamily="18" charset="0"/>
              </a:rPr>
              <a:t>USER</a:t>
            </a:r>
            <a:r>
              <a:rPr lang="ru-RU" i="1" dirty="0">
                <a:latin typeface="Times New Roman" panose="02020603050405020304" pitchFamily="18" charset="0"/>
                <a:ea typeface="Calibri" panose="020F0502020204030204" pitchFamily="34" charset="0"/>
                <a:cs typeface="Times New Roman" panose="02020603050405020304" pitchFamily="18" charset="0"/>
              </a:rPr>
              <a:t> см. в описании параметров </a:t>
            </a:r>
            <a:r>
              <a:rPr lang="en-US" i="1" dirty="0">
                <a:latin typeface="Times New Roman" panose="02020603050405020304" pitchFamily="18" charset="0"/>
                <a:ea typeface="Calibri" panose="020F0502020204030204" pitchFamily="34" charset="0"/>
                <a:cs typeface="Times New Roman" panose="02020603050405020304" pitchFamily="18" charset="0"/>
              </a:rPr>
              <a:t>ALTER DATABASE SET</a:t>
            </a:r>
            <a:r>
              <a:rPr lang="ru-RU" i="1" dirty="0">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i="1" dirty="0">
                <a:latin typeface="Times New Roman" panose="02020603050405020304" pitchFamily="18" charset="0"/>
                <a:ea typeface="Calibri" panose="020F0502020204030204" pitchFamily="34" charset="0"/>
                <a:cs typeface="Times New Roman" panose="02020603050405020304" pitchFamily="18" charset="0"/>
              </a:rPr>
              <a:t>USE </a:t>
            </a:r>
            <a:r>
              <a:rPr lang="en-US" i="1" dirty="0" err="1">
                <a:latin typeface="Times New Roman" panose="02020603050405020304" pitchFamily="18" charset="0"/>
                <a:ea typeface="Calibri" panose="020F0502020204030204" pitchFamily="34" charset="0"/>
                <a:cs typeface="Times New Roman" panose="02020603050405020304" pitchFamily="18" charset="0"/>
              </a:rPr>
              <a:t>tempdb</a:t>
            </a:r>
            <a:r>
              <a:rPr lang="en-US" i="1" dirty="0">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i="1" dirty="0">
                <a:latin typeface="Times New Roman" panose="02020603050405020304" pitchFamily="18" charset="0"/>
                <a:ea typeface="Calibri" panose="020F0502020204030204" pitchFamily="34" charset="0"/>
                <a:cs typeface="Times New Roman" panose="02020603050405020304" pitchFamily="18" charset="0"/>
              </a:rPr>
              <a:t>GO</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i="1" dirty="0">
                <a:latin typeface="Times New Roman" panose="02020603050405020304" pitchFamily="18" charset="0"/>
                <a:ea typeface="Calibri" panose="020F0502020204030204" pitchFamily="34" charset="0"/>
                <a:cs typeface="Times New Roman" panose="02020603050405020304" pitchFamily="18" charset="0"/>
              </a:rPr>
              <a:t>DECLARE @SQL </a:t>
            </a:r>
            <a:r>
              <a:rPr lang="en-US" i="1" dirty="0" err="1">
                <a:latin typeface="Times New Roman" panose="02020603050405020304" pitchFamily="18" charset="0"/>
                <a:ea typeface="Calibri" panose="020F0502020204030204" pitchFamily="34" charset="0"/>
                <a:cs typeface="Times New Roman" panose="02020603050405020304" pitchFamily="18" charset="0"/>
              </a:rPr>
              <a:t>nvarchar</a:t>
            </a:r>
            <a:r>
              <a:rPr lang="en-US" i="1" dirty="0">
                <a:latin typeface="Times New Roman" panose="02020603050405020304" pitchFamily="18" charset="0"/>
                <a:ea typeface="Calibri" panose="020F0502020204030204" pitchFamily="34" charset="0"/>
                <a:cs typeface="Times New Roman" panose="02020603050405020304" pitchFamily="18" charset="0"/>
              </a:rPr>
              <a:t>(1000);</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i="1" dirty="0">
                <a:latin typeface="Times New Roman" panose="02020603050405020304" pitchFamily="18" charset="0"/>
                <a:ea typeface="Calibri" panose="020F0502020204030204" pitchFamily="34" charset="0"/>
                <a:cs typeface="Times New Roman" panose="02020603050405020304" pitchFamily="18" charset="0"/>
              </a:rPr>
              <a:t>IF EXISTS (SELECT 1 FROM </a:t>
            </a:r>
            <a:r>
              <a:rPr lang="en-US" i="1" dirty="0" err="1">
                <a:latin typeface="Times New Roman" panose="02020603050405020304" pitchFamily="18" charset="0"/>
                <a:ea typeface="Calibri" panose="020F0502020204030204" pitchFamily="34" charset="0"/>
                <a:cs typeface="Times New Roman" panose="02020603050405020304" pitchFamily="18" charset="0"/>
              </a:rPr>
              <a:t>sys.databases</a:t>
            </a:r>
            <a:r>
              <a:rPr lang="en-US" i="1" dirty="0">
                <a:latin typeface="Times New Roman" panose="02020603050405020304" pitchFamily="18" charset="0"/>
                <a:ea typeface="Calibri" panose="020F0502020204030204" pitchFamily="34" charset="0"/>
                <a:cs typeface="Times New Roman" panose="02020603050405020304" pitchFamily="18" charset="0"/>
              </a:rPr>
              <a:t> WHERE [name] = </a:t>
            </a:r>
            <a:r>
              <a:rPr lang="en-US" i="1" dirty="0" err="1">
                <a:latin typeface="Times New Roman" panose="02020603050405020304" pitchFamily="18" charset="0"/>
                <a:ea typeface="Calibri" panose="020F0502020204030204" pitchFamily="34" charset="0"/>
                <a:cs typeface="Times New Roman" panose="02020603050405020304" pitchFamily="18" charset="0"/>
              </a:rPr>
              <a:t>N'Sales</a:t>
            </a:r>
            <a:r>
              <a:rPr lang="en-US" i="1" dirty="0">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i="1" dirty="0">
                <a:latin typeface="Times New Roman" panose="02020603050405020304" pitchFamily="18" charset="0"/>
                <a:ea typeface="Calibri" panose="020F0502020204030204" pitchFamily="34" charset="0"/>
                <a:cs typeface="Times New Roman" panose="02020603050405020304" pitchFamily="18" charset="0"/>
              </a:rPr>
              <a:t>BEGIN</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i="1" dirty="0">
                <a:latin typeface="Times New Roman" panose="02020603050405020304" pitchFamily="18" charset="0"/>
                <a:ea typeface="Calibri" panose="020F0502020204030204" pitchFamily="34" charset="0"/>
                <a:cs typeface="Times New Roman" panose="02020603050405020304" pitchFamily="18" charset="0"/>
              </a:rPr>
              <a:t>    SET @SQL = N'USE [Sales];</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i="1"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i="1" dirty="0">
                <a:latin typeface="Times New Roman" panose="02020603050405020304" pitchFamily="18" charset="0"/>
                <a:ea typeface="Calibri" panose="020F0502020204030204" pitchFamily="34" charset="0"/>
                <a:cs typeface="Times New Roman" panose="02020603050405020304" pitchFamily="18" charset="0"/>
              </a:rPr>
              <a:t>ALTER DATABASE Sales SET SINGLE_USER WITH ROLLBACK IMMEDIATE;</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i="1" dirty="0">
                <a:latin typeface="Times New Roman" panose="02020603050405020304" pitchFamily="18" charset="0"/>
                <a:ea typeface="Calibri" panose="020F0502020204030204" pitchFamily="34" charset="0"/>
                <a:cs typeface="Times New Roman" panose="02020603050405020304" pitchFamily="18" charset="0"/>
              </a:rPr>
              <a:t> USE [</a:t>
            </a:r>
            <a:r>
              <a:rPr lang="en-US" i="1" dirty="0" err="1">
                <a:latin typeface="Times New Roman" panose="02020603050405020304" pitchFamily="18" charset="0"/>
                <a:ea typeface="Calibri" panose="020F0502020204030204" pitchFamily="34" charset="0"/>
                <a:cs typeface="Times New Roman" panose="02020603050405020304" pitchFamily="18" charset="0"/>
              </a:rPr>
              <a:t>tempdb</a:t>
            </a:r>
            <a:r>
              <a:rPr lang="en-US" i="1" dirty="0">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i="1"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i="1" dirty="0">
                <a:latin typeface="Times New Roman" panose="02020603050405020304" pitchFamily="18" charset="0"/>
                <a:ea typeface="Calibri" panose="020F0502020204030204" pitchFamily="34" charset="0"/>
                <a:cs typeface="Times New Roman" panose="02020603050405020304" pitchFamily="18" charset="0"/>
              </a:rPr>
              <a:t> DROP DATABASE Sales;';</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i="1" dirty="0">
                <a:latin typeface="Times New Roman" panose="02020603050405020304" pitchFamily="18" charset="0"/>
                <a:ea typeface="Calibri" panose="020F0502020204030204" pitchFamily="34" charset="0"/>
                <a:cs typeface="Times New Roman" panose="02020603050405020304" pitchFamily="18" charset="0"/>
              </a:rPr>
              <a:t>    EXEC</a:t>
            </a:r>
            <a:r>
              <a:rPr lang="ru-RU" i="1" dirty="0">
                <a:latin typeface="Times New Roman" panose="02020603050405020304" pitchFamily="18" charset="0"/>
                <a:ea typeface="Calibri" panose="020F0502020204030204" pitchFamily="34" charset="0"/>
                <a:cs typeface="Times New Roman" panose="02020603050405020304" pitchFamily="18" charset="0"/>
              </a:rPr>
              <a:t> (@</a:t>
            </a:r>
            <a:r>
              <a:rPr lang="en-US" i="1" dirty="0">
                <a:latin typeface="Times New Roman" panose="02020603050405020304" pitchFamily="18" charset="0"/>
                <a:ea typeface="Calibri" panose="020F0502020204030204" pitchFamily="34" charset="0"/>
                <a:cs typeface="Times New Roman" panose="02020603050405020304" pitchFamily="18" charset="0"/>
              </a:rPr>
              <a:t>SQL</a:t>
            </a:r>
            <a:r>
              <a:rPr lang="ru-RU" i="1" dirty="0">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en-US" i="1" dirty="0">
                <a:latin typeface="Times New Roman" panose="02020603050405020304" pitchFamily="18" charset="0"/>
                <a:ea typeface="Calibri" panose="020F0502020204030204" pitchFamily="34" charset="0"/>
                <a:cs typeface="Times New Roman" panose="02020603050405020304" pitchFamily="18" charset="0"/>
              </a:rPr>
              <a:t>END</a:t>
            </a:r>
            <a:r>
              <a:rPr lang="ru-RU" i="1" dirty="0">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328388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14564E-598F-4390-9B2A-C0E7C944BE67}"/>
              </a:ext>
            </a:extLst>
          </p:cNvPr>
          <p:cNvSpPr>
            <a:spLocks noGrp="1"/>
          </p:cNvSpPr>
          <p:nvPr>
            <p:ph type="title"/>
          </p:nvPr>
        </p:nvSpPr>
        <p:spPr>
          <a:xfrm>
            <a:off x="755129" y="0"/>
            <a:ext cx="7633742" cy="1032933"/>
          </a:xfrm>
        </p:spPr>
        <p:txBody>
          <a:bodyPr/>
          <a:lstStyle/>
          <a:p>
            <a:r>
              <a:rPr lang="en-US" dirty="0"/>
              <a:t>CREATE DATABASE </a:t>
            </a:r>
            <a:endParaRPr lang="ru-BY" dirty="0"/>
          </a:p>
        </p:txBody>
      </p:sp>
      <p:sp>
        <p:nvSpPr>
          <p:cNvPr id="3" name="Объект 2">
            <a:extLst>
              <a:ext uri="{FF2B5EF4-FFF2-40B4-BE49-F238E27FC236}">
                <a16:creationId xmlns:a16="http://schemas.microsoft.com/office/drawing/2014/main" id="{72670E79-AE7B-47C0-A538-65A6E09103BC}"/>
              </a:ext>
            </a:extLst>
          </p:cNvPr>
          <p:cNvSpPr>
            <a:spLocks noGrp="1"/>
          </p:cNvSpPr>
          <p:nvPr>
            <p:ph idx="1"/>
          </p:nvPr>
        </p:nvSpPr>
        <p:spPr>
          <a:xfrm>
            <a:off x="938758" y="1413933"/>
            <a:ext cx="7633742" cy="5325533"/>
          </a:xfrm>
        </p:spPr>
        <p:txBody>
          <a:bodyPr>
            <a:normAutofit fontScale="55000" lnSpcReduction="20000"/>
          </a:bodyPr>
          <a:lstStyle/>
          <a:p>
            <a:r>
              <a:rPr lang="ru-BY" b="1" dirty="0"/>
              <a:t>&lt;</a:t>
            </a:r>
            <a:r>
              <a:rPr lang="ru-BY" b="1" dirty="0" err="1"/>
              <a:t>filestream_option</a:t>
            </a:r>
            <a:r>
              <a:rPr lang="ru-BY" b="1" dirty="0"/>
              <a:t>&gt; ::=</a:t>
            </a:r>
          </a:p>
          <a:p>
            <a:r>
              <a:rPr lang="ru-BY" b="1" dirty="0"/>
              <a:t>{</a:t>
            </a:r>
          </a:p>
          <a:p>
            <a:r>
              <a:rPr lang="ru-BY" b="1" dirty="0"/>
              <a:t>      NON_TRANSACTED_ACCESS = { OFF | READ_ONLY | FULL }</a:t>
            </a:r>
          </a:p>
          <a:p>
            <a:r>
              <a:rPr lang="ru-BY" b="1" dirty="0"/>
              <a:t>    | DIRECTORY_NAME = '</a:t>
            </a:r>
            <a:r>
              <a:rPr lang="ru-BY" b="1" dirty="0" err="1"/>
              <a:t>directory_name</a:t>
            </a:r>
            <a:r>
              <a:rPr lang="ru-BY" b="1" dirty="0"/>
              <a:t>'</a:t>
            </a:r>
          </a:p>
          <a:p>
            <a:r>
              <a:rPr lang="ru-BY" b="1" dirty="0"/>
              <a:t>}</a:t>
            </a:r>
          </a:p>
          <a:p>
            <a:r>
              <a:rPr lang="ru-BY" b="1" dirty="0"/>
              <a:t> </a:t>
            </a:r>
          </a:p>
          <a:p>
            <a:r>
              <a:rPr lang="ru-BY" b="1" dirty="0"/>
              <a:t>&lt;</a:t>
            </a:r>
            <a:r>
              <a:rPr lang="ru-BY" b="1" dirty="0" err="1"/>
              <a:t>filespec</a:t>
            </a:r>
            <a:r>
              <a:rPr lang="ru-BY" b="1" dirty="0"/>
              <a:t>&gt; ::=</a:t>
            </a:r>
          </a:p>
          <a:p>
            <a:r>
              <a:rPr lang="ru-BY" b="1" dirty="0"/>
              <a:t>{</a:t>
            </a:r>
          </a:p>
          <a:p>
            <a:r>
              <a:rPr lang="ru-BY" b="1" dirty="0"/>
              <a:t>(</a:t>
            </a:r>
          </a:p>
          <a:p>
            <a:r>
              <a:rPr lang="ru-BY" b="1" dirty="0"/>
              <a:t>    NAME = </a:t>
            </a:r>
            <a:r>
              <a:rPr lang="ru-BY" b="1" dirty="0" err="1"/>
              <a:t>logical_file_name</a:t>
            </a:r>
            <a:r>
              <a:rPr lang="ru-BY" b="1" dirty="0"/>
              <a:t> ,</a:t>
            </a:r>
          </a:p>
          <a:p>
            <a:r>
              <a:rPr lang="ru-BY" b="1" dirty="0"/>
              <a:t>    FILENAME = { '</a:t>
            </a:r>
            <a:r>
              <a:rPr lang="ru-BY" b="1" dirty="0" err="1"/>
              <a:t>os_file_name</a:t>
            </a:r>
            <a:r>
              <a:rPr lang="ru-BY" b="1" dirty="0"/>
              <a:t>' | '</a:t>
            </a:r>
            <a:r>
              <a:rPr lang="ru-BY" b="1" dirty="0" err="1"/>
              <a:t>filestream_path</a:t>
            </a:r>
            <a:r>
              <a:rPr lang="ru-BY" b="1" dirty="0"/>
              <a:t>' }</a:t>
            </a:r>
          </a:p>
          <a:p>
            <a:r>
              <a:rPr lang="ru-BY" b="1" dirty="0"/>
              <a:t>    [ , SIZE = </a:t>
            </a:r>
            <a:r>
              <a:rPr lang="ru-BY" b="1" dirty="0" err="1"/>
              <a:t>size</a:t>
            </a:r>
            <a:r>
              <a:rPr lang="ru-BY" b="1" dirty="0"/>
              <a:t> [ KB | MB | GB | TB ] ]</a:t>
            </a:r>
          </a:p>
          <a:p>
            <a:r>
              <a:rPr lang="ru-BY" b="1" dirty="0"/>
              <a:t>    [ , MAXSIZE = { </a:t>
            </a:r>
            <a:r>
              <a:rPr lang="ru-BY" b="1" dirty="0" err="1"/>
              <a:t>max_size</a:t>
            </a:r>
            <a:r>
              <a:rPr lang="ru-BY" b="1" dirty="0"/>
              <a:t> [ KB | MB | GB | TB ] | UNLIMITED } ]</a:t>
            </a:r>
          </a:p>
          <a:p>
            <a:r>
              <a:rPr lang="ru-BY" b="1" dirty="0"/>
              <a:t>    [ , FILEGROWTH = </a:t>
            </a:r>
            <a:r>
              <a:rPr lang="ru-BY" b="1" dirty="0" err="1"/>
              <a:t>growth_increment</a:t>
            </a:r>
            <a:r>
              <a:rPr lang="ru-BY" b="1" dirty="0"/>
              <a:t> [ KB | MB | GB | TB | % ] ]</a:t>
            </a:r>
          </a:p>
          <a:p>
            <a:r>
              <a:rPr lang="ru-BY" b="1" dirty="0"/>
              <a:t>)</a:t>
            </a:r>
          </a:p>
          <a:p>
            <a:r>
              <a:rPr lang="ru-BY" b="1" dirty="0"/>
              <a:t>}</a:t>
            </a:r>
          </a:p>
          <a:p>
            <a:r>
              <a:rPr lang="ru-BY" b="1" dirty="0"/>
              <a:t> </a:t>
            </a:r>
          </a:p>
          <a:p>
            <a:r>
              <a:rPr lang="ru-BY" b="1" dirty="0"/>
              <a:t>&lt;</a:t>
            </a:r>
            <a:r>
              <a:rPr lang="ru-BY" b="1" dirty="0" err="1"/>
              <a:t>filegroup</a:t>
            </a:r>
            <a:r>
              <a:rPr lang="ru-BY" b="1" dirty="0"/>
              <a:t>&gt; ::=</a:t>
            </a:r>
          </a:p>
          <a:p>
            <a:r>
              <a:rPr lang="ru-BY" b="1" dirty="0"/>
              <a:t>{</a:t>
            </a:r>
          </a:p>
          <a:p>
            <a:r>
              <a:rPr lang="ru-BY" b="1" dirty="0"/>
              <a:t>FILEGROUP </a:t>
            </a:r>
            <a:r>
              <a:rPr lang="ru-BY" b="1" dirty="0" err="1"/>
              <a:t>filegroup</a:t>
            </a:r>
            <a:r>
              <a:rPr lang="ru-BY" b="1" dirty="0"/>
              <a:t> </a:t>
            </a:r>
            <a:r>
              <a:rPr lang="ru-BY" b="1" dirty="0" err="1"/>
              <a:t>name</a:t>
            </a:r>
            <a:r>
              <a:rPr lang="ru-BY" b="1" dirty="0"/>
              <a:t> [ [ CONTAINS FILESTREAM ] [ DEFAULT ] | CONTAINS MEMORY_OPTIMIZED_DATA ]</a:t>
            </a:r>
          </a:p>
          <a:p>
            <a:r>
              <a:rPr lang="ru-BY" b="1" dirty="0"/>
              <a:t>    &lt;</a:t>
            </a:r>
            <a:r>
              <a:rPr lang="ru-BY" b="1" dirty="0" err="1"/>
              <a:t>filespec</a:t>
            </a:r>
            <a:r>
              <a:rPr lang="ru-BY" b="1" dirty="0"/>
              <a:t>&gt; [ ,...n ]</a:t>
            </a:r>
          </a:p>
          <a:p>
            <a:endParaRPr lang="ru-BY" dirty="0"/>
          </a:p>
        </p:txBody>
      </p:sp>
    </p:spTree>
    <p:extLst>
      <p:ext uri="{BB962C8B-B14F-4D97-AF65-F5344CB8AC3E}">
        <p14:creationId xmlns:p14="http://schemas.microsoft.com/office/powerpoint/2010/main" val="1950892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0BE006-88FB-46DF-99C4-673AFA7C0615}"/>
              </a:ext>
            </a:extLst>
          </p:cNvPr>
          <p:cNvSpPr>
            <a:spLocks noGrp="1"/>
          </p:cNvSpPr>
          <p:nvPr>
            <p:ph type="title"/>
          </p:nvPr>
        </p:nvSpPr>
        <p:spPr/>
        <p:txBody>
          <a:bodyPr/>
          <a:lstStyle/>
          <a:p>
            <a:r>
              <a:rPr lang="en-US" dirty="0"/>
              <a:t>CREATE DATABASE </a:t>
            </a:r>
            <a:endParaRPr lang="ru-BY" dirty="0"/>
          </a:p>
        </p:txBody>
      </p:sp>
      <p:sp>
        <p:nvSpPr>
          <p:cNvPr id="3" name="Объект 2">
            <a:extLst>
              <a:ext uri="{FF2B5EF4-FFF2-40B4-BE49-F238E27FC236}">
                <a16:creationId xmlns:a16="http://schemas.microsoft.com/office/drawing/2014/main" id="{170FE486-900D-4F27-B2D9-6DB5E9278D96}"/>
              </a:ext>
            </a:extLst>
          </p:cNvPr>
          <p:cNvSpPr>
            <a:spLocks noGrp="1"/>
          </p:cNvSpPr>
          <p:nvPr>
            <p:ph idx="1"/>
          </p:nvPr>
        </p:nvSpPr>
        <p:spPr>
          <a:xfrm>
            <a:off x="938758" y="1202267"/>
            <a:ext cx="7633742" cy="5587999"/>
          </a:xfrm>
        </p:spPr>
        <p:txBody>
          <a:bodyPr>
            <a:normAutofit fontScale="85000" lnSpcReduction="20000"/>
          </a:bodyPr>
          <a:lstStyle/>
          <a:p>
            <a:r>
              <a:rPr lang="ru-BY" b="1" u="sng" dirty="0" err="1"/>
              <a:t>database_name</a:t>
            </a:r>
            <a:endParaRPr lang="ru-BY" b="1" u="sng" dirty="0"/>
          </a:p>
          <a:p>
            <a:r>
              <a:rPr lang="ru-BY" b="1" dirty="0"/>
              <a:t>Имя новой базы данных</a:t>
            </a:r>
            <a:r>
              <a:rPr lang="ru-BY" b="1" u="sng" dirty="0"/>
              <a:t>. </a:t>
            </a:r>
            <a:r>
              <a:rPr lang="ru-RU" b="1" u="sng" dirty="0"/>
              <a:t>Имена баз данных должны быть уникальны внутри экземпляра </a:t>
            </a:r>
            <a:r>
              <a:rPr lang="en-US" b="1" u="sng" dirty="0"/>
              <a:t>SQL Server</a:t>
            </a:r>
            <a:r>
              <a:rPr lang="ru-RU" b="1" u="sng" dirty="0"/>
              <a:t> и соответствовать правилам для идентификаторов</a:t>
            </a:r>
            <a:r>
              <a:rPr lang="ru-RU" dirty="0"/>
              <a:t>.</a:t>
            </a:r>
            <a:endParaRPr lang="ru-BY" dirty="0"/>
          </a:p>
          <a:p>
            <a:r>
              <a:rPr lang="ru-RU" dirty="0"/>
              <a:t>Аргумент </a:t>
            </a:r>
            <a:r>
              <a:rPr lang="en-US" dirty="0"/>
              <a:t>database</a:t>
            </a:r>
            <a:r>
              <a:rPr lang="ru-RU" dirty="0"/>
              <a:t>_</a:t>
            </a:r>
            <a:r>
              <a:rPr lang="en-US" dirty="0"/>
              <a:t>name</a:t>
            </a:r>
            <a:r>
              <a:rPr lang="ru-RU" dirty="0"/>
              <a:t> может иметь максимальную длину 128 символов, если для файла журнала не указано логическое имя. </a:t>
            </a:r>
            <a:r>
              <a:rPr lang="ru-RU" b="1" dirty="0"/>
              <a:t>Если логическое имя файла не указано, </a:t>
            </a:r>
            <a:r>
              <a:rPr lang="en-US" b="1" dirty="0"/>
              <a:t>SQL Server</a:t>
            </a:r>
            <a:r>
              <a:rPr lang="ru-RU" b="1" dirty="0"/>
              <a:t> формирует для журнала имена </a:t>
            </a:r>
            <a:r>
              <a:rPr lang="en-US" b="1" dirty="0"/>
              <a:t>logical</a:t>
            </a:r>
            <a:r>
              <a:rPr lang="ru-RU" b="1" dirty="0"/>
              <a:t>_</a:t>
            </a:r>
            <a:r>
              <a:rPr lang="en-US" b="1" dirty="0"/>
              <a:t>file</a:t>
            </a:r>
            <a:r>
              <a:rPr lang="ru-RU" b="1" dirty="0"/>
              <a:t>_</a:t>
            </a:r>
            <a:r>
              <a:rPr lang="en-US" b="1" dirty="0"/>
              <a:t>name</a:t>
            </a:r>
            <a:r>
              <a:rPr lang="ru-RU" b="1" dirty="0"/>
              <a:t> и </a:t>
            </a:r>
            <a:r>
              <a:rPr lang="en-US" b="1" dirty="0" err="1"/>
              <a:t>os</a:t>
            </a:r>
            <a:r>
              <a:rPr lang="ru-RU" b="1" dirty="0"/>
              <a:t>_</a:t>
            </a:r>
            <a:r>
              <a:rPr lang="en-US" b="1" dirty="0"/>
              <a:t>file</a:t>
            </a:r>
            <a:r>
              <a:rPr lang="ru-RU" b="1" dirty="0"/>
              <a:t>_</a:t>
            </a:r>
            <a:r>
              <a:rPr lang="en-US" b="1" dirty="0"/>
              <a:t>name</a:t>
            </a:r>
            <a:r>
              <a:rPr lang="ru-RU" b="1" dirty="0"/>
              <a:t> путем добавления суффикса к </a:t>
            </a:r>
            <a:r>
              <a:rPr lang="en-US" b="1" dirty="0"/>
              <a:t>database</a:t>
            </a:r>
            <a:r>
              <a:rPr lang="ru-RU" b="1" dirty="0"/>
              <a:t>_</a:t>
            </a:r>
            <a:r>
              <a:rPr lang="en-US" b="1" dirty="0"/>
              <a:t>name</a:t>
            </a:r>
            <a:r>
              <a:rPr lang="ru-RU" b="1" dirty="0"/>
              <a:t>. </a:t>
            </a:r>
            <a:r>
              <a:rPr lang="ru-RU" dirty="0"/>
              <a:t>Это ограничивает длину аргумента </a:t>
            </a:r>
            <a:r>
              <a:rPr lang="en-US" dirty="0"/>
              <a:t>database</a:t>
            </a:r>
            <a:r>
              <a:rPr lang="ru-RU" dirty="0"/>
              <a:t>_</a:t>
            </a:r>
            <a:r>
              <a:rPr lang="en-US" dirty="0"/>
              <a:t>name</a:t>
            </a:r>
            <a:r>
              <a:rPr lang="ru-RU" dirty="0"/>
              <a:t> 123 символами, чтобы формируемое логическое имя файла было не длиннее 128 символов.</a:t>
            </a:r>
            <a:endParaRPr lang="ru-BY" dirty="0"/>
          </a:p>
          <a:p>
            <a:r>
              <a:rPr lang="ru-RU" b="1" dirty="0"/>
              <a:t>Если имя файла данных не указано, </a:t>
            </a:r>
            <a:r>
              <a:rPr lang="en-US" b="1" dirty="0"/>
              <a:t>SQL Server</a:t>
            </a:r>
            <a:r>
              <a:rPr lang="ru-RU" b="1" dirty="0"/>
              <a:t> использует </a:t>
            </a:r>
            <a:r>
              <a:rPr lang="en-US" b="1" dirty="0"/>
              <a:t>database</a:t>
            </a:r>
            <a:r>
              <a:rPr lang="ru-RU" dirty="0"/>
              <a:t>_</a:t>
            </a:r>
            <a:r>
              <a:rPr lang="en-US" dirty="0"/>
              <a:t>name</a:t>
            </a:r>
            <a:r>
              <a:rPr lang="ru-RU" dirty="0"/>
              <a:t> как </a:t>
            </a:r>
            <a:r>
              <a:rPr lang="en-US" dirty="0"/>
              <a:t>logical</a:t>
            </a:r>
            <a:r>
              <a:rPr lang="ru-RU" dirty="0"/>
              <a:t>_</a:t>
            </a:r>
            <a:r>
              <a:rPr lang="en-US" dirty="0"/>
              <a:t>file</a:t>
            </a:r>
            <a:r>
              <a:rPr lang="ru-RU" dirty="0"/>
              <a:t>_</a:t>
            </a:r>
            <a:r>
              <a:rPr lang="en-US" dirty="0"/>
              <a:t>name</a:t>
            </a:r>
            <a:r>
              <a:rPr lang="ru-RU" dirty="0"/>
              <a:t> и </a:t>
            </a:r>
            <a:r>
              <a:rPr lang="en-US" dirty="0" err="1"/>
              <a:t>os</a:t>
            </a:r>
            <a:r>
              <a:rPr lang="ru-RU" dirty="0"/>
              <a:t>_</a:t>
            </a:r>
            <a:r>
              <a:rPr lang="en-US" dirty="0"/>
              <a:t>file</a:t>
            </a:r>
            <a:r>
              <a:rPr lang="ru-RU" dirty="0"/>
              <a:t>_</a:t>
            </a:r>
            <a:r>
              <a:rPr lang="en-US" dirty="0"/>
              <a:t>name</a:t>
            </a:r>
            <a:r>
              <a:rPr lang="ru-RU" dirty="0"/>
              <a:t>. </a:t>
            </a:r>
            <a:r>
              <a:rPr lang="ru-RU" b="1" dirty="0"/>
              <a:t>Путь по умолчанию берется из реестра.</a:t>
            </a:r>
            <a:endParaRPr lang="en-US" b="1" dirty="0"/>
          </a:p>
          <a:p>
            <a:r>
              <a:rPr lang="ru-RU" dirty="0"/>
              <a:t> Путь по умолчанию можно изменить на вкладке </a:t>
            </a:r>
            <a:r>
              <a:rPr lang="ru-RU" b="1" dirty="0"/>
              <a:t>Свойства сервера (страница "Параметры базы данных") в </a:t>
            </a:r>
            <a:r>
              <a:rPr lang="en-US" b="1" dirty="0"/>
              <a:t>Management Studio</a:t>
            </a:r>
            <a:r>
              <a:rPr lang="ru-RU" b="1" dirty="0"/>
              <a:t>. </a:t>
            </a:r>
            <a:r>
              <a:rPr lang="ru-RU" dirty="0"/>
              <a:t>Изменение пути по умолчанию требует перезапуска </a:t>
            </a:r>
            <a:r>
              <a:rPr lang="en-US" dirty="0"/>
              <a:t>SQL Server</a:t>
            </a:r>
            <a:r>
              <a:rPr lang="ru-RU" dirty="0"/>
              <a:t>.</a:t>
            </a:r>
            <a:endParaRPr lang="ru-BY" dirty="0"/>
          </a:p>
          <a:p>
            <a:r>
              <a:rPr lang="ru-RU" b="1" i="1" dirty="0"/>
              <a:t>Имя передается без каких-либо кавычек, если имя состоит из одного слова. </a:t>
            </a:r>
            <a:r>
              <a:rPr lang="ru-RU" i="1" dirty="0"/>
              <a:t>Если имя должно быть из двух слов, то его необходимо оформить в квадратные кавычки.</a:t>
            </a:r>
            <a:endParaRPr lang="ru-BY" dirty="0"/>
          </a:p>
          <a:p>
            <a:endParaRPr lang="ru-BY" dirty="0"/>
          </a:p>
        </p:txBody>
      </p:sp>
    </p:spTree>
    <p:extLst>
      <p:ext uri="{BB962C8B-B14F-4D97-AF65-F5344CB8AC3E}">
        <p14:creationId xmlns:p14="http://schemas.microsoft.com/office/powerpoint/2010/main" val="2571697311"/>
      </p:ext>
    </p:extLst>
  </p:cSld>
  <p:clrMapOvr>
    <a:masterClrMapping/>
  </p:clrMapOvr>
</p:sld>
</file>

<file path=ppt/theme/theme1.xml><?xml version="1.0" encoding="utf-8"?>
<a:theme xmlns:a="http://schemas.openxmlformats.org/drawingml/2006/main" name="Эмблема">
  <a:themeElements>
    <a:clrScheme name="Эмблема">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Эмблема">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Эмблем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TM10001106[[fn=Эмблема]]</Template>
  <TotalTime>1374</TotalTime>
  <Words>8493</Words>
  <Application>Microsoft Office PowerPoint</Application>
  <PresentationFormat>Экран (4:3)</PresentationFormat>
  <Paragraphs>683</Paragraphs>
  <Slides>76</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76</vt:i4>
      </vt:variant>
    </vt:vector>
  </HeadingPairs>
  <TitlesOfParts>
    <vt:vector size="84" baseType="lpstr">
      <vt:lpstr>Arial</vt:lpstr>
      <vt:lpstr>Arial Black</vt:lpstr>
      <vt:lpstr>Calibri</vt:lpstr>
      <vt:lpstr>Corbel</vt:lpstr>
      <vt:lpstr>Gill Sans MT</vt:lpstr>
      <vt:lpstr>Impact</vt:lpstr>
      <vt:lpstr>Times New Roman</vt:lpstr>
      <vt:lpstr>Эмблема</vt:lpstr>
      <vt:lpstr>МОДЕЛИ ДАННЫХ И СУБД</vt:lpstr>
      <vt:lpstr>Язык определения данных (DDL)  </vt:lpstr>
      <vt:lpstr>Язык определения данных (DDL) </vt:lpstr>
      <vt:lpstr>Язык определения данных (DDL) </vt:lpstr>
      <vt:lpstr>Язык определения данных (DDL) </vt:lpstr>
      <vt:lpstr>Язык определения данных (DDL) </vt:lpstr>
      <vt:lpstr>CREATE DATABASE  </vt:lpstr>
      <vt:lpstr>CREATE DATABASE </vt:lpstr>
      <vt:lpstr>CREATE DATABASE </vt:lpstr>
      <vt:lpstr>CREATE DATABASE </vt:lpstr>
      <vt:lpstr>CREATE DATABASE </vt:lpstr>
      <vt:lpstr>CREATE DATABASE </vt:lpstr>
      <vt:lpstr>CREATE DATABASE </vt:lpstr>
      <vt:lpstr>CREATE DATABASE </vt:lpstr>
      <vt:lpstr>CREATE DATABASE </vt:lpstr>
      <vt:lpstr>CREATE DATABASE </vt:lpstr>
      <vt:lpstr>CREATE DATABASE </vt:lpstr>
      <vt:lpstr>CREATE DATABASE </vt:lpstr>
      <vt:lpstr>CREATE DATABASE </vt:lpstr>
      <vt:lpstr>CREATE DATABASE </vt:lpstr>
      <vt:lpstr>CREATE DATABASE</vt:lpstr>
      <vt:lpstr>CREATE DATABASE </vt:lpstr>
      <vt:lpstr>CREATE DATABASE</vt:lpstr>
      <vt:lpstr>CREATE DATABASE</vt:lpstr>
      <vt:lpstr>CREATE DATABASE</vt:lpstr>
      <vt:lpstr>CREATE 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 </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lpstr>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МОДЕЛИ ДАННЫХ И СУБД</dc:title>
  <dc:creator>Елена Семёновна</dc:creator>
  <cp:lastModifiedBy>Елена Семёновна</cp:lastModifiedBy>
  <cp:revision>90</cp:revision>
  <dcterms:created xsi:type="dcterms:W3CDTF">2023-02-09T14:03:26Z</dcterms:created>
  <dcterms:modified xsi:type="dcterms:W3CDTF">2023-03-03T03:00:36Z</dcterms:modified>
</cp:coreProperties>
</file>