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2" r:id="rId1"/>
  </p:sldMasterIdLst>
  <p:sldIdLst>
    <p:sldId id="256" r:id="rId2"/>
    <p:sldId id="349" r:id="rId3"/>
    <p:sldId id="350" r:id="rId4"/>
    <p:sldId id="351" r:id="rId5"/>
    <p:sldId id="352" r:id="rId6"/>
    <p:sldId id="353" r:id="rId7"/>
    <p:sldId id="355" r:id="rId8"/>
    <p:sldId id="354" r:id="rId9"/>
    <p:sldId id="356" r:id="rId10"/>
    <p:sldId id="357" r:id="rId11"/>
    <p:sldId id="359" r:id="rId12"/>
    <p:sldId id="358" r:id="rId13"/>
    <p:sldId id="360" r:id="rId14"/>
    <p:sldId id="361" r:id="rId15"/>
    <p:sldId id="362" r:id="rId16"/>
    <p:sldId id="363" r:id="rId17"/>
    <p:sldId id="364" r:id="rId18"/>
    <p:sldId id="365" r:id="rId19"/>
    <p:sldId id="369" r:id="rId20"/>
    <p:sldId id="368" r:id="rId21"/>
    <p:sldId id="367" r:id="rId22"/>
    <p:sldId id="366" r:id="rId23"/>
    <p:sldId id="370" r:id="rId24"/>
    <p:sldId id="374" r:id="rId25"/>
    <p:sldId id="373" r:id="rId26"/>
    <p:sldId id="372" r:id="rId27"/>
    <p:sldId id="371" r:id="rId28"/>
    <p:sldId id="375" r:id="rId29"/>
    <p:sldId id="377" r:id="rId30"/>
    <p:sldId id="378" r:id="rId31"/>
    <p:sldId id="376" r:id="rId32"/>
    <p:sldId id="379" r:id="rId33"/>
    <p:sldId id="383" r:id="rId34"/>
    <p:sldId id="382" r:id="rId35"/>
    <p:sldId id="381" r:id="rId36"/>
    <p:sldId id="380" r:id="rId37"/>
    <p:sldId id="384" r:id="rId38"/>
    <p:sldId id="386" r:id="rId39"/>
    <p:sldId id="385" r:id="rId40"/>
    <p:sldId id="387" r:id="rId41"/>
    <p:sldId id="389" r:id="rId42"/>
    <p:sldId id="388" r:id="rId43"/>
    <p:sldId id="390" r:id="rId44"/>
    <p:sldId id="392" r:id="rId45"/>
    <p:sldId id="391" r:id="rId46"/>
    <p:sldId id="393" r:id="rId47"/>
    <p:sldId id="397" r:id="rId48"/>
    <p:sldId id="398" r:id="rId49"/>
    <p:sldId id="396" r:id="rId50"/>
    <p:sldId id="395" r:id="rId51"/>
    <p:sldId id="394" r:id="rId52"/>
    <p:sldId id="399" r:id="rId53"/>
    <p:sldId id="400" r:id="rId54"/>
    <p:sldId id="401" r:id="rId55"/>
    <p:sldId id="403" r:id="rId56"/>
    <p:sldId id="404" r:id="rId57"/>
    <p:sldId id="405" r:id="rId58"/>
    <p:sldId id="406" r:id="rId59"/>
    <p:sldId id="402" r:id="rId60"/>
    <p:sldId id="407" r:id="rId61"/>
    <p:sldId id="409" r:id="rId62"/>
    <p:sldId id="408" r:id="rId63"/>
    <p:sldId id="410" r:id="rId64"/>
    <p:sldId id="411" r:id="rId65"/>
    <p:sldId id="414" r:id="rId66"/>
    <p:sldId id="413" r:id="rId67"/>
    <p:sldId id="412" r:id="rId68"/>
    <p:sldId id="415" r:id="rId69"/>
    <p:sldId id="416" r:id="rId70"/>
    <p:sldId id="417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лена Семёновна" initials="ЕС" lastIdx="1" clrIdx="0">
    <p:extLst>
      <p:ext uri="{19B8F6BF-5375-455C-9EA6-DF929625EA0E}">
        <p15:presenceInfo xmlns:p15="http://schemas.microsoft.com/office/powerpoint/2012/main" userId="ac4d15cd3bcb8c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580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81492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03359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9116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90800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5180246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193962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11385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73417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8818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513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5725E8-3A51-4547-80AB-426264D44C4D}" type="datetimeFigureOut">
              <a:rPr lang="ru-BY" smtClean="0"/>
              <a:t>10.03.2023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6B2D937-46E0-4DDC-AACC-8CC6F5E969AC}" type="slidenum">
              <a:rPr lang="ru-BY" smtClean="0"/>
              <a:t>‹#›</a:t>
            </a:fld>
            <a:endParaRPr lang="ru-BY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2975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84" r:id="rId2"/>
    <p:sldLayoutId id="2147484085" r:id="rId3"/>
    <p:sldLayoutId id="2147484086" r:id="rId4"/>
    <p:sldLayoutId id="2147484087" r:id="rId5"/>
    <p:sldLayoutId id="2147484088" r:id="rId6"/>
    <p:sldLayoutId id="2147484089" r:id="rId7"/>
    <p:sldLayoutId id="2147484090" r:id="rId8"/>
    <p:sldLayoutId id="2147484091" r:id="rId9"/>
    <p:sldLayoutId id="2147484092" r:id="rId10"/>
    <p:sldLayoutId id="214748409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3536-9807-4035-BC57-889A2B5D6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68" y="1066800"/>
            <a:ext cx="8407400" cy="3877733"/>
          </a:xfrm>
        </p:spPr>
        <p:txBody>
          <a:bodyPr/>
          <a:lstStyle/>
          <a:p>
            <a:pPr algn="ctr"/>
            <a:r>
              <a:rPr lang="ru-RU" dirty="0"/>
              <a:t>МОДЕЛИ ДАННЫХ И СУБД</a:t>
            </a:r>
            <a:endParaRPr lang="ru-BY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387583-9580-4693-8BEA-D79433EB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0245" y="6159260"/>
            <a:ext cx="5123755" cy="767910"/>
          </a:xfrm>
        </p:spPr>
        <p:txBody>
          <a:bodyPr>
            <a:normAutofit/>
          </a:bodyPr>
          <a:lstStyle/>
          <a:p>
            <a:r>
              <a:rPr lang="ru-RU" sz="1200" dirty="0">
                <a:latin typeface="Arial Black" panose="020B0A04020102020204" pitchFamily="34" charset="0"/>
              </a:rPr>
              <a:t>Кафедра информационных систем управления</a:t>
            </a:r>
          </a:p>
          <a:p>
            <a:r>
              <a:rPr lang="ru-RU" sz="1200" dirty="0">
                <a:latin typeface="Arial Black" panose="020B0A04020102020204" pitchFamily="34" charset="0"/>
              </a:rPr>
              <a:t>Ст. преподаватель Малашенко Е.С.</a:t>
            </a: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  <a:p>
            <a:endParaRPr lang="ru-RU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9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14AB1-8973-4CE9-B25D-7910F3DA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A8ABF-E344-4992-8A22-E4F3F82F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рассмотрим уже знакомые нам операторы ограничений, только с точки зрения обеспечения целостности данных.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некоторых из них мы увидим что-то новое, а в некоторых просто закрепим пройденный материал.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3486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1DF33-A59D-4ED9-8268-C8CED20C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78A2-35E8-49AB-95E5-E32B2181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DEFAULT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помещает значение в колонку, когда оно не было указано в операторе INSERT.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Оно относится только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 оператору добавления записи (INSERT) 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не срабатывает во время изменения полей (оператор UPDATE).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данное ограничение не гарантирует, что поле содержит значение.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Пользователь может добавить строку и потом с помощью UPDATE обнулить содержимое поле со значением по умолчанию.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Таким образом, DEFAUL является самым простым и быстрым по скорости выполнения методом обеспечения целостности, но не является гарантом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50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36C420-6948-4462-B32D-3E3D0841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8B69DF-A0CE-40FB-AD36-A380A6012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8533"/>
            <a:ext cx="7633742" cy="5528733"/>
          </a:xfrm>
        </p:spPr>
        <p:txBody>
          <a:bodyPr>
            <a:normAutofit fontScale="92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Необходимы дополнительные средства, например, ограничение на диапазон вводимых значений или триггер. Например,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пример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помимо значения DEFAULT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создаем ограничение, которое не позволяет записывать в поле нулевые значения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что защитит нас от возможности записи в поле NULL даже при обновлении данных: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TestBD1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Создание таблицы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TestTable1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--Первое DEFAULT устанавливает значение по умолчанию,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--если во время добавления записи для поля "</a:t>
            </a:r>
            <a:r>
              <a:rPr lang="ru-BY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iID</a:t>
            </a:r>
            <a:r>
              <a:rPr lang="ru-BY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не было указано значения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iID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--проверка CHECK не позволит сделать поле нулевым с помощью операции обновления записей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check_iID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CHECK 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iID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NOT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NULL)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Добавление записи с числом 10 в колонке </a:t>
            </a:r>
            <a:r>
              <a:rPr lang="ru-BY" sz="14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iID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INSERT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INTO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TestTable1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VALUES 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0672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5D1F0-8ED4-45BA-B300-0A62C16D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226282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br>
              <a:rPr lang="ru-RU" sz="3600" dirty="0">
                <a:solidFill>
                  <a:srgbClr val="2A1A00"/>
                </a:solidFill>
              </a:rPr>
            </a:b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F3154F-11FE-4C1A-B87E-D8795DACE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352" y="2336799"/>
            <a:ext cx="8183323" cy="4138815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4CE4160-CB82-49AC-8B38-EFD7656367A5}"/>
              </a:ext>
            </a:extLst>
          </p:cNvPr>
          <p:cNvSpPr/>
          <p:nvPr/>
        </p:nvSpPr>
        <p:spPr>
          <a:xfrm>
            <a:off x="938757" y="995526"/>
            <a:ext cx="7866575" cy="966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во 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обновления мы пытаемся записать в поле значение NULL. В ответ на это сервер вернет нам ошибку и сообщит, что сработало ограничение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check_iID</a:t>
            </a:r>
            <a:endParaRPr lang="ru-BY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038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E3ED6D-9944-478F-AF5B-00C1324D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C68B5DD-E2F2-4C36-AAA4-37A20BAC63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213" y="3566115"/>
            <a:ext cx="7634287" cy="10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61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5223E-A613-41D9-AD31-DCBB1461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2F85067-E428-4D03-9A23-9D2A8A7F73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66" y="1778000"/>
            <a:ext cx="7509933" cy="5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48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A05D3-4C5C-48CA-932F-D79FC5480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3EE5E-968F-4EC3-88B3-16BB89312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CHECK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ограничивает данные, которые пользователь может ввести в определенную колонку указанными значениями. Следующий пример добавляет ограничение, чтобы гарантировать, что день рождения соответствует определенному промежутку времени: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4841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06E76-8254-43AF-B8B6-EE91BA76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B975197-2018-4304-AD7C-2B121F340C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33" y="1574800"/>
            <a:ext cx="7205134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CDD7E-C4E2-4E10-AC20-6C711FDB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D659B-3A06-4930-9620-B4378C53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следующей таблицы помимо даты рождения человека в таблице будет храниться дата выдачи паспорта – "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dDocDate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Вполне логично, что дата выдачи паспорта должна быть больше даты рождения и меньше текущей. Паспорт не может быть выдан до рождения, поэтому в следующей таблице мы гарантируем целостность поля даты рождения:</a:t>
            </a:r>
            <a:endParaRPr lang="ru-BY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409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F64D9-7236-468A-A5CB-765BF51F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0858A12-3998-44EA-9BDF-56C07D18C3B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129" y="1874517"/>
            <a:ext cx="7127538" cy="49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6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79BCB-8F18-43E9-B622-FF5207E1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Язык определения данных (</a:t>
            </a:r>
            <a:r>
              <a:rPr lang="en-US" b="1" dirty="0"/>
              <a:t>DDL)</a:t>
            </a:r>
            <a:br>
              <a:rPr lang="en-US" b="1" dirty="0"/>
            </a:br>
            <a:br>
              <a:rPr lang="ru-BY" dirty="0"/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97259B-9C9C-4489-8625-8875E408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874517"/>
            <a:ext cx="7633742" cy="4517815"/>
          </a:xfrm>
        </p:spPr>
        <p:txBody>
          <a:bodyPr/>
          <a:lstStyle/>
          <a:p>
            <a:endParaRPr lang="ru-BY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ru-RU" dirty="0"/>
              <a:t> </a:t>
            </a:r>
            <a:r>
              <a:rPr lang="ru-RU" b="1" dirty="0"/>
              <a:t>Создание таблиц и обеспечение целостности данных. </a:t>
            </a:r>
            <a:r>
              <a:rPr lang="ru-RU" dirty="0"/>
              <a:t>Команда </a:t>
            </a:r>
            <a:r>
              <a:rPr lang="ru-RU" i="1" dirty="0"/>
              <a:t>CREATE TABLE. Первичный и внешний ключи. Резервные ключи. Установка ограничений на уровне столбца, таблицы. Атрибуты и ограничения столбцов и таблиц: PRIMARY KEY, NULL, NOT NULL, UNIQUE, FOREIGN KEY, CHECK, IDENTITY, DEFAULT. Имена ограничений и отключение ограничений</a:t>
            </a:r>
            <a:r>
              <a:rPr lang="ru-RU" dirty="0"/>
              <a:t>. </a:t>
            </a:r>
            <a:r>
              <a:rPr lang="ru-RU" b="1" dirty="0"/>
              <a:t>Создание индексов. Роли и объекты значений по умолчанию.</a:t>
            </a:r>
          </a:p>
          <a:p>
            <a:r>
              <a:rPr lang="ru-RU" i="1" dirty="0"/>
              <a:t>Изменение, удаление таблицы. Команды ALTER TABLE, DROP TABLE. Добавить, удалить столбцы. Изменить тип столбцов. Добавить, удалить ограничения. Добавление первичного, внешнего ключа. 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62675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1C718-EF68-4018-A04A-681FE830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CC5FB-D380-499F-80CE-F6BA6176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00200"/>
            <a:ext cx="7633742" cy="498686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Ключи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PRIMARY KEY определяет первичный ключ таблицы, который уникально идентифицирует строку. Это гарантирует целостность таблицы. Когда мы изучали оператор PRIMARY KEY, то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свойства первичного ключа: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таблицы может быть только один первичный ключ, но этот ключ может состоять из нескольких полей;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не может содержать нулевого значения;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полей первичного ключа создается индекс, который может быть кластерным или не кластерным;</a:t>
            </a:r>
            <a:endParaRPr lang="ru-BY" sz="18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смотря на то, что для полей первичного ключа не создается ограничения уникальности, оно подразумевается и две записи не могут содержать одинаковых значений в первичном ключе.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896078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6A0BFB-362D-4995-8CF0-54EB002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3D866-0670-4064-A9B4-C94FD1AF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51000"/>
            <a:ext cx="7633742" cy="4919133"/>
          </a:xfrm>
        </p:spPr>
        <p:txBody>
          <a:bodyPr>
            <a:normAutofit/>
          </a:bodyPr>
          <a:lstStyle/>
          <a:p>
            <a:r>
              <a:rPr lang="ru-BY" b="1" dirty="0"/>
              <a:t>Ограничение FOREIGN KEY</a:t>
            </a:r>
            <a:r>
              <a:rPr lang="ru-BY" dirty="0"/>
              <a:t> (внешний ключ) гарантирует ссылочную целостность. Ограничение внешнего ключа определяет ссылку на колонку с первичным ключом или уникальную колонку в этой же или другой таблице. С помощью такого ключа обеспечивается целостность связей между таблицами.</a:t>
            </a:r>
          </a:p>
          <a:p>
            <a:r>
              <a:rPr lang="ru-BY" dirty="0"/>
              <a:t>Внешний ключ, как и первичный, может состоять из нескольких полей. При создании связующего ключа, количество колонок внешнего ключа должно соответствовать количеству колонок первичного ключа, с которым происходит связь. </a:t>
            </a:r>
            <a:endParaRPr lang="ru-RU" dirty="0"/>
          </a:p>
          <a:p>
            <a:r>
              <a:rPr lang="ru-BY" b="1" u="sng" dirty="0"/>
              <a:t>Кстати, связываться можно не только с первичным ключом, но и с полем, содержащим ограничение уникальности.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13842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EBAFFE-C63E-4EDD-A215-3ADCBF54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1D4D9B-C856-4CE8-AB1B-C29AA22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44134"/>
            <a:ext cx="7633742" cy="413546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 связующих таблицах достаточно много строк, то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добавить к внешнему ключу еще и индекс.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Дело в том, что для внешнего ключа индекс автоматически не создается. Благодаря индексу, сервер сможет быстрее найти связанные строки в разных таблицах.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805574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B2FB0-FC70-468F-9100-FD939ED0B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74013B-12BE-4536-BE5B-A827DBB90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/>
              <a:t>Ограничение внешнего ключа включает </a:t>
            </a:r>
            <a:r>
              <a:rPr lang="ru-BY" b="1" dirty="0"/>
              <a:t>опцию CASCADE</a:t>
            </a:r>
            <a:r>
              <a:rPr lang="ru-BY" dirty="0"/>
              <a:t>, которая позволяет любые изменения сделанные в уникальной колонке или первичном ключе автоматически переносить в значение внешнего ключа. </a:t>
            </a:r>
            <a:endParaRPr lang="ru-RU" dirty="0"/>
          </a:p>
          <a:p>
            <a:r>
              <a:rPr lang="ru-BY" b="1" dirty="0"/>
              <a:t>Такое действие называется целостностью каскадных ссылок.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2543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9A57A-F47F-4B0D-84C5-98C192C3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F13604-3DFD-42F5-AA8D-62372C0D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Опция REFERENCE команд CREATE TABLE и ALTER TABLE поддерживаю опции ON DELETE и ON UPDATE. Эти опции позволят вам указать опции CASCADE и NO ACTION: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ON DELETE { CASCADE | NO ACTION } ]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ON UPDATE { CASCADE | NO ACTION } ]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ACTION указывает что любые попытки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или обновить ключ, на который ссылается вторичный ключ в другой таблице заканчиваются ошибкой, и изменения откатываются. Это значение по умолчанию и без особой надобности не стоит включать каскадных действий.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4798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B96C85-10A8-42C9-8E39-6C3984E7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A1061-1003-4466-851F-6DA5934B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54038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Уникальность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UNIQUE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(уникальность) указывает, что две строки в колонке не могут содержать одно и тоже значение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Это ограничение обеспечивает целостность таблицы с уникальным индексом.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уникальности эффективно, когда вы уже имеете первичный ключ, но хотите гарантировать, что другое поле тоже уникально.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07000"/>
              </a:lnSpc>
              <a:spcAft>
                <a:spcPts val="0"/>
              </a:spcAft>
            </a:pPr>
            <a:r>
              <a:rPr lang="ru-BY" i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отличии от первичного ключа, у уникального поля может быть одна строка с нулевым значением.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Это необходимо учитывать и если вы хотите, чтобы поле не могло содержать нулевого значения, добавьте ограничение CHECK, например: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1805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D4D0A-45DF-4F4D-999A-A00028B1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354A91B-0776-4551-B1A6-566E2D1C0B3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9067" y="1684867"/>
            <a:ext cx="7316924" cy="419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5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BA52-E44D-4C22-BDAE-21E87192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99154-B72C-4B1D-8FDA-49FED56BE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примере создается два ограничения на поле "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iID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": одно на уникальность и одно на запрет NULL значений.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Ограничений уникальности может быть несколько в таблице, и для каждого такого поля будет создаваться индекс.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32705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35D484-1DD6-4B31-86D7-EAC47E17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41468A-4E55-4B90-AF0F-69E8487B1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BY" b="1" u="sng" dirty="0"/>
              <a:t>Отключение ограничений</a:t>
            </a:r>
            <a:endParaRPr lang="ru-BY" dirty="0"/>
          </a:p>
          <a:p>
            <a:r>
              <a:rPr lang="ru-BY" dirty="0"/>
              <a:t>Для повышения производительности, иногда разумно отключить ограничения. Для примера, более эффективно позволить выполнить большую операцию обновления или вставки данных, без ограничений.</a:t>
            </a:r>
          </a:p>
          <a:p>
            <a:r>
              <a:rPr lang="ru-BY" dirty="0"/>
              <a:t>Когда вы определяете ограничение на таблицу, которая уже содержит данные, MS SQL </a:t>
            </a:r>
            <a:r>
              <a:rPr lang="ru-BY" dirty="0" err="1"/>
              <a:t>Server</a:t>
            </a:r>
            <a:r>
              <a:rPr lang="ru-BY" dirty="0"/>
              <a:t> проверяет данные автоматически, гарантируя, что после создания ограничения, существующие данные соответствуют требованиям.</a:t>
            </a:r>
          </a:p>
          <a:p>
            <a:r>
              <a:rPr lang="ru-BY" b="1" u="sng" dirty="0"/>
              <a:t>Отключать можно только ограничения CHECK и FOREIGN KEY. Другие ограничения должны быть удалены и потом снова добавлены.</a:t>
            </a:r>
            <a:endParaRPr lang="ru-BY" dirty="0"/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400158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BF6B7-7BB2-44A5-951E-EF4AF680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9D43A-9DE4-4F5D-B0F2-0691A58AC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91" y="2150534"/>
            <a:ext cx="7633742" cy="4228593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отключения проверки, когда вы добавляете ограничения CHECK и FOREIGN KEY на таблицу с существующими данными, включите опцию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NOCHECK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оператор 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следующем примере, мы добавляем ограничение 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FOREING KEY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Ограничение не проверяет существующие данные на момент добавления ограничения: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А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LTER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TABLE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TestTable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WITH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NOCHECK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CONSTRAINT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FK_TestTable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FOREIGN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KEY 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Field1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BY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PrimaryTable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BY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Field2</a:t>
            </a:r>
            <a:r>
              <a:rPr lang="ru-BY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8315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AC7A1F-5F1C-487E-9633-D5D50919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200882"/>
          </a:xfrm>
        </p:spPr>
        <p:txBody>
          <a:bodyPr>
            <a:normAutofit/>
          </a:bodyPr>
          <a:lstStyle/>
          <a:p>
            <a:r>
              <a:rPr lang="ru-RU" sz="3600" dirty="0"/>
              <a:t>Обеспечение целостности данных</a:t>
            </a:r>
            <a:endParaRPr lang="ru-BY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0DDDD-D137-4B4E-A317-A0DB5D05A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 время проектирования базы данных необходимо заботится о целостности данных. </a:t>
            </a:r>
          </a:p>
          <a:p>
            <a:r>
              <a:rPr lang="ru-RU" b="1" dirty="0"/>
              <a:t>Правильная структура таблиц позволяет защитить данные от нарушения связей и внесения неверных значений. </a:t>
            </a:r>
          </a:p>
          <a:p>
            <a:r>
              <a:rPr lang="ru-RU" dirty="0"/>
              <a:t>Вы должны </a:t>
            </a:r>
            <a:r>
              <a:rPr lang="ru-RU" b="1" dirty="0"/>
              <a:t>определить наилучший путь обеспечения целостности данных</a:t>
            </a:r>
            <a:r>
              <a:rPr lang="ru-RU" dirty="0"/>
              <a:t>. Целостность данных основывается на стойкости и точности данных, которые хранит база данных.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40857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61F052-B04F-44E6-92B9-0BCF8989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FAC8C4-93BB-4D8D-8416-51E958D96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63134"/>
            <a:ext cx="7633742" cy="4516460"/>
          </a:xfrm>
        </p:spPr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в SQL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ограничений UNIQUE и PRIMARY KEY автоматически создается индекс, который упрощает поиск необходимых данных. Что такое индекс?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говорить простыми словами, то это способ отсортировать данные по определенной колонке. Когда список отсортирован, намного проще производить поиск необходимых данных.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95735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77A60-2E08-4855-B844-F50F92D3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  <a:ea typeface="+mn-ea"/>
                <a:cs typeface="+mn-cs"/>
              </a:rPr>
              <a:t>Создание индексов. Роли и объекты значений по умолчанию</a:t>
            </a:r>
            <a:endParaRPr lang="ru-BY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74827A-8C47-4607-ACEE-008CACBF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8534"/>
            <a:ext cx="7633742" cy="4491060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Понимание того, как хранятся данные – является основой понимание того, как получить к ним доступ. Для начала нам нужно разобраться с таким понятием как куча – это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коллекция страниц данных, содержащих строки для таблицы: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Каждая страница данных содержит 8 килобайт информации.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Группа и 8-и рядом стоящих страниц называется пространством.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Строки данных не хранятся в каком-либо определенном порядке, и нет определенного порядка для последовательности страниц.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Страницы данных не связаны в связанные списки.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строка вставляется в страницу и страница переполнена, страница разделяется.</a:t>
            </a:r>
            <a:endParaRPr lang="ru-BY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06751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64264-D3CF-46A7-81A9-CD197AC17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0756F1-558F-41A1-B225-D93150A4B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SQL получает доступ к данным одним из следующих способов: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Сканирует все страницы таблицы – сканирование таблицы. </a:t>
            </a:r>
            <a:endParaRPr lang="ru-RU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SQL 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выполняет сканирование таблицы он: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Начинает с начала таблицы;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Сканирует от страницы к странице через все строки таблицы;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Выделяет строку, которая соответствует запросу.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83840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7D259-BEF2-4F25-9D25-511E7A1F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428DE-27CA-4628-9727-64D3E5E6D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Используя индексы. Когда SQL 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 индексы, он: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Пересекает структуру дерева индексов для поиска строк, соответствующих запросу;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Выделяет только необходимые строки, соответствующие критериям запроса.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264488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62DD0-69F9-4F39-B429-D6EEE6892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B5EEA-4CE0-42FD-9519-C91F608C8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90134"/>
            <a:ext cx="7633742" cy="4389460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Первым делом, SQL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определяет, какие индексы существуют. Оптимизатор запроса (компонент, предназначенный для генерирования оптимального плана для запроса) определяет что использовать –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сканировать таблицу или индексы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Индексы более предпочтительны.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вы рассматриваете,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нужно ли создавать индексы, рассчитайте два фактора, для гарантирования, что индексы будут более эффективны, чем сканирование таблицы: природа данных и природа запросов к таблице.</a:t>
            </a:r>
            <a:endParaRPr lang="ru-BY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ускоряют доступ к данным. 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примера, без индекса, без индексы вам понадобится перелистать постранично всю книгу для определения содержания. По содержанию легче найти интересующую информацию.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55357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0D941-09C0-4A13-AFBA-6005EA05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356CAA-520D-421D-A0E8-A1BE690E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47800"/>
            <a:ext cx="7633742" cy="4431793"/>
          </a:xfrm>
        </p:spPr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SQL использует индексы для указания на расположение строки в странице данных вместо просматривания всех страниц таблицы. Рассматривайте следующие факты и рекомендации об индексах: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обычно увеличивают скорость выполнения запросов связанных таблиц и выполнение сортировки и группировки;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принуждают делать строки уникальными, если включена уникальность.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создаются в порядке возрастания или уменьшения.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2330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CEA0B-7667-41BF-9905-28430027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12425-FD35-41C6-BED8-683D1BF41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78468"/>
            <a:ext cx="7633742" cy="4601126"/>
          </a:xfrm>
        </p:spPr>
        <p:txBody>
          <a:bodyPr>
            <a:norm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достаточно полезны, но они занимают место на диске и берут на себя дополнительные накладные расходы и расходы на эксплуатацию. Индексы могут создать и проблемы: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вы изменяете данные в индексной колонке, сервер SQL обновляет связанные индексы.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накладные расходы на поддержку индексов требуют времени и ресурсов. Поэтому не создавайте индексы, которые не будете часто использовать.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на колонки, содержащие большое количество д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блирующих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данных могут иметь несколько преимуществ.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64283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E1BE7-7BF8-4BC3-8B1D-6C172F7B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A2FAB4-AF0F-45F6-8A1B-87979B824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433082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F27BA-2E78-4940-A188-B68189E1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F960D7-3932-41D4-A70B-441288E77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44600"/>
            <a:ext cx="7633742" cy="4995333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Индексы бывают кластерными (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CLUSTERED) и не кластерными (NONCLUSTERED).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кластерном индексе строки физически сортируются на диске в соответствии с индексируемым полем. </a:t>
            </a:r>
            <a:r>
              <a:rPr lang="ru-RU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ластерный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индекс может быть только один на таблицу</a:t>
            </a:r>
            <a:r>
              <a:rPr lang="ru-RU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Нельзя же одновременно физически отсортировать данные по двум ключам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не кластерном индексе строки могут на диске храниться в любом порядке, а сортировка осуществляется с помощью определенной таблицы или дерева индекса. В SQL сервере используется принцип дерева.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Все первичные ключи, начиная с SQL 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Server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 2000, по умолчанию создаются кластерными. Ограничения UNIQUE по умолчанию создаются не кластерным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140637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9471C-4BCC-4D8A-B2B6-F2CF3A9B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8DF67-1965-48EC-AFB0-48478BCBC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51468"/>
            <a:ext cx="7633742" cy="4728126"/>
          </a:xfrm>
        </p:spPr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Следующий пример, показывает, как можно создать не кластерный индекс: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IDENTITY(1,1),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CONSTRAINT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PK_guid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PRIMARY KEY NONCLUSTERED (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4851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7CC847-241B-4B7D-AF08-95FD4F0D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72657-87C4-4F46-B15C-B63F6F211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30867"/>
            <a:ext cx="7633742" cy="4707465"/>
          </a:xfrm>
        </p:spPr>
        <p:txBody>
          <a:bodyPr/>
          <a:lstStyle/>
          <a:p>
            <a:r>
              <a:rPr lang="ru-BY" dirty="0"/>
              <a:t>Существуют различные типы целостности данных:</a:t>
            </a:r>
          </a:p>
          <a:p>
            <a:r>
              <a:rPr lang="ru-BY" b="1" dirty="0"/>
              <a:t>Целостность полей</a:t>
            </a:r>
            <a:r>
              <a:rPr lang="ru-BY" dirty="0"/>
              <a:t> – </a:t>
            </a:r>
            <a:r>
              <a:rPr lang="ru-BY" b="1" dirty="0"/>
              <a:t>указывает набор значений данных, которые являются правильными для поля, и определяет, возможно ли использование нулевого значения</a:t>
            </a:r>
            <a:r>
              <a:rPr lang="ru-BY" dirty="0"/>
              <a:t>. </a:t>
            </a:r>
            <a:endParaRPr lang="ru-RU" dirty="0"/>
          </a:p>
          <a:p>
            <a:r>
              <a:rPr lang="ru-BY" dirty="0"/>
              <a:t>Например, поле для хранения пола человека может содержать одно из двух значений – М или Ж. Во-первых, этого достаточно, во-вторых, других значений пола просто не бывает и мы должны запретить ввод других букв в данное поле. </a:t>
            </a:r>
            <a:endParaRPr lang="ru-RU" dirty="0"/>
          </a:p>
          <a:p>
            <a:r>
              <a:rPr lang="ru-BY" b="1" dirty="0"/>
              <a:t>Целостность полей часто всего (и лучше) обеспечивается с помощью ограничения </a:t>
            </a:r>
            <a:r>
              <a:rPr lang="ru-RU" b="1" dirty="0"/>
              <a:t>CHECK, формата (с помощью шаблона) или региона возможных значений для поля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2927936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9889D-F4C3-4326-B7EB-3CD9CF7B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DA1259-97F3-4ED6-8D96-65E504471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b="1" dirty="0"/>
              <a:t>В таблице может быть создано 249 не кластерных индексов и только один индекс может быть кластерным. </a:t>
            </a:r>
            <a:r>
              <a:rPr lang="ru-BY" dirty="0"/>
              <a:t>Такое ограничение количества кластерных индексов связано с тем, что физически можно упорядочить только по одному полю</a:t>
            </a:r>
            <a:r>
              <a:rPr lang="ru-RU" dirty="0"/>
              <a:t>.</a:t>
            </a:r>
            <a:endParaRPr lang="ru-BY" dirty="0"/>
          </a:p>
          <a:p>
            <a:r>
              <a:rPr lang="ru-BY" b="1" dirty="0"/>
              <a:t>Как мы уже знаем, кластерным может быть и ограничение уникальности. </a:t>
            </a:r>
            <a:r>
              <a:rPr lang="ru-BY" dirty="0"/>
              <a:t>Для ограничения уникальности создается индекс, а свойство кластерный/не кластерный относится как раз к индексу. </a:t>
            </a:r>
          </a:p>
        </p:txBody>
      </p:sp>
    </p:spTree>
    <p:extLst>
      <p:ext uri="{BB962C8B-B14F-4D97-AF65-F5344CB8AC3E}">
        <p14:creationId xmlns:p14="http://schemas.microsoft.com/office/powerpoint/2010/main" val="2333942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02721-8DC2-40B7-9487-D372A3F9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53853-93AA-4FD7-B10B-5F7BEEC9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278468"/>
            <a:ext cx="7633742" cy="4601126"/>
          </a:xfrm>
        </p:spPr>
        <p:txBody>
          <a:bodyPr>
            <a:normAutofit fontScale="850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vcLastName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vcSurName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(50),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dBirthDay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datetime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CONSTRAINT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cn_unique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UNIQUE CLUSTERED(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vcLastName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vcSurName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dBirthDay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</a:rPr>
              <a:t>В данном примере создается только индекс для полей, с ограничением уникальности. При этом главного ключа нет.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47343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D29F6-8B60-4C67-AAE7-8872417C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2B5203-4D3E-426E-BD89-73646F30D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51468"/>
            <a:ext cx="7633742" cy="5706532"/>
          </a:xfrm>
        </p:spPr>
        <p:txBody>
          <a:bodyPr>
            <a:normAutofit fontScale="92500" lnSpcReduction="20000"/>
          </a:bodyPr>
          <a:lstStyle/>
          <a:p>
            <a:r>
              <a:rPr lang="ru-BY" b="1" dirty="0"/>
              <a:t>А что если его создать:</a:t>
            </a:r>
          </a:p>
          <a:p>
            <a:r>
              <a:rPr lang="ru-BY" dirty="0"/>
              <a:t> </a:t>
            </a:r>
          </a:p>
          <a:p>
            <a:r>
              <a:rPr lang="ru-BY" dirty="0"/>
              <a:t>CREATE TABLE </a:t>
            </a:r>
            <a:r>
              <a:rPr lang="ru-BY" dirty="0" err="1"/>
              <a:t>Names</a:t>
            </a:r>
            <a:endParaRPr lang="ru-BY" dirty="0"/>
          </a:p>
          <a:p>
            <a:r>
              <a:rPr lang="ru-BY" dirty="0"/>
              <a:t>(</a:t>
            </a:r>
          </a:p>
          <a:p>
            <a:r>
              <a:rPr lang="ru-BY" dirty="0"/>
              <a:t> </a:t>
            </a:r>
            <a:r>
              <a:rPr lang="ru-BY" dirty="0" err="1"/>
              <a:t>idName</a:t>
            </a:r>
            <a:r>
              <a:rPr lang="ru-BY" dirty="0"/>
              <a:t> </a:t>
            </a:r>
            <a:r>
              <a:rPr lang="ru-BY" dirty="0" err="1"/>
              <a:t>int</a:t>
            </a:r>
            <a:r>
              <a:rPr lang="ru-BY" dirty="0"/>
              <a:t> , </a:t>
            </a:r>
          </a:p>
          <a:p>
            <a:r>
              <a:rPr lang="ru-BY" dirty="0"/>
              <a:t> </a:t>
            </a:r>
            <a:r>
              <a:rPr lang="ru-BY" dirty="0" err="1"/>
              <a:t>vcName</a:t>
            </a:r>
            <a:r>
              <a:rPr lang="ru-BY" dirty="0"/>
              <a:t> </a:t>
            </a:r>
            <a:r>
              <a:rPr lang="ru-BY" dirty="0" err="1"/>
              <a:t>varchar</a:t>
            </a:r>
            <a:r>
              <a:rPr lang="ru-BY" dirty="0"/>
              <a:t>(50),</a:t>
            </a:r>
          </a:p>
          <a:p>
            <a:r>
              <a:rPr lang="ru-BY" dirty="0"/>
              <a:t> </a:t>
            </a:r>
            <a:r>
              <a:rPr lang="ru-BY" dirty="0" err="1"/>
              <a:t>vcLastName</a:t>
            </a:r>
            <a:r>
              <a:rPr lang="ru-BY" dirty="0"/>
              <a:t> </a:t>
            </a:r>
            <a:r>
              <a:rPr lang="ru-BY" dirty="0" err="1"/>
              <a:t>varchar</a:t>
            </a:r>
            <a:r>
              <a:rPr lang="ru-BY" dirty="0"/>
              <a:t>(50),</a:t>
            </a:r>
          </a:p>
          <a:p>
            <a:r>
              <a:rPr lang="ru-BY" dirty="0"/>
              <a:t> </a:t>
            </a:r>
            <a:r>
              <a:rPr lang="ru-BY" dirty="0" err="1"/>
              <a:t>vcSurName</a:t>
            </a:r>
            <a:r>
              <a:rPr lang="ru-BY" dirty="0"/>
              <a:t> </a:t>
            </a:r>
            <a:r>
              <a:rPr lang="ru-BY" dirty="0" err="1"/>
              <a:t>varchar</a:t>
            </a:r>
            <a:r>
              <a:rPr lang="ru-BY" dirty="0"/>
              <a:t>(50),</a:t>
            </a:r>
          </a:p>
          <a:p>
            <a:r>
              <a:rPr lang="ru-BY" dirty="0"/>
              <a:t> </a:t>
            </a:r>
            <a:r>
              <a:rPr lang="ru-BY" dirty="0" err="1"/>
              <a:t>dBirthDay</a:t>
            </a:r>
            <a:r>
              <a:rPr lang="ru-BY" dirty="0"/>
              <a:t> </a:t>
            </a:r>
            <a:r>
              <a:rPr lang="ru-BY" dirty="0" err="1"/>
              <a:t>datetime</a:t>
            </a:r>
            <a:r>
              <a:rPr lang="ru-BY" dirty="0"/>
              <a:t>, </a:t>
            </a:r>
          </a:p>
          <a:p>
            <a:r>
              <a:rPr lang="ru-BY" dirty="0"/>
              <a:t> CONSTRAINT </a:t>
            </a:r>
            <a:r>
              <a:rPr lang="ru-BY" dirty="0" err="1"/>
              <a:t>pk_idName</a:t>
            </a:r>
            <a:r>
              <a:rPr lang="ru-BY" dirty="0"/>
              <a:t> PRIMARY KEY (</a:t>
            </a:r>
            <a:r>
              <a:rPr lang="ru-BY" dirty="0" err="1"/>
              <a:t>idName</a:t>
            </a:r>
            <a:r>
              <a:rPr lang="ru-BY" dirty="0"/>
              <a:t>),</a:t>
            </a:r>
          </a:p>
          <a:p>
            <a:r>
              <a:rPr lang="ru-BY" dirty="0"/>
              <a:t> CONSTRAINT </a:t>
            </a:r>
            <a:r>
              <a:rPr lang="ru-BY" dirty="0" err="1"/>
              <a:t>cn_unique</a:t>
            </a:r>
            <a:r>
              <a:rPr lang="ru-BY" dirty="0"/>
              <a:t> UNIQUE CLUSTERED(</a:t>
            </a:r>
            <a:r>
              <a:rPr lang="ru-BY" dirty="0" err="1"/>
              <a:t>vcName</a:t>
            </a:r>
            <a:r>
              <a:rPr lang="ru-BY" dirty="0"/>
              <a:t>, </a:t>
            </a:r>
            <a:r>
              <a:rPr lang="ru-BY" dirty="0" err="1"/>
              <a:t>vcLastName</a:t>
            </a:r>
            <a:r>
              <a:rPr lang="ru-BY" dirty="0"/>
              <a:t>, </a:t>
            </a:r>
          </a:p>
          <a:p>
            <a:r>
              <a:rPr lang="ru-BY" dirty="0"/>
              <a:t>    </a:t>
            </a:r>
            <a:r>
              <a:rPr lang="ru-BY" dirty="0" err="1"/>
              <a:t>vcSurName</a:t>
            </a:r>
            <a:r>
              <a:rPr lang="ru-BY" dirty="0"/>
              <a:t>, </a:t>
            </a:r>
            <a:r>
              <a:rPr lang="ru-BY" dirty="0" err="1"/>
              <a:t>dBirthDay</a:t>
            </a:r>
            <a:r>
              <a:rPr lang="ru-BY" dirty="0"/>
              <a:t>)</a:t>
            </a:r>
          </a:p>
          <a:p>
            <a:r>
              <a:rPr lang="ru-BY" dirty="0"/>
              <a:t>)</a:t>
            </a:r>
          </a:p>
          <a:p>
            <a:r>
              <a:rPr lang="ru-BY" b="1" dirty="0"/>
              <a:t>В данном случае создается первичный ключ и по умолчанию он должен быть кластерным. Но так как кластерным создается ограничение уникальности </a:t>
            </a:r>
            <a:r>
              <a:rPr lang="ru-BY" b="1" dirty="0" err="1"/>
              <a:t>cn_unique</a:t>
            </a:r>
            <a:r>
              <a:rPr lang="ru-BY" b="1" dirty="0"/>
              <a:t>, то первичный ключ автоматически получит не кластерный индекс.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323448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241BA-C0F3-43C1-BE4F-89B964D39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91B12-1F2A-4482-B2EE-14415EEB3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 если явно указать, что мы хотим первичный ключ и ограничение уникальности сделать кластерными?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этом случае произойдет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ошибка: "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Cannot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one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clustered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constraints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" (не могу добавлять более чем один кластерный индекс для ограничения на таблицу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ластерным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быть только один индекс.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793358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287B8-1FFD-4429-B54B-3FE47866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895BA2-C3F5-4723-8E0F-7B0B676E7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29268"/>
            <a:ext cx="7633742" cy="4550326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sp_help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Команда 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sp_help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(точнее это процедура SQL сервера)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отображает подробную информацию о указанной таблице, в данном случае это таблица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Выполните команду и посмотрите на результат выполнения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sp_help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таблицы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Names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Обратите внимание на последние две строки. Здесь отображается список ограничений и их имена.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Чуть выше показаны две строки индексов для этих ограничений. Первая строка соответствует ограничению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cn_unique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во второй колонке видно, что этот индекс кластерный (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clustered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Вторая строка – это индекс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pk_idNames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во второй колонке указано, что индекс не кластерный (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nonclustered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2182633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EB809-7BA2-4272-8743-A2B024927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C07F70-5E27-4167-82D5-45AC0A40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8534"/>
            <a:ext cx="7633742" cy="4491060"/>
          </a:xfrm>
        </p:spPr>
        <p:txBody>
          <a:bodyPr>
            <a:normAutofit fontScale="92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Создавайте индексы на следующие поля: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первичный ключ, такой индекс создается автоматически;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внешний ключ или поле, которое часто используется для связи таблиц. </a:t>
            </a:r>
            <a:endParaRPr lang="ru-RU" i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внешние ключи индексы автоматически не создаются, но если в связанных таблицах находится много строк, </a:t>
            </a: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 индекс реально может повысить производительность.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Если в основной таблице много строк, а в связанной не более 100, можно обойтись и без индекса;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поле, используемое для поиска ряда значений;</a:t>
            </a:r>
            <a:endParaRPr lang="ru-BY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поле, по которому сортируются данные;</a:t>
            </a:r>
            <a:endParaRPr lang="ru-BY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поля, которые группируются во время агрегации (оператор GROUP BY);</a:t>
            </a:r>
            <a:endParaRPr lang="ru-BY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поле, которое часто используется в запросах SELECT.</a:t>
            </a:r>
            <a:endParaRPr lang="ru-BY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596428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090510-E415-41F2-A1D0-74478593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4B41FD-0446-495A-A0E6-C4FE38A4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80068"/>
            <a:ext cx="7633742" cy="4499526"/>
          </a:xfrm>
        </p:spPr>
        <p:txBody>
          <a:bodyPr>
            <a:norm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стоит создавать индексы на поля если: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редко используемые в запросе;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содержащие несколько уникальных значений, например колонки, содержащие только значения мужской или женский пол. Такой индекс будет только тормозить систему;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объявленные как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ntext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типы данных. Колонки с этими типами данных не могут быть проиндексированы.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 должны создавать только самые необходимые индексы, потому что каждый лишний индекс может серьезно ударить по производительности во время добавления новых записей. Это особенно становится заметным, при массовой загрузке данных.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716728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624E0-E547-4DC9-8C7E-389742D4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56149-9720-4C57-814E-BFA90EB3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Попробуем разобраться, какой индекс нужно создавать – кластерный или нет. Для того чтобы сделать правильный выбор нужно понимать, как будет использоваться ваша таблица.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вы оптимизируете производительность для вставки данных для часто используемой таблицы, рассмотрите создание кластерного индекса на первичный ключ уникальной колонки. Для увеличения скорости вставки в маленькие группы страниц в конец таблицы. Частый доступ помещает эти страницы в память.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Таблицы, которые часто используются для отчетов, группировки для агрегации или поиска ряда значений могут принести пользу при кластерном индексе на сортируемую колонку.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22176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908F5-8856-45FC-A1CC-31A370FA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D9B5BB-7A21-44FE-99F2-D3E4FFD4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93800"/>
            <a:ext cx="7633742" cy="4685793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SQL использует значение кластерного индекса в качестве идентификатора строки внутри каждого не кластерного индекса. Кластерный индекс может повторяться много раз в структуре вашей таблицы.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Рекомендуется делать кластерный индекс минимальным по размеру. Для предотвращения больших кластерных индексов: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ограничьте количество колонок в кластерном индексе;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уменьшите среднее значение символов с помощью использования типа данных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вместо </a:t>
            </a:r>
            <a:r>
              <a:rPr lang="ru-BY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лучше использовать числовые типы данных или уникальный идентификатор </a:t>
            </a:r>
            <a:r>
              <a:rPr lang="ru-BY" b="1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guid</a:t>
            </a: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старайтесь использовать максимально маленький тип данных.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Когда вы определяете плотность ваших данных, помните, что плотность связана с определенными элементами данных. Плотность может изменяться.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831829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C5BE8-A985-4237-8E4A-E1BD3F41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E36CE-F7E7-4AF6-AD28-16989F2AA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значит плотность? Рассмотрим ее на примере таблицы работников, которая содержит даты рождения. Допустим, что у вас на фирме работает 100 человек в возрасте от 23 до 30 и 10 человек в возрасте старше 30. В диапазоне от 23 до 30 получается высокая плотность, потому что здесь находиться очень много записей.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5612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272A1-6044-4FE1-A2CF-A3BEBD63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65F6F4-2827-4A55-AA43-C80CF57D6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93333"/>
            <a:ext cx="7633742" cy="4444999"/>
          </a:xfrm>
        </p:spPr>
        <p:txBody>
          <a:bodyPr/>
          <a:lstStyle/>
          <a:p>
            <a:endParaRPr lang="ru-RU" b="1" dirty="0"/>
          </a:p>
          <a:p>
            <a:r>
              <a:rPr lang="ru-BY" b="1" dirty="0"/>
              <a:t>Целостность таблицы</a:t>
            </a:r>
            <a:r>
              <a:rPr lang="ru-BY" dirty="0"/>
              <a:t> – требуют, </a:t>
            </a:r>
            <a:r>
              <a:rPr lang="ru-BY" b="1" dirty="0"/>
              <a:t>чтобы все строки в таблице имели уникальный идентификатор, называемый первичным ключом</a:t>
            </a:r>
            <a:r>
              <a:rPr lang="ru-BY" dirty="0"/>
              <a:t>. </a:t>
            </a:r>
            <a:endParaRPr lang="ru-RU" dirty="0"/>
          </a:p>
          <a:p>
            <a:r>
              <a:rPr lang="ru-BY" dirty="0"/>
              <a:t>Может ли первичный ключ изменяться, или может ли строка удаляться, зависит от уровня целостности. </a:t>
            </a:r>
            <a:r>
              <a:rPr lang="ru-BY" b="1" dirty="0"/>
              <a:t>Например, в некоторых случаях можно разрешить удаление записей, но чаще всего оно должно быть запрещено.</a:t>
            </a:r>
            <a:r>
              <a:rPr lang="ru-BY" dirty="0"/>
              <a:t> Не желательно терять данные, потому что мы в последствии не сможем узнать историю изменений в таблице.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600328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17332-B9F2-432F-86F0-AF8BDC49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E8D76-EED5-4713-9207-CD34793E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29268"/>
            <a:ext cx="7633742" cy="4550326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данные распределяются не равномерно, оптимизатор запросов может использовать или не использовать индексы.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Оптимизатор может: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Выполнить сканирование таблицы для поля с большой плотностью или для поля, значение которого может вызвать возврат большого количества строк.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 проиндексированном поле с именами много имен «Вася», то по этому имени может быть использовано сканирование. При этом, для редкого значения, например, имени «Аврора», будет использоваться индекс.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Разброс данных связан с плотностью. Когда вы определяете плотность данных, вы должны также рассматривать и разброс.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7319972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60EEA-0B1E-4AC2-8F67-B24699BD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71B7F1-B775-43DD-835F-F4A15ADD9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478865"/>
          </a:xfrm>
        </p:spPr>
        <p:txBody>
          <a:bodyPr>
            <a:norm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Разброс данных 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определяет количество данных в определенных рамках значений и как много строк попадает в эти пределы. Если индексированная колонка имеет мало уникальных значений, получение данных может быть медленным. Например, если у вас есть таблица с полем отсортированным по фамилии, то данные могут быть неравномерно разбросаны по алфавиту. На некоторые буквы фамилий больше.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сам по себе не может знать о разбросе данных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Для этого ему необходимо собрать определенную статистику о полях и содержащихся в таблице значениях, чтобы можно было принять эффективное решение. Имея статистику, сервер сможет принять более эффективное решение о том, надо ли использовать индекс, или сканирование таблицы будет выполняться быстрее.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72347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4F5F5-B2CA-4E39-9BEC-81BDF2BC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1AE9A7-FAE9-4CE6-A6FF-92FB5087D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346200"/>
            <a:ext cx="7633742" cy="4533393"/>
          </a:xfrm>
        </p:spPr>
        <p:txBody>
          <a:bodyPr>
            <a:normAutofit fontScale="92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индексов в SQL </a:t>
            </a:r>
            <a:r>
              <a:rPr lang="ru-BY" b="1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посмотрим, как создавать индексы вручную. До этого момента мы использовали индексы, которые сервер создавал автоматически для первичного ключа и уникального поля.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SQL автоматически создает индекс, когда создается ограничение PRIMARY KEY или UNIQUE, но бывает необходимость создать индекс на поле без этих ограничений.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индекса на произвольное поле используется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CREATE INDEX, а для удаления используется DROP INDEX. Вы должны быть владельцем базы данных или администратором, чтобы выполнять эти операторы.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Информация об индексах храниться в системной таблице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sysindexes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939191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44591-7316-46F0-BD0E-CA999BE7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007AF-0788-4889-A492-146B8745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Лучше всего, если индекс создается на поле с маленьким типом данных, такой индекс будет более эффективным. Когда вы создаете кластерный индекс, все существующие не кластерные индексы перестраиваются, поэтому желательно в первую очередь создавать кластерный индекс.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34198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38A60-4C1D-4272-AD01-60961449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9486D-4F42-4AA8-A18E-BBBA709D2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общем виде команда создания индекса выглядит следующим образом: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[ UNIQUE ] [ CLUSTERED | NONCLUSTERED ] INDEX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index_name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ON {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} (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 ASC | DESC ] [ ,...n ] )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WITH &lt;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index_option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&gt; [ ,...n] ]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 ON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filegroup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]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первой строке указывается ключевые слова CREATE и INDEX, между которыми можно указать UNIQUE, чтобы индекс был уникальным и CLUSTERED или NONCLUSTERED, чтобы сделать индекс кластерным или не кластерным соответственно. После INDEX указывается имя индекса.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99668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C94B6-B421-4035-BAFD-7761FA7C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F709F-AB4E-42F1-82B5-7E91EA11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422400"/>
            <a:ext cx="7633742" cy="4457193"/>
          </a:xfrm>
        </p:spPr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Имя должно быть понятным, должно отображать, что это индекс и желательно, чтобы отражалось имя поля.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Рекомендация 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использовать для этого формат: "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I_CL_Имя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 Первая буква I, указывает на то, что это индекс. Затем  CL или UCL, что будет показывать кластерный или не кластерный индекс. И в самом конце перечисляются имена полей, которые индексируются. В данном случае только одно поле "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 вторую строку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пишем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ключевое слово ON, за которым идет имя таблицы и в скобках имена индексируемых полей.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5932384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A99F3-F2C9-4E23-BE46-0573D1FC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CD14A-CE27-4135-AB19-8FCD4133F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693334"/>
            <a:ext cx="7633742" cy="4186260"/>
          </a:xfrm>
        </p:spPr>
        <p:txBody>
          <a:bodyPr>
            <a:normAutofit fontScale="92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Следующий пример создает кластерный индекс на колонку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vcName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CLUSTERED INDEX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I_CL_vcName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TestTable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vcName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имени колонки нужно указать направление сортировки индекса. Направление задается ключевыми словами ASC (возрастание) или DESC (убывание). Следующий пример создает не кластерный индекс по убыванию: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NONCLUSTERED INDEX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I_CL_vcName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TestTable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vcName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DESC)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533094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6A8F2-FC2B-47D9-A4F1-E57230ED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467AFE-3A70-4A7C-9818-8ED00640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</a:rPr>
              <a:t>Теперь поговорим о удалении индексов. Можно удалять только созданные вами индексы. Для этого используется оператор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</a:rPr>
              <a:t>DROP INDEX.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Вы не можете использовать этот оператор для удаления индекса, который был автоматически создан на ограничения PRIMARY KEY или UNIQUE. Вы должны удалить ограничение, прежде чем удалять индекс. Нельзя удалять индексы системных таблиц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1487702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BBE6B-D6F9-4B5B-99F7-0BBC6D28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2C508-0D4F-409B-998E-9C1D15F4D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удалить кластерный индекс, то все не кластерные индексы будут автоматически перестроены.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общем виде команда удаления индекса выглядит следующим образом: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ROP INDEX '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table.index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view.index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 [ ,...n ]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следующем примере удаляется созданный нами ранее индекс: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INDEX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TestTable.I_CL_vcName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950331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028ED-55A5-4540-8084-13AE5068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6A07AD-05D3-4D65-B06E-98CF8843A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Ранее мы уже создавали индекс уникальности, но делали мы это только на этапе создания таблицы. Если она уже существует, то индекс уникальности можно добавить с помощью оператора CREATE UNIQUE INDEX.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Уникальный индекс гарантирует, что все данные в колонке с таким индексом – уникальны, и не содержат повторяющихся значений. Сервер SQL автоматически создает индекс, когда создается ограничение PRIMARY KEY или UNIQUE.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SQL проверяет дубликаты каждый раз, когда вы выполняете операторы INSERT или UPDATE. Если дубликат существует, то сервер отклоняет ваши операторы и возвращает сообщение об ошибке.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09318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6F4FE-F5BD-4295-86AB-799567B6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F93BE5-E9D1-4D06-88F7-609B6F3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778000"/>
            <a:ext cx="7633742" cy="4101593"/>
          </a:xfrm>
        </p:spPr>
        <p:txBody>
          <a:bodyPr/>
          <a:lstStyle/>
          <a:p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</a:rPr>
              <a:t>Целостность ссылок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</a:rPr>
              <a:t> – подразумевает отношения между первичным ключом (таблицы, на которую ссылаются) и внешним ключом (таблицы, которая ссылается на другую) всегда защищенными.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</a:rPr>
              <a:t>Строка основной таблицы, на которую ссылаются, не может быть удалена и первичный ключ не может быть изменен, если вторичный ключ ссылается на строку, пока не будет уничтожена связь.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</a:rPr>
              <a:t> Иначе связь нарушается и восстановить ее потом становится проблематичным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089114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6CFBD9-FE64-4BE0-B493-8C22ADB1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1A9BA-2062-4568-B69D-E739ACAC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25" y="1389893"/>
            <a:ext cx="7633742" cy="4993974"/>
          </a:xfrm>
        </p:spPr>
        <p:txBody>
          <a:bodyPr>
            <a:norm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повторяющиеся значения существуют, когда вы создаете уникальный индекс, операция CREATE INDEX отклоняется. Сервер возвращает сообщение об ошибке с первым дубликатом, но могут существовать и еще дубликаты. Используйте следующий простой сценарий для любых таблиц, чтобы найти дублирующие значения в колонке.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 индексная колонка, COUNT(индексная колонка)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 имя таблицы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BY индексная колонка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HAVING COUNT (индексная колонка)&gt;1 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 BY индексная колонка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056716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790A6-02B0-4848-9EAE-AFE12081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003902-0CAD-4A85-9EFF-417F9B267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76868"/>
            <a:ext cx="7633742" cy="5173132"/>
          </a:xfrm>
        </p:spPr>
        <p:txBody>
          <a:bodyPr>
            <a:normAutofit fontScale="92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Составные индексы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Составные индексы используют более одной колонки в качестве ключевого значения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Создавайте составные индексы, когда две или более полей чаще всего используются для поиска в качестве ключа и если запрос ссылается только на все поля в составном индексе. Если запрос будет использовать не все поля, то индекс, скорей всего использоваться не будет.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 можете объединять до 16 колонок в составной индекс. Сумма длины всех колонок составного индекса должна быть менее 900 байт. При этом, все поля должны быть из одной таблицы.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Объявляйте сначала уникальные колонки. Первые колонки, описанные в операторе CREATE INDEX, имеют высший приоритет при сортировке. При поиске данных в таблице, ваш запрос должен будет обязательно ссылаться на первую колонку индекса, иначе индекс точно использоваться не будет.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644163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45455-6659-43F4-937A-D9E8F1DD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BF3A5-C0FA-43C2-A8DF-60CD7297A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973668"/>
            <a:ext cx="7633742" cy="5884332"/>
          </a:xfrm>
        </p:spPr>
        <p:txBody>
          <a:bodyPr>
            <a:normAutofit fontScale="77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Индекс на поля "Фамилия" и "Имя" это не то же самое, что индекс на поля "Фамилия" и "Имя". Эти индексы имеют разный порядок полей. Например, для первого случая сортировка будет следующей: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            Имя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Иванов             Андрей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Иванов             Сергей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Петров             Андрей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Петров             Василий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 же самые поля, но с индексом "Имя" и "Фамилия" будут отсортированы следующим образом: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Фамилия            Имя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-----------------------------------------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Иванов             Андрей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Петров             Андрей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Петров             Василий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Иванов             Сергей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случае главным является имя, и именно оно сортируется первым.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386075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7D0FD-0E5F-4841-BD95-3649B375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b="1" cap="none" spc="0" dirty="0">
                <a:solidFill>
                  <a:prstClr val="black">
                    <a:lumMod val="65000"/>
                    <a:lumOff val="35000"/>
                  </a:prstClr>
                </a:solidFill>
                <a:latin typeface="Corbel" panose="020B0503020204020204" pitchFamily="34" charset="0"/>
              </a:rPr>
              <a:t>Создание индексов. 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120A29-4F38-4EFA-8C32-27B4192E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007534"/>
            <a:ext cx="7633742" cy="4872060"/>
          </a:xfrm>
        </p:spPr>
        <p:txBody>
          <a:bodyPr>
            <a:normAutofit fontScale="850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Составной индекс позволяет повысить производительность запросов и уменьшить количество индексов на таблицу. Производительность повышается за счет того, что сервер для поиска необходимых данных сканирует только один индекс.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Следующий пример создает не кластерный составной индекс для таблицы телефонного справочника. Обратите внимание, что поле "Фамилия" описывается первой, потому что она чаще всего является основой при выборке данных из таблицы: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UNIQUE NONCLUSTERED INDEX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I_NCL_Фамилия_Имя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[Телефонный справочник] (Фамилия, Имя)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 как индекс уникальный, в таблицу нельзя будет записать двух людей с фамилией и именем Иванов Андрей.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 SQL предлагает опции, которые могут ускорить создание индекса, а также увеличить производительность индексов.</a:t>
            </a:r>
            <a:endParaRPr lang="ru-BY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047037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8A7C93-6C41-4F28-97BC-1CDD5D3C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BY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и объекты значений по умолчанию</a:t>
            </a:r>
            <a:br>
              <a:rPr lang="ru-BY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EB152B-A95D-401C-88E0-53FC5CC01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по умолчанию и роль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это объекты, которые могут ограничивать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несколько полей или типы, определенные пользователем, делая возможным создавать их однажды и использовать регулярно.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по умолчанию работает также как и ограничение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 только этот объект принадлежит базе данных, а не таблице.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значение не указано, когда вы вставляете данные, для него будет использовано значение по умолчанию объекта, связанного с полем.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4172024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18A84-8446-4EAB-8838-5A751C1C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000" b="1" dirty="0">
                <a:solidFill>
                  <a:srgbClr val="2A1A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8DD701-2D44-46BC-B72A-1C52F9FD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43000"/>
            <a:ext cx="7633742" cy="4736593"/>
          </a:xfrm>
        </p:spPr>
        <p:txBody>
          <a:bodyPr>
            <a:normAutofit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 значения по умолчанию создается следующим образом: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DEFAULT имя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выражение константы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создания значения по умолчанию, вы должны связать его с колонкой или типом данных определенным пользователем с помощью вызова системной процедуры 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sp_bindefault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отключения значения по умолчанию выполните системную процедуру 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sp_unbindefault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Следующий пример помещает шаблон номера телефона, если не указано реальное значение: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558433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8716A-E7DF-4841-B9DC-F293E0BF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000" b="1" dirty="0">
                <a:solidFill>
                  <a:srgbClr val="2A1A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60E4-EBCB-4FE0-BE8E-38C031B9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DEFAULT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default_phone_no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‘(000)00-00-00’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Следующая команда связывает созданный объект с полем “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таблицы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TestTable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sp_bindefault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phone_no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‘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TestTable.Phone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6162252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BDBEB-BA8C-470B-B2D9-318DDD5D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000" b="1" dirty="0">
                <a:solidFill>
                  <a:srgbClr val="2A1A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657EF-1809-4A87-A702-EC7FFB68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34533"/>
            <a:ext cx="7633742" cy="5452533"/>
          </a:xfrm>
        </p:spPr>
        <p:txBody>
          <a:bodyPr>
            <a:normAutofit fontScale="85000"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Объекты значений по умолчанию имеют свои ограничения: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значения по умолчанию не применяются к уже существующим данным, а только к вновь введенным;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можно использовать только простую логику с одной константой или функцией. Никакой логики здесь не может быть;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тип данных значения должен соответствовать типу поля. Проверка этого произойдет только во время добавления новой строки, а не во время создания объекта, поэтому необходимо быть в этом моменте очень внимательным;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каждого поля может быть только одно значение по умолчанию. Это логично, ведь поле не может принять два значения. Если попытаться задать второе значение, то оно перезапишет уже существующее;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 может быть обращения к другим таблицам на выборку данных;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значение по умолчанию добавляется до проверок, поэтому если значение нарушает одно из ограничений, добавление записей станет невозможным;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удаления значения по умолчанию, его сначала нужно отвязать от объектов базы данных, к которым оно привязано.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673182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9A281-D777-46EF-AC99-7AA49716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000" b="1" dirty="0">
                <a:solidFill>
                  <a:srgbClr val="2A1A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1B575-7643-4398-87CE-188E47FA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880534"/>
            <a:ext cx="7633742" cy="4999060"/>
          </a:xfrm>
        </p:spPr>
        <p:txBody>
          <a:bodyPr>
            <a:normAutofit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указывают доступные значения, которые вы можете вставить в колонку. 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Они гарантируют, что данные подпадают под определенный ряд значений, соответствуют определенному шаблону, или соответствуют определенному списку.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Объявление роли может содержать любые выражения, которые действительны для оператора WHERE, который мы будем внимательно рассматривать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общем виде роль выглядит следующим образом: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RULE имя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выражение условия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создания роли, вы должны связать его с колонкой или типом данных определенным пользователем с помощью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вызова системной процедуры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sp_bindrule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Для отключения правила выполните системную процедуру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sp_unbinrule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664492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55683-43A9-42B3-9898-72B6B8E6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000" b="1" dirty="0">
                <a:solidFill>
                  <a:srgbClr val="2A1A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26D7A-F02B-4F8A-AC6F-15793B31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00668"/>
            <a:ext cx="7633742" cy="477892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следующем примере, правило гарантирует, что поле "</a:t>
            </a:r>
            <a:r>
              <a:rPr lang="ru-BY" u="sng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</a:t>
            </a:r>
            <a:r>
              <a:rPr lang="ru-BY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может содержать только букву М или Ж: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RULE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rule_pol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@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('М', 'Ж')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Следующий пример связывает созданную роль с полем "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таблицы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TestTable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sp_bindrule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rule_pol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'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TestTable.Pol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удаления значения по умолчанию из базы данных используйте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оператор DROP: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DEFAULT  имя [,…]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RULE имя [,…]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 созданную ранее роль можно удалить командой: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DROP RULE </a:t>
            </a:r>
            <a:r>
              <a:rPr lang="ru-BY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rule_pol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0853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98C1E-FCBE-4915-BFB5-19FCA9FF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905B5-40F1-41ED-820B-863CDE00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b="1" dirty="0"/>
              <a:t>Описанная целостность данных – вы объявляете критерии, которые данные должны содержать как часть описания объекта</a:t>
            </a:r>
            <a:r>
              <a:rPr lang="ru-BY" dirty="0"/>
              <a:t> и после этого SQL </a:t>
            </a:r>
            <a:r>
              <a:rPr lang="ru-BY" dirty="0" err="1"/>
              <a:t>Server</a:t>
            </a:r>
            <a:r>
              <a:rPr lang="ru-BY" dirty="0"/>
              <a:t> автоматически гарантирует, что данные соответствуют критериям. такая целостность </a:t>
            </a:r>
            <a:r>
              <a:rPr lang="ru-BY" b="1" dirty="0"/>
              <a:t>обеспечивается с </a:t>
            </a:r>
            <a:r>
              <a:rPr lang="ru-BY" b="1" u="sng" dirty="0"/>
              <a:t>помощью ограничений CHECK, DEFAULT и внешнего ключа.</a:t>
            </a:r>
            <a:endParaRPr lang="ru-BY" dirty="0"/>
          </a:p>
          <a:p>
            <a:r>
              <a:rPr lang="ru-BY" b="1" dirty="0"/>
              <a:t>Описанная целостность является частью объявления базы данных, и объявляется с помощью ограничений, которые вы можете назначить колонкам и таблицам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1799756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4C8EA-874E-40F1-9A10-2CC307E3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BY" sz="2000" b="1" dirty="0">
                <a:solidFill>
                  <a:srgbClr val="2A1A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и объекты значений по умолчанию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86DE3-9DA9-4EA8-B9C0-834F419C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1185334"/>
            <a:ext cx="7633742" cy="469426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Правила являются достаточно мощным решением, но при этом они обладают достаточно большим количеством ограничений: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новое правило не может повлиять на уже существующие значения, потому что оно срабатывает только при добавлении или изменении строк данных;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правилах можно использовать только не сложные вычисления с константами и функциями MS SQL </a:t>
            </a:r>
            <a:r>
              <a:rPr lang="ru-BY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отличии от ограничений, нельзя сравнивать значения полей;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правиле нельзя обращаться к таблицам для выборки данных. Чтобы была возможность для выборки, стоит обратить внимание на триггеры, которые мы будем рассматривать в 3-й главе;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одним столбцом можно связать только одно правило. Если бы можно было связывать два правила, то у нас появилась хоть какая-то возможность создавать более сложные запреты, но пока этого нет. Если попытаться связать правило со столбцом, у которого уже есть правило, то старое значение будет заменено новым;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вполне логичное ограничение – тип данных, используемый в правиле должен совпадать с типом поля;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связанное правило нельзя удалить. Необходимо сначала удалить связь.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BY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967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279BD-C621-4F77-B240-6B81FA36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4A231-DABF-494F-8757-206DE35A1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BY" b="1" dirty="0"/>
              <a:t>Предшествующая целостность данных – это программа, которая определяет критерии, которым должны соответствовать данные. </a:t>
            </a:r>
            <a:endParaRPr lang="ru-RU" b="1" dirty="0"/>
          </a:p>
          <a:p>
            <a:r>
              <a:rPr lang="ru-BY" b="1" dirty="0"/>
              <a:t>Этот метод обеспечивается с помощью </a:t>
            </a:r>
            <a:r>
              <a:rPr lang="ru-BY" b="1" i="1" u="sng" dirty="0"/>
              <a:t>процедур и триггеров </a:t>
            </a:r>
            <a:r>
              <a:rPr lang="ru-BY" dirty="0"/>
              <a:t>, которые могут выполняться на сервере или с помощью кода программ в клиентском приложении.</a:t>
            </a: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58062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87EBC9-C8EE-46D3-965C-731885EF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solidFill>
                  <a:srgbClr val="2A1A00"/>
                </a:solidFill>
              </a:rPr>
              <a:t>Обеспечение целостности данных</a:t>
            </a:r>
            <a:endParaRPr lang="ru-BY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99110B-8260-41CD-89A9-D870A0C0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286002"/>
            <a:ext cx="7633742" cy="4326465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Ограничение – это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основной метод обеспечения целостности данных. Ограничения обеспечивают правильность данных введенных в поле, и какие отношения обеспечиваются между таблицами. Следующая таблица описывает различные типы ограничений: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мы уже знаем, ограничения могут создаваться во время создания таблицы (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или редактирования (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ALTER TABLE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ограничение назначается отдельному полю, оно называется ограничения уровня поля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ограничение ссылается на несколько полей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оно называется ограничением уровня таблицы, даже если оно ссылается не на все колонки таблицы.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BY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Имена ограничений </a:t>
            </a:r>
            <a:r>
              <a:rPr lang="ru-BY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должны быть уникальными для базы данных. Если не указывать имена, то сервер сгенерирует значение самостоятельно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BY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894792513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3646</TotalTime>
  <Words>5503</Words>
  <Application>Microsoft Office PowerPoint</Application>
  <PresentationFormat>Экран (4:3)</PresentationFormat>
  <Paragraphs>393</Paragraphs>
  <Slides>70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70</vt:i4>
      </vt:variant>
    </vt:vector>
  </HeadingPairs>
  <TitlesOfParts>
    <vt:vector size="80" baseType="lpstr">
      <vt:lpstr>Arial</vt:lpstr>
      <vt:lpstr>Arial Black</vt:lpstr>
      <vt:lpstr>Calibri</vt:lpstr>
      <vt:lpstr>Consolas</vt:lpstr>
      <vt:lpstr>Corbel</vt:lpstr>
      <vt:lpstr>Gill Sans MT</vt:lpstr>
      <vt:lpstr>Impact</vt:lpstr>
      <vt:lpstr>Symbol</vt:lpstr>
      <vt:lpstr>Times New Roman</vt:lpstr>
      <vt:lpstr>Эмблема</vt:lpstr>
      <vt:lpstr>МОДЕЛИ ДАННЫХ И СУБД</vt:lpstr>
      <vt:lpstr>Язык определения данных (DDL)  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 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Обеспечение целостности данных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Создание индексов. Роли и объекты значений по умолчанию</vt:lpstr>
      <vt:lpstr>Роли и объекты значений по умолчанию </vt:lpstr>
      <vt:lpstr>Роли и объекты значений по умолчанию</vt:lpstr>
      <vt:lpstr>Роли и объекты значений по умолчанию</vt:lpstr>
      <vt:lpstr>Роли и объекты значений по умолчанию</vt:lpstr>
      <vt:lpstr>Роли и объекты значений по умолчанию</vt:lpstr>
      <vt:lpstr>Роли и объекты значений по умолчанию</vt:lpstr>
      <vt:lpstr>Роли и объекты значений по умолчанию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 И СУБД</dc:title>
  <dc:creator>Елена Семёновна</dc:creator>
  <cp:lastModifiedBy>Елена Семёновна</cp:lastModifiedBy>
  <cp:revision>113</cp:revision>
  <dcterms:created xsi:type="dcterms:W3CDTF">2023-02-09T14:03:26Z</dcterms:created>
  <dcterms:modified xsi:type="dcterms:W3CDTF">2023-03-10T04:08:12Z</dcterms:modified>
</cp:coreProperties>
</file>