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349" r:id="rId3"/>
    <p:sldId id="381" r:id="rId4"/>
    <p:sldId id="350" r:id="rId5"/>
    <p:sldId id="362" r:id="rId6"/>
    <p:sldId id="361" r:id="rId7"/>
    <p:sldId id="360" r:id="rId8"/>
    <p:sldId id="359" r:id="rId9"/>
    <p:sldId id="363" r:id="rId10"/>
    <p:sldId id="358" r:id="rId11"/>
    <p:sldId id="357" r:id="rId12"/>
    <p:sldId id="356" r:id="rId13"/>
    <p:sldId id="355" r:id="rId14"/>
    <p:sldId id="354" r:id="rId15"/>
    <p:sldId id="353" r:id="rId16"/>
    <p:sldId id="352" r:id="rId17"/>
    <p:sldId id="351" r:id="rId18"/>
    <p:sldId id="364" r:id="rId19"/>
    <p:sldId id="366" r:id="rId20"/>
    <p:sldId id="365" r:id="rId21"/>
    <p:sldId id="369" r:id="rId22"/>
    <p:sldId id="368" r:id="rId23"/>
    <p:sldId id="370" r:id="rId24"/>
    <p:sldId id="367" r:id="rId25"/>
    <p:sldId id="373" r:id="rId26"/>
    <p:sldId id="374" r:id="rId27"/>
    <p:sldId id="372" r:id="rId28"/>
    <p:sldId id="371" r:id="rId29"/>
    <p:sldId id="376" r:id="rId30"/>
    <p:sldId id="375" r:id="rId31"/>
    <p:sldId id="379" r:id="rId32"/>
    <p:sldId id="378" r:id="rId33"/>
    <p:sldId id="380" r:id="rId34"/>
    <p:sldId id="38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ена Семёновна" initials="ЕС" lastIdx="1" clrIdx="0">
    <p:extLst>
      <p:ext uri="{19B8F6BF-5375-455C-9EA6-DF929625EA0E}">
        <p15:presenceInfo xmlns:p15="http://schemas.microsoft.com/office/powerpoint/2012/main" userId="ac4d15cd3bcb8c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8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49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359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911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0800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18024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9396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138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417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88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13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08.03.2023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97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hoolsw3.com/sql/sql_create_index.php" TargetMode="External"/><Relationship Id="rId3" Type="http://schemas.openxmlformats.org/officeDocument/2006/relationships/hyperlink" Target="https://www.schoolsw3.com/sql/sql_unique.php" TargetMode="External"/><Relationship Id="rId7" Type="http://schemas.openxmlformats.org/officeDocument/2006/relationships/hyperlink" Target="https://www.schoolsw3.com/sql/sql_default.php" TargetMode="External"/><Relationship Id="rId2" Type="http://schemas.openxmlformats.org/officeDocument/2006/relationships/hyperlink" Target="https://www.schoolsw3.com/sql/sql_notnull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hoolsw3.com/sql/sql_check.php" TargetMode="External"/><Relationship Id="rId5" Type="http://schemas.openxmlformats.org/officeDocument/2006/relationships/hyperlink" Target="https://www.schoolsw3.com/sql/sql_foreignkey.php" TargetMode="External"/><Relationship Id="rId4" Type="http://schemas.openxmlformats.org/officeDocument/2006/relationships/hyperlink" Target="https://www.schoolsw3.com/sql/sql_primarykey.ph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ru-ru/sql/t-sql/statements/alter-table-transact-sql?view=sql-server-ver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B3536-9807-4035-BC57-889A2B5D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68" y="1066800"/>
            <a:ext cx="8407400" cy="3877733"/>
          </a:xfrm>
        </p:spPr>
        <p:txBody>
          <a:bodyPr/>
          <a:lstStyle/>
          <a:p>
            <a:pPr algn="ctr"/>
            <a:r>
              <a:rPr lang="ru-RU" dirty="0"/>
              <a:t>МОДЕЛИ ДАННЫХ И СУБД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87583-9580-4693-8BEA-D79433EB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245" y="6159260"/>
            <a:ext cx="5123755" cy="76791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Arial Black" panose="020B0A04020102020204" pitchFamily="34" charset="0"/>
              </a:rPr>
              <a:t>Кафедра информационных систем управления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Ст. преподаватель Малашенко Е.С.</a:t>
            </a: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9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40CD6-559A-4595-88FB-6FD59749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692882"/>
          </a:xfrm>
        </p:spPr>
        <p:txBody>
          <a:bodyPr>
            <a:normAutofit fontScale="90000"/>
          </a:bodyPr>
          <a:lstStyle/>
          <a:p>
            <a:pPr marL="228600" lvl="0" indent="-228600">
              <a:lnSpc>
                <a:spcPct val="107000"/>
              </a:lnSpc>
              <a:spcBef>
                <a:spcPts val="700"/>
              </a:spcBef>
            </a:pPr>
            <a:r>
              <a:rPr lang="ru-BY" sz="2300" b="1" cap="none" spc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нового столбца</a:t>
            </a:r>
            <a:br>
              <a:rPr lang="ru-BY" sz="1800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C81CB-F152-4C69-9A5A-F73704C7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22867"/>
            <a:ext cx="7633742" cy="5935133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Добавим в таблицу новый столбец </a:t>
            </a:r>
            <a:r>
              <a:rPr lang="ru-BY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ru-BY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TestDatabas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Object_ID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'dbo.klient_</a:t>
            </a:r>
            <a:r>
              <a:rPr lang="ru-BY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</a:t>
            </a:r>
            <a:r>
              <a:rPr lang="ru-BY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'U'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klient_alt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Klient_alt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NName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Fio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Email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ru-BY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Klient_alt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</a:t>
            </a:r>
            <a:r>
              <a:rPr lang="ru-BY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Adress</a:t>
            </a:r>
            <a:r>
              <a:rPr lang="ru-BY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ru-BY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ru-BY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4383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4CF14-B52B-4AEC-9EEF-4500ACC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100" b="1" cap="none" spc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нового столбца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23621-5944-4AE3-9AA2-EB6F52D6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данном случае столбец 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имеет тип NVARCHAR и для него определен атрибут NULL. Но что если нам надо добавить столбец, который не должен принимать значения NULL? </a:t>
            </a:r>
            <a:r>
              <a:rPr lang="ru-BY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в таблице есть данные, то следующая команда не будет выполнена: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Klient_alt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Adress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 </a:t>
            </a:r>
            <a:r>
              <a:rPr lang="ru-BY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ru-BY" dirty="0"/>
              <a:t>Поэтому в данном случае решение состоит в установке значения по умолчанию через атрибут DEFAULT: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1280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261D0-90C4-4993-B50D-ED274C85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100" b="1" cap="none" spc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нового столбца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16492-7BC5-4B7F-9C08-9A0D7777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29" y="1128451"/>
            <a:ext cx="7633742" cy="511148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TestDatabas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Object_ID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'dbo.klient_</a:t>
            </a:r>
            <a:r>
              <a:rPr lang="ru-BY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</a:t>
            </a:r>
            <a:r>
              <a:rPr lang="ru-BY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'U'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klient_alt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Klient_alt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NName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Fio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Email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Klient_alt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Adress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'нет’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этом случае, если в таблице уже есть данные, то для них для столбца </a:t>
            </a:r>
            <a:r>
              <a:rPr lang="ru-R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будет добавлено значение "Неизвестно".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394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25463-0FE8-45C8-8270-37CA7A2F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100" b="1" cap="none" spc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нового столбца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5321669-8046-4109-A7F7-8FB427403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924" y="1295400"/>
            <a:ext cx="6632318" cy="58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3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BAEBD-617D-428E-8F8D-65BFA77C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Удаление столбца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621D3A-A638-42D7-A99C-7A9C95E8B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63134"/>
            <a:ext cx="7633742" cy="45164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Синтаксис: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[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schema_name</a:t>
            </a: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column_name1, column_name2,... 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column_nameN</a:t>
            </a: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Ниже удаляется столбец таблицы. 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AddressEmployee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BY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dbo.Employee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COLUMN </a:t>
            </a:r>
            <a:r>
              <a:rPr lang="ru-BY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ru-BY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следующем примере удаляются несколько столбцов таблицы. 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BY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dbo.Employee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COLUMN </a:t>
            </a:r>
            <a:r>
              <a:rPr lang="ru-BY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ru-BY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BY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PhoneNo</a:t>
            </a:r>
            <a:r>
              <a:rPr lang="ru-BY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BY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BY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2044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31A7B-6F55-42D2-9D65-0A86030A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2A1A00"/>
                </a:solidFill>
              </a:rPr>
              <a:t>Удаление столбца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498A7-31F5-4545-8D24-85AD9223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Удалим столбец </a:t>
            </a:r>
            <a:r>
              <a:rPr lang="ru-RU" dirty="0" err="1"/>
              <a:t>Adress</a:t>
            </a:r>
            <a:r>
              <a:rPr lang="ru-RU" dirty="0"/>
              <a:t> C  помощью команды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testdatabas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</a:t>
            </a:r>
            <a:r>
              <a:rPr lang="ru-BY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ru-BY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ru-BY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</a:t>
            </a:r>
            <a:r>
              <a:rPr lang="ru-BY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ru-BY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ru-BY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ALTER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klient_alt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BY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ru-BY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</a:t>
            </a:r>
            <a:r>
              <a:rPr lang="ru-BY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adress</a:t>
            </a:r>
            <a:r>
              <a:rPr lang="ru-BY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7006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DBB6-D36C-43EC-BC2A-CDA635DF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2A1A00"/>
                </a:solidFill>
              </a:rPr>
              <a:t>Удаление столбца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AA3589-7FB2-4B61-8F3B-57E0DB34E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945" y="1342659"/>
            <a:ext cx="6272339" cy="41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5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6B894-F790-4B73-B467-2D6977A0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2A1A00"/>
                </a:solidFill>
              </a:rPr>
              <a:t>Удаление столбца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DE211-F27D-4B23-A089-F7C344D9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Видим, что ошибка. У нас на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столбец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Adress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было ограничение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05A45C-D640-46BF-A2BC-E0CC5778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911048"/>
            <a:ext cx="4766733" cy="394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0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9C053-2658-4F7D-8BAF-8F628D9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2A1A00"/>
                </a:solidFill>
              </a:rPr>
              <a:t>Удаление столбца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CB32A67-9367-4130-BE1C-0CD598B92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31" y="2133600"/>
            <a:ext cx="8298704" cy="45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99A62-B4A3-420C-A1C5-CEC13129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100" b="1" cap="none" spc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нового столбца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F5C0C-E211-4E07-A109-53E43D8F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Вернем столбец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Добавим столбец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799D5-03B9-4A48-BA9E-049FCA021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38" y="3081867"/>
            <a:ext cx="7430795" cy="37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79BCB-8F18-43E9-B622-FF5207E1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Язык определения данных (</a:t>
            </a:r>
            <a:r>
              <a:rPr lang="en-US" b="1" dirty="0"/>
              <a:t>DDL)</a:t>
            </a:r>
            <a:br>
              <a:rPr lang="en-US" b="1" dirty="0"/>
            </a:br>
            <a:br>
              <a:rPr lang="ru-BY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7259B-9C9C-4489-8625-8875E408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4517815"/>
          </a:xfrm>
        </p:spPr>
        <p:txBody>
          <a:bodyPr/>
          <a:lstStyle/>
          <a:p>
            <a:endParaRPr lang="ru-BY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b="1" dirty="0">
                <a:solidFill>
                  <a:schemeClr val="tx2"/>
                </a:solidFill>
              </a:rPr>
              <a:t>Язык определения данных (DDL)</a:t>
            </a:r>
          </a:p>
          <a:p>
            <a:r>
              <a:rPr lang="ru-RU" b="1" dirty="0">
                <a:solidFill>
                  <a:schemeClr val="tx2"/>
                </a:solidFill>
              </a:rPr>
              <a:t> Создание, удаление и изменение БД. 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ru-RU" b="1" dirty="0">
                <a:solidFill>
                  <a:schemeClr val="tx2"/>
                </a:solidFill>
              </a:rPr>
              <a:t>Команды CREATE DATABASE, DROP DATABASE ALTER DATABASE. Описание параметров первичной файловой группы и файлов журнала базы данных.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6267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0244C-612D-4C57-BBF3-49E9E2DC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87615"/>
          </a:xfrm>
        </p:spPr>
        <p:txBody>
          <a:bodyPr>
            <a:normAutofit fontScale="90000"/>
          </a:bodyPr>
          <a:lstStyle/>
          <a:p>
            <a:pPr marL="228600" lvl="0" indent="-228600">
              <a:lnSpc>
                <a:spcPct val="110000"/>
              </a:lnSpc>
              <a:spcBef>
                <a:spcPts val="700"/>
              </a:spcBef>
            </a:pPr>
            <a:r>
              <a:rPr lang="ru-BY" sz="20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  <a:t>И</a:t>
            </a:r>
            <a:r>
              <a:rPr lang="ru-RU" sz="20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  <a:t>з</a:t>
            </a:r>
            <a:r>
              <a:rPr lang="ru-BY" sz="2000" b="1" cap="none" spc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  <a:t>менение</a:t>
            </a:r>
            <a:r>
              <a:rPr lang="ru-BY" sz="20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  <a:t> типа столбца</a:t>
            </a:r>
            <a:br>
              <a:rPr lang="ru-BY" sz="2000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A3E9E-4D96-429B-9B14-E936248A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39800"/>
            <a:ext cx="7633742" cy="4939793"/>
          </a:xfrm>
        </p:spPr>
        <p:txBody>
          <a:bodyPr/>
          <a:lstStyle/>
          <a:p>
            <a:r>
              <a:rPr lang="ru-BY" dirty="0"/>
              <a:t>Изменим в таблице </a:t>
            </a:r>
            <a:r>
              <a:rPr lang="ru-BY" dirty="0" err="1"/>
              <a:t>Кlient_alt</a:t>
            </a:r>
            <a:r>
              <a:rPr lang="ru-BY" dirty="0"/>
              <a:t> тип данных у столбца </a:t>
            </a:r>
            <a:r>
              <a:rPr lang="ru-BY" dirty="0" err="1"/>
              <a:t>NName</a:t>
            </a:r>
            <a:r>
              <a:rPr lang="ru-BY" dirty="0"/>
              <a:t> на NVARCHAR(</a:t>
            </a:r>
            <a:r>
              <a:rPr lang="en-US" dirty="0"/>
              <a:t>200</a:t>
            </a:r>
            <a:r>
              <a:rPr lang="ru-BY" dirty="0"/>
              <a:t>) </a:t>
            </a:r>
          </a:p>
          <a:p>
            <a:r>
              <a:rPr lang="ru-BY" dirty="0"/>
              <a:t> </a:t>
            </a: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3C7C50-9F32-445A-8470-CB696FFE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62" y="2044941"/>
            <a:ext cx="6951134" cy="428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7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1D391-41BA-4804-9047-B74D179A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1900" b="1" cap="none" spc="0" dirty="0">
                <a:latin typeface="Verdana" panose="020B0604030504040204" pitchFamily="34" charset="0"/>
                <a:ea typeface="Times New Roman" panose="02020603050405020304" pitchFamily="18" charset="0"/>
                <a:cs typeface="+mn-cs"/>
              </a:rPr>
              <a:t>Инструкция ALTER TABLE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7AE05-52D3-494F-9A97-F84D84DE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54668"/>
            <a:ext cx="7633742" cy="4524926"/>
          </a:xfrm>
        </p:spPr>
        <p:txBody>
          <a:bodyPr>
            <a:norm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endParaRPr lang="en-US" b="1" dirty="0">
              <a:solidFill>
                <a:srgbClr val="FF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ru-RU" b="1" dirty="0">
                <a:solidFill>
                  <a:schemeClr val="tx2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Вывод:</a:t>
            </a:r>
            <a:endParaRPr lang="en-US" b="1" dirty="0">
              <a:solidFill>
                <a:schemeClr val="tx2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ru-BY" b="1" dirty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Инструкция ALTER TABLE используется для добавления, удаления или изменения столбцов в существующей таблице.</a:t>
            </a:r>
            <a:endParaRPr lang="ru-BY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ru-BY" b="1" dirty="0">
                <a:solidFill>
                  <a:schemeClr val="tx2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Инструкция ALTER TABLE также используется для добавления и удаления различных ограничений на существующую таблицу.</a:t>
            </a:r>
            <a:endParaRPr lang="ru-BY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15136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BBAE9-7DD0-45BE-895D-F86E5EB8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ограничения CHECK</a:t>
            </a:r>
            <a:br>
              <a:rPr lang="ru-BY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86308A-27E1-432D-B017-46BD2E55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93333"/>
            <a:ext cx="7633742" cy="4495799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При добавлении ограничений SQL </a:t>
            </a:r>
            <a:r>
              <a:rPr lang="ru-RU" b="1" dirty="0" err="1"/>
              <a:t>Server</a:t>
            </a:r>
            <a:r>
              <a:rPr lang="ru-RU" b="1" dirty="0"/>
              <a:t> автоматически проверяет имеющиеся данные на соответствие добавляемым ограничениям. Если данные не соответствуют ограничениям, то такие ограничения не будут добавлены. Например, установим для столбца </a:t>
            </a:r>
            <a:r>
              <a:rPr lang="ru-RU" b="1" dirty="0" err="1"/>
              <a:t>Age</a:t>
            </a:r>
            <a:r>
              <a:rPr lang="ru-RU" b="1" dirty="0"/>
              <a:t> в таблице </a:t>
            </a:r>
            <a:r>
              <a:rPr lang="ru-RU" b="1" dirty="0" err="1"/>
              <a:t>Klient_alt</a:t>
            </a:r>
            <a:r>
              <a:rPr lang="ru-RU" b="1" dirty="0"/>
              <a:t> ограничение </a:t>
            </a:r>
            <a:r>
              <a:rPr lang="ru-RU" b="1" dirty="0" err="1"/>
              <a:t>Age</a:t>
            </a:r>
            <a:r>
              <a:rPr lang="ru-RU" b="1" dirty="0"/>
              <a:t> &gt; 21.</a:t>
            </a:r>
          </a:p>
          <a:p>
            <a:endParaRPr lang="ru-RU" dirty="0"/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в таблице есть строки, в которых в столбце 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есть значения, несоответствующие этому ограничению, то 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-команда завершится с ошибкой. Чтобы избежать подобной проверки на соответствие и все таки добавить ограничение, несмотря на наличие несоответствующих ему данных, используется выражение </a:t>
            </a:r>
            <a:r>
              <a:rPr lang="ru-BY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NOCHECK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73497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A252-0D7A-4722-A82B-CE78297A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ru-RU" dirty="0"/>
              <a:t>ограничения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E6662-1E36-41CB-BC46-82AAAAF9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90133"/>
            <a:ext cx="7633742" cy="53678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SQL ограничения используются для указания правил для данных в таблице.</a:t>
            </a:r>
          </a:p>
          <a:p>
            <a:r>
              <a:rPr lang="ru-RU" b="1" i="1" dirty="0"/>
              <a:t>Ограничения используются для ограничения типа данных, которые могут быть помещены в таблицу. Это обеспечивает точность и достоверность данных в таблице</a:t>
            </a:r>
            <a:r>
              <a:rPr lang="ru-RU" dirty="0"/>
              <a:t>. Если существует какое-либо нарушение между ограничением и действием данных, действие прерывается.</a:t>
            </a:r>
          </a:p>
          <a:p>
            <a:r>
              <a:rPr lang="ru-RU" dirty="0"/>
              <a:t>Ограничения могут быть на уровне столбцов или таблиц. Ограничения уровня столбца применяются к столбцу, а ограничения уровня таблицы ко всей таблице.</a:t>
            </a:r>
          </a:p>
          <a:p>
            <a:r>
              <a:rPr lang="ru-RU" dirty="0"/>
              <a:t>В SQL обычно используются следующие ограничения:</a:t>
            </a:r>
          </a:p>
          <a:p>
            <a:r>
              <a:rPr lang="ru-RU" b="1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 NULL</a:t>
            </a:r>
            <a:r>
              <a:rPr lang="ru-RU" b="1" dirty="0">
                <a:solidFill>
                  <a:schemeClr val="tx2"/>
                </a:solidFill>
              </a:rPr>
              <a:t> - Гарантирует, что столбец не может иметь нулевое значение</a:t>
            </a:r>
          </a:p>
          <a:p>
            <a:r>
              <a:rPr lang="ru-RU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UNIQUE</a:t>
            </a:r>
            <a:r>
              <a:rPr lang="ru-RU" b="1" dirty="0">
                <a:solidFill>
                  <a:schemeClr val="tx2"/>
                </a:solidFill>
              </a:rPr>
              <a:t> - Гарантирует, что все значения в столбце будут разными</a:t>
            </a:r>
          </a:p>
          <a:p>
            <a:r>
              <a:rPr lang="ru-RU" b="1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PRIMARY KEY</a:t>
            </a:r>
            <a:r>
              <a:rPr lang="ru-RU" b="1" dirty="0">
                <a:solidFill>
                  <a:schemeClr val="tx2"/>
                </a:solidFill>
              </a:rPr>
              <a:t> - Комбинация NOT NULL и UNIQUE. Уникально идентифицирует каждую строку в таблице</a:t>
            </a:r>
          </a:p>
          <a:p>
            <a:r>
              <a:rPr lang="ru-RU" b="1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FOREIGN KEY</a:t>
            </a:r>
            <a:r>
              <a:rPr lang="ru-RU" b="1" dirty="0">
                <a:solidFill>
                  <a:schemeClr val="tx2"/>
                </a:solidFill>
              </a:rPr>
              <a:t> - Однозначно идентифицирует строку/запись в другой таблице</a:t>
            </a:r>
          </a:p>
          <a:p>
            <a:r>
              <a:rPr lang="ru-RU" b="1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</a:t>
            </a:r>
            <a:r>
              <a:rPr lang="ru-RU" b="1" dirty="0">
                <a:solidFill>
                  <a:schemeClr val="tx2"/>
                </a:solidFill>
              </a:rPr>
              <a:t> - Гарантирует, что все значения в столбце удовлетворяют определенному условию</a:t>
            </a:r>
          </a:p>
          <a:p>
            <a:r>
              <a:rPr lang="ru-RU" b="1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</a:t>
            </a:r>
            <a:r>
              <a:rPr lang="ru-RU" b="1" dirty="0">
                <a:solidFill>
                  <a:schemeClr val="tx2"/>
                </a:solidFill>
              </a:rPr>
              <a:t> - Задает значение по умолчанию для столбца, если значение не указано</a:t>
            </a:r>
          </a:p>
          <a:p>
            <a:r>
              <a:rPr lang="ru-RU" b="1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r>
              <a:rPr lang="ru-RU" b="1" dirty="0">
                <a:solidFill>
                  <a:schemeClr val="tx2"/>
                </a:solidFill>
              </a:rPr>
              <a:t> - </a:t>
            </a:r>
            <a:r>
              <a:rPr lang="ru-RU" b="1" dirty="0"/>
              <a:t>Используется для быстрого создания и извлечения данных из базы данных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56982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CA3A5-66A4-47E3-A802-3F695AE4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ограничения CHECK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150399-8A3F-41D3-A09F-D73B2362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используется значение WITH CHECK, которое проверяет на соответствие ограничениям.</a:t>
            </a: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CA2297-675A-43FD-9E71-0EC502FEA7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6200" y="2971800"/>
            <a:ext cx="6859042" cy="35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9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954E3-E0C6-49C7-A227-BFAD9CCF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72282"/>
          </a:xfrm>
        </p:spPr>
        <p:txBody>
          <a:bodyPr>
            <a:normAutofit/>
          </a:bodyPr>
          <a:lstStyle/>
          <a:p>
            <a:r>
              <a:rPr lang="ru-RU" sz="2800" dirty="0"/>
              <a:t>Добавление внешнего ключа. Добавление первичного ключа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BF3CE-BFC1-431B-8066-BF31B245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dirty="0"/>
              <a:t>Напишем код, где  в БД  добавляются две таблицы, никак не связанные между собой, затем далее добавим ограничение внешнего ключа к столбцу </a:t>
            </a:r>
            <a:r>
              <a:rPr lang="ru-RU" dirty="0" err="1"/>
              <a:t>KlientId</a:t>
            </a:r>
            <a:r>
              <a:rPr lang="ru-RU" dirty="0"/>
              <a:t> таблицы </a:t>
            </a:r>
            <a:r>
              <a:rPr lang="ru-RU" dirty="0" err="1"/>
              <a:t>Zakaz</a:t>
            </a:r>
            <a:r>
              <a:rPr lang="ru-RU" dirty="0"/>
              <a:t>, и добавим к ней первичный ключ для столбца </a:t>
            </a:r>
            <a:r>
              <a:rPr lang="ru-RU" dirty="0" err="1"/>
              <a:t>Id</a:t>
            </a:r>
            <a:r>
              <a:rPr lang="ru-RU" dirty="0"/>
              <a:t>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7371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AC0B3-A8C4-454A-8FDE-D1E8704E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2A1A00"/>
                </a:solidFill>
              </a:rPr>
              <a:t>добавление внешнего ключа. Добавление первичного ключа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6408921-8291-40B5-B600-551AF04FC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557867"/>
            <a:ext cx="7531100" cy="53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60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EB0AD-147F-4FFA-8B64-60357E47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01348"/>
          </a:xfrm>
        </p:spPr>
        <p:txBody>
          <a:bodyPr>
            <a:normAutofit fontScale="90000"/>
          </a:bodyPr>
          <a:lstStyle/>
          <a:p>
            <a:pPr marL="228600" lvl="0" indent="-228600">
              <a:lnSpc>
                <a:spcPct val="110000"/>
              </a:lnSpc>
              <a:spcBef>
                <a:spcPts val="700"/>
              </a:spcBef>
            </a:pPr>
            <a:r>
              <a:rPr lang="ru-BY" sz="20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  <a:t>Добавление</a:t>
            </a:r>
            <a:r>
              <a:rPr lang="ru-RU" sz="20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  <a:t> (Удаление) </a:t>
            </a:r>
            <a:r>
              <a:rPr lang="ru-BY" sz="20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  <a:t> ограничений с именами</a:t>
            </a:r>
            <a:br>
              <a:rPr lang="ru-BY" sz="2000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85C1FD-BD82-4EAE-A79B-3C6E19B5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endParaRPr lang="ru-BY" dirty="0"/>
          </a:p>
          <a:p>
            <a:r>
              <a:rPr lang="ru-BY" dirty="0"/>
              <a:t>При добавлении ограничений мы можем указать для них имя, используя оператор </a:t>
            </a:r>
            <a:r>
              <a:rPr lang="ru-BY" b="1" dirty="0"/>
              <a:t>CONSTRAINT</a:t>
            </a:r>
            <a:r>
              <a:rPr lang="ru-BY" dirty="0"/>
              <a:t>, после которого указывается имя ограничения:</a:t>
            </a:r>
          </a:p>
          <a:p>
            <a:r>
              <a:rPr lang="ru-RU" dirty="0"/>
              <a:t>Удалим ограничение первичного ключа через автоматически присвоенное имя 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76362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0E6E4-CECB-4F3B-A905-F4B699D6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29948"/>
          </a:xfrm>
        </p:spPr>
        <p:txBody>
          <a:bodyPr/>
          <a:lstStyle/>
          <a:p>
            <a:r>
              <a:rPr lang="ru-RU" sz="18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(Удаление) </a:t>
            </a:r>
            <a:r>
              <a:rPr lang="ru-BY" sz="18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 ограничений с именами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4F5231B-AECC-41E9-88BF-38838861F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603" y="1515533"/>
            <a:ext cx="7544261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95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56047-8485-4241-8C37-CDA6E1E1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18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Добавление</a:t>
            </a:r>
            <a:r>
              <a:rPr lang="ru-RU" sz="18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 (Удаление) </a:t>
            </a:r>
            <a:r>
              <a:rPr lang="ru-BY" sz="18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 ограничений с именами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9BD80-5DE5-4F6E-B0FD-5BEBC267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Добавим </a:t>
            </a:r>
            <a:r>
              <a:rPr lang="ru-RU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ограничение первичного ключа с именем, добавим ограничение внешнего ключа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именем в таблице </a:t>
            </a:r>
            <a:r>
              <a:rPr lang="en-US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Zakaz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Добавим ограничение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 для столбца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Столбец может содержать любое количество ограничений CHECK).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1776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E7172-DFB3-4B26-9615-7EE20D5B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таблиц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35FF0-B56A-4D9E-A3E5-90BD94346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73200"/>
            <a:ext cx="7633742" cy="5291667"/>
          </a:xfrm>
        </p:spPr>
        <p:txBody>
          <a:bodyPr>
            <a:normAutofit/>
          </a:bodyPr>
          <a:lstStyle/>
          <a:p>
            <a:r>
              <a:rPr lang="ru-RU" b="1" dirty="0"/>
              <a:t>Для модифицирования схемы таблицы применяется инструкция ALTER TABLE. </a:t>
            </a:r>
          </a:p>
          <a:p>
            <a:pPr marL="0" indent="0">
              <a:buNone/>
            </a:pPr>
            <a:endParaRPr lang="ru-RU" b="1" dirty="0"/>
          </a:p>
          <a:p>
            <a:r>
              <a:rPr lang="ru-RU" dirty="0"/>
              <a:t>Язык </a:t>
            </a:r>
            <a:r>
              <a:rPr lang="ru-RU" dirty="0" err="1"/>
              <a:t>Transact</a:t>
            </a:r>
            <a:r>
              <a:rPr lang="ru-RU" dirty="0"/>
              <a:t>-SQL позволяет осуществлять следующие виды </a:t>
            </a:r>
            <a:r>
              <a:rPr lang="ru-RU" b="1" dirty="0"/>
              <a:t>изменений таблиц: </a:t>
            </a:r>
          </a:p>
          <a:p>
            <a:r>
              <a:rPr lang="ru-RU" b="1" u="sng" dirty="0"/>
              <a:t>добавлять</a:t>
            </a:r>
            <a:r>
              <a:rPr lang="ru-RU" b="1" dirty="0"/>
              <a:t> и удалять столбцы;  изменять свойства столбцов;</a:t>
            </a:r>
          </a:p>
          <a:p>
            <a:r>
              <a:rPr lang="ru-RU" b="1" dirty="0"/>
              <a:t> </a:t>
            </a:r>
            <a:r>
              <a:rPr lang="ru-RU" b="1" u="sng" dirty="0"/>
              <a:t>добавлять</a:t>
            </a:r>
            <a:r>
              <a:rPr lang="ru-RU" b="1" dirty="0"/>
              <a:t> и </a:t>
            </a:r>
            <a:r>
              <a:rPr lang="ru-RU" b="1" u="sng" dirty="0"/>
              <a:t>удалять</a:t>
            </a:r>
            <a:r>
              <a:rPr lang="ru-RU" b="1" dirty="0"/>
              <a:t> ограничения для обеспечения целостности; </a:t>
            </a:r>
          </a:p>
          <a:p>
            <a:r>
              <a:rPr lang="ru-RU" b="1" u="sng" dirty="0"/>
              <a:t>разрешать</a:t>
            </a:r>
            <a:r>
              <a:rPr lang="ru-RU" b="1" dirty="0"/>
              <a:t> или </a:t>
            </a:r>
            <a:r>
              <a:rPr lang="ru-RU" b="1" u="sng" dirty="0"/>
              <a:t>отключать</a:t>
            </a:r>
            <a:r>
              <a:rPr lang="ru-RU" b="1" dirty="0"/>
              <a:t> ограничения; </a:t>
            </a:r>
          </a:p>
          <a:p>
            <a:r>
              <a:rPr lang="ru-RU" b="1" u="sng" dirty="0"/>
              <a:t>переименовывать</a:t>
            </a:r>
            <a:r>
              <a:rPr lang="ru-RU" b="1" dirty="0"/>
              <a:t> таблицы и другие объекты базы данных. Эти типы изменений рассматриваются в последующих далее разделах.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8020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3D42E-DD9D-455C-897C-D7FBB2CA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18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Добавление</a:t>
            </a:r>
            <a:r>
              <a:rPr lang="ru-RU" sz="18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 </a:t>
            </a:r>
            <a:r>
              <a:rPr lang="ru-BY" sz="18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ограничений с именами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26FD547-BB99-4EDC-B77F-72E919148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918562"/>
            <a:ext cx="7984066" cy="56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73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7391B-4327-4E67-977A-C14C1D57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ограничений</a:t>
            </a:r>
            <a:br>
              <a:rPr lang="ru-RU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7508F-C4DC-4249-A2C2-B320BF5E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56268"/>
            <a:ext cx="7633742" cy="52832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Удаление ограничений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удаления ограничений необходимо знать их имя. Если мы точно не знаем имя ограничения, то его можно узнать через SQL 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Напоминание: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Названия ограничений внешних ключей начинаются с "FK".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Названия ограничений CHECK начинаются с "CK", а ограничений DEFAULT - с "DF".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Далее выполним команду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sp_help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sp_help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точнее это процедура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</a:t>
            </a:r>
            <a:r>
              <a:rPr lang="ru-R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сервера) отображает подробную информацию о указанной таблице, в данном случае это таблица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Names.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testdatabas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sp_help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zakaz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7592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C57BB-CCCF-4A13-908C-3D4C2F0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2A1A00"/>
                </a:solidFill>
              </a:rPr>
              <a:t>Удаление ограничений</a:t>
            </a:r>
            <a:endParaRPr lang="ru-BY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4EC86D-D098-4E41-A7CF-E8ED1A70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0068"/>
            <a:ext cx="7633742" cy="5554132"/>
          </a:xfrm>
        </p:spPr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Обратите внимание на последние строки. Здесь отображается список ограничений и их имена. Чуть выше показаны две строки индексов для этих ограничений.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83E422-54D9-494B-8845-A71DD7B7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4" y="2506134"/>
            <a:ext cx="7416800" cy="43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27EB5-F2AF-42E3-B12E-5EF38852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29948"/>
          </a:xfrm>
        </p:spPr>
        <p:txBody>
          <a:bodyPr>
            <a:normAutofit fontScale="90000"/>
          </a:bodyPr>
          <a:lstStyle/>
          <a:p>
            <a:r>
              <a:rPr lang="ru-BY" sz="2200" b="1" dirty="0"/>
              <a:t>Переименование таблиц и других объектов баз данных</a:t>
            </a:r>
            <a:br>
              <a:rPr lang="ru-RU" sz="2200" b="1" dirty="0"/>
            </a:br>
            <a:r>
              <a:rPr lang="ru-BY" sz="2200" b="1" dirty="0"/>
              <a:t> </a:t>
            </a:r>
            <a:br>
              <a:rPr lang="ru-BY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23E7A-F3A2-4DC3-A9D9-C0369241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0067"/>
            <a:ext cx="7633742" cy="5418666"/>
          </a:xfrm>
        </p:spPr>
        <p:txBody>
          <a:bodyPr>
            <a:normAutofit fontScale="62500" lnSpcReduction="20000"/>
          </a:bodyPr>
          <a:lstStyle/>
          <a:p>
            <a:r>
              <a:rPr lang="ru-BY" b="1" dirty="0"/>
              <a:t>Переименование таблиц и других объектов баз данных </a:t>
            </a:r>
            <a:endParaRPr lang="ru-BY" dirty="0"/>
          </a:p>
          <a:p>
            <a:r>
              <a:rPr lang="ru-BY" dirty="0"/>
              <a:t>Для изменения имени существующей таблицы (и любых других объектов базы данных) применяется системная процедура </a:t>
            </a:r>
            <a:r>
              <a:rPr lang="ru-BY" b="1" dirty="0" err="1"/>
              <a:t>sp_rename</a:t>
            </a:r>
            <a:r>
              <a:rPr lang="ru-BY" dirty="0"/>
              <a:t>. </a:t>
            </a:r>
          </a:p>
          <a:p>
            <a:r>
              <a:rPr lang="en-US" b="1" dirty="0"/>
              <a:t>s</a:t>
            </a:r>
            <a:r>
              <a:rPr lang="ru-BY" b="1" dirty="0" err="1"/>
              <a:t>p_rename</a:t>
            </a:r>
            <a:r>
              <a:rPr lang="ru-BY" b="1" dirty="0"/>
              <a:t> [ @</a:t>
            </a:r>
            <a:r>
              <a:rPr lang="ru-BY" b="1" dirty="0" err="1"/>
              <a:t>objname</a:t>
            </a:r>
            <a:r>
              <a:rPr lang="ru-BY" b="1" dirty="0"/>
              <a:t> = ] '</a:t>
            </a:r>
            <a:r>
              <a:rPr lang="ru-BY" b="1" dirty="0" err="1"/>
              <a:t>object_name</a:t>
            </a:r>
            <a:r>
              <a:rPr lang="ru-BY" b="1" dirty="0"/>
              <a:t>' , [ @</a:t>
            </a:r>
            <a:r>
              <a:rPr lang="ru-BY" b="1" dirty="0" err="1"/>
              <a:t>newname</a:t>
            </a:r>
            <a:r>
              <a:rPr lang="ru-BY" b="1" dirty="0"/>
              <a:t> = ] '</a:t>
            </a:r>
            <a:r>
              <a:rPr lang="ru-BY" b="1" dirty="0" err="1"/>
              <a:t>new_name</a:t>
            </a:r>
            <a:r>
              <a:rPr lang="ru-BY" b="1" dirty="0"/>
              <a:t>'</a:t>
            </a:r>
            <a:endParaRPr lang="ru-BY" dirty="0"/>
          </a:p>
          <a:p>
            <a:r>
              <a:rPr lang="ru-BY" b="1" dirty="0"/>
              <a:t>    [ , [ @</a:t>
            </a:r>
            <a:r>
              <a:rPr lang="ru-BY" b="1" dirty="0" err="1"/>
              <a:t>objtype</a:t>
            </a:r>
            <a:r>
              <a:rPr lang="ru-BY" b="1" dirty="0"/>
              <a:t> = ] '</a:t>
            </a:r>
            <a:r>
              <a:rPr lang="ru-BY" b="1" dirty="0" err="1"/>
              <a:t>object_type</a:t>
            </a:r>
            <a:r>
              <a:rPr lang="ru-BY" b="1" dirty="0"/>
              <a:t>' ]</a:t>
            </a:r>
            <a:endParaRPr lang="ru-BY" dirty="0"/>
          </a:p>
          <a:p>
            <a:r>
              <a:rPr lang="ru-BY" b="1" dirty="0"/>
              <a:t> </a:t>
            </a:r>
            <a:endParaRPr lang="ru-BY" dirty="0"/>
          </a:p>
          <a:p>
            <a:r>
              <a:rPr lang="ru-RU" dirty="0"/>
              <a:t>А</a:t>
            </a:r>
            <a:r>
              <a:rPr lang="ru-BY" dirty="0" err="1"/>
              <a:t>ргументы</a:t>
            </a:r>
            <a:endParaRPr lang="ru-BY" dirty="0"/>
          </a:p>
          <a:p>
            <a:r>
              <a:rPr lang="ru-BY" b="1" dirty="0"/>
              <a:t>[ @</a:t>
            </a:r>
            <a:r>
              <a:rPr lang="ru-BY" b="1" dirty="0" err="1"/>
              <a:t>objname</a:t>
            </a:r>
            <a:r>
              <a:rPr lang="ru-BY" b="1" dirty="0"/>
              <a:t> = ] '</a:t>
            </a:r>
            <a:r>
              <a:rPr lang="ru-BY" b="1" dirty="0" err="1"/>
              <a:t>object_name</a:t>
            </a:r>
            <a:r>
              <a:rPr lang="ru-BY" b="1" dirty="0"/>
              <a:t>'</a:t>
            </a:r>
            <a:endParaRPr lang="ru-BY" dirty="0"/>
          </a:p>
          <a:p>
            <a:r>
              <a:rPr lang="ru-BY" dirty="0"/>
              <a:t>Текущее полное или неквалифицированное имя объекта пользователя или типа данных. Если объект, который требуется переименовать, является столбцом в таблице, </a:t>
            </a:r>
            <a:r>
              <a:rPr lang="ru-BY" dirty="0" err="1"/>
              <a:t>object_name</a:t>
            </a:r>
            <a:r>
              <a:rPr lang="ru-BY" dirty="0"/>
              <a:t> должен находиться в формате </a:t>
            </a:r>
            <a:r>
              <a:rPr lang="ru-BY" dirty="0" err="1"/>
              <a:t>table.column</a:t>
            </a:r>
            <a:r>
              <a:rPr lang="ru-BY" dirty="0"/>
              <a:t> или </a:t>
            </a:r>
            <a:r>
              <a:rPr lang="ru-BY" dirty="0" err="1"/>
              <a:t>schema.table.column</a:t>
            </a:r>
            <a:r>
              <a:rPr lang="ru-BY" dirty="0"/>
              <a:t>. Если объект, который необходимо переименовать, является индексом, </a:t>
            </a:r>
            <a:r>
              <a:rPr lang="ru-BY" dirty="0" err="1"/>
              <a:t>object_name</a:t>
            </a:r>
            <a:r>
              <a:rPr lang="ru-BY" dirty="0"/>
              <a:t> должен находиться в форме </a:t>
            </a:r>
            <a:r>
              <a:rPr lang="ru-BY" dirty="0" err="1"/>
              <a:t>table.index</a:t>
            </a:r>
            <a:r>
              <a:rPr lang="ru-BY" dirty="0"/>
              <a:t> или </a:t>
            </a:r>
            <a:r>
              <a:rPr lang="ru-BY" dirty="0" err="1"/>
              <a:t>schema.table.index</a:t>
            </a:r>
            <a:r>
              <a:rPr lang="ru-BY" dirty="0"/>
              <a:t>. Если объект, который требуется переименовать, является ограничением, </a:t>
            </a:r>
            <a:r>
              <a:rPr lang="ru-BY" dirty="0" err="1"/>
              <a:t>object_name</a:t>
            </a:r>
            <a:r>
              <a:rPr lang="ru-BY" dirty="0"/>
              <a:t> должен быть в форме </a:t>
            </a:r>
            <a:r>
              <a:rPr lang="ru-BY" dirty="0" err="1"/>
              <a:t>schema.constraint</a:t>
            </a:r>
            <a:r>
              <a:rPr lang="ru-BY" dirty="0"/>
              <a:t>.</a:t>
            </a:r>
          </a:p>
          <a:p>
            <a:r>
              <a:rPr lang="ru-BY" dirty="0"/>
              <a:t>Кавычки необходимы, только если указан объект с полным именем. Если предоставлено полное имя таблицы, включая имя базы данных, в качестве последнего должно использоваться имя текущей базы данных. </a:t>
            </a:r>
            <a:r>
              <a:rPr lang="ru-BY" dirty="0" err="1"/>
              <a:t>object_name</a:t>
            </a:r>
            <a:r>
              <a:rPr lang="ru-BY" dirty="0"/>
              <a:t> имеет значение </a:t>
            </a:r>
            <a:r>
              <a:rPr lang="ru-BY" dirty="0" err="1"/>
              <a:t>nvarchar</a:t>
            </a:r>
            <a:r>
              <a:rPr lang="ru-BY" dirty="0"/>
              <a:t>(776) без значения по умолчанию.</a:t>
            </a:r>
          </a:p>
          <a:p>
            <a:r>
              <a:rPr lang="ru-BY" dirty="0"/>
              <a:t> </a:t>
            </a:r>
          </a:p>
          <a:p>
            <a:r>
              <a:rPr lang="ru-BY" b="1" dirty="0"/>
              <a:t>[ @</a:t>
            </a:r>
            <a:r>
              <a:rPr lang="ru-BY" b="1" dirty="0" err="1"/>
              <a:t>newname</a:t>
            </a:r>
            <a:r>
              <a:rPr lang="ru-BY" b="1" dirty="0"/>
              <a:t> = ] '</a:t>
            </a:r>
            <a:r>
              <a:rPr lang="ru-BY" b="1" dirty="0" err="1"/>
              <a:t>new_name</a:t>
            </a:r>
            <a:r>
              <a:rPr lang="ru-BY" b="1" dirty="0"/>
              <a:t>'</a:t>
            </a:r>
            <a:endParaRPr lang="ru-BY" dirty="0"/>
          </a:p>
          <a:p>
            <a:r>
              <a:rPr lang="ru-BY" dirty="0"/>
              <a:t>Новое имя указанного объекта. </a:t>
            </a:r>
            <a:r>
              <a:rPr lang="ru-BY" dirty="0" err="1"/>
              <a:t>new_name</a:t>
            </a:r>
            <a:r>
              <a:rPr lang="ru-BY" dirty="0"/>
              <a:t> должно быть однокомпонентным именем и соответствовать правилам для идентификаторов. </a:t>
            </a:r>
            <a:r>
              <a:rPr lang="ru-BY" dirty="0" err="1"/>
              <a:t>newname</a:t>
            </a:r>
            <a:r>
              <a:rPr lang="ru-BY" dirty="0"/>
              <a:t> имеет значение </a:t>
            </a:r>
            <a:r>
              <a:rPr lang="ru-BY" dirty="0" err="1"/>
              <a:t>sysname</a:t>
            </a:r>
            <a:r>
              <a:rPr lang="ru-BY" dirty="0"/>
              <a:t> без значения по умолчанию.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7024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670A7-003E-4AC9-A3F1-9F3EF31D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83948"/>
          </a:xfrm>
        </p:spPr>
        <p:txBody>
          <a:bodyPr>
            <a:normAutofit/>
          </a:bodyPr>
          <a:lstStyle/>
          <a:p>
            <a:r>
              <a:rPr lang="ru-BY" sz="2000" b="1" dirty="0"/>
              <a:t>Переименование таблиц и других объектов баз данных </a:t>
            </a:r>
            <a:br>
              <a:rPr lang="ru-BY" sz="2000" dirty="0"/>
            </a:br>
            <a:endParaRPr lang="ru-BY" sz="2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E973F79-9385-4EE4-95C5-8AFC098CA6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7" y="1092201"/>
            <a:ext cx="7315200" cy="5383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35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969D4-88DC-4EB1-ACDF-80556CF9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600" b="1" dirty="0">
                <a:solidFill>
                  <a:srgbClr val="2A1A00"/>
                </a:solidFill>
              </a:rPr>
              <a:t>Язык определения данных (</a:t>
            </a:r>
            <a:r>
              <a:rPr lang="en-US" sz="4600" b="1" dirty="0">
                <a:solidFill>
                  <a:srgbClr val="2A1A00"/>
                </a:solidFill>
              </a:rPr>
              <a:t>DDL)</a:t>
            </a:r>
            <a:br>
              <a:rPr lang="en-US" sz="46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5A7E83-935A-45B6-A6C5-45DED01D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Язык описания данных (DDL). Изменение таблицы.</a:t>
            </a:r>
            <a:endParaRPr lang="ru-BY" dirty="0"/>
          </a:p>
          <a:p>
            <a:r>
              <a:rPr lang="ru-RU" b="1" dirty="0"/>
              <a:t>Команда ALTER TABLE. Добавить/удалить столбцы, изменить тип столбцов. Добавить/удалить ограничения. Добавление ограничения CHECK. Добавление/удаление ограничений с именами. Добавление внешнего ключа. Добавление первичного ключа</a:t>
            </a:r>
            <a:endParaRPr lang="ru-BY" dirty="0"/>
          </a:p>
          <a:p>
            <a:r>
              <a:rPr lang="ru-BY" dirty="0"/>
              <a:t> 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8630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6580F-54DB-414A-8854-7449F1D8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600" b="1" dirty="0">
                <a:solidFill>
                  <a:srgbClr val="2A1A00"/>
                </a:solidFill>
              </a:rPr>
              <a:t>Язык определения данных (</a:t>
            </a:r>
            <a:r>
              <a:rPr lang="en-US" sz="4600" b="1" dirty="0">
                <a:solidFill>
                  <a:srgbClr val="2A1A00"/>
                </a:solidFill>
              </a:rPr>
              <a:t>DDL)</a:t>
            </a:r>
            <a:br>
              <a:rPr lang="en-US" sz="46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86CC2-DE68-493D-8191-783988CF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61068"/>
            <a:ext cx="7633742" cy="509693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https://learn.microsoft.com/ru-ru/sql/t-sql/statements/alter-table-transact-sql?view=sql-server-ver15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/>
              <a:t>Рассмотрим следующий синтаксис команды </a:t>
            </a:r>
            <a:r>
              <a:rPr lang="ru-BY" b="1" dirty="0"/>
              <a:t>ALTER TABLE</a:t>
            </a:r>
            <a:r>
              <a:rPr lang="ru-RU" b="1" dirty="0"/>
              <a:t>:</a:t>
            </a:r>
            <a:endParaRPr lang="ru-BY" dirty="0"/>
          </a:p>
          <a:p>
            <a:r>
              <a:rPr lang="ru-RU" b="1" dirty="0"/>
              <a:t> </a:t>
            </a:r>
            <a:endParaRPr lang="ru-BY" dirty="0"/>
          </a:p>
          <a:p>
            <a:r>
              <a:rPr lang="en-US" dirty="0"/>
              <a:t>ALTER TABLE </a:t>
            </a:r>
            <a:r>
              <a:rPr lang="ru-BY" dirty="0"/>
              <a:t>название</a:t>
            </a:r>
            <a:r>
              <a:rPr lang="en-US" dirty="0"/>
              <a:t>_</a:t>
            </a:r>
            <a:r>
              <a:rPr lang="ru-BY" dirty="0"/>
              <a:t>таблицы</a:t>
            </a:r>
            <a:r>
              <a:rPr lang="en-US" dirty="0"/>
              <a:t> [WITH CHECK | WITH NOCHECK]</a:t>
            </a:r>
            <a:endParaRPr lang="ru-BY" dirty="0"/>
          </a:p>
          <a:p>
            <a:r>
              <a:rPr lang="ru-BY" dirty="0"/>
              <a:t>{ ADD </a:t>
            </a:r>
            <a:r>
              <a:rPr lang="ru-BY" dirty="0" err="1"/>
              <a:t>название_столбца</a:t>
            </a:r>
            <a:r>
              <a:rPr lang="ru-BY" dirty="0"/>
              <a:t> </a:t>
            </a:r>
            <a:r>
              <a:rPr lang="ru-BY" dirty="0" err="1"/>
              <a:t>тип_данных_столбца</a:t>
            </a:r>
            <a:r>
              <a:rPr lang="ru-BY" dirty="0"/>
              <a:t> [</a:t>
            </a:r>
            <a:r>
              <a:rPr lang="ru-BY" dirty="0" err="1"/>
              <a:t>атрибуты_столбца</a:t>
            </a:r>
            <a:r>
              <a:rPr lang="ru-BY" dirty="0"/>
              <a:t>] | </a:t>
            </a:r>
          </a:p>
          <a:p>
            <a:r>
              <a:rPr lang="ru-BY" dirty="0"/>
              <a:t>DROP COLUMN </a:t>
            </a:r>
            <a:r>
              <a:rPr lang="ru-BY" dirty="0" err="1"/>
              <a:t>название_столбца</a:t>
            </a:r>
            <a:r>
              <a:rPr lang="ru-BY" dirty="0"/>
              <a:t>|</a:t>
            </a:r>
          </a:p>
          <a:p>
            <a:r>
              <a:rPr lang="ru-BY" dirty="0"/>
              <a:t>ALTER COLUMN </a:t>
            </a:r>
            <a:r>
              <a:rPr lang="ru-BY" dirty="0" err="1"/>
              <a:t>название_столбца</a:t>
            </a:r>
            <a:r>
              <a:rPr lang="ru-BY" dirty="0"/>
              <a:t> </a:t>
            </a:r>
            <a:r>
              <a:rPr lang="ru-BY" dirty="0" err="1"/>
              <a:t>тип_данных_столбца</a:t>
            </a:r>
            <a:r>
              <a:rPr lang="ru-BY" dirty="0"/>
              <a:t> [NULL|NOT NULL] |</a:t>
            </a:r>
          </a:p>
          <a:p>
            <a:r>
              <a:rPr lang="ru-BY" dirty="0"/>
              <a:t>ADD [CONSTRAINT] </a:t>
            </a:r>
            <a:r>
              <a:rPr lang="ru-BY" dirty="0" err="1"/>
              <a:t>определение_ограничения</a:t>
            </a:r>
            <a:r>
              <a:rPr lang="ru-BY" dirty="0"/>
              <a:t> |</a:t>
            </a:r>
          </a:p>
          <a:p>
            <a:r>
              <a:rPr lang="ru-BY" dirty="0"/>
              <a:t>DROP [CONSTRAINT] </a:t>
            </a:r>
            <a:r>
              <a:rPr lang="ru-BY" dirty="0" err="1"/>
              <a:t>имя_ограничения</a:t>
            </a:r>
            <a:r>
              <a:rPr lang="ru-BY" dirty="0"/>
              <a:t>}</a:t>
            </a:r>
          </a:p>
          <a:p>
            <a:r>
              <a:rPr lang="ru-BY" b="1" dirty="0"/>
              <a:t> </a:t>
            </a:r>
            <a:endParaRPr lang="ru-BY" dirty="0"/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4275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79987-D0E4-44D7-8B16-80E612CC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600" b="1" dirty="0">
                <a:solidFill>
                  <a:srgbClr val="2A1A00"/>
                </a:solidFill>
              </a:rPr>
              <a:t>Язык определения данных (</a:t>
            </a:r>
            <a:r>
              <a:rPr lang="en-US" sz="4600" b="1" dirty="0">
                <a:solidFill>
                  <a:srgbClr val="2A1A00"/>
                </a:solidFill>
              </a:rPr>
              <a:t>DDL)</a:t>
            </a:r>
            <a:br>
              <a:rPr lang="en-US" sz="46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112B4-7BD2-428A-A73D-2B08F20D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18733"/>
            <a:ext cx="7633742" cy="3539067"/>
          </a:xfrm>
        </p:spPr>
        <p:txBody>
          <a:bodyPr/>
          <a:lstStyle/>
          <a:p>
            <a:r>
              <a:rPr lang="ru-RU" dirty="0"/>
              <a:t>С</a:t>
            </a:r>
            <a:r>
              <a:rPr lang="ru-RU" b="1" dirty="0"/>
              <a:t> </a:t>
            </a:r>
            <a:r>
              <a:rPr lang="ru-RU" b="1" dirty="0" err="1"/>
              <a:t>помошью</a:t>
            </a:r>
            <a:r>
              <a:rPr lang="ru-RU" b="1" dirty="0"/>
              <a:t> команды  </a:t>
            </a:r>
            <a:r>
              <a:rPr lang="ru-BY" b="1" dirty="0"/>
              <a:t>ALTER TABLE</a:t>
            </a:r>
            <a:r>
              <a:rPr lang="ru-RU" b="1" dirty="0"/>
              <a:t> можно </a:t>
            </a:r>
            <a:r>
              <a:rPr lang="ru-BY" b="1" dirty="0"/>
              <a:t>изменить уже имеющуюся таблицу. Например, добавить или удалить столбцы, изменить тип столбцов, добавить или удалить ограничения. То есть потребуется изменить определение таблицы.</a:t>
            </a:r>
          </a:p>
          <a:p>
            <a:pPr marL="0" indent="0">
              <a:buNone/>
            </a:pPr>
            <a:r>
              <a:rPr lang="ru-RU" b="1" dirty="0"/>
              <a:t> </a:t>
            </a:r>
            <a:endParaRPr lang="ru-BY" b="1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4411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FD1C2-3B88-434A-84AF-DDB0EEB2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600" b="1" dirty="0">
                <a:solidFill>
                  <a:srgbClr val="2A1A00"/>
                </a:solidFill>
              </a:rPr>
              <a:t>Язык определения данных (</a:t>
            </a:r>
            <a:r>
              <a:rPr lang="en-US" sz="4600" b="1" dirty="0">
                <a:solidFill>
                  <a:srgbClr val="2A1A00"/>
                </a:solidFill>
              </a:rPr>
              <a:t>DDL)</a:t>
            </a:r>
            <a:br>
              <a:rPr lang="en-US" sz="46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208D8A-6933-41FB-BB56-C432490D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90133"/>
            <a:ext cx="7633742" cy="546946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Создадим таблицу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Klient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TestDatabas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Object_ID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'dbo.klient_</a:t>
            </a:r>
            <a:r>
              <a:rPr lang="ru-BY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</a:t>
            </a:r>
            <a:r>
              <a:rPr lang="ru-BY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BY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'U'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ru-BY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klient_alt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Klient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__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NName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Fio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Email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Phone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BY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Оператор IF вызывает функцию OBJECT_ID, чтобы проверить, существует ли таблица 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Klient_Alt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 текущей БД. В качестве аргументов функция OBJECT_ID принимает имя и тип объекта. Тип 'U' представляет пользовательскую таблицу. Если ответ положительный, функция возвращает идентификатор объекта; в противном случае — значение NULL. В нашей ситуации код удаляет существующую таблицу и создает вместо нее новую. Естественно, можно предусмотреть и другую реакцию — например, оставить имеющийся объект.</a:t>
            </a:r>
            <a:endParaRPr lang="ru-BY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169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80C0C-97F9-4C83-ADBA-25C765BF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600" b="1" dirty="0">
                <a:solidFill>
                  <a:srgbClr val="2A1A00"/>
                </a:solidFill>
              </a:rPr>
              <a:t>Язык определения данных (</a:t>
            </a:r>
            <a:r>
              <a:rPr lang="en-US" sz="4600" b="1" dirty="0">
                <a:solidFill>
                  <a:srgbClr val="2A1A00"/>
                </a:solidFill>
              </a:rPr>
              <a:t>DDL)</a:t>
            </a:r>
            <a:br>
              <a:rPr lang="en-US" sz="4600" b="1" dirty="0">
                <a:solidFill>
                  <a:srgbClr val="2A1A00"/>
                </a:solidFill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2928A-0E07-451D-AB23-83CCBD01B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453465"/>
          </a:xfrm>
        </p:spPr>
        <p:txBody>
          <a:bodyPr>
            <a:normAutofit lnSpcReduction="10000"/>
          </a:bodyPr>
          <a:lstStyle/>
          <a:p>
            <a:pPr indent="45021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Здесь указывается полное имя таблицы  </a:t>
            </a:r>
            <a:r>
              <a:rPr lang="ru-BY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ru-BY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dbo.klient_alt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Если опустить префикс, SQL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будет считать, что пользователь запускает код в контексте схемы, применяемой по умолчанию в текущей БД.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явно не указать, должен ли столбец поддерживать значения NULL, SQL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использует стандартную конфигурацию. Согласно спецификации языка SQL все столбцы по умолчанию могут быть пустыми (принимать отметки NULL), но в настройках это поведение можно изменить. Рекомендация  явно определять такое свойство, не полагаясь на значения по умолчанию. Использовать запись NOT NULL и опускать ее только в случаях, когда возникает серьезная необходимость поддерживать значения NULL. Если не указать ограничение NOT NULL, в столбце появятся пустые значения.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7070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67529-A16A-4C2A-948A-D00441C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97682"/>
          </a:xfrm>
        </p:spPr>
        <p:txBody>
          <a:bodyPr/>
          <a:lstStyle/>
          <a:p>
            <a:r>
              <a:rPr lang="ru-BY" sz="2100" b="1" cap="none" spc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нового столбца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3B754-C2F5-4D26-B7B4-DC4696D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[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schema_name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column_name1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constraint,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column_name2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constraint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constraint;</a:t>
            </a:r>
            <a:r>
              <a:rPr lang="ru-BY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4297673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3220</TotalTime>
  <Words>1948</Words>
  <Application>Microsoft Office PowerPoint</Application>
  <PresentationFormat>Экран (4:3)</PresentationFormat>
  <Paragraphs>189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Calibri</vt:lpstr>
      <vt:lpstr>Consolas</vt:lpstr>
      <vt:lpstr>Corbel</vt:lpstr>
      <vt:lpstr>Gill Sans MT</vt:lpstr>
      <vt:lpstr>Impact</vt:lpstr>
      <vt:lpstr>Times New Roman</vt:lpstr>
      <vt:lpstr>Verdana</vt:lpstr>
      <vt:lpstr>Эмблема</vt:lpstr>
      <vt:lpstr>МОДЕЛИ ДАННЫХ И СУБД</vt:lpstr>
      <vt:lpstr>Язык определения данных (DDL)  </vt:lpstr>
      <vt:lpstr>Изменение таблиц </vt:lpstr>
      <vt:lpstr>Язык определения данных (DDL) </vt:lpstr>
      <vt:lpstr>Язык определения данных (DDL) </vt:lpstr>
      <vt:lpstr>Язык определения данных (DDL) </vt:lpstr>
      <vt:lpstr>Язык определения данных (DDL) </vt:lpstr>
      <vt:lpstr>Язык определения данных (DDL) </vt:lpstr>
      <vt:lpstr>Добавление нового столбца</vt:lpstr>
      <vt:lpstr>Добавление нового столбца </vt:lpstr>
      <vt:lpstr>Добавление нового столбца</vt:lpstr>
      <vt:lpstr>Добавление нового столбца</vt:lpstr>
      <vt:lpstr>Добавление нового столбца</vt:lpstr>
      <vt:lpstr>Удаление столбца</vt:lpstr>
      <vt:lpstr>Удаление столбца</vt:lpstr>
      <vt:lpstr>Удаление столбца</vt:lpstr>
      <vt:lpstr>Удаление столбца</vt:lpstr>
      <vt:lpstr>Удаление столбца</vt:lpstr>
      <vt:lpstr>Добавление нового столбца</vt:lpstr>
      <vt:lpstr>Изменение типа столбца </vt:lpstr>
      <vt:lpstr>Инструкция ALTER TABLE</vt:lpstr>
      <vt:lpstr>Добавление ограничения CHECK </vt:lpstr>
      <vt:lpstr>SQL ограничения</vt:lpstr>
      <vt:lpstr>Добавление ограничения CHECK</vt:lpstr>
      <vt:lpstr>Добавление внешнего ключа. Добавление первичного ключа</vt:lpstr>
      <vt:lpstr>добавление внешнего ключа. Добавление первичного ключа</vt:lpstr>
      <vt:lpstr>Добавление (Удаление)  ограничений с именами </vt:lpstr>
      <vt:lpstr>(Удаление)  ограничений с именами</vt:lpstr>
      <vt:lpstr>Добавление (Удаление)  ограничений с именами</vt:lpstr>
      <vt:lpstr>Добавление ограничений с именами</vt:lpstr>
      <vt:lpstr>Удаление ограничений </vt:lpstr>
      <vt:lpstr>Удаление ограничений</vt:lpstr>
      <vt:lpstr>Переименование таблиц и других объектов баз данных   </vt:lpstr>
      <vt:lpstr>Переименование таблиц и других объектов баз данных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ДАННЫХ И СУБД</dc:title>
  <dc:creator>Елена Семёновна</dc:creator>
  <cp:lastModifiedBy>Елена Семёновна</cp:lastModifiedBy>
  <cp:revision>108</cp:revision>
  <dcterms:created xsi:type="dcterms:W3CDTF">2023-02-09T14:03:26Z</dcterms:created>
  <dcterms:modified xsi:type="dcterms:W3CDTF">2023-03-09T20:56:13Z</dcterms:modified>
</cp:coreProperties>
</file>