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95" autoAdjust="0"/>
  </p:normalViewPr>
  <p:slideViewPr>
    <p:cSldViewPr snapToGrid="0" snapToObjects="1">
      <p:cViewPr>
        <p:scale>
          <a:sx n="85" d="100"/>
          <a:sy n="85" d="100"/>
        </p:scale>
        <p:origin x="-1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AD5076-2460-4243-A186-516F9EC3B2D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6DC70A-530F-664E-BDE9-2E4B969D24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simmons.edu/~scheffm/mtgLink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of Magic: The Gathering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Mikaela Scheff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Magic: The Gathering (or MTG) is a trading card game produced by Wizards of the Coast since 1993.</a:t>
            </a:r>
          </a:p>
          <a:p>
            <a:r>
              <a:rPr lang="en-US" dirty="0" smtClean="0"/>
              <a:t>The game can be played by two or more people who each have a deck.</a:t>
            </a:r>
          </a:p>
          <a:p>
            <a:r>
              <a:rPr lang="en-US" dirty="0" smtClean="0"/>
              <a:t>Each person plays the role of a wizard battling their opponents by using various cards to cast spells.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721" y="570156"/>
            <a:ext cx="8173225" cy="1127402"/>
          </a:xfrm>
        </p:spPr>
        <p:txBody>
          <a:bodyPr/>
          <a:lstStyle/>
          <a:p>
            <a:r>
              <a:rPr lang="en-US" sz="4400" dirty="0" smtClean="0"/>
              <a:t>What is Magic: The Gathering?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693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currently over 13,000 unique cards.</a:t>
            </a:r>
          </a:p>
          <a:p>
            <a:r>
              <a:rPr lang="en-US" dirty="0" smtClean="0"/>
              <a:t>New sets of up to 400 cards (including reprinted cards) are released multiple times a year.</a:t>
            </a:r>
          </a:p>
          <a:p>
            <a:r>
              <a:rPr lang="en-US" dirty="0" smtClean="0"/>
              <a:t>Most decks contain 60 cards.</a:t>
            </a:r>
          </a:p>
          <a:p>
            <a:r>
              <a:rPr lang="en-US" dirty="0" smtClean="0"/>
              <a:t>A database makes it easy for a player to search for cards that would be good in their deck.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878" y="570156"/>
            <a:ext cx="8336038" cy="1054250"/>
          </a:xfrm>
        </p:spPr>
        <p:txBody>
          <a:bodyPr/>
          <a:lstStyle/>
          <a:p>
            <a:r>
              <a:rPr lang="en-US" sz="4000" dirty="0" smtClean="0"/>
              <a:t>Why is a database of cards useful?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03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28624" y="2593061"/>
            <a:ext cx="1762517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card has a unique name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91631" y="4739785"/>
            <a:ext cx="2175592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card’s color is usually the same as the colors needed the play it.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2590800"/>
            <a:ext cx="2175592" cy="1477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Players must spent resources to play a card.  This card costs one red to play</a:t>
            </a:r>
            <a:endParaRPr lang="en-US" dirty="0"/>
          </a:p>
        </p:txBody>
      </p:sp>
      <p:pic>
        <p:nvPicPr>
          <p:cNvPr id="17" name="Picture 16" descr="1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71" y="2270917"/>
            <a:ext cx="2962142" cy="4224850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a card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3105" y="2295178"/>
            <a:ext cx="8062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51567" y="3853278"/>
            <a:ext cx="7234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Type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1200" y="4367981"/>
            <a:ext cx="787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Color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17830" y="2286000"/>
            <a:ext cx="1524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Casting Cost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9372" y="4921979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Collector’s Number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>
            <a:off x="2899373" y="2286000"/>
            <a:ext cx="669430" cy="3935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-Up Arrow 29"/>
          <p:cNvSpPr/>
          <p:nvPr/>
        </p:nvSpPr>
        <p:spPr>
          <a:xfrm rot="5400000">
            <a:off x="2426839" y="3888876"/>
            <a:ext cx="661697" cy="1329166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-Up Arrow 30"/>
          <p:cNvSpPr/>
          <p:nvPr/>
        </p:nvSpPr>
        <p:spPr>
          <a:xfrm rot="5400000">
            <a:off x="1218592" y="4292091"/>
            <a:ext cx="1204458" cy="3202899"/>
          </a:xfrm>
          <a:prstGeom prst="bentUpArrow">
            <a:avLst>
              <a:gd name="adj1" fmla="val 12834"/>
              <a:gd name="adj2" fmla="val 15539"/>
              <a:gd name="adj3" fmla="val 18241"/>
            </a:avLst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6248400" y="2286000"/>
            <a:ext cx="669430" cy="3935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7" name="Picture 6" descr="MTG database er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3" y="2573868"/>
            <a:ext cx="8786190" cy="37422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7776" y="3008767"/>
            <a:ext cx="1365157" cy="211055"/>
          </a:xfrm>
          <a:prstGeom prst="rect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9235" y="4939167"/>
            <a:ext cx="1688883" cy="211055"/>
          </a:xfrm>
          <a:prstGeom prst="rect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638800"/>
            <a:ext cx="1727200" cy="211055"/>
          </a:xfrm>
          <a:prstGeom prst="rect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9235" y="5197094"/>
            <a:ext cx="1688883" cy="21105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3048000"/>
            <a:ext cx="1688883" cy="21105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5371180"/>
            <a:ext cx="1727200" cy="211055"/>
          </a:xfrm>
          <a:prstGeom prst="rect">
            <a:avLst/>
          </a:prstGeom>
          <a:solidFill>
            <a:srgbClr val="0000FF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26728" y="5333443"/>
            <a:ext cx="1912471" cy="229157"/>
          </a:xfrm>
          <a:prstGeom prst="rect">
            <a:avLst/>
          </a:prstGeom>
          <a:solidFill>
            <a:srgbClr val="0000FF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7776" y="3504814"/>
            <a:ext cx="1365157" cy="211055"/>
          </a:xfrm>
          <a:prstGeom prst="rect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92059" y="3289275"/>
            <a:ext cx="1688882" cy="211055"/>
          </a:xfrm>
          <a:prstGeom prst="rect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9247" y="2248347"/>
            <a:ext cx="7906871" cy="3877815"/>
          </a:xfrm>
        </p:spPr>
        <p:txBody>
          <a:bodyPr>
            <a:normAutofit/>
          </a:bodyPr>
          <a:lstStyle/>
          <a:p>
            <a:r>
              <a:rPr lang="en-US" dirty="0" smtClean="0"/>
              <a:t>Directory of the four forms </a:t>
            </a:r>
            <a:r>
              <a:rPr lang="en-US" dirty="0"/>
              <a:t>I made (</a:t>
            </a:r>
            <a:r>
              <a:rPr lang="en-US" sz="800" dirty="0">
                <a:hlinkClick r:id="rId2"/>
              </a:rPr>
              <a:t>http://web.simmons.edu/~scheffm/</a:t>
            </a:r>
            <a:r>
              <a:rPr lang="en-US" sz="800" dirty="0" smtClean="0">
                <a:hlinkClick r:id="rId2"/>
              </a:rPr>
              <a:t>mtgLinks.html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search for a card name using its color and type.  (</a:t>
            </a:r>
            <a:r>
              <a:rPr lang="en-US" dirty="0" err="1" smtClean="0"/>
              <a:t>eg</a:t>
            </a:r>
            <a:r>
              <a:rPr lang="en-US" dirty="0" smtClean="0"/>
              <a:t>., red creature)</a:t>
            </a:r>
          </a:p>
          <a:p>
            <a:r>
              <a:rPr lang="en-US" dirty="0" smtClean="0"/>
              <a:t>You can search for a card’s information using all or part of it’s name.  (</a:t>
            </a:r>
            <a:r>
              <a:rPr lang="en-US" dirty="0" err="1" smtClean="0"/>
              <a:t>eg</a:t>
            </a:r>
            <a:r>
              <a:rPr lang="en-US" dirty="0" smtClean="0"/>
              <a:t>., “li” or “lightning bolt”)</a:t>
            </a:r>
          </a:p>
          <a:p>
            <a:r>
              <a:rPr lang="en-US" dirty="0" smtClean="0"/>
              <a:t>You can search for all cards of a type (</a:t>
            </a:r>
            <a:r>
              <a:rPr lang="en-US" dirty="0" err="1" smtClean="0"/>
              <a:t>eg</a:t>
            </a:r>
            <a:r>
              <a:rPr lang="en-US" dirty="0" smtClean="0"/>
              <a:t>., instant)</a:t>
            </a:r>
          </a:p>
          <a:p>
            <a:r>
              <a:rPr lang="en-US" dirty="0" smtClean="0"/>
              <a:t>You can add a land card to the database using its name and collector’s number (</a:t>
            </a:r>
            <a:r>
              <a:rPr lang="en-US" dirty="0" err="1" smtClean="0"/>
              <a:t>eg</a:t>
            </a:r>
            <a:r>
              <a:rPr lang="en-US" dirty="0" smtClean="0"/>
              <a:t>., “Port Town” 278278)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 Pages that use the Database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359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Wizards of </a:t>
            </a:r>
            <a:r>
              <a:rPr lang="en-US" dirty="0"/>
              <a:t>the Coast (and </a:t>
            </a:r>
            <a:r>
              <a:rPr lang="en-US" dirty="0" err="1" smtClean="0"/>
              <a:t>gatherer.wizards.com</a:t>
            </a:r>
            <a:r>
              <a:rPr lang="en-US" dirty="0" smtClean="0"/>
              <a:t>, which is their database of magic cards)</a:t>
            </a:r>
          </a:p>
          <a:p>
            <a:r>
              <a:rPr lang="en-US" dirty="0" smtClean="0"/>
              <a:t>Wikipedia’s article about Magic: The Gathering</a:t>
            </a:r>
          </a:p>
          <a:p>
            <a:r>
              <a:rPr lang="en-US" dirty="0" smtClean="0"/>
              <a:t>Google images</a:t>
            </a:r>
          </a:p>
          <a:p>
            <a:r>
              <a:rPr lang="en-US" dirty="0" smtClean="0"/>
              <a:t>My friend who listened to me going on and on about this project and was extremely patient and helpful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445</TotalTime>
  <Words>346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Database of Magic: The Gathering Cards</vt:lpstr>
      <vt:lpstr>What is Magic: The Gathering?</vt:lpstr>
      <vt:lpstr>Why is a database of cards useful?</vt:lpstr>
      <vt:lpstr>Attributes of a card</vt:lpstr>
      <vt:lpstr>ER Diagram</vt:lpstr>
      <vt:lpstr>Web Pages that use the Database</vt:lpstr>
      <vt:lpstr>Special Thanks to…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of Magic: The Gathering Cards</dc:title>
  <dc:creator>Mikaela Scheff</dc:creator>
  <cp:lastModifiedBy>Mikaela Scheff</cp:lastModifiedBy>
  <cp:revision>26</cp:revision>
  <dcterms:created xsi:type="dcterms:W3CDTF">2016-05-11T18:06:19Z</dcterms:created>
  <dcterms:modified xsi:type="dcterms:W3CDTF">2016-05-12T01:31:37Z</dcterms:modified>
</cp:coreProperties>
</file>