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8" r:id="rId5"/>
    <p:sldId id="379" r:id="rId6"/>
    <p:sldId id="385" r:id="rId7"/>
    <p:sldId id="380" r:id="rId8"/>
  </p:sldIdLst>
  <p:sldSz cx="9602788" cy="6858000"/>
  <p:notesSz cx="6794500" cy="10007600"/>
  <p:defaultTextStyle>
    <a:defPPr>
      <a:defRPr lang="de-DE"/>
    </a:defPPr>
    <a:lvl1pPr algn="ctr" rtl="0" fontAlgn="base">
      <a:spcBef>
        <a:spcPct val="0"/>
      </a:spcBef>
      <a:spcAft>
        <a:spcPct val="0"/>
      </a:spcAft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476">
          <p15:clr>
            <a:srgbClr val="A4A3A4"/>
          </p15:clr>
        </p15:guide>
        <p15:guide id="3" orient="horz" pos="2284">
          <p15:clr>
            <a:srgbClr val="A4A3A4"/>
          </p15:clr>
        </p15:guide>
        <p15:guide id="4" orient="horz" pos="913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orient="horz" pos="4013">
          <p15:clr>
            <a:srgbClr val="A4A3A4"/>
          </p15:clr>
        </p15:guide>
        <p15:guide id="7" orient="horz" pos="119">
          <p15:clr>
            <a:srgbClr val="A4A3A4"/>
          </p15:clr>
        </p15:guide>
        <p15:guide id="8" orient="horz" pos="3917">
          <p15:clr>
            <a:srgbClr val="A4A3A4"/>
          </p15:clr>
        </p15:guide>
        <p15:guide id="9" pos="589">
          <p15:clr>
            <a:srgbClr val="A4A3A4"/>
          </p15:clr>
        </p15:guide>
        <p15:guide id="10" pos="5812">
          <p15:clr>
            <a:srgbClr val="A4A3A4"/>
          </p15:clr>
        </p15:guide>
        <p15:guide id="11" pos="3106">
          <p15:clr>
            <a:srgbClr val="A4A3A4"/>
          </p15:clr>
        </p15:guide>
        <p15:guide id="12" pos="329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BM_USER" initials="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2A15"/>
    <a:srgbClr val="A3E3FF"/>
    <a:srgbClr val="B9E9FF"/>
    <a:srgbClr val="CDF0FF"/>
    <a:srgbClr val="FF2E22"/>
    <a:srgbClr val="FF5852"/>
    <a:srgbClr val="E5F6FF"/>
    <a:srgbClr val="7BB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5982" autoAdjust="0"/>
  </p:normalViewPr>
  <p:slideViewPr>
    <p:cSldViewPr snapToGrid="0" showGuides="1">
      <p:cViewPr varScale="1">
        <p:scale>
          <a:sx n="77" d="100"/>
          <a:sy n="77" d="100"/>
        </p:scale>
        <p:origin x="1428" y="78"/>
      </p:cViewPr>
      <p:guideLst>
        <p:guide orient="horz" pos="2160"/>
        <p:guide orient="horz" pos="3476"/>
        <p:guide orient="horz" pos="2284"/>
        <p:guide orient="horz" pos="913"/>
        <p:guide orient="horz" pos="777"/>
        <p:guide orient="horz" pos="4013"/>
        <p:guide orient="horz" pos="119"/>
        <p:guide orient="horz" pos="3917"/>
        <p:guide pos="589"/>
        <p:guide pos="5812"/>
        <p:guide pos="3106"/>
        <p:guide pos="3295"/>
      </p:guideLst>
    </p:cSldViewPr>
  </p:slideViewPr>
  <p:outlineViewPr>
    <p:cViewPr>
      <p:scale>
        <a:sx n="33" d="100"/>
        <a:sy n="33" d="100"/>
      </p:scale>
      <p:origin x="0" y="45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1" y="1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9C4F5-07B1-4FCA-ADDF-ED907D9843CE}" type="datetimeFigureOut">
              <a:rPr lang="en-GB" smtClean="0"/>
              <a:pPr/>
              <a:t>14/06/2018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0595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1" y="950595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386D6-43E3-4C52-B807-10408EB0630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388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1" y="1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6A851-DEC8-479D-80E1-458C6856C2A0}" type="datetimeFigureOut">
              <a:rPr lang="en-GB" smtClean="0"/>
              <a:pPr/>
              <a:t>14/06/2018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9938" y="750888"/>
            <a:ext cx="5254625" cy="3752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2976"/>
            <a:ext cx="5435600" cy="45037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0595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1" y="950595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517AC-786D-44DF-96BE-F578D649EA2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73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3A35DD-7D2B-433A-AEF0-E7D59D425A85}" type="slidenum">
              <a:rPr lang="de-DE"/>
              <a:pPr/>
              <a:t>0</a:t>
            </a:fld>
            <a:endParaRPr lang="de-DE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4" y="4752976"/>
            <a:ext cx="4981575" cy="450373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53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Style 1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27100" y="1989138"/>
            <a:ext cx="8299450" cy="4064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7100" y="2446338"/>
            <a:ext cx="8299450" cy="244475"/>
          </a:xfrm>
        </p:spPr>
        <p:txBody>
          <a:bodyPr/>
          <a:lstStyle>
            <a:lvl1pPr marL="0" indent="0"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pic>
        <p:nvPicPr>
          <p:cNvPr id="2" name="Picture 1" descr="logo SABIC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32" y="241869"/>
            <a:ext cx="2309853" cy="12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5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101" y="1905000"/>
            <a:ext cx="2539998" cy="4465638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6824" y="1905000"/>
            <a:ext cx="2540000" cy="4465638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686551" y="1905000"/>
            <a:ext cx="2539999" cy="4465638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 b="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927101" y="1485900"/>
            <a:ext cx="2540000" cy="246221"/>
          </a:xfrm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3806824" y="1485900"/>
            <a:ext cx="2540000" cy="246221"/>
          </a:xfrm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686551" y="1485900"/>
            <a:ext cx="2540000" cy="246221"/>
          </a:xfrm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27100" y="406400"/>
            <a:ext cx="7315947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03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101" y="1905000"/>
            <a:ext cx="1952622" cy="4313238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2709" y="1905000"/>
            <a:ext cx="1952623" cy="4313238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158318" y="1905000"/>
            <a:ext cx="1952623" cy="4313238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7273927" y="1905000"/>
            <a:ext cx="1952623" cy="4313238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927101" y="1485901"/>
            <a:ext cx="1952622" cy="4191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042709" y="1485901"/>
            <a:ext cx="1952623" cy="4191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5158318" y="1485901"/>
            <a:ext cx="1952623" cy="4191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7273927" y="1485901"/>
            <a:ext cx="1952623" cy="4191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27100" y="406400"/>
            <a:ext cx="7315947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85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5038" y="1905000"/>
            <a:ext cx="1491190" cy="4313238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37102" y="1905000"/>
            <a:ext cx="1491191" cy="4313238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331230" y="1905000"/>
            <a:ext cx="1491191" cy="4313238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033295" y="1905000"/>
            <a:ext cx="1491191" cy="4313238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7735360" y="1905000"/>
            <a:ext cx="1491190" cy="4313238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27101" y="1485901"/>
            <a:ext cx="1491190" cy="419100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2629165" y="1485901"/>
            <a:ext cx="1491191" cy="419100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331230" y="1485901"/>
            <a:ext cx="1491191" cy="419100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6033295" y="1485901"/>
            <a:ext cx="1491191" cy="419100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7735360" y="1485901"/>
            <a:ext cx="1491190" cy="419100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927100" y="406400"/>
            <a:ext cx="7315947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1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100" y="1905000"/>
            <a:ext cx="3990973" cy="14938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6051" y="1905000"/>
            <a:ext cx="3990974" cy="14938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927100" y="4029075"/>
            <a:ext cx="3990973" cy="14938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5226051" y="4029075"/>
            <a:ext cx="3990974" cy="14938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927100" y="1485900"/>
            <a:ext cx="3990973" cy="419101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5226051" y="1485900"/>
            <a:ext cx="3990974" cy="419101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927100" y="3609975"/>
            <a:ext cx="3990973" cy="419101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5226051" y="3609975"/>
            <a:ext cx="3990974" cy="419101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27100" y="406400"/>
            <a:ext cx="7315947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45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7100" y="406400"/>
            <a:ext cx="7594600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100" y="1905000"/>
            <a:ext cx="3990973" cy="14938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6051" y="1905000"/>
            <a:ext cx="3990974" cy="14938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927100" y="4029075"/>
            <a:ext cx="3990973" cy="14938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927100" y="1485900"/>
            <a:ext cx="3990973" cy="419101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5226051" y="1485900"/>
            <a:ext cx="3990974" cy="419101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927100" y="3609975"/>
            <a:ext cx="3990973" cy="419101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5226051" y="3609975"/>
            <a:ext cx="3990974" cy="419101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5226050" y="4029075"/>
            <a:ext cx="4000500" cy="14890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7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101" y="1905000"/>
            <a:ext cx="2539998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6825" y="1905000"/>
            <a:ext cx="2539999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686551" y="1905000"/>
            <a:ext cx="2539999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 b="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927101" y="4029074"/>
            <a:ext cx="2539998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3806825" y="4029074"/>
            <a:ext cx="2539999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686551" y="4029074"/>
            <a:ext cx="2539999" cy="1493840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 b="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927101" y="1485901"/>
            <a:ext cx="2539998" cy="419100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3806825" y="1485901"/>
            <a:ext cx="2539999" cy="419100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6686551" y="1485901"/>
            <a:ext cx="2539999" cy="419100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 b="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927101" y="3609975"/>
            <a:ext cx="2539998" cy="419100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8"/>
          </p:nvPr>
        </p:nvSpPr>
        <p:spPr>
          <a:xfrm>
            <a:off x="3806825" y="3609975"/>
            <a:ext cx="2539999" cy="419100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9"/>
          </p:nvPr>
        </p:nvSpPr>
        <p:spPr>
          <a:xfrm>
            <a:off x="6686551" y="3609975"/>
            <a:ext cx="2539999" cy="419100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 b="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27100" y="406400"/>
            <a:ext cx="7315947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18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101" y="1905000"/>
            <a:ext cx="1952622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2709" y="1905000"/>
            <a:ext cx="1952623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158318" y="1905000"/>
            <a:ext cx="1952623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7273927" y="1905000"/>
            <a:ext cx="1952623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927101" y="4029074"/>
            <a:ext cx="1952622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042709" y="4029074"/>
            <a:ext cx="1952623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5158318" y="4029074"/>
            <a:ext cx="1952623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7273927" y="4029074"/>
            <a:ext cx="1952623" cy="149384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6"/>
          </p:nvPr>
        </p:nvSpPr>
        <p:spPr>
          <a:xfrm>
            <a:off x="927101" y="1485901"/>
            <a:ext cx="1952622" cy="42545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7"/>
          </p:nvPr>
        </p:nvSpPr>
        <p:spPr>
          <a:xfrm>
            <a:off x="3042709" y="1485901"/>
            <a:ext cx="1952623" cy="42545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8"/>
          </p:nvPr>
        </p:nvSpPr>
        <p:spPr>
          <a:xfrm>
            <a:off x="5158318" y="1485901"/>
            <a:ext cx="1952623" cy="42545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9"/>
          </p:nvPr>
        </p:nvSpPr>
        <p:spPr>
          <a:xfrm>
            <a:off x="7273927" y="1485901"/>
            <a:ext cx="1952623" cy="42545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927101" y="3609975"/>
            <a:ext cx="1952622" cy="42545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042709" y="3609975"/>
            <a:ext cx="1952623" cy="42545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5158318" y="3609975"/>
            <a:ext cx="1952623" cy="42545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3"/>
          </p:nvPr>
        </p:nvSpPr>
        <p:spPr>
          <a:xfrm>
            <a:off x="7273927" y="3609975"/>
            <a:ext cx="1952623" cy="42545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927100" y="406400"/>
            <a:ext cx="7315947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55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101" y="1905000"/>
            <a:ext cx="1491190" cy="149384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9165" y="1905000"/>
            <a:ext cx="1491191" cy="149384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331230" y="1905000"/>
            <a:ext cx="1491191" cy="149384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033295" y="1905000"/>
            <a:ext cx="1491191" cy="149384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7735360" y="1905000"/>
            <a:ext cx="1491190" cy="149384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27101" y="4029074"/>
            <a:ext cx="1491190" cy="149384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2629165" y="4029074"/>
            <a:ext cx="1491191" cy="149384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331230" y="4029074"/>
            <a:ext cx="1491191" cy="149384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6033295" y="4029074"/>
            <a:ext cx="1491191" cy="149384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7735360" y="4029074"/>
            <a:ext cx="1491190" cy="149384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8"/>
          </p:nvPr>
        </p:nvSpPr>
        <p:spPr>
          <a:xfrm>
            <a:off x="927101" y="1485901"/>
            <a:ext cx="1491190" cy="419100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9"/>
          </p:nvPr>
        </p:nvSpPr>
        <p:spPr>
          <a:xfrm>
            <a:off x="2629165" y="1485901"/>
            <a:ext cx="1491191" cy="419100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0"/>
          </p:nvPr>
        </p:nvSpPr>
        <p:spPr>
          <a:xfrm>
            <a:off x="4331230" y="1485901"/>
            <a:ext cx="1491191" cy="419100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6033295" y="1485901"/>
            <a:ext cx="1491191" cy="419100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22"/>
          </p:nvPr>
        </p:nvSpPr>
        <p:spPr>
          <a:xfrm>
            <a:off x="7735360" y="1485901"/>
            <a:ext cx="1491190" cy="419100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3"/>
          </p:nvPr>
        </p:nvSpPr>
        <p:spPr>
          <a:xfrm>
            <a:off x="927101" y="3609975"/>
            <a:ext cx="1491190" cy="419100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4"/>
          </p:nvPr>
        </p:nvSpPr>
        <p:spPr>
          <a:xfrm>
            <a:off x="2629165" y="3609975"/>
            <a:ext cx="1491191" cy="419100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5"/>
          </p:nvPr>
        </p:nvSpPr>
        <p:spPr>
          <a:xfrm>
            <a:off x="4331230" y="3609975"/>
            <a:ext cx="1491191" cy="419100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/>
          </p:nvPr>
        </p:nvSpPr>
        <p:spPr>
          <a:xfrm>
            <a:off x="6033295" y="3609975"/>
            <a:ext cx="1491191" cy="419100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27"/>
          </p:nvPr>
        </p:nvSpPr>
        <p:spPr>
          <a:xfrm>
            <a:off x="7735360" y="3609975"/>
            <a:ext cx="1491190" cy="419100"/>
          </a:xfrm>
        </p:spPr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927100" y="406400"/>
            <a:ext cx="7315947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24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927099" y="2517775"/>
            <a:ext cx="7605713" cy="33591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lang="en-GB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1"/>
          </p:nvPr>
        </p:nvSpPr>
        <p:spPr>
          <a:xfrm>
            <a:off x="560388" y="2517775"/>
            <a:ext cx="366712" cy="3359150"/>
          </a:xfrm>
        </p:spPr>
        <p:txBody>
          <a:bodyPr vert="vert270" anchor="b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7100" y="5936194"/>
            <a:ext cx="7605713" cy="379413"/>
          </a:xfrm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27100" y="1484313"/>
            <a:ext cx="8299450" cy="8778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591300" y="4346575"/>
            <a:ext cx="2635250" cy="1062038"/>
          </a:xfrm>
        </p:spPr>
        <p:txBody>
          <a:bodyPr/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</a:defRPr>
            </a:lvl1pPr>
            <a:lvl2pPr marL="127000" indent="0">
              <a:buFontTx/>
              <a:buNone/>
              <a:defRPr sz="1000">
                <a:solidFill>
                  <a:schemeClr val="tx1"/>
                </a:solidFill>
              </a:defRPr>
            </a:lvl2pPr>
            <a:lvl3pPr marL="360363" indent="0">
              <a:buFontTx/>
              <a:buNone/>
              <a:defRPr sz="1000"/>
            </a:lvl3pPr>
            <a:lvl4pPr marL="623887" indent="0">
              <a:buFontTx/>
              <a:buNone/>
              <a:defRPr sz="1000"/>
            </a:lvl4pPr>
            <a:lvl5pPr marL="90805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94041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98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Style 2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27100" y="1989138"/>
            <a:ext cx="8299450" cy="4064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7100" y="2446338"/>
            <a:ext cx="8299450" cy="244475"/>
          </a:xfrm>
        </p:spPr>
        <p:txBody>
          <a:bodyPr/>
          <a:lstStyle>
            <a:lvl1pPr marL="0" indent="0"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pic>
        <p:nvPicPr>
          <p:cNvPr id="2" name="Picture 1" descr="logo SABIC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32" y="241869"/>
            <a:ext cx="2309853" cy="12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42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1863" y="1211264"/>
            <a:ext cx="8297862" cy="51625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905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56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1482724"/>
            <a:ext cx="8293100" cy="473551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81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range Divider Slide">
    <p:bg>
      <p:bgPr>
        <a:gradFill flip="none" rotWithShape="1">
          <a:gsLst>
            <a:gs pos="25000">
              <a:schemeClr val="accent5"/>
            </a:gs>
            <a:gs pos="90000">
              <a:schemeClr val="accent3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8000" y="1155600"/>
            <a:ext cx="7599363" cy="2008800"/>
          </a:xfrm>
        </p:spPr>
        <p:txBody>
          <a:bodyPr anchor="t"/>
          <a:lstStyle>
            <a:lvl1pPr algn="l">
              <a:defRPr sz="4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SLIDE DIVIDER TEXT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8000" y="586800"/>
            <a:ext cx="8305200" cy="442800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PRESENTATION RUNNING HEAD</a:t>
            </a:r>
          </a:p>
        </p:txBody>
      </p:sp>
    </p:spTree>
    <p:extLst>
      <p:ext uri="{BB962C8B-B14F-4D97-AF65-F5344CB8AC3E}">
        <p14:creationId xmlns:p14="http://schemas.microsoft.com/office/powerpoint/2010/main" val="966333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Divider Slide">
    <p:bg>
      <p:bgPr>
        <a:gradFill flip="none" rotWithShape="1">
          <a:gsLst>
            <a:gs pos="25000">
              <a:schemeClr val="accent4"/>
            </a:gs>
            <a:gs pos="90000">
              <a:schemeClr val="accent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8000" y="1155600"/>
            <a:ext cx="7599363" cy="2008800"/>
          </a:xfrm>
        </p:spPr>
        <p:txBody>
          <a:bodyPr anchor="t"/>
          <a:lstStyle>
            <a:lvl1pPr algn="l">
              <a:defRPr sz="4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SLIDE DIVIDER TEXT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8000" y="586800"/>
            <a:ext cx="8305200" cy="442800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PRESENTATION RUNNING HEAD</a:t>
            </a:r>
          </a:p>
        </p:txBody>
      </p:sp>
    </p:spTree>
    <p:extLst>
      <p:ext uri="{BB962C8B-B14F-4D97-AF65-F5344CB8AC3E}">
        <p14:creationId xmlns:p14="http://schemas.microsoft.com/office/powerpoint/2010/main" val="54169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100" y="1905000"/>
            <a:ext cx="3990973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6051" y="1905000"/>
            <a:ext cx="3990974" cy="43132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927100" y="1485900"/>
            <a:ext cx="3990973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5226051" y="1485900"/>
            <a:ext cx="3990974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27100" y="406400"/>
            <a:ext cx="7315947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69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7100" y="406400"/>
            <a:ext cx="7594600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100" y="1905000"/>
            <a:ext cx="3990973" cy="360997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927100" y="1485900"/>
            <a:ext cx="3990973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5226051" y="1485900"/>
            <a:ext cx="3990974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230813" y="1905000"/>
            <a:ext cx="3986212" cy="36099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icon to add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551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7100" y="406400"/>
            <a:ext cx="7594600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927100" y="1485900"/>
            <a:ext cx="3990973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5226051" y="1485900"/>
            <a:ext cx="3990974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230813" y="1905000"/>
            <a:ext cx="3986212" cy="36099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icon to add image</a:t>
            </a:r>
            <a:endParaRPr lang="en-GB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942976" y="1905000"/>
            <a:ext cx="3986212" cy="360997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icon to add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059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7100" y="406400"/>
            <a:ext cx="7594600" cy="577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927100" y="1485900"/>
            <a:ext cx="8289925" cy="246221"/>
          </a:xfrm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230813" y="3625850"/>
            <a:ext cx="3986212" cy="259238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icon to add image</a:t>
            </a:r>
            <a:endParaRPr lang="en-GB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942976" y="3625850"/>
            <a:ext cx="3986212" cy="259238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icon to add image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42975" y="1927225"/>
            <a:ext cx="8274050" cy="1487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ABIC logo_rgb.jp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10" y="194393"/>
            <a:ext cx="868680" cy="441967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7100" y="406400"/>
            <a:ext cx="731594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100" y="1482724"/>
            <a:ext cx="8293100" cy="4735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invGray">
          <a:xfrm>
            <a:off x="8605838" y="6596663"/>
            <a:ext cx="61595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r" eaLnBrk="0" hangingPunct="0">
              <a:buFontTx/>
              <a:buNone/>
            </a:pPr>
            <a:r>
              <a:rPr lang="en-GB" sz="900" dirty="0" smtClean="0">
                <a:solidFill>
                  <a:schemeClr val="tx1"/>
                </a:solidFill>
              </a:rPr>
              <a:t>No. </a:t>
            </a:r>
            <a:fld id="{A618EB91-68A2-413C-AF9E-E3F73DFE5122}" type="slidenum">
              <a:rPr lang="en-GB" sz="900" smtClean="0">
                <a:solidFill>
                  <a:schemeClr val="tx1"/>
                </a:solidFill>
              </a:rPr>
              <a:pPr algn="r" eaLnBrk="0" hangingPunct="0">
                <a:buFontTx/>
                <a:buNone/>
              </a:pPr>
              <a:t>‹#›</a:t>
            </a:fld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917575" y="6435725"/>
            <a:ext cx="8302625" cy="65088"/>
          </a:xfrm>
          <a:prstGeom prst="rect">
            <a:avLst/>
          </a:prstGeom>
          <a:gradFill flip="none" rotWithShape="1">
            <a:gsLst>
              <a:gs pos="100000">
                <a:srgbClr val="FECB00"/>
              </a:gs>
              <a:gs pos="11000">
                <a:srgbClr val="FFA100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900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7575" y="1100138"/>
            <a:ext cx="8302625" cy="57150"/>
          </a:xfrm>
          <a:prstGeom prst="rect">
            <a:avLst/>
          </a:prstGeom>
          <a:gradFill flip="none" rotWithShape="1">
            <a:gsLst>
              <a:gs pos="0">
                <a:srgbClr val="009FDA"/>
              </a:gs>
              <a:gs pos="60000">
                <a:srgbClr val="2D55A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FontTx/>
              <a:buNone/>
            </a:pPr>
            <a:endParaRPr lang="en-GB" sz="1200" dirty="0">
              <a:solidFill>
                <a:srgbClr val="FFFFFF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" name="MSIPCMa89648569fdd25a59834dc90" descr="{&quot;HashCode&quot;:1951441951,&quot;Placement&quot;:&quot;Header&quot;,&quot;Top&quot;:0.0,&quot;Left&quot;:0.0,&quot;SlideWidth&quot;:756,&quot;SlideHeight&quot;:540}"/>
          <p:cNvSpPr txBox="1"/>
          <p:nvPr userDrawn="1"/>
        </p:nvSpPr>
        <p:spPr>
          <a:xfrm>
            <a:off x="0" y="0"/>
            <a:ext cx="1838494" cy="2343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9FDF"/>
                </a:solidFill>
                <a:latin typeface="SABIC Typeface Headline Light" panose="020B0303060202020204" pitchFamily="34" charset="0"/>
              </a:rPr>
              <a:t>Classification: Internal Use</a:t>
            </a:r>
            <a:endParaRPr lang="en-US" sz="1000" dirty="0" smtClean="0">
              <a:solidFill>
                <a:srgbClr val="009FDF"/>
              </a:solidFill>
              <a:latin typeface="SABIC Typeface Headline Light" panose="020B030306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0" r:id="rId3"/>
    <p:sldLayoutId id="2147483651" r:id="rId4"/>
    <p:sldLayoutId id="2147483658" r:id="rId5"/>
    <p:sldLayoutId id="2147483652" r:id="rId6"/>
    <p:sldLayoutId id="2147483671" r:id="rId7"/>
    <p:sldLayoutId id="2147483672" r:id="rId8"/>
    <p:sldLayoutId id="2147483673" r:id="rId9"/>
    <p:sldLayoutId id="2147483661" r:id="rId10"/>
    <p:sldLayoutId id="2147483662" r:id="rId11"/>
    <p:sldLayoutId id="2147483663" r:id="rId12"/>
    <p:sldLayoutId id="2147483664" r:id="rId13"/>
    <p:sldLayoutId id="2147483674" r:id="rId14"/>
    <p:sldLayoutId id="2147483665" r:id="rId15"/>
    <p:sldLayoutId id="2147483666" r:id="rId16"/>
    <p:sldLayoutId id="2147483667" r:id="rId17"/>
    <p:sldLayoutId id="2147483656" r:id="rId18"/>
    <p:sldLayoutId id="2147483654" r:id="rId19"/>
    <p:sldLayoutId id="2147483657" r:id="rId20"/>
    <p:sldLayoutId id="2147483655" r:id="rId2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000" cap="all">
          <a:solidFill>
            <a:srgbClr val="53565A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000">
          <a:solidFill>
            <a:srgbClr val="808080"/>
          </a:solidFill>
          <a:latin typeface="Arial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000">
          <a:solidFill>
            <a:srgbClr val="808080"/>
          </a:solidFill>
          <a:latin typeface="Arial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000">
          <a:solidFill>
            <a:srgbClr val="808080"/>
          </a:solidFill>
          <a:latin typeface="Arial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000">
          <a:solidFill>
            <a:srgbClr val="808080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000">
          <a:solidFill>
            <a:srgbClr val="808080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000">
          <a:solidFill>
            <a:srgbClr val="808080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000">
          <a:solidFill>
            <a:srgbClr val="808080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000">
          <a:solidFill>
            <a:srgbClr val="808080"/>
          </a:solidFill>
          <a:latin typeface="Arial" pitchFamily="34" charset="0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ct val="0"/>
        </a:spcAft>
        <a:buClr>
          <a:schemeClr val="bg1"/>
        </a:buClr>
        <a:buFont typeface="Arial" pitchFamily="34" charset="0"/>
        <a:buNone/>
        <a:defRPr sz="1600">
          <a:solidFill>
            <a:srgbClr val="53565A"/>
          </a:solidFill>
          <a:latin typeface="+mn-lt"/>
          <a:ea typeface="+mn-ea"/>
          <a:cs typeface="+mn-cs"/>
        </a:defRPr>
      </a:lvl1pPr>
      <a:lvl2pPr marL="323850" indent="-196850" algn="l" rtl="0" eaLnBrk="1" fontAlgn="base" hangingPunct="1">
        <a:spcBef>
          <a:spcPct val="30000"/>
        </a:spcBef>
        <a:spcAft>
          <a:spcPct val="0"/>
        </a:spcAft>
        <a:buChar char="•"/>
        <a:defRPr sz="1600">
          <a:solidFill>
            <a:srgbClr val="53565A"/>
          </a:solidFill>
          <a:latin typeface="+mn-lt"/>
        </a:defRPr>
      </a:lvl2pPr>
      <a:lvl3pPr marL="538163" indent="-177800" algn="l" rtl="0" eaLnBrk="1" fontAlgn="base" hangingPunct="1">
        <a:spcBef>
          <a:spcPct val="30000"/>
        </a:spcBef>
        <a:spcAft>
          <a:spcPct val="0"/>
        </a:spcAft>
        <a:buChar char="•"/>
        <a:defRPr sz="1600">
          <a:solidFill>
            <a:srgbClr val="53565A"/>
          </a:solidFill>
          <a:latin typeface="+mn-lt"/>
        </a:defRPr>
      </a:lvl3pPr>
      <a:lvl4pPr marL="812800" indent="-188913" algn="l" rtl="0" eaLnBrk="1" fontAlgn="base" hangingPunct="1">
        <a:spcBef>
          <a:spcPct val="30000"/>
        </a:spcBef>
        <a:spcAft>
          <a:spcPct val="0"/>
        </a:spcAft>
        <a:buChar char="•"/>
        <a:defRPr sz="1600">
          <a:solidFill>
            <a:srgbClr val="53565A"/>
          </a:solidFill>
          <a:latin typeface="+mn-lt"/>
        </a:defRPr>
      </a:lvl4pPr>
      <a:lvl5pPr marL="1098550" indent="-190500" algn="l" rtl="0" eaLnBrk="1" fontAlgn="base" hangingPunct="1">
        <a:spcBef>
          <a:spcPct val="30000"/>
        </a:spcBef>
        <a:spcAft>
          <a:spcPct val="0"/>
        </a:spcAft>
        <a:buChar char="•"/>
        <a:defRPr sz="1600">
          <a:solidFill>
            <a:srgbClr val="53565A"/>
          </a:solidFill>
          <a:latin typeface="+mn-lt"/>
        </a:defRPr>
      </a:lvl5pPr>
      <a:lvl6pPr marL="1555750" indent="-190500" algn="l" rtl="0" eaLnBrk="1" fontAlgn="base" hangingPunct="1">
        <a:spcBef>
          <a:spcPct val="30000"/>
        </a:spcBef>
        <a:spcAft>
          <a:spcPct val="0"/>
        </a:spcAft>
        <a:buChar char="•"/>
        <a:defRPr>
          <a:solidFill>
            <a:srgbClr val="808080"/>
          </a:solidFill>
          <a:latin typeface="+mn-lt"/>
        </a:defRPr>
      </a:lvl6pPr>
      <a:lvl7pPr marL="2012950" indent="-190500" algn="l" rtl="0" eaLnBrk="1" fontAlgn="base" hangingPunct="1">
        <a:spcBef>
          <a:spcPct val="30000"/>
        </a:spcBef>
        <a:spcAft>
          <a:spcPct val="0"/>
        </a:spcAft>
        <a:buChar char="•"/>
        <a:defRPr>
          <a:solidFill>
            <a:srgbClr val="808080"/>
          </a:solidFill>
          <a:latin typeface="+mn-lt"/>
        </a:defRPr>
      </a:lvl7pPr>
      <a:lvl8pPr marL="2470150" indent="-190500" algn="l" rtl="0" eaLnBrk="1" fontAlgn="base" hangingPunct="1">
        <a:spcBef>
          <a:spcPct val="30000"/>
        </a:spcBef>
        <a:spcAft>
          <a:spcPct val="0"/>
        </a:spcAft>
        <a:buChar char="•"/>
        <a:defRPr>
          <a:solidFill>
            <a:srgbClr val="808080"/>
          </a:solidFill>
          <a:latin typeface="+mn-lt"/>
        </a:defRPr>
      </a:lvl8pPr>
      <a:lvl9pPr marL="2927350" indent="-190500" algn="l" rtl="0" eaLnBrk="1" fontAlgn="base" hangingPunct="1">
        <a:spcBef>
          <a:spcPct val="30000"/>
        </a:spcBef>
        <a:spcAft>
          <a:spcPct val="0"/>
        </a:spcAft>
        <a:buChar char="•"/>
        <a:defRPr>
          <a:solidFill>
            <a:srgbClr val="808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cm.sabic.com/ecm/livelink.exe/app/nodes/380683670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53565A"/>
                </a:solidFill>
              </a:rPr>
              <a:t>SH </a:t>
            </a:r>
            <a:r>
              <a:rPr lang="en-GB" dirty="0" smtClean="0">
                <a:solidFill>
                  <a:srgbClr val="53565A"/>
                </a:solidFill>
              </a:rPr>
              <a:t>transition to PPDS </a:t>
            </a:r>
            <a:r>
              <a:rPr lang="en-GB" dirty="0" smtClean="0">
                <a:solidFill>
                  <a:srgbClr val="53565A"/>
                </a:solidFill>
              </a:rPr>
              <a:t>SCHEDULING</a:t>
            </a:r>
            <a:endParaRPr lang="en-GB" dirty="0">
              <a:solidFill>
                <a:srgbClr val="53565A"/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rgbClr val="53565A"/>
              </a:solidFill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904875" y="2965450"/>
            <a:ext cx="3937000" cy="212725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buClr>
                <a:schemeClr val="bg1"/>
              </a:buClr>
            </a:pPr>
            <a:r>
              <a:rPr lang="en-GB" sz="1200" dirty="0" smtClean="0"/>
              <a:t>June 2018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81189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FORMAT OF PRODUCTION SCHEDULE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7099" y="1327759"/>
            <a:ext cx="5072867" cy="300625"/>
          </a:xfrm>
          <a:prstGeom prst="rect">
            <a:avLst/>
          </a:prstGeom>
          <a:noFill/>
        </p:spPr>
        <p:txBody>
          <a:bodyPr wrap="square" lIns="0" tIns="0" rIns="36000" bIns="0" rtlCol="0">
            <a:noAutofit/>
          </a:bodyPr>
          <a:lstStyle/>
          <a:p>
            <a:pPr algn="l"/>
            <a:r>
              <a:rPr lang="en-US" dirty="0"/>
              <a:t>File Name: </a:t>
            </a:r>
            <a:r>
              <a:rPr lang="en-US" dirty="0" smtClean="0"/>
              <a:t>YYYYMMDDPC51ProdSchedule.XLSB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99" y="1728591"/>
            <a:ext cx="8040806" cy="43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MFG database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7099" y="1327759"/>
            <a:ext cx="5072867" cy="300625"/>
          </a:xfrm>
          <a:prstGeom prst="rect">
            <a:avLst/>
          </a:prstGeom>
          <a:noFill/>
        </p:spPr>
        <p:txBody>
          <a:bodyPr wrap="square" lIns="0" tIns="0" rIns="36000" bIns="0" rtlCol="0">
            <a:noAutofit/>
          </a:bodyPr>
          <a:lstStyle/>
          <a:p>
            <a:pPr algn="l"/>
            <a:r>
              <a:rPr lang="en-US" dirty="0"/>
              <a:t>File Name: </a:t>
            </a:r>
            <a:r>
              <a:rPr lang="en-US" dirty="0" smtClean="0"/>
              <a:t>MFG_Database.XLSX  with aligned layout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99" y="1628384"/>
            <a:ext cx="8041537" cy="426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2254" y="1352811"/>
            <a:ext cx="3118809" cy="2029216"/>
          </a:xfrm>
          <a:prstGeom prst="rect">
            <a:avLst/>
          </a:prstGeom>
          <a:noFill/>
        </p:spPr>
        <p:txBody>
          <a:bodyPr wrap="square" lIns="0" tIns="0" rIns="36000" bIns="0" rtlCol="0">
            <a:noAutofit/>
          </a:bodyPr>
          <a:lstStyle/>
          <a:p>
            <a:pPr algn="l"/>
            <a:r>
              <a:rPr lang="en-US" dirty="0" smtClean="0"/>
              <a:t>1, Public folder to store the latest production </a:t>
            </a:r>
            <a:r>
              <a:rPr lang="en-US" dirty="0"/>
              <a:t>schedule file. \\</a:t>
            </a:r>
            <a:r>
              <a:rPr lang="en-US" dirty="0" smtClean="0"/>
              <a:t>saprc00X\XXXX\XXXX</a:t>
            </a:r>
            <a:endParaRPr lang="en-US" dirty="0"/>
          </a:p>
          <a:p>
            <a:pPr algn="l"/>
            <a:r>
              <a:rPr lang="en-US" dirty="0" err="1" smtClean="0">
                <a:solidFill>
                  <a:srgbClr val="33CC33"/>
                </a:solidFill>
              </a:rPr>
              <a:t>MFG_database</a:t>
            </a:r>
            <a:r>
              <a:rPr lang="en-US" dirty="0" smtClean="0"/>
              <a:t> file is put in public folder with server located in Shanghai</a:t>
            </a:r>
          </a:p>
          <a:p>
            <a:pPr algn="l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7099" y="4060521"/>
            <a:ext cx="2818183" cy="1789134"/>
          </a:xfrm>
          <a:prstGeom prst="rect">
            <a:avLst/>
          </a:prstGeom>
          <a:noFill/>
        </p:spPr>
        <p:txBody>
          <a:bodyPr wrap="square" lIns="0" tIns="0" rIns="36000" bIns="0" rtlCol="0">
            <a:noAutofit/>
          </a:bodyPr>
          <a:lstStyle/>
          <a:p>
            <a:pPr algn="l"/>
            <a:r>
              <a:rPr lang="en-US" dirty="0" smtClean="0"/>
              <a:t>2. ECM folder to store historical production </a:t>
            </a:r>
            <a:r>
              <a:rPr lang="en-US" dirty="0"/>
              <a:t>schedule file. </a:t>
            </a:r>
            <a:endParaRPr lang="en-US" dirty="0" smtClean="0"/>
          </a:p>
          <a:p>
            <a:pPr algn="l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ecm.sabic.com/ecm/livelink.exe/app/nodes/380683670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841" y="1248055"/>
            <a:ext cx="3859963" cy="2108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073" y="4165981"/>
            <a:ext cx="4201250" cy="157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0203 SABIC Sample Slides PPT2010 V2.0">
  <a:themeElements>
    <a:clrScheme name="SABIC 2010">
      <a:dk1>
        <a:srgbClr val="53565A"/>
      </a:dk1>
      <a:lt1>
        <a:srgbClr val="FFFFFF"/>
      </a:lt1>
      <a:dk2>
        <a:srgbClr val="53565A"/>
      </a:dk2>
      <a:lt2>
        <a:srgbClr val="FFFFFF"/>
      </a:lt2>
      <a:accent1>
        <a:srgbClr val="E35205"/>
      </a:accent1>
      <a:accent2>
        <a:srgbClr val="009FE9"/>
      </a:accent2>
      <a:accent3>
        <a:srgbClr val="FFCD00"/>
      </a:accent3>
      <a:accent4>
        <a:srgbClr val="0047BB"/>
      </a:accent4>
      <a:accent5>
        <a:srgbClr val="FFA300"/>
      </a:accent5>
      <a:accent6>
        <a:srgbClr val="A7A8AA"/>
      </a:accent6>
      <a:hlink>
        <a:srgbClr val="009FDF"/>
      </a:hlink>
      <a:folHlink>
        <a:srgbClr val="041E42"/>
      </a:folHlink>
    </a:clrScheme>
    <a:fontScheme name="SABIC 201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2000" tIns="72000" rIns="72000" bIns="72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36000" bIns="0" rtlCol="0">
        <a:noAutofit/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E44F9A7155645B40B1A7232273149" ma:contentTypeVersion="1" ma:contentTypeDescription="Create a new document." ma:contentTypeScope="" ma:versionID="cbe5116396b951a87c1db00afd163f4f">
  <xsd:schema xmlns:xsd="http://www.w3.org/2001/XMLSchema" xmlns:p="http://schemas.microsoft.com/office/2006/metadata/properties" targetNamespace="http://schemas.microsoft.com/office/2006/metadata/properties" ma:root="true" ma:fieldsID="415de42c02a711cb509e3be8f0c079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65881FB-2DFF-4699-AD7C-2CC3DAF162BA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ED866A9-D48E-4A16-83BB-E82445FA75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15DEE2-5282-4826-A086-D2F1EA8A6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13998</TotalTime>
  <Words>68</Words>
  <Application>Microsoft Office PowerPoint</Application>
  <PresentationFormat>Custom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MS PGothic</vt:lpstr>
      <vt:lpstr>SABIC Typeface Headline Light</vt:lpstr>
      <vt:lpstr>Wingdings</vt:lpstr>
      <vt:lpstr>20120203 SABIC Sample Slides PPT2010 V2.0</vt:lpstr>
      <vt:lpstr>SH transition to PPDS SCHEDULING</vt:lpstr>
      <vt:lpstr>NEW FORMAT OF PRODUCTION SCHEDULE</vt:lpstr>
      <vt:lpstr>MFG database</vt:lpstr>
      <vt:lpstr>STORAGE LOCATION</vt:lpstr>
    </vt:vector>
  </TitlesOfParts>
  <Manager/>
  <Company>SABIC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Deployment</dc:title>
  <dc:subject>Project Governance</dc:subject>
  <dc:creator>Richard Smith (SABIC Innovative Plastics)</dc:creator>
  <cp:keywords/>
  <dc:description/>
  <cp:lastModifiedBy>Xiao, Jiuchang</cp:lastModifiedBy>
  <cp:revision>433</cp:revision>
  <cp:lastPrinted>2011-12-19T15:38:12Z</cp:lastPrinted>
  <dcterms:created xsi:type="dcterms:W3CDTF">2014-07-16T15:56:42Z</dcterms:created>
  <dcterms:modified xsi:type="dcterms:W3CDTF">2018-06-14T07:06:23Z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0x010100810E44F9A7155645B40B1A7232273149</vt:lpwstr>
  </property>
  <property fmtid="{D5CDD505-2E9C-101B-9397-08002B2CF9AE}" pid="3" name="MSIP_Label_a7d50848-5462-4933-a6ae-3f5aa423884b_Enabled">
    <vt:lpwstr>True</vt:lpwstr>
  </property>
  <property fmtid="{D5CDD505-2E9C-101B-9397-08002B2CF9AE}" pid="4" name="MSIP_Label_a7d50848-5462-4933-a6ae-3f5aa423884b_SiteId">
    <vt:lpwstr>a77c517c-e95e-435b-bbb4-cb17e462491f</vt:lpwstr>
  </property>
  <property fmtid="{D5CDD505-2E9C-101B-9397-08002B2CF9AE}" pid="5" name="MSIP_Label_a7d50848-5462-4933-a6ae-3f5aa423884b_Owner">
    <vt:lpwstr>301000666@SABICCORP.SABIC.COM</vt:lpwstr>
  </property>
  <property fmtid="{D5CDD505-2E9C-101B-9397-08002B2CF9AE}" pid="6" name="MSIP_Label_a7d50848-5462-4933-a6ae-3f5aa423884b_SetDate">
    <vt:lpwstr>2018-06-14T05:13:32.0460192Z</vt:lpwstr>
  </property>
  <property fmtid="{D5CDD505-2E9C-101B-9397-08002B2CF9AE}" pid="7" name="MSIP_Label_a7d50848-5462-4933-a6ae-3f5aa423884b_Name">
    <vt:lpwstr>Internal Use</vt:lpwstr>
  </property>
  <property fmtid="{D5CDD505-2E9C-101B-9397-08002B2CF9AE}" pid="8" name="MSIP_Label_a7d50848-5462-4933-a6ae-3f5aa423884b_Application">
    <vt:lpwstr>Microsoft Azure Information Protection</vt:lpwstr>
  </property>
  <property fmtid="{D5CDD505-2E9C-101B-9397-08002B2CF9AE}" pid="9" name="MSIP_Label_a7d50848-5462-4933-a6ae-3f5aa423884b_Extended_MSFT_Method">
    <vt:lpwstr>Automatic</vt:lpwstr>
  </property>
  <property fmtid="{D5CDD505-2E9C-101B-9397-08002B2CF9AE}" pid="10" name="Sensitivity">
    <vt:lpwstr>Internal Use</vt:lpwstr>
  </property>
</Properties>
</file>