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D92"/>
    <a:srgbClr val="F1B960"/>
    <a:srgbClr val="FF8810"/>
    <a:srgbClr val="F3541A"/>
    <a:srgbClr val="CE292F"/>
    <a:srgbClr val="B10B16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685165" y="2667000"/>
          <a:ext cx="1090168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20"/>
                <a:gridCol w="2725420"/>
                <a:gridCol w="2725420"/>
                <a:gridCol w="2725420"/>
              </a:tblGrid>
              <a:tr h="62928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&lt;93%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93% - 100%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100%-107%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&gt;107%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1%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1%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1% - 8%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4.96%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3.85%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8% - 1%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1%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1%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4.85% * 0.5=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2.92%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9% - 2% * 0.5=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4.5% - 1%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2% - 9% * 0.5=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1% - 4.5%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5.96% * 0.5=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2.98%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曾低于93%，3.85%</a:t>
            </a:r>
            <a:endParaRPr lang="" altLang="en-US"/>
          </a:p>
          <a:p>
            <a:r>
              <a:rPr lang="" altLang="en-US"/>
              <a:t>始终&gt;=93%，最终&lt;=100%,8% - 1%</a:t>
            </a:r>
            <a:endParaRPr lang="" altLang="en-US"/>
          </a:p>
          <a:p>
            <a:r>
              <a:rPr lang="" altLang="en-US"/>
              <a:t>始终&gt;=93%，最终&gt;=100%,1%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始终&lt;=107%，最终&lt;=100%,1%</a:t>
            </a:r>
            <a:endParaRPr lang="" altLang="en-US"/>
          </a:p>
          <a:p>
            <a:r>
              <a:rPr lang="" altLang="en-US"/>
              <a:t>始终&lt;=107%，最终&gt;=100%,1%-8%</a:t>
            </a:r>
            <a:endParaRPr lang="" altLang="en-US"/>
          </a:p>
          <a:p>
            <a:r>
              <a:rPr lang="" altLang="en-US"/>
              <a:t>曾高于107%，4.96%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574040" y="914400"/>
          <a:ext cx="11043920" cy="44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80"/>
                <a:gridCol w="2760980"/>
                <a:gridCol w="2760980"/>
                <a:gridCol w="2760980"/>
              </a:tblGrid>
              <a:tr h="124396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始终&lt;=107%，最终&lt;=100% </a:t>
                      </a:r>
                      <a:r>
                        <a:rPr lang="" altLang="en-US" sz="1800">
                          <a:sym typeface="+mn-ea"/>
                        </a:rPr>
                        <a:t>(25%)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始终&lt;=107%，最终&gt;=100% </a:t>
                      </a:r>
                      <a:r>
                        <a:rPr lang="" altLang="en-US" sz="1800">
                          <a:sym typeface="+mn-ea"/>
                        </a:rPr>
                        <a:t>(25%)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曾高于107% </a:t>
                      </a:r>
                      <a:r>
                        <a:rPr lang="" altLang="en-US" sz="1800">
                          <a:sym typeface="+mn-ea"/>
                        </a:rPr>
                        <a:t>(50%)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</a:tr>
              <a:tr h="740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曾低于93% </a:t>
                      </a:r>
                      <a:r>
                        <a:rPr lang="" altLang="en-US" sz="1800">
                          <a:sym typeface="+mn-ea"/>
                        </a:rPr>
                        <a:t>(50%)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3.85%+1%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= 50000 * 4.85% * 49/365 = </a:t>
                      </a:r>
                      <a:r>
                        <a:rPr lang="" altLang="en-US" b="1">
                          <a:solidFill>
                            <a:srgbClr val="F1B960"/>
                          </a:solidFill>
                        </a:rPr>
                        <a:t>325, 1/8</a:t>
                      </a:r>
                      <a:endParaRPr lang="" altLang="en-US" b="1">
                        <a:solidFill>
                          <a:srgbClr val="F1B9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3.85%+(1% ~ 8%)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= 50000 * (4.85% ~ 11.85%) * 49 / 365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= </a:t>
                      </a:r>
                      <a:r>
                        <a:rPr lang="" altLang="en-US" b="1">
                          <a:solidFill>
                            <a:srgbClr val="F1B960"/>
                          </a:solidFill>
                        </a:rPr>
                        <a:t>325 (100%)</a:t>
                      </a:r>
                      <a:r>
                        <a:rPr lang="" altLang="en-US"/>
                        <a:t> ~ </a:t>
                      </a:r>
                      <a:r>
                        <a:rPr lang="" altLang="en-US" b="1">
                          <a:solidFill>
                            <a:srgbClr val="B10B16"/>
                          </a:solidFill>
                        </a:rPr>
                        <a:t>795 (107%), 1/8</a:t>
                      </a:r>
                      <a:endParaRPr lang="" altLang="en-US" b="1">
                        <a:solidFill>
                          <a:srgbClr val="B10B1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3.85% + 4.96%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= 50000 * 8.81%*49/365=</a:t>
                      </a:r>
                      <a:r>
                        <a:rPr lang="" altLang="en-US" b="1">
                          <a:solidFill>
                            <a:srgbClr val="F3541A"/>
                          </a:solidFill>
                        </a:rPr>
                        <a:t>591</a:t>
                      </a:r>
                      <a:endParaRPr lang="" altLang="en-US" b="1">
                        <a:solidFill>
                          <a:srgbClr val="F3541A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" altLang="en-US" b="1">
                          <a:solidFill>
                            <a:srgbClr val="F3541A"/>
                          </a:solidFill>
                        </a:rPr>
                        <a:t>1/4</a:t>
                      </a:r>
                      <a:endParaRPr lang="" altLang="en-US" b="1">
                        <a:solidFill>
                          <a:srgbClr val="F3541A"/>
                        </a:solidFill>
                      </a:endParaRPr>
                    </a:p>
                  </a:txBody>
                  <a:tcPr/>
                </a:tc>
              </a:tr>
              <a:tr h="1245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始终&gt;=93%，最终&lt;=100% </a:t>
                      </a:r>
                      <a:r>
                        <a:rPr lang="" altLang="en-US" sz="1800">
                          <a:sym typeface="+mn-ea"/>
                        </a:rPr>
                        <a:t>(25%)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(8% ~ 1%) + 1%</a:t>
                      </a:r>
                      <a:endParaRPr lang="" altLang="en-US"/>
                    </a:p>
                    <a:p>
                      <a:pPr>
                        <a:buNone/>
                      </a:pPr>
                      <a:r>
                        <a:rPr lang="" altLang="en-US"/>
                        <a:t>= </a:t>
                      </a:r>
                      <a:r>
                        <a:rPr lang="" altLang="en-US" b="1">
                          <a:solidFill>
                            <a:srgbClr val="CE292F"/>
                          </a:solidFill>
                        </a:rPr>
                        <a:t>604 (93%)</a:t>
                      </a:r>
                      <a:r>
                        <a:rPr lang="" altLang="en-US"/>
                        <a:t> ～ </a:t>
                      </a:r>
                      <a:r>
                        <a:rPr lang="en-US" altLang="en-US" b="1">
                          <a:solidFill>
                            <a:srgbClr val="E4BD92"/>
                          </a:solidFill>
                        </a:rPr>
                        <a:t>134 (100%)</a:t>
                      </a:r>
                      <a:r>
                        <a:rPr lang="" altLang="en-US" b="1">
                          <a:solidFill>
                            <a:srgbClr val="E4BD92"/>
                          </a:solidFill>
                        </a:rPr>
                        <a:t>, 1/16</a:t>
                      </a:r>
                      <a:endParaRPr lang="" altLang="en-US" b="1">
                        <a:solidFill>
                          <a:srgbClr val="E4BD9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N/A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(8% ~ 1%) </a:t>
                      </a:r>
                      <a:r>
                        <a:rPr lang="" altLang="en-US" sz="1800">
                          <a:sym typeface="+mn-ea"/>
                        </a:rPr>
                        <a:t>+ 4.96%</a:t>
                      </a:r>
                      <a:endParaRPr lang="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800">
                          <a:sym typeface="+mn-ea"/>
                        </a:rPr>
                        <a:t>= 50000 * (12.96% ~ 5.96%) * 49 / 365</a:t>
                      </a:r>
                      <a:endParaRPr lang="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800">
                          <a:sym typeface="+mn-ea"/>
                        </a:rPr>
                        <a:t>= </a:t>
                      </a:r>
                      <a:r>
                        <a:rPr lang="" altLang="en-US" sz="1800" b="1">
                          <a:solidFill>
                            <a:srgbClr val="8E0000"/>
                          </a:solidFill>
                          <a:sym typeface="+mn-ea"/>
                        </a:rPr>
                        <a:t>869.9 (93%) </a:t>
                      </a:r>
                      <a:r>
                        <a:rPr lang="" altLang="en-US" sz="1800">
                          <a:sym typeface="+mn-ea"/>
                        </a:rPr>
                        <a:t>～ </a:t>
                      </a:r>
                      <a:r>
                        <a:rPr lang="en-US" altLang="en-US" sz="1800" b="1">
                          <a:solidFill>
                            <a:srgbClr val="FF8810"/>
                          </a:solidFill>
                          <a:sym typeface="+mn-ea"/>
                        </a:rPr>
                        <a:t>400 (100%),1/8</a:t>
                      </a:r>
                      <a:endParaRPr lang="en-US" altLang="en-US" sz="1800" b="1">
                        <a:solidFill>
                          <a:srgbClr val="FF881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12439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始终&gt;=93%，最终&gt;=100% </a:t>
                      </a:r>
                      <a:r>
                        <a:rPr lang="" altLang="en-US" sz="1800">
                          <a:sym typeface="+mn-ea"/>
                        </a:rPr>
                        <a:t>(25%)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N/A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1% + </a:t>
                      </a:r>
                      <a:r>
                        <a:rPr lang="en-US" altLang="en-US" sz="1800">
                          <a:sym typeface="+mn-ea"/>
                        </a:rPr>
                        <a:t>(1% ~ 8%)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" altLang="en-US"/>
                        <a:t>= 50000 * (2% ~ 9%) * 49 / 365 = </a:t>
                      </a:r>
                      <a:r>
                        <a:rPr lang="" altLang="en-US" b="1">
                          <a:solidFill>
                            <a:srgbClr val="E4BD92"/>
                          </a:solidFill>
                        </a:rPr>
                        <a:t>134 （100%）</a:t>
                      </a:r>
                      <a:r>
                        <a:rPr lang="" altLang="en-US"/>
                        <a:t> ～ </a:t>
                      </a:r>
                      <a:r>
                        <a:rPr lang="" altLang="en-US" b="1">
                          <a:solidFill>
                            <a:srgbClr val="CE292F"/>
                          </a:solidFill>
                        </a:rPr>
                        <a:t>604 （107%）,1/16</a:t>
                      </a:r>
                      <a:endParaRPr lang="" altLang="en-US" b="1">
                        <a:solidFill>
                          <a:srgbClr val="CE292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1% + </a:t>
                      </a:r>
                      <a:r>
                        <a:rPr lang="en-US" altLang="en-US" sz="1800">
                          <a:sym typeface="+mn-ea"/>
                        </a:rPr>
                        <a:t>4.96%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" altLang="en-US" sz="1800">
                          <a:sym typeface="+mn-ea"/>
                        </a:rPr>
                        <a:t>= 50000 * 5.96% * 49 / 365 = </a:t>
                      </a:r>
                      <a:r>
                        <a:rPr lang="" altLang="en-US" sz="1800" b="1">
                          <a:solidFill>
                            <a:srgbClr val="FF8810"/>
                          </a:solidFill>
                          <a:sym typeface="+mn-ea"/>
                        </a:rPr>
                        <a:t>400,1/8</a:t>
                      </a:r>
                      <a:endParaRPr lang="en-US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WPS Presentation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Calibri</vt:lpstr>
      <vt:lpstr>微软雅黑</vt:lpstr>
      <vt:lpstr>FZHei-B01</vt:lpstr>
      <vt:lpstr>FZShuSong-Z01</vt:lpstr>
      <vt:lpstr>MT Extra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hao</dc:creator>
  <cp:lastModifiedBy>hao</cp:lastModifiedBy>
  <cp:revision>2</cp:revision>
  <dcterms:created xsi:type="dcterms:W3CDTF">2020-05-11T12:26:05Z</dcterms:created>
  <dcterms:modified xsi:type="dcterms:W3CDTF">2020-05-11T12:26:05Z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